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56" r:id="rId2"/>
    <p:sldId id="257" r:id="rId3"/>
    <p:sldId id="489" r:id="rId4"/>
    <p:sldId id="522" r:id="rId5"/>
    <p:sldId id="496" r:id="rId6"/>
    <p:sldId id="497" r:id="rId7"/>
    <p:sldId id="276" r:id="rId8"/>
    <p:sldId id="279" r:id="rId9"/>
    <p:sldId id="267" r:id="rId10"/>
    <p:sldId id="452" r:id="rId11"/>
    <p:sldId id="498" r:id="rId12"/>
    <p:sldId id="266" r:id="rId13"/>
    <p:sldId id="283" r:id="rId14"/>
    <p:sldId id="499" r:id="rId15"/>
    <p:sldId id="500" r:id="rId16"/>
    <p:sldId id="269" r:id="rId17"/>
    <p:sldId id="511" r:id="rId18"/>
    <p:sldId id="270" r:id="rId19"/>
    <p:sldId id="273" r:id="rId20"/>
    <p:sldId id="501" r:id="rId21"/>
    <p:sldId id="502" r:id="rId22"/>
    <p:sldId id="475" r:id="rId23"/>
    <p:sldId id="503" r:id="rId24"/>
    <p:sldId id="495" r:id="rId25"/>
    <p:sldId id="492" r:id="rId26"/>
    <p:sldId id="456" r:id="rId27"/>
    <p:sldId id="474" r:id="rId28"/>
    <p:sldId id="505" r:id="rId29"/>
    <p:sldId id="490" r:id="rId30"/>
    <p:sldId id="521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22C6BF-84DF-4B2A-BD4B-0BE5B091149C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ECBEC-3BA3-4690-BCD0-96B4F35D0F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7584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052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4202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4363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603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145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358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270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2141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201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850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62279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05983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5572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206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846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0610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3065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D4707EE8-08D1-4619-BB97-1DD7E0E931A6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CE1A2-0109-4E07-96E6-D5B84243F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5980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B07B55-8420-4956-8B69-CA41EEFB73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5045" y="1447799"/>
            <a:ext cx="9882090" cy="3329581"/>
          </a:xfrm>
        </p:spPr>
        <p:txBody>
          <a:bodyPr/>
          <a:lstStyle/>
          <a:p>
            <a:r>
              <a:rPr lang="ru-RU" dirty="0"/>
              <a:t>Филармонические уроки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EE65AB4-588D-41C6-8FB4-BA2F59F965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5422" y="4935424"/>
            <a:ext cx="10408355" cy="1423042"/>
          </a:xfrm>
        </p:spPr>
        <p:txBody>
          <a:bodyPr>
            <a:normAutofit lnSpcReduction="10000"/>
          </a:bodyPr>
          <a:lstStyle/>
          <a:p>
            <a:r>
              <a:rPr lang="ru-RU" sz="2400" b="1" dirty="0"/>
              <a:t>Культурно-просветительский проект</a:t>
            </a:r>
          </a:p>
          <a:p>
            <a:r>
              <a:rPr lang="ru-RU" sz="2400" b="1" dirty="0"/>
              <a:t>Для учащихся образовательных учреждений</a:t>
            </a:r>
          </a:p>
          <a:p>
            <a:r>
              <a:rPr lang="ru-RU" sz="2400" b="1" dirty="0"/>
              <a:t>Города Екатеринбурга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332E962-3DAA-421E-ABB9-B3757F7450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45" y="938710"/>
            <a:ext cx="3151898" cy="10761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339CCCE-180A-4696-AFF5-1AB366F22E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124" y="987911"/>
            <a:ext cx="2904347" cy="10269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9BA1B6E-5BC8-484C-A59F-019F3FD51F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5652" y="980515"/>
            <a:ext cx="2692159" cy="10343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75210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9CAC9E3-793A-4C73-8C00-A23F93D4B4D9}"/>
              </a:ext>
            </a:extLst>
          </p:cNvPr>
          <p:cNvSpPr txBox="1"/>
          <p:nvPr/>
        </p:nvSpPr>
        <p:spPr>
          <a:xfrm>
            <a:off x="1546578" y="1704622"/>
            <a:ext cx="8794044" cy="2652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F07F905-1392-4141-863A-77BD14104658}"/>
              </a:ext>
            </a:extLst>
          </p:cNvPr>
          <p:cNvSpPr/>
          <p:nvPr/>
        </p:nvSpPr>
        <p:spPr>
          <a:xfrm>
            <a:off x="440267" y="1438112"/>
            <a:ext cx="11277600" cy="4618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Цели и задачи проекта:</a:t>
            </a:r>
          </a:p>
          <a:p>
            <a:endParaRPr lang="ru-RU" sz="4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ru-RU" sz="2000" b="1" cap="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культурно-патриотическое, духовно-нравственное, эстетическое воспитание учащихся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ru-RU" sz="2000" b="1" cap="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установление межпредметных связей — обеспечение последовательности в формировании научных знаний, способов деятельности, мировоззрения учащихся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ru-RU" sz="2000" b="1" cap="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Формирование просвещенной молодёжной среды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ru-RU" sz="2000" b="1" cap="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Знакомство с лучшими образцами отечественной культуры</a:t>
            </a:r>
          </a:p>
        </p:txBody>
      </p:sp>
    </p:spTree>
    <p:extLst>
      <p:ext uri="{BB962C8B-B14F-4D97-AF65-F5344CB8AC3E}">
        <p14:creationId xmlns:p14="http://schemas.microsoft.com/office/powerpoint/2010/main" val="4050627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5EF55AE-9C21-4519-BA01-16E2E59E4004}"/>
              </a:ext>
            </a:extLst>
          </p:cNvPr>
          <p:cNvSpPr/>
          <p:nvPr/>
        </p:nvSpPr>
        <p:spPr>
          <a:xfrm>
            <a:off x="1885244" y="1690062"/>
            <a:ext cx="886177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/>
              <a:t>«Филармонический урок»</a:t>
            </a:r>
          </a:p>
          <a:p>
            <a:pPr algn="ctr"/>
            <a:r>
              <a:rPr lang="ru-RU" sz="4400" b="1" dirty="0"/>
              <a:t>    для учащихся 8 классов</a:t>
            </a:r>
          </a:p>
          <a:p>
            <a:pPr algn="ctr"/>
            <a:endParaRPr lang="ru-RU" sz="4400" b="1" dirty="0"/>
          </a:p>
          <a:p>
            <a:pPr algn="ctr"/>
            <a:r>
              <a:rPr lang="ru-RU" sz="4400" b="1" dirty="0"/>
              <a:t>Старт проекта:</a:t>
            </a:r>
          </a:p>
          <a:p>
            <a:pPr algn="ctr"/>
            <a:r>
              <a:rPr lang="ru-RU" sz="4400" b="1" dirty="0"/>
              <a:t>учебный год 2023-2024</a:t>
            </a:r>
          </a:p>
        </p:txBody>
      </p:sp>
    </p:spTree>
    <p:extLst>
      <p:ext uri="{BB962C8B-B14F-4D97-AF65-F5344CB8AC3E}">
        <p14:creationId xmlns:p14="http://schemas.microsoft.com/office/powerpoint/2010/main" val="1424058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BDAB653-1CBB-4192-813B-8E990C2ADD62}"/>
              </a:ext>
            </a:extLst>
          </p:cNvPr>
          <p:cNvSpPr/>
          <p:nvPr/>
        </p:nvSpPr>
        <p:spPr>
          <a:xfrm>
            <a:off x="399208" y="1212334"/>
            <a:ext cx="10923548" cy="76636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cap="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Всего за время проекта:</a:t>
            </a:r>
          </a:p>
          <a:p>
            <a:r>
              <a:rPr lang="ru-RU" sz="4000" cap="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r>
              <a:rPr lang="ru-RU" sz="3600" cap="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49 школ г. Екатеринбурга</a:t>
            </a:r>
          </a:p>
          <a:p>
            <a:endParaRPr lang="ru-RU" sz="3600" cap="all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r>
              <a:rPr lang="ru-RU" sz="3600" cap="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3 152  школьника</a:t>
            </a:r>
          </a:p>
          <a:p>
            <a:endParaRPr lang="ru-RU" sz="3600" cap="all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r>
              <a:rPr lang="ru-RU" sz="3600" cap="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138  педагогов</a:t>
            </a:r>
          </a:p>
          <a:p>
            <a:endParaRPr lang="ru-RU" sz="4000" cap="all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ru-RU" sz="4400" b="1" cap="all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ru-RU" sz="4400" b="1" cap="all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ru-RU" sz="4400" b="1" cap="all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ru-RU" sz="2800" b="1" cap="all" dirty="0">
              <a:latin typeface="+mj-lt"/>
              <a:ea typeface="+mj-ea"/>
              <a:cs typeface="+mj-cs"/>
            </a:endParaRPr>
          </a:p>
          <a:p>
            <a:endParaRPr lang="ru-RU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02687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BDAB653-1CBB-4192-813B-8E990C2ADD62}"/>
              </a:ext>
            </a:extLst>
          </p:cNvPr>
          <p:cNvSpPr/>
          <p:nvPr/>
        </p:nvSpPr>
        <p:spPr>
          <a:xfrm>
            <a:off x="634226" y="1133311"/>
            <a:ext cx="1092354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chemeClr val="tx2"/>
                </a:solidFill>
              </a:rPr>
              <a:t>Учебный год 2026-2027</a:t>
            </a:r>
          </a:p>
          <a:p>
            <a:endParaRPr lang="ru-RU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r>
              <a:rPr lang="ru-RU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Цикл интерактивных </a:t>
            </a:r>
            <a:r>
              <a:rPr lang="ru-RU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учебных занятий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в форме концерта</a:t>
            </a:r>
          </a:p>
          <a:p>
            <a:r>
              <a:rPr lang="ru-RU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Длительность каждого урока – 60 минут</a:t>
            </a:r>
          </a:p>
          <a:p>
            <a:endParaRPr lang="ru-RU" sz="4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r>
              <a:rPr lang="en-US" sz="2400" b="1" cap="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1</a:t>
            </a:r>
            <a:r>
              <a:rPr lang="ru-RU" sz="2400" b="1" cap="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3.10.2026		 </a:t>
            </a:r>
            <a:r>
              <a:rPr lang="ru-RU" sz="2400" b="1" cap="all" dirty="0">
                <a:latin typeface="+mj-lt"/>
                <a:ea typeface="+mj-ea"/>
                <a:cs typeface="+mj-cs"/>
              </a:rPr>
              <a:t>Урок истории в филармонии</a:t>
            </a:r>
          </a:p>
          <a:p>
            <a:endParaRPr lang="ru-RU" sz="2400" b="1" cap="all" dirty="0">
              <a:solidFill>
                <a:schemeClr val="bg2">
                  <a:lumMod val="40000"/>
                  <a:lumOff val="60000"/>
                </a:schemeClr>
              </a:solidFill>
              <a:latin typeface="+mj-lt"/>
              <a:ea typeface="+mj-ea"/>
              <a:cs typeface="+mj-cs"/>
            </a:endParaRPr>
          </a:p>
          <a:p>
            <a:r>
              <a:rPr lang="en-US" sz="2400" b="1" cap="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2</a:t>
            </a:r>
            <a:r>
              <a:rPr lang="ru-RU" sz="2400" b="1" cap="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4.11.2026 		</a:t>
            </a:r>
            <a:r>
              <a:rPr lang="ru-RU" sz="2400" b="1" cap="all" dirty="0">
                <a:latin typeface="+mj-lt"/>
                <a:ea typeface="+mj-ea"/>
                <a:cs typeface="+mj-cs"/>
              </a:rPr>
              <a:t>Урок литературы в филармонии</a:t>
            </a:r>
          </a:p>
          <a:p>
            <a:endParaRPr lang="ru-RU" sz="2400" b="1" cap="all" dirty="0">
              <a:solidFill>
                <a:schemeClr val="bg2">
                  <a:lumMod val="40000"/>
                  <a:lumOff val="60000"/>
                </a:schemeClr>
              </a:solidFill>
              <a:latin typeface="+mj-lt"/>
              <a:ea typeface="+mj-ea"/>
              <a:cs typeface="+mj-cs"/>
            </a:endParaRPr>
          </a:p>
          <a:p>
            <a:r>
              <a:rPr lang="en-US" sz="2400" b="1" cap="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1</a:t>
            </a:r>
            <a:r>
              <a:rPr lang="ru-RU" sz="2400" b="1" cap="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5.0</a:t>
            </a:r>
            <a:r>
              <a:rPr lang="en-US" sz="2400" b="1" cap="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2</a:t>
            </a:r>
            <a:r>
              <a:rPr lang="ru-RU" sz="2400" b="1" cap="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.2027 		</a:t>
            </a:r>
            <a:r>
              <a:rPr lang="ru-RU" sz="2400" b="1" cap="all" dirty="0">
                <a:latin typeface="+mj-lt"/>
                <a:ea typeface="+mj-ea"/>
                <a:cs typeface="+mj-cs"/>
              </a:rPr>
              <a:t>Урок физики в филармонии</a:t>
            </a:r>
          </a:p>
          <a:p>
            <a:endParaRPr lang="ru-RU" sz="2400" b="1" cap="all" dirty="0">
              <a:solidFill>
                <a:schemeClr val="bg2">
                  <a:lumMod val="40000"/>
                  <a:lumOff val="60000"/>
                </a:schemeClr>
              </a:solidFill>
              <a:latin typeface="+mj-lt"/>
              <a:ea typeface="+mj-ea"/>
              <a:cs typeface="+mj-cs"/>
            </a:endParaRPr>
          </a:p>
          <a:p>
            <a:r>
              <a:rPr lang="en-US" sz="2400" b="1" cap="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2</a:t>
            </a:r>
            <a:r>
              <a:rPr lang="ru-RU" sz="2400" b="1" cap="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1.04.2027</a:t>
            </a:r>
            <a:r>
              <a:rPr lang="en-US" sz="2400" b="1" cap="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 	</a:t>
            </a:r>
            <a:r>
              <a:rPr lang="ru-RU" sz="2400" b="1" cap="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 	</a:t>
            </a:r>
            <a:r>
              <a:rPr lang="ru-RU" sz="2400" b="1" cap="all" dirty="0">
                <a:latin typeface="+mj-lt"/>
                <a:ea typeface="+mj-ea"/>
                <a:cs typeface="+mj-cs"/>
              </a:rPr>
              <a:t>урок химии в филармонии</a:t>
            </a:r>
          </a:p>
          <a:p>
            <a:endParaRPr lang="ru-RU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25475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89FFE97-CE89-4C84-A834-F55A9CE701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168" t="10073" r="16272" b="10544"/>
          <a:stretch/>
        </p:blipFill>
        <p:spPr>
          <a:xfrm>
            <a:off x="274413" y="2640124"/>
            <a:ext cx="5821587" cy="379153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EB1B6F0-E8A3-418D-88D3-95441B421289}"/>
              </a:ext>
            </a:extLst>
          </p:cNvPr>
          <p:cNvSpPr/>
          <p:nvPr/>
        </p:nvSpPr>
        <p:spPr>
          <a:xfrm>
            <a:off x="274413" y="1284294"/>
            <a:ext cx="11553632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3200" dirty="0">
                <a:solidFill>
                  <a:schemeClr val="tx2"/>
                </a:solidFill>
              </a:rPr>
              <a:t>На каждый урок по </a:t>
            </a:r>
            <a:r>
              <a:rPr lang="ru-RU" sz="3200" b="1" dirty="0">
                <a:solidFill>
                  <a:schemeClr val="tx2"/>
                </a:solidFill>
              </a:rPr>
              <a:t>2</a:t>
            </a:r>
            <a:r>
              <a:rPr lang="ru-RU" sz="3200" dirty="0">
                <a:solidFill>
                  <a:schemeClr val="tx2"/>
                </a:solidFill>
              </a:rPr>
              <a:t> концерта: </a:t>
            </a:r>
            <a:r>
              <a:rPr lang="ru-RU" sz="3200" b="1" dirty="0">
                <a:solidFill>
                  <a:schemeClr val="tx2"/>
                </a:solidFill>
              </a:rPr>
              <a:t>15.00 и 17:00.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200" b="1" dirty="0">
                <a:solidFill>
                  <a:schemeClr val="tx2"/>
                </a:solidFill>
              </a:rPr>
              <a:t>Школы выбирают удобное время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8D19952-5A71-412D-881D-8F208AB90F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629" t="8230" r="14259" b="8148"/>
          <a:stretch/>
        </p:blipFill>
        <p:spPr>
          <a:xfrm>
            <a:off x="6314200" y="2640123"/>
            <a:ext cx="5732087" cy="3791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866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EFB21EF-1C73-49F5-A930-BACB0689E597}"/>
              </a:ext>
            </a:extLst>
          </p:cNvPr>
          <p:cNvSpPr/>
          <p:nvPr/>
        </p:nvSpPr>
        <p:spPr>
          <a:xfrm>
            <a:off x="948268" y="5235222"/>
            <a:ext cx="46510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cap="all" dirty="0">
                <a:solidFill>
                  <a:schemeClr val="bg2">
                    <a:lumMod val="40000"/>
                    <a:lumOff val="60000"/>
                  </a:schemeClr>
                </a:solidFill>
              </a:rPr>
              <a:t>Уральский молодежный симфонический оркестр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C93B398-5676-45DE-84F6-38C23A450A72}"/>
              </a:ext>
            </a:extLst>
          </p:cNvPr>
          <p:cNvSpPr/>
          <p:nvPr/>
        </p:nvSpPr>
        <p:spPr>
          <a:xfrm>
            <a:off x="569465" y="648586"/>
            <a:ext cx="47339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chemeClr val="tx2"/>
                </a:solidFill>
              </a:rPr>
              <a:t>Участники проекта: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B1E9527-EC6B-4DAC-99B5-03679AF6A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722" y="1622778"/>
            <a:ext cx="4745568" cy="316371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4ACDE87-F1FD-469E-95CF-BE45936CC0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380" y="1622778"/>
            <a:ext cx="4745568" cy="3163712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0DBC609-F320-4D72-BFEE-E0B6732F6094}"/>
              </a:ext>
            </a:extLst>
          </p:cNvPr>
          <p:cNvSpPr/>
          <p:nvPr/>
        </p:nvSpPr>
        <p:spPr>
          <a:xfrm>
            <a:off x="6450436" y="5235221"/>
            <a:ext cx="52222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cap="all" dirty="0">
                <a:solidFill>
                  <a:schemeClr val="bg2">
                    <a:lumMod val="40000"/>
                    <a:lumOff val="60000"/>
                  </a:schemeClr>
                </a:solidFill>
              </a:rPr>
              <a:t>Уральский академический филармонический оркестр</a:t>
            </a:r>
          </a:p>
        </p:txBody>
      </p:sp>
    </p:spTree>
    <p:extLst>
      <p:ext uri="{BB962C8B-B14F-4D97-AF65-F5344CB8AC3E}">
        <p14:creationId xmlns:p14="http://schemas.microsoft.com/office/powerpoint/2010/main" val="13258637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D7A3AD7-5F9A-4BC6-9B2E-5B8D25BAC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746" y="997528"/>
            <a:ext cx="6828311" cy="512123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F263085-6B1F-401E-9317-90B19B886D02}"/>
              </a:ext>
            </a:extLst>
          </p:cNvPr>
          <p:cNvSpPr/>
          <p:nvPr/>
        </p:nvSpPr>
        <p:spPr>
          <a:xfrm>
            <a:off x="8186057" y="2644360"/>
            <a:ext cx="737853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cap="all" dirty="0">
                <a:solidFill>
                  <a:schemeClr val="bg2">
                    <a:lumMod val="40000"/>
                    <a:lumOff val="60000"/>
                  </a:schemeClr>
                </a:solidFill>
              </a:rPr>
              <a:t>Симфонический</a:t>
            </a:r>
          </a:p>
          <a:p>
            <a:r>
              <a:rPr lang="ru-RU" sz="3200" b="1" cap="all" dirty="0">
                <a:solidFill>
                  <a:schemeClr val="bg2">
                    <a:lumMod val="40000"/>
                    <a:lumOff val="60000"/>
                  </a:schemeClr>
                </a:solidFill>
              </a:rPr>
              <a:t>Хор</a:t>
            </a:r>
          </a:p>
          <a:p>
            <a:r>
              <a:rPr lang="ru-RU" sz="3200" b="1" cap="all" dirty="0">
                <a:solidFill>
                  <a:schemeClr val="bg2">
                    <a:lumMod val="40000"/>
                    <a:lumOff val="60000"/>
                  </a:schemeClr>
                </a:solidFill>
              </a:rPr>
              <a:t>свердловской</a:t>
            </a:r>
          </a:p>
          <a:p>
            <a:r>
              <a:rPr lang="ru-RU" sz="3200" b="1" cap="all" dirty="0">
                <a:solidFill>
                  <a:schemeClr val="bg2">
                    <a:lumMod val="40000"/>
                    <a:lumOff val="60000"/>
                  </a:schemeClr>
                </a:solidFill>
              </a:rPr>
              <a:t>филармонии</a:t>
            </a:r>
          </a:p>
        </p:txBody>
      </p:sp>
    </p:spTree>
    <p:extLst>
      <p:ext uri="{BB962C8B-B14F-4D97-AF65-F5344CB8AC3E}">
        <p14:creationId xmlns:p14="http://schemas.microsoft.com/office/powerpoint/2010/main" val="1648616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BDAB653-1CBB-4192-813B-8E990C2ADD62}"/>
              </a:ext>
            </a:extLst>
          </p:cNvPr>
          <p:cNvSpPr/>
          <p:nvPr/>
        </p:nvSpPr>
        <p:spPr>
          <a:xfrm>
            <a:off x="378178" y="715623"/>
            <a:ext cx="11435644" cy="6047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solidFill>
                  <a:schemeClr val="tx2"/>
                </a:solidFill>
              </a:rPr>
              <a:t>Методика проекта</a:t>
            </a:r>
          </a:p>
          <a:p>
            <a:r>
              <a:rPr lang="ru-RU" sz="3600" b="1" cap="all" dirty="0">
                <a:solidFill>
                  <a:schemeClr val="tx2"/>
                </a:solidFill>
              </a:rPr>
              <a:t>Новый формат: уроки за пределами школы</a:t>
            </a:r>
            <a:endParaRPr lang="ru-RU" sz="2000" b="1" cap="all" dirty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endParaRPr lang="ru-RU" sz="2800" b="1" cap="all" dirty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2"/>
                </a:solidFill>
              </a:rPr>
              <a:t>Опора на ФГОС и рабочие учебные программы по истории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2"/>
                </a:solidFill>
              </a:rPr>
              <a:t>Учёт особенностей проектной деятельности на уроках истории в школе</a:t>
            </a:r>
            <a:endParaRPr lang="ru-RU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Театрализация действия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Визуальная составляющая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Интерактивная составляющая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Световая партитура</a:t>
            </a:r>
          </a:p>
        </p:txBody>
      </p:sp>
    </p:spTree>
    <p:extLst>
      <p:ext uri="{BB962C8B-B14F-4D97-AF65-F5344CB8AC3E}">
        <p14:creationId xmlns:p14="http://schemas.microsoft.com/office/powerpoint/2010/main" val="17081307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2">
            <a:extLst>
              <a:ext uri="{FF2B5EF4-FFF2-40B4-BE49-F238E27FC236}">
                <a16:creationId xmlns:a16="http://schemas.microsoft.com/office/drawing/2014/main" id="{9F7C5AFB-C6CB-4A52-9FF6-B911E9F16F6A}"/>
              </a:ext>
            </a:extLst>
          </p:cNvPr>
          <p:cNvGrpSpPr/>
          <p:nvPr/>
        </p:nvGrpSpPr>
        <p:grpSpPr>
          <a:xfrm>
            <a:off x="3848804" y="1050273"/>
            <a:ext cx="4804394" cy="4807297"/>
            <a:chOff x="3322638" y="1054101"/>
            <a:chExt cx="5254624" cy="5257799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D67213CB-A2E3-4C1E-BA94-7A01836897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2638" y="1354138"/>
              <a:ext cx="2935287" cy="2938462"/>
            </a:xfrm>
            <a:custGeom>
              <a:avLst/>
              <a:gdLst>
                <a:gd name="T0" fmla="*/ 661 w 781"/>
                <a:gd name="T1" fmla="*/ 335 h 782"/>
                <a:gd name="T2" fmla="*/ 619 w 781"/>
                <a:gd name="T3" fmla="*/ 360 h 782"/>
                <a:gd name="T4" fmla="*/ 600 w 781"/>
                <a:gd name="T5" fmla="*/ 379 h 782"/>
                <a:gd name="T6" fmla="*/ 584 w 781"/>
                <a:gd name="T7" fmla="*/ 372 h 782"/>
                <a:gd name="T8" fmla="*/ 560 w 781"/>
                <a:gd name="T9" fmla="*/ 313 h 782"/>
                <a:gd name="T10" fmla="*/ 538 w 781"/>
                <a:gd name="T11" fmla="*/ 164 h 782"/>
                <a:gd name="T12" fmla="*/ 397 w 781"/>
                <a:gd name="T13" fmla="*/ 185 h 782"/>
                <a:gd name="T14" fmla="*/ 335 w 781"/>
                <a:gd name="T15" fmla="*/ 180 h 782"/>
                <a:gd name="T16" fmla="*/ 323 w 781"/>
                <a:gd name="T17" fmla="*/ 170 h 782"/>
                <a:gd name="T18" fmla="*/ 329 w 781"/>
                <a:gd name="T19" fmla="*/ 149 h 782"/>
                <a:gd name="T20" fmla="*/ 347 w 781"/>
                <a:gd name="T21" fmla="*/ 98 h 782"/>
                <a:gd name="T22" fmla="*/ 178 w 781"/>
                <a:gd name="T23" fmla="*/ 120 h 782"/>
                <a:gd name="T24" fmla="*/ 203 w 781"/>
                <a:gd name="T25" fmla="*/ 162 h 782"/>
                <a:gd name="T26" fmla="*/ 223 w 781"/>
                <a:gd name="T27" fmla="*/ 181 h 782"/>
                <a:gd name="T28" fmla="*/ 216 w 781"/>
                <a:gd name="T29" fmla="*/ 197 h 782"/>
                <a:gd name="T30" fmla="*/ 156 w 781"/>
                <a:gd name="T31" fmla="*/ 221 h 782"/>
                <a:gd name="T32" fmla="*/ 0 w 781"/>
                <a:gd name="T33" fmla="*/ 244 h 782"/>
                <a:gd name="T34" fmla="*/ 22 w 781"/>
                <a:gd name="T35" fmla="*/ 393 h 782"/>
                <a:gd name="T36" fmla="*/ 47 w 781"/>
                <a:gd name="T37" fmla="*/ 452 h 782"/>
                <a:gd name="T38" fmla="*/ 62 w 781"/>
                <a:gd name="T39" fmla="*/ 459 h 782"/>
                <a:gd name="T40" fmla="*/ 82 w 781"/>
                <a:gd name="T41" fmla="*/ 440 h 782"/>
                <a:gd name="T42" fmla="*/ 124 w 781"/>
                <a:gd name="T43" fmla="*/ 414 h 782"/>
                <a:gd name="T44" fmla="*/ 146 w 781"/>
                <a:gd name="T45" fmla="*/ 583 h 782"/>
                <a:gd name="T46" fmla="*/ 95 w 781"/>
                <a:gd name="T47" fmla="*/ 566 h 782"/>
                <a:gd name="T48" fmla="*/ 74 w 781"/>
                <a:gd name="T49" fmla="*/ 560 h 782"/>
                <a:gd name="T50" fmla="*/ 63 w 781"/>
                <a:gd name="T51" fmla="*/ 571 h 782"/>
                <a:gd name="T52" fmla="*/ 58 w 781"/>
                <a:gd name="T53" fmla="*/ 633 h 782"/>
                <a:gd name="T54" fmla="*/ 80 w 781"/>
                <a:gd name="T55" fmla="*/ 782 h 782"/>
                <a:gd name="T56" fmla="*/ 236 w 781"/>
                <a:gd name="T57" fmla="*/ 758 h 782"/>
                <a:gd name="T58" fmla="*/ 296 w 781"/>
                <a:gd name="T59" fmla="*/ 734 h 782"/>
                <a:gd name="T60" fmla="*/ 303 w 781"/>
                <a:gd name="T61" fmla="*/ 718 h 782"/>
                <a:gd name="T62" fmla="*/ 283 w 781"/>
                <a:gd name="T63" fmla="*/ 699 h 782"/>
                <a:gd name="T64" fmla="*/ 258 w 781"/>
                <a:gd name="T65" fmla="*/ 657 h 782"/>
                <a:gd name="T66" fmla="*/ 427 w 781"/>
                <a:gd name="T67" fmla="*/ 635 h 782"/>
                <a:gd name="T68" fmla="*/ 409 w 781"/>
                <a:gd name="T69" fmla="*/ 686 h 782"/>
                <a:gd name="T70" fmla="*/ 403 w 781"/>
                <a:gd name="T71" fmla="*/ 707 h 782"/>
                <a:gd name="T72" fmla="*/ 415 w 781"/>
                <a:gd name="T73" fmla="*/ 718 h 782"/>
                <a:gd name="T74" fmla="*/ 477 w 781"/>
                <a:gd name="T75" fmla="*/ 723 h 782"/>
                <a:gd name="T76" fmla="*/ 618 w 781"/>
                <a:gd name="T77" fmla="*/ 702 h 782"/>
                <a:gd name="T78" fmla="*/ 596 w 781"/>
                <a:gd name="T79" fmla="*/ 553 h 782"/>
                <a:gd name="T80" fmla="*/ 601 w 781"/>
                <a:gd name="T81" fmla="*/ 491 h 782"/>
                <a:gd name="T82" fmla="*/ 611 w 781"/>
                <a:gd name="T83" fmla="*/ 480 h 782"/>
                <a:gd name="T84" fmla="*/ 632 w 781"/>
                <a:gd name="T85" fmla="*/ 486 h 782"/>
                <a:gd name="T86" fmla="*/ 683 w 781"/>
                <a:gd name="T87" fmla="*/ 503 h 782"/>
                <a:gd name="T88" fmla="*/ 661 w 781"/>
                <a:gd name="T89" fmla="*/ 335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81" h="782">
                  <a:moveTo>
                    <a:pt x="661" y="335"/>
                  </a:moveTo>
                  <a:cubicBezTo>
                    <a:pt x="645" y="337"/>
                    <a:pt x="630" y="347"/>
                    <a:pt x="619" y="360"/>
                  </a:cubicBezTo>
                  <a:cubicBezTo>
                    <a:pt x="613" y="368"/>
                    <a:pt x="611" y="379"/>
                    <a:pt x="600" y="379"/>
                  </a:cubicBezTo>
                  <a:cubicBezTo>
                    <a:pt x="594" y="379"/>
                    <a:pt x="588" y="376"/>
                    <a:pt x="584" y="372"/>
                  </a:cubicBezTo>
                  <a:cubicBezTo>
                    <a:pt x="569" y="358"/>
                    <a:pt x="563" y="333"/>
                    <a:pt x="560" y="313"/>
                  </a:cubicBezTo>
                  <a:cubicBezTo>
                    <a:pt x="538" y="164"/>
                    <a:pt x="538" y="164"/>
                    <a:pt x="538" y="164"/>
                  </a:cubicBezTo>
                  <a:cubicBezTo>
                    <a:pt x="397" y="185"/>
                    <a:pt x="397" y="185"/>
                    <a:pt x="397" y="185"/>
                  </a:cubicBezTo>
                  <a:cubicBezTo>
                    <a:pt x="377" y="188"/>
                    <a:pt x="353" y="189"/>
                    <a:pt x="335" y="180"/>
                  </a:cubicBezTo>
                  <a:cubicBezTo>
                    <a:pt x="330" y="178"/>
                    <a:pt x="326" y="175"/>
                    <a:pt x="323" y="170"/>
                  </a:cubicBezTo>
                  <a:cubicBezTo>
                    <a:pt x="317" y="160"/>
                    <a:pt x="323" y="156"/>
                    <a:pt x="329" y="149"/>
                  </a:cubicBezTo>
                  <a:cubicBezTo>
                    <a:pt x="342" y="135"/>
                    <a:pt x="348" y="116"/>
                    <a:pt x="347" y="98"/>
                  </a:cubicBezTo>
                  <a:cubicBezTo>
                    <a:pt x="338" y="0"/>
                    <a:pt x="164" y="23"/>
                    <a:pt x="178" y="120"/>
                  </a:cubicBezTo>
                  <a:cubicBezTo>
                    <a:pt x="181" y="136"/>
                    <a:pt x="190" y="151"/>
                    <a:pt x="203" y="162"/>
                  </a:cubicBezTo>
                  <a:cubicBezTo>
                    <a:pt x="211" y="168"/>
                    <a:pt x="223" y="170"/>
                    <a:pt x="223" y="181"/>
                  </a:cubicBezTo>
                  <a:cubicBezTo>
                    <a:pt x="223" y="187"/>
                    <a:pt x="220" y="192"/>
                    <a:pt x="216" y="197"/>
                  </a:cubicBezTo>
                  <a:cubicBezTo>
                    <a:pt x="201" y="212"/>
                    <a:pt x="176" y="218"/>
                    <a:pt x="156" y="221"/>
                  </a:cubicBezTo>
                  <a:cubicBezTo>
                    <a:pt x="0" y="244"/>
                    <a:pt x="0" y="244"/>
                    <a:pt x="0" y="244"/>
                  </a:cubicBezTo>
                  <a:cubicBezTo>
                    <a:pt x="22" y="393"/>
                    <a:pt x="22" y="393"/>
                    <a:pt x="22" y="393"/>
                  </a:cubicBezTo>
                  <a:cubicBezTo>
                    <a:pt x="26" y="413"/>
                    <a:pt x="32" y="438"/>
                    <a:pt x="47" y="452"/>
                  </a:cubicBezTo>
                  <a:cubicBezTo>
                    <a:pt x="51" y="456"/>
                    <a:pt x="56" y="459"/>
                    <a:pt x="62" y="459"/>
                  </a:cubicBezTo>
                  <a:cubicBezTo>
                    <a:pt x="74" y="459"/>
                    <a:pt x="75" y="448"/>
                    <a:pt x="82" y="440"/>
                  </a:cubicBezTo>
                  <a:cubicBezTo>
                    <a:pt x="92" y="427"/>
                    <a:pt x="107" y="417"/>
                    <a:pt x="124" y="414"/>
                  </a:cubicBezTo>
                  <a:cubicBezTo>
                    <a:pt x="221" y="400"/>
                    <a:pt x="244" y="574"/>
                    <a:pt x="146" y="583"/>
                  </a:cubicBezTo>
                  <a:cubicBezTo>
                    <a:pt x="127" y="585"/>
                    <a:pt x="109" y="578"/>
                    <a:pt x="95" y="566"/>
                  </a:cubicBezTo>
                  <a:cubicBezTo>
                    <a:pt x="87" y="559"/>
                    <a:pt x="84" y="554"/>
                    <a:pt x="74" y="560"/>
                  </a:cubicBezTo>
                  <a:cubicBezTo>
                    <a:pt x="69" y="562"/>
                    <a:pt x="66" y="566"/>
                    <a:pt x="63" y="571"/>
                  </a:cubicBezTo>
                  <a:cubicBezTo>
                    <a:pt x="54" y="589"/>
                    <a:pt x="56" y="613"/>
                    <a:pt x="58" y="633"/>
                  </a:cubicBezTo>
                  <a:cubicBezTo>
                    <a:pt x="80" y="782"/>
                    <a:pt x="80" y="782"/>
                    <a:pt x="80" y="782"/>
                  </a:cubicBezTo>
                  <a:cubicBezTo>
                    <a:pt x="236" y="758"/>
                    <a:pt x="236" y="758"/>
                    <a:pt x="236" y="758"/>
                  </a:cubicBezTo>
                  <a:cubicBezTo>
                    <a:pt x="256" y="755"/>
                    <a:pt x="281" y="749"/>
                    <a:pt x="296" y="734"/>
                  </a:cubicBezTo>
                  <a:cubicBezTo>
                    <a:pt x="300" y="730"/>
                    <a:pt x="303" y="724"/>
                    <a:pt x="303" y="718"/>
                  </a:cubicBezTo>
                  <a:cubicBezTo>
                    <a:pt x="303" y="707"/>
                    <a:pt x="291" y="706"/>
                    <a:pt x="283" y="699"/>
                  </a:cubicBezTo>
                  <a:cubicBezTo>
                    <a:pt x="270" y="689"/>
                    <a:pt x="260" y="674"/>
                    <a:pt x="258" y="657"/>
                  </a:cubicBezTo>
                  <a:cubicBezTo>
                    <a:pt x="244" y="560"/>
                    <a:pt x="418" y="537"/>
                    <a:pt x="427" y="635"/>
                  </a:cubicBezTo>
                  <a:cubicBezTo>
                    <a:pt x="428" y="654"/>
                    <a:pt x="422" y="672"/>
                    <a:pt x="409" y="686"/>
                  </a:cubicBezTo>
                  <a:cubicBezTo>
                    <a:pt x="403" y="694"/>
                    <a:pt x="397" y="697"/>
                    <a:pt x="403" y="707"/>
                  </a:cubicBezTo>
                  <a:cubicBezTo>
                    <a:pt x="406" y="712"/>
                    <a:pt x="410" y="715"/>
                    <a:pt x="415" y="718"/>
                  </a:cubicBezTo>
                  <a:cubicBezTo>
                    <a:pt x="433" y="727"/>
                    <a:pt x="457" y="725"/>
                    <a:pt x="477" y="723"/>
                  </a:cubicBezTo>
                  <a:cubicBezTo>
                    <a:pt x="618" y="702"/>
                    <a:pt x="618" y="702"/>
                    <a:pt x="618" y="702"/>
                  </a:cubicBezTo>
                  <a:cubicBezTo>
                    <a:pt x="596" y="553"/>
                    <a:pt x="596" y="553"/>
                    <a:pt x="596" y="553"/>
                  </a:cubicBezTo>
                  <a:cubicBezTo>
                    <a:pt x="593" y="533"/>
                    <a:pt x="592" y="509"/>
                    <a:pt x="601" y="491"/>
                  </a:cubicBezTo>
                  <a:cubicBezTo>
                    <a:pt x="603" y="486"/>
                    <a:pt x="606" y="482"/>
                    <a:pt x="611" y="480"/>
                  </a:cubicBezTo>
                  <a:cubicBezTo>
                    <a:pt x="621" y="474"/>
                    <a:pt x="624" y="479"/>
                    <a:pt x="632" y="486"/>
                  </a:cubicBezTo>
                  <a:cubicBezTo>
                    <a:pt x="646" y="498"/>
                    <a:pt x="665" y="505"/>
                    <a:pt x="683" y="503"/>
                  </a:cubicBezTo>
                  <a:cubicBezTo>
                    <a:pt x="781" y="494"/>
                    <a:pt x="758" y="320"/>
                    <a:pt x="661" y="335"/>
                  </a:cubicBezTo>
                  <a:close/>
                </a:path>
              </a:pathLst>
            </a:custGeom>
            <a:solidFill>
              <a:srgbClr val="E8E3D5"/>
            </a:solidFill>
            <a:ln w="76200" cap="flat">
              <a:solidFill>
                <a:srgbClr val="FAFAF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1F09DC45-F293-4376-A445-AFE7C449B8B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5113" y="1054101"/>
              <a:ext cx="2930525" cy="2938462"/>
            </a:xfrm>
            <a:custGeom>
              <a:avLst/>
              <a:gdLst>
                <a:gd name="T0" fmla="*/ 661 w 780"/>
                <a:gd name="T1" fmla="*/ 335 h 782"/>
                <a:gd name="T2" fmla="*/ 618 w 780"/>
                <a:gd name="T3" fmla="*/ 360 h 782"/>
                <a:gd name="T4" fmla="*/ 599 w 780"/>
                <a:gd name="T5" fmla="*/ 379 h 782"/>
                <a:gd name="T6" fmla="*/ 584 w 780"/>
                <a:gd name="T7" fmla="*/ 372 h 782"/>
                <a:gd name="T8" fmla="*/ 559 w 780"/>
                <a:gd name="T9" fmla="*/ 313 h 782"/>
                <a:gd name="T10" fmla="*/ 537 w 780"/>
                <a:gd name="T11" fmla="*/ 164 h 782"/>
                <a:gd name="T12" fmla="*/ 396 w 780"/>
                <a:gd name="T13" fmla="*/ 185 h 782"/>
                <a:gd name="T14" fmla="*/ 334 w 780"/>
                <a:gd name="T15" fmla="*/ 180 h 782"/>
                <a:gd name="T16" fmla="*/ 322 w 780"/>
                <a:gd name="T17" fmla="*/ 170 h 782"/>
                <a:gd name="T18" fmla="*/ 329 w 780"/>
                <a:gd name="T19" fmla="*/ 149 h 782"/>
                <a:gd name="T20" fmla="*/ 346 w 780"/>
                <a:gd name="T21" fmla="*/ 98 h 782"/>
                <a:gd name="T22" fmla="*/ 177 w 780"/>
                <a:gd name="T23" fmla="*/ 120 h 782"/>
                <a:gd name="T24" fmla="*/ 203 w 780"/>
                <a:gd name="T25" fmla="*/ 162 h 782"/>
                <a:gd name="T26" fmla="*/ 222 w 780"/>
                <a:gd name="T27" fmla="*/ 181 h 782"/>
                <a:gd name="T28" fmla="*/ 215 w 780"/>
                <a:gd name="T29" fmla="*/ 197 h 782"/>
                <a:gd name="T30" fmla="*/ 156 w 780"/>
                <a:gd name="T31" fmla="*/ 221 h 782"/>
                <a:gd name="T32" fmla="*/ 0 w 780"/>
                <a:gd name="T33" fmla="*/ 244 h 782"/>
                <a:gd name="T34" fmla="*/ 22 w 780"/>
                <a:gd name="T35" fmla="*/ 393 h 782"/>
                <a:gd name="T36" fmla="*/ 46 w 780"/>
                <a:gd name="T37" fmla="*/ 452 h 782"/>
                <a:gd name="T38" fmla="*/ 62 w 780"/>
                <a:gd name="T39" fmla="*/ 459 h 782"/>
                <a:gd name="T40" fmla="*/ 81 w 780"/>
                <a:gd name="T41" fmla="*/ 440 h 782"/>
                <a:gd name="T42" fmla="*/ 123 w 780"/>
                <a:gd name="T43" fmla="*/ 415 h 782"/>
                <a:gd name="T44" fmla="*/ 145 w 780"/>
                <a:gd name="T45" fmla="*/ 583 h 782"/>
                <a:gd name="T46" fmla="*/ 94 w 780"/>
                <a:gd name="T47" fmla="*/ 566 h 782"/>
                <a:gd name="T48" fmla="*/ 73 w 780"/>
                <a:gd name="T49" fmla="*/ 560 h 782"/>
                <a:gd name="T50" fmla="*/ 63 w 780"/>
                <a:gd name="T51" fmla="*/ 571 h 782"/>
                <a:gd name="T52" fmla="*/ 58 w 780"/>
                <a:gd name="T53" fmla="*/ 633 h 782"/>
                <a:gd name="T54" fmla="*/ 80 w 780"/>
                <a:gd name="T55" fmla="*/ 782 h 782"/>
                <a:gd name="T56" fmla="*/ 236 w 780"/>
                <a:gd name="T57" fmla="*/ 758 h 782"/>
                <a:gd name="T58" fmla="*/ 295 w 780"/>
                <a:gd name="T59" fmla="*/ 734 h 782"/>
                <a:gd name="T60" fmla="*/ 302 w 780"/>
                <a:gd name="T61" fmla="*/ 718 h 782"/>
                <a:gd name="T62" fmla="*/ 283 w 780"/>
                <a:gd name="T63" fmla="*/ 699 h 782"/>
                <a:gd name="T64" fmla="*/ 257 w 780"/>
                <a:gd name="T65" fmla="*/ 657 h 782"/>
                <a:gd name="T66" fmla="*/ 426 w 780"/>
                <a:gd name="T67" fmla="*/ 635 h 782"/>
                <a:gd name="T68" fmla="*/ 409 w 780"/>
                <a:gd name="T69" fmla="*/ 686 h 782"/>
                <a:gd name="T70" fmla="*/ 402 w 780"/>
                <a:gd name="T71" fmla="*/ 707 h 782"/>
                <a:gd name="T72" fmla="*/ 414 w 780"/>
                <a:gd name="T73" fmla="*/ 718 h 782"/>
                <a:gd name="T74" fmla="*/ 476 w 780"/>
                <a:gd name="T75" fmla="*/ 723 h 782"/>
                <a:gd name="T76" fmla="*/ 617 w 780"/>
                <a:gd name="T77" fmla="*/ 702 h 782"/>
                <a:gd name="T78" fmla="*/ 595 w 780"/>
                <a:gd name="T79" fmla="*/ 553 h 782"/>
                <a:gd name="T80" fmla="*/ 600 w 780"/>
                <a:gd name="T81" fmla="*/ 491 h 782"/>
                <a:gd name="T82" fmla="*/ 610 w 780"/>
                <a:gd name="T83" fmla="*/ 480 h 782"/>
                <a:gd name="T84" fmla="*/ 631 w 780"/>
                <a:gd name="T85" fmla="*/ 486 h 782"/>
                <a:gd name="T86" fmla="*/ 683 w 780"/>
                <a:gd name="T87" fmla="*/ 503 h 782"/>
                <a:gd name="T88" fmla="*/ 661 w 780"/>
                <a:gd name="T89" fmla="*/ 335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80" h="782">
                  <a:moveTo>
                    <a:pt x="661" y="335"/>
                  </a:moveTo>
                  <a:cubicBezTo>
                    <a:pt x="644" y="337"/>
                    <a:pt x="629" y="347"/>
                    <a:pt x="618" y="360"/>
                  </a:cubicBezTo>
                  <a:cubicBezTo>
                    <a:pt x="612" y="368"/>
                    <a:pt x="611" y="379"/>
                    <a:pt x="599" y="379"/>
                  </a:cubicBezTo>
                  <a:cubicBezTo>
                    <a:pt x="593" y="379"/>
                    <a:pt x="588" y="376"/>
                    <a:pt x="584" y="372"/>
                  </a:cubicBezTo>
                  <a:cubicBezTo>
                    <a:pt x="568" y="358"/>
                    <a:pt x="562" y="333"/>
                    <a:pt x="559" y="313"/>
                  </a:cubicBezTo>
                  <a:cubicBezTo>
                    <a:pt x="537" y="164"/>
                    <a:pt x="537" y="164"/>
                    <a:pt x="537" y="164"/>
                  </a:cubicBezTo>
                  <a:cubicBezTo>
                    <a:pt x="396" y="185"/>
                    <a:pt x="396" y="185"/>
                    <a:pt x="396" y="185"/>
                  </a:cubicBezTo>
                  <a:cubicBezTo>
                    <a:pt x="376" y="188"/>
                    <a:pt x="352" y="189"/>
                    <a:pt x="334" y="180"/>
                  </a:cubicBezTo>
                  <a:cubicBezTo>
                    <a:pt x="329" y="178"/>
                    <a:pt x="325" y="175"/>
                    <a:pt x="322" y="170"/>
                  </a:cubicBezTo>
                  <a:cubicBezTo>
                    <a:pt x="317" y="160"/>
                    <a:pt x="322" y="156"/>
                    <a:pt x="329" y="149"/>
                  </a:cubicBezTo>
                  <a:cubicBezTo>
                    <a:pt x="341" y="135"/>
                    <a:pt x="348" y="116"/>
                    <a:pt x="346" y="98"/>
                  </a:cubicBezTo>
                  <a:cubicBezTo>
                    <a:pt x="337" y="0"/>
                    <a:pt x="163" y="23"/>
                    <a:pt x="177" y="120"/>
                  </a:cubicBezTo>
                  <a:cubicBezTo>
                    <a:pt x="180" y="136"/>
                    <a:pt x="189" y="151"/>
                    <a:pt x="203" y="162"/>
                  </a:cubicBezTo>
                  <a:cubicBezTo>
                    <a:pt x="211" y="168"/>
                    <a:pt x="222" y="170"/>
                    <a:pt x="222" y="181"/>
                  </a:cubicBezTo>
                  <a:cubicBezTo>
                    <a:pt x="222" y="187"/>
                    <a:pt x="219" y="193"/>
                    <a:pt x="215" y="197"/>
                  </a:cubicBezTo>
                  <a:cubicBezTo>
                    <a:pt x="201" y="212"/>
                    <a:pt x="176" y="218"/>
                    <a:pt x="156" y="221"/>
                  </a:cubicBezTo>
                  <a:cubicBezTo>
                    <a:pt x="0" y="244"/>
                    <a:pt x="0" y="244"/>
                    <a:pt x="0" y="244"/>
                  </a:cubicBezTo>
                  <a:cubicBezTo>
                    <a:pt x="22" y="393"/>
                    <a:pt x="22" y="393"/>
                    <a:pt x="22" y="393"/>
                  </a:cubicBezTo>
                  <a:cubicBezTo>
                    <a:pt x="25" y="413"/>
                    <a:pt x="31" y="438"/>
                    <a:pt x="46" y="452"/>
                  </a:cubicBezTo>
                  <a:cubicBezTo>
                    <a:pt x="50" y="456"/>
                    <a:pt x="56" y="459"/>
                    <a:pt x="62" y="459"/>
                  </a:cubicBezTo>
                  <a:cubicBezTo>
                    <a:pt x="73" y="459"/>
                    <a:pt x="75" y="448"/>
                    <a:pt x="81" y="440"/>
                  </a:cubicBezTo>
                  <a:cubicBezTo>
                    <a:pt x="92" y="427"/>
                    <a:pt x="107" y="417"/>
                    <a:pt x="123" y="415"/>
                  </a:cubicBezTo>
                  <a:cubicBezTo>
                    <a:pt x="220" y="400"/>
                    <a:pt x="243" y="574"/>
                    <a:pt x="145" y="583"/>
                  </a:cubicBezTo>
                  <a:cubicBezTo>
                    <a:pt x="127" y="585"/>
                    <a:pt x="108" y="578"/>
                    <a:pt x="94" y="566"/>
                  </a:cubicBezTo>
                  <a:cubicBezTo>
                    <a:pt x="86" y="559"/>
                    <a:pt x="83" y="554"/>
                    <a:pt x="73" y="560"/>
                  </a:cubicBezTo>
                  <a:cubicBezTo>
                    <a:pt x="68" y="562"/>
                    <a:pt x="65" y="566"/>
                    <a:pt x="63" y="571"/>
                  </a:cubicBezTo>
                  <a:cubicBezTo>
                    <a:pt x="54" y="589"/>
                    <a:pt x="55" y="613"/>
                    <a:pt x="58" y="633"/>
                  </a:cubicBezTo>
                  <a:cubicBezTo>
                    <a:pt x="80" y="782"/>
                    <a:pt x="80" y="782"/>
                    <a:pt x="80" y="782"/>
                  </a:cubicBezTo>
                  <a:cubicBezTo>
                    <a:pt x="236" y="758"/>
                    <a:pt x="236" y="758"/>
                    <a:pt x="236" y="758"/>
                  </a:cubicBezTo>
                  <a:cubicBezTo>
                    <a:pt x="256" y="755"/>
                    <a:pt x="281" y="749"/>
                    <a:pt x="295" y="734"/>
                  </a:cubicBezTo>
                  <a:cubicBezTo>
                    <a:pt x="299" y="730"/>
                    <a:pt x="302" y="725"/>
                    <a:pt x="302" y="718"/>
                  </a:cubicBezTo>
                  <a:cubicBezTo>
                    <a:pt x="302" y="707"/>
                    <a:pt x="291" y="706"/>
                    <a:pt x="283" y="699"/>
                  </a:cubicBezTo>
                  <a:cubicBezTo>
                    <a:pt x="269" y="689"/>
                    <a:pt x="260" y="674"/>
                    <a:pt x="257" y="657"/>
                  </a:cubicBezTo>
                  <a:cubicBezTo>
                    <a:pt x="243" y="560"/>
                    <a:pt x="417" y="537"/>
                    <a:pt x="426" y="635"/>
                  </a:cubicBezTo>
                  <a:cubicBezTo>
                    <a:pt x="428" y="654"/>
                    <a:pt x="421" y="672"/>
                    <a:pt x="409" y="686"/>
                  </a:cubicBezTo>
                  <a:cubicBezTo>
                    <a:pt x="402" y="694"/>
                    <a:pt x="397" y="697"/>
                    <a:pt x="402" y="707"/>
                  </a:cubicBezTo>
                  <a:cubicBezTo>
                    <a:pt x="405" y="712"/>
                    <a:pt x="409" y="715"/>
                    <a:pt x="414" y="718"/>
                  </a:cubicBezTo>
                  <a:cubicBezTo>
                    <a:pt x="432" y="727"/>
                    <a:pt x="456" y="725"/>
                    <a:pt x="476" y="723"/>
                  </a:cubicBezTo>
                  <a:cubicBezTo>
                    <a:pt x="617" y="702"/>
                    <a:pt x="617" y="702"/>
                    <a:pt x="617" y="702"/>
                  </a:cubicBezTo>
                  <a:cubicBezTo>
                    <a:pt x="595" y="553"/>
                    <a:pt x="595" y="553"/>
                    <a:pt x="595" y="553"/>
                  </a:cubicBezTo>
                  <a:cubicBezTo>
                    <a:pt x="592" y="534"/>
                    <a:pt x="591" y="509"/>
                    <a:pt x="600" y="491"/>
                  </a:cubicBezTo>
                  <a:cubicBezTo>
                    <a:pt x="602" y="486"/>
                    <a:pt x="606" y="482"/>
                    <a:pt x="610" y="480"/>
                  </a:cubicBezTo>
                  <a:cubicBezTo>
                    <a:pt x="620" y="474"/>
                    <a:pt x="624" y="479"/>
                    <a:pt x="631" y="486"/>
                  </a:cubicBezTo>
                  <a:cubicBezTo>
                    <a:pt x="646" y="498"/>
                    <a:pt x="664" y="505"/>
                    <a:pt x="683" y="503"/>
                  </a:cubicBezTo>
                  <a:cubicBezTo>
                    <a:pt x="780" y="495"/>
                    <a:pt x="757" y="320"/>
                    <a:pt x="661" y="335"/>
                  </a:cubicBezTo>
                  <a:close/>
                </a:path>
              </a:pathLst>
            </a:custGeom>
            <a:solidFill>
              <a:srgbClr val="FAB100"/>
            </a:solidFill>
            <a:ln w="76200" cap="flat">
              <a:solidFill>
                <a:srgbClr val="FAFAF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F94BE80D-0FEE-4EC2-A07C-A45BD54818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4263" y="3371850"/>
              <a:ext cx="2935287" cy="2940050"/>
            </a:xfrm>
            <a:custGeom>
              <a:avLst/>
              <a:gdLst>
                <a:gd name="T0" fmla="*/ 661 w 781"/>
                <a:gd name="T1" fmla="*/ 335 h 782"/>
                <a:gd name="T2" fmla="*/ 619 w 781"/>
                <a:gd name="T3" fmla="*/ 360 h 782"/>
                <a:gd name="T4" fmla="*/ 600 w 781"/>
                <a:gd name="T5" fmla="*/ 380 h 782"/>
                <a:gd name="T6" fmla="*/ 584 w 781"/>
                <a:gd name="T7" fmla="*/ 373 h 782"/>
                <a:gd name="T8" fmla="*/ 560 w 781"/>
                <a:gd name="T9" fmla="*/ 313 h 782"/>
                <a:gd name="T10" fmla="*/ 538 w 781"/>
                <a:gd name="T11" fmla="*/ 165 h 782"/>
                <a:gd name="T12" fmla="*/ 397 w 781"/>
                <a:gd name="T13" fmla="*/ 186 h 782"/>
                <a:gd name="T14" fmla="*/ 335 w 781"/>
                <a:gd name="T15" fmla="*/ 181 h 782"/>
                <a:gd name="T16" fmla="*/ 323 w 781"/>
                <a:gd name="T17" fmla="*/ 170 h 782"/>
                <a:gd name="T18" fmla="*/ 329 w 781"/>
                <a:gd name="T19" fmla="*/ 149 h 782"/>
                <a:gd name="T20" fmla="*/ 347 w 781"/>
                <a:gd name="T21" fmla="*/ 98 h 782"/>
                <a:gd name="T22" fmla="*/ 178 w 781"/>
                <a:gd name="T23" fmla="*/ 120 h 782"/>
                <a:gd name="T24" fmla="*/ 203 w 781"/>
                <a:gd name="T25" fmla="*/ 162 h 782"/>
                <a:gd name="T26" fmla="*/ 223 w 781"/>
                <a:gd name="T27" fmla="*/ 181 h 782"/>
                <a:gd name="T28" fmla="*/ 216 w 781"/>
                <a:gd name="T29" fmla="*/ 197 h 782"/>
                <a:gd name="T30" fmla="*/ 156 w 781"/>
                <a:gd name="T31" fmla="*/ 221 h 782"/>
                <a:gd name="T32" fmla="*/ 0 w 781"/>
                <a:gd name="T33" fmla="*/ 245 h 782"/>
                <a:gd name="T34" fmla="*/ 22 w 781"/>
                <a:gd name="T35" fmla="*/ 393 h 782"/>
                <a:gd name="T36" fmla="*/ 47 w 781"/>
                <a:gd name="T37" fmla="*/ 452 h 782"/>
                <a:gd name="T38" fmla="*/ 62 w 781"/>
                <a:gd name="T39" fmla="*/ 460 h 782"/>
                <a:gd name="T40" fmla="*/ 82 w 781"/>
                <a:gd name="T41" fmla="*/ 440 h 782"/>
                <a:gd name="T42" fmla="*/ 124 w 781"/>
                <a:gd name="T43" fmla="*/ 415 h 782"/>
                <a:gd name="T44" fmla="*/ 146 w 781"/>
                <a:gd name="T45" fmla="*/ 584 h 782"/>
                <a:gd name="T46" fmla="*/ 95 w 781"/>
                <a:gd name="T47" fmla="*/ 566 h 782"/>
                <a:gd name="T48" fmla="*/ 74 w 781"/>
                <a:gd name="T49" fmla="*/ 560 h 782"/>
                <a:gd name="T50" fmla="*/ 63 w 781"/>
                <a:gd name="T51" fmla="*/ 571 h 782"/>
                <a:gd name="T52" fmla="*/ 58 w 781"/>
                <a:gd name="T53" fmla="*/ 634 h 782"/>
                <a:gd name="T54" fmla="*/ 80 w 781"/>
                <a:gd name="T55" fmla="*/ 782 h 782"/>
                <a:gd name="T56" fmla="*/ 236 w 781"/>
                <a:gd name="T57" fmla="*/ 759 h 782"/>
                <a:gd name="T58" fmla="*/ 296 w 781"/>
                <a:gd name="T59" fmla="*/ 735 h 782"/>
                <a:gd name="T60" fmla="*/ 303 w 781"/>
                <a:gd name="T61" fmla="*/ 719 h 782"/>
                <a:gd name="T62" fmla="*/ 283 w 781"/>
                <a:gd name="T63" fmla="*/ 700 h 782"/>
                <a:gd name="T64" fmla="*/ 258 w 781"/>
                <a:gd name="T65" fmla="*/ 657 h 782"/>
                <a:gd name="T66" fmla="*/ 427 w 781"/>
                <a:gd name="T67" fmla="*/ 635 h 782"/>
                <a:gd name="T68" fmla="*/ 409 w 781"/>
                <a:gd name="T69" fmla="*/ 687 h 782"/>
                <a:gd name="T70" fmla="*/ 403 w 781"/>
                <a:gd name="T71" fmla="*/ 708 h 782"/>
                <a:gd name="T72" fmla="*/ 415 w 781"/>
                <a:gd name="T73" fmla="*/ 718 h 782"/>
                <a:gd name="T74" fmla="*/ 477 w 781"/>
                <a:gd name="T75" fmla="*/ 723 h 782"/>
                <a:gd name="T76" fmla="*/ 618 w 781"/>
                <a:gd name="T77" fmla="*/ 702 h 782"/>
                <a:gd name="T78" fmla="*/ 596 w 781"/>
                <a:gd name="T79" fmla="*/ 554 h 782"/>
                <a:gd name="T80" fmla="*/ 601 w 781"/>
                <a:gd name="T81" fmla="*/ 492 h 782"/>
                <a:gd name="T82" fmla="*/ 611 w 781"/>
                <a:gd name="T83" fmla="*/ 480 h 782"/>
                <a:gd name="T84" fmla="*/ 632 w 781"/>
                <a:gd name="T85" fmla="*/ 486 h 782"/>
                <a:gd name="T86" fmla="*/ 683 w 781"/>
                <a:gd name="T87" fmla="*/ 504 h 782"/>
                <a:gd name="T88" fmla="*/ 661 w 781"/>
                <a:gd name="T89" fmla="*/ 335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81" h="782">
                  <a:moveTo>
                    <a:pt x="661" y="335"/>
                  </a:moveTo>
                  <a:cubicBezTo>
                    <a:pt x="645" y="337"/>
                    <a:pt x="629" y="347"/>
                    <a:pt x="619" y="360"/>
                  </a:cubicBezTo>
                  <a:cubicBezTo>
                    <a:pt x="613" y="368"/>
                    <a:pt x="611" y="380"/>
                    <a:pt x="600" y="380"/>
                  </a:cubicBezTo>
                  <a:cubicBezTo>
                    <a:pt x="594" y="379"/>
                    <a:pt x="588" y="377"/>
                    <a:pt x="584" y="373"/>
                  </a:cubicBezTo>
                  <a:cubicBezTo>
                    <a:pt x="569" y="358"/>
                    <a:pt x="563" y="333"/>
                    <a:pt x="560" y="313"/>
                  </a:cubicBezTo>
                  <a:cubicBezTo>
                    <a:pt x="538" y="165"/>
                    <a:pt x="538" y="165"/>
                    <a:pt x="538" y="165"/>
                  </a:cubicBezTo>
                  <a:cubicBezTo>
                    <a:pt x="397" y="186"/>
                    <a:pt x="397" y="186"/>
                    <a:pt x="397" y="186"/>
                  </a:cubicBezTo>
                  <a:cubicBezTo>
                    <a:pt x="377" y="188"/>
                    <a:pt x="353" y="190"/>
                    <a:pt x="335" y="181"/>
                  </a:cubicBezTo>
                  <a:cubicBezTo>
                    <a:pt x="330" y="178"/>
                    <a:pt x="326" y="175"/>
                    <a:pt x="323" y="170"/>
                  </a:cubicBezTo>
                  <a:cubicBezTo>
                    <a:pt x="317" y="160"/>
                    <a:pt x="323" y="157"/>
                    <a:pt x="329" y="149"/>
                  </a:cubicBezTo>
                  <a:cubicBezTo>
                    <a:pt x="342" y="135"/>
                    <a:pt x="348" y="117"/>
                    <a:pt x="347" y="98"/>
                  </a:cubicBezTo>
                  <a:cubicBezTo>
                    <a:pt x="338" y="0"/>
                    <a:pt x="164" y="23"/>
                    <a:pt x="178" y="120"/>
                  </a:cubicBezTo>
                  <a:cubicBezTo>
                    <a:pt x="180" y="137"/>
                    <a:pt x="190" y="152"/>
                    <a:pt x="203" y="162"/>
                  </a:cubicBezTo>
                  <a:cubicBezTo>
                    <a:pt x="211" y="169"/>
                    <a:pt x="223" y="170"/>
                    <a:pt x="223" y="181"/>
                  </a:cubicBezTo>
                  <a:cubicBezTo>
                    <a:pt x="223" y="187"/>
                    <a:pt x="220" y="193"/>
                    <a:pt x="216" y="197"/>
                  </a:cubicBezTo>
                  <a:cubicBezTo>
                    <a:pt x="201" y="212"/>
                    <a:pt x="176" y="218"/>
                    <a:pt x="156" y="221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22" y="393"/>
                    <a:pt x="22" y="393"/>
                    <a:pt x="22" y="393"/>
                  </a:cubicBezTo>
                  <a:cubicBezTo>
                    <a:pt x="26" y="413"/>
                    <a:pt x="32" y="438"/>
                    <a:pt x="47" y="452"/>
                  </a:cubicBezTo>
                  <a:cubicBezTo>
                    <a:pt x="51" y="457"/>
                    <a:pt x="56" y="459"/>
                    <a:pt x="62" y="460"/>
                  </a:cubicBezTo>
                  <a:cubicBezTo>
                    <a:pt x="74" y="460"/>
                    <a:pt x="75" y="448"/>
                    <a:pt x="82" y="440"/>
                  </a:cubicBezTo>
                  <a:cubicBezTo>
                    <a:pt x="92" y="427"/>
                    <a:pt x="107" y="417"/>
                    <a:pt x="124" y="415"/>
                  </a:cubicBezTo>
                  <a:cubicBezTo>
                    <a:pt x="221" y="400"/>
                    <a:pt x="243" y="575"/>
                    <a:pt x="146" y="584"/>
                  </a:cubicBezTo>
                  <a:cubicBezTo>
                    <a:pt x="127" y="585"/>
                    <a:pt x="109" y="578"/>
                    <a:pt x="95" y="566"/>
                  </a:cubicBezTo>
                  <a:cubicBezTo>
                    <a:pt x="87" y="560"/>
                    <a:pt x="84" y="554"/>
                    <a:pt x="74" y="560"/>
                  </a:cubicBezTo>
                  <a:cubicBezTo>
                    <a:pt x="69" y="562"/>
                    <a:pt x="65" y="567"/>
                    <a:pt x="63" y="571"/>
                  </a:cubicBezTo>
                  <a:cubicBezTo>
                    <a:pt x="54" y="590"/>
                    <a:pt x="55" y="614"/>
                    <a:pt x="58" y="634"/>
                  </a:cubicBezTo>
                  <a:cubicBezTo>
                    <a:pt x="80" y="782"/>
                    <a:pt x="80" y="782"/>
                    <a:pt x="80" y="782"/>
                  </a:cubicBezTo>
                  <a:cubicBezTo>
                    <a:pt x="236" y="759"/>
                    <a:pt x="236" y="759"/>
                    <a:pt x="236" y="759"/>
                  </a:cubicBezTo>
                  <a:cubicBezTo>
                    <a:pt x="256" y="756"/>
                    <a:pt x="281" y="750"/>
                    <a:pt x="296" y="735"/>
                  </a:cubicBezTo>
                  <a:cubicBezTo>
                    <a:pt x="300" y="730"/>
                    <a:pt x="302" y="725"/>
                    <a:pt x="303" y="719"/>
                  </a:cubicBezTo>
                  <a:cubicBezTo>
                    <a:pt x="303" y="707"/>
                    <a:pt x="291" y="706"/>
                    <a:pt x="283" y="700"/>
                  </a:cubicBezTo>
                  <a:cubicBezTo>
                    <a:pt x="270" y="689"/>
                    <a:pt x="260" y="674"/>
                    <a:pt x="258" y="657"/>
                  </a:cubicBezTo>
                  <a:cubicBezTo>
                    <a:pt x="244" y="561"/>
                    <a:pt x="418" y="538"/>
                    <a:pt x="427" y="635"/>
                  </a:cubicBezTo>
                  <a:cubicBezTo>
                    <a:pt x="428" y="654"/>
                    <a:pt x="421" y="672"/>
                    <a:pt x="409" y="687"/>
                  </a:cubicBezTo>
                  <a:cubicBezTo>
                    <a:pt x="403" y="694"/>
                    <a:pt x="397" y="698"/>
                    <a:pt x="403" y="708"/>
                  </a:cubicBezTo>
                  <a:cubicBezTo>
                    <a:pt x="405" y="712"/>
                    <a:pt x="410" y="716"/>
                    <a:pt x="415" y="718"/>
                  </a:cubicBezTo>
                  <a:cubicBezTo>
                    <a:pt x="433" y="727"/>
                    <a:pt x="457" y="726"/>
                    <a:pt x="477" y="723"/>
                  </a:cubicBezTo>
                  <a:cubicBezTo>
                    <a:pt x="618" y="702"/>
                    <a:pt x="618" y="702"/>
                    <a:pt x="618" y="702"/>
                  </a:cubicBezTo>
                  <a:cubicBezTo>
                    <a:pt x="596" y="554"/>
                    <a:pt x="596" y="554"/>
                    <a:pt x="596" y="554"/>
                  </a:cubicBezTo>
                  <a:cubicBezTo>
                    <a:pt x="593" y="534"/>
                    <a:pt x="592" y="510"/>
                    <a:pt x="601" y="492"/>
                  </a:cubicBezTo>
                  <a:cubicBezTo>
                    <a:pt x="603" y="487"/>
                    <a:pt x="606" y="482"/>
                    <a:pt x="611" y="480"/>
                  </a:cubicBezTo>
                  <a:cubicBezTo>
                    <a:pt x="621" y="474"/>
                    <a:pt x="624" y="480"/>
                    <a:pt x="632" y="486"/>
                  </a:cubicBezTo>
                  <a:cubicBezTo>
                    <a:pt x="646" y="499"/>
                    <a:pt x="665" y="505"/>
                    <a:pt x="683" y="504"/>
                  </a:cubicBezTo>
                  <a:cubicBezTo>
                    <a:pt x="781" y="495"/>
                    <a:pt x="758" y="321"/>
                    <a:pt x="661" y="335"/>
                  </a:cubicBezTo>
                  <a:close/>
                </a:path>
              </a:pathLst>
            </a:custGeom>
            <a:solidFill>
              <a:srgbClr val="07C0D5"/>
            </a:solidFill>
            <a:ln w="76200" cap="flat">
              <a:solidFill>
                <a:srgbClr val="FAFAF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F4D2EF71-C573-451F-B090-003F2BD3C728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5150" y="3071813"/>
              <a:ext cx="2932112" cy="2938462"/>
            </a:xfrm>
            <a:custGeom>
              <a:avLst/>
              <a:gdLst>
                <a:gd name="T0" fmla="*/ 661 w 780"/>
                <a:gd name="T1" fmla="*/ 335 h 782"/>
                <a:gd name="T2" fmla="*/ 618 w 780"/>
                <a:gd name="T3" fmla="*/ 360 h 782"/>
                <a:gd name="T4" fmla="*/ 599 w 780"/>
                <a:gd name="T5" fmla="*/ 380 h 782"/>
                <a:gd name="T6" fmla="*/ 583 w 780"/>
                <a:gd name="T7" fmla="*/ 373 h 782"/>
                <a:gd name="T8" fmla="*/ 559 w 780"/>
                <a:gd name="T9" fmla="*/ 313 h 782"/>
                <a:gd name="T10" fmla="*/ 537 w 780"/>
                <a:gd name="T11" fmla="*/ 165 h 782"/>
                <a:gd name="T12" fmla="*/ 396 w 780"/>
                <a:gd name="T13" fmla="*/ 186 h 782"/>
                <a:gd name="T14" fmla="*/ 334 w 780"/>
                <a:gd name="T15" fmla="*/ 181 h 782"/>
                <a:gd name="T16" fmla="*/ 322 w 780"/>
                <a:gd name="T17" fmla="*/ 170 h 782"/>
                <a:gd name="T18" fmla="*/ 329 w 780"/>
                <a:gd name="T19" fmla="*/ 149 h 782"/>
                <a:gd name="T20" fmla="*/ 346 w 780"/>
                <a:gd name="T21" fmla="*/ 98 h 782"/>
                <a:gd name="T22" fmla="*/ 177 w 780"/>
                <a:gd name="T23" fmla="*/ 120 h 782"/>
                <a:gd name="T24" fmla="*/ 203 w 780"/>
                <a:gd name="T25" fmla="*/ 162 h 782"/>
                <a:gd name="T26" fmla="*/ 222 w 780"/>
                <a:gd name="T27" fmla="*/ 181 h 782"/>
                <a:gd name="T28" fmla="*/ 215 w 780"/>
                <a:gd name="T29" fmla="*/ 197 h 782"/>
                <a:gd name="T30" fmla="*/ 156 w 780"/>
                <a:gd name="T31" fmla="*/ 221 h 782"/>
                <a:gd name="T32" fmla="*/ 0 w 780"/>
                <a:gd name="T33" fmla="*/ 245 h 782"/>
                <a:gd name="T34" fmla="*/ 22 w 780"/>
                <a:gd name="T35" fmla="*/ 393 h 782"/>
                <a:gd name="T36" fmla="*/ 46 w 780"/>
                <a:gd name="T37" fmla="*/ 453 h 782"/>
                <a:gd name="T38" fmla="*/ 62 w 780"/>
                <a:gd name="T39" fmla="*/ 460 h 782"/>
                <a:gd name="T40" fmla="*/ 81 w 780"/>
                <a:gd name="T41" fmla="*/ 440 h 782"/>
                <a:gd name="T42" fmla="*/ 123 w 780"/>
                <a:gd name="T43" fmla="*/ 415 h 782"/>
                <a:gd name="T44" fmla="*/ 145 w 780"/>
                <a:gd name="T45" fmla="*/ 584 h 782"/>
                <a:gd name="T46" fmla="*/ 94 w 780"/>
                <a:gd name="T47" fmla="*/ 566 h 782"/>
                <a:gd name="T48" fmla="*/ 73 w 780"/>
                <a:gd name="T49" fmla="*/ 560 h 782"/>
                <a:gd name="T50" fmla="*/ 63 w 780"/>
                <a:gd name="T51" fmla="*/ 572 h 782"/>
                <a:gd name="T52" fmla="*/ 58 w 780"/>
                <a:gd name="T53" fmla="*/ 634 h 782"/>
                <a:gd name="T54" fmla="*/ 80 w 780"/>
                <a:gd name="T55" fmla="*/ 782 h 782"/>
                <a:gd name="T56" fmla="*/ 236 w 780"/>
                <a:gd name="T57" fmla="*/ 759 h 782"/>
                <a:gd name="T58" fmla="*/ 295 w 780"/>
                <a:gd name="T59" fmla="*/ 735 h 782"/>
                <a:gd name="T60" fmla="*/ 302 w 780"/>
                <a:gd name="T61" fmla="*/ 719 h 782"/>
                <a:gd name="T62" fmla="*/ 283 w 780"/>
                <a:gd name="T63" fmla="*/ 700 h 782"/>
                <a:gd name="T64" fmla="*/ 257 w 780"/>
                <a:gd name="T65" fmla="*/ 657 h 782"/>
                <a:gd name="T66" fmla="*/ 426 w 780"/>
                <a:gd name="T67" fmla="*/ 635 h 782"/>
                <a:gd name="T68" fmla="*/ 409 w 780"/>
                <a:gd name="T69" fmla="*/ 687 h 782"/>
                <a:gd name="T70" fmla="*/ 402 w 780"/>
                <a:gd name="T71" fmla="*/ 708 h 782"/>
                <a:gd name="T72" fmla="*/ 414 w 780"/>
                <a:gd name="T73" fmla="*/ 718 h 782"/>
                <a:gd name="T74" fmla="*/ 476 w 780"/>
                <a:gd name="T75" fmla="*/ 723 h 782"/>
                <a:gd name="T76" fmla="*/ 617 w 780"/>
                <a:gd name="T77" fmla="*/ 702 h 782"/>
                <a:gd name="T78" fmla="*/ 595 w 780"/>
                <a:gd name="T79" fmla="*/ 554 h 782"/>
                <a:gd name="T80" fmla="*/ 600 w 780"/>
                <a:gd name="T81" fmla="*/ 492 h 782"/>
                <a:gd name="T82" fmla="*/ 610 w 780"/>
                <a:gd name="T83" fmla="*/ 480 h 782"/>
                <a:gd name="T84" fmla="*/ 631 w 780"/>
                <a:gd name="T85" fmla="*/ 486 h 782"/>
                <a:gd name="T86" fmla="*/ 683 w 780"/>
                <a:gd name="T87" fmla="*/ 504 h 782"/>
                <a:gd name="T88" fmla="*/ 661 w 780"/>
                <a:gd name="T89" fmla="*/ 335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80" h="782">
                  <a:moveTo>
                    <a:pt x="661" y="335"/>
                  </a:moveTo>
                  <a:cubicBezTo>
                    <a:pt x="644" y="337"/>
                    <a:pt x="629" y="347"/>
                    <a:pt x="618" y="360"/>
                  </a:cubicBezTo>
                  <a:cubicBezTo>
                    <a:pt x="612" y="368"/>
                    <a:pt x="611" y="380"/>
                    <a:pt x="599" y="380"/>
                  </a:cubicBezTo>
                  <a:cubicBezTo>
                    <a:pt x="593" y="380"/>
                    <a:pt x="588" y="377"/>
                    <a:pt x="583" y="373"/>
                  </a:cubicBezTo>
                  <a:cubicBezTo>
                    <a:pt x="568" y="358"/>
                    <a:pt x="562" y="333"/>
                    <a:pt x="559" y="313"/>
                  </a:cubicBezTo>
                  <a:cubicBezTo>
                    <a:pt x="537" y="165"/>
                    <a:pt x="537" y="165"/>
                    <a:pt x="537" y="165"/>
                  </a:cubicBezTo>
                  <a:cubicBezTo>
                    <a:pt x="396" y="186"/>
                    <a:pt x="396" y="186"/>
                    <a:pt x="396" y="186"/>
                  </a:cubicBezTo>
                  <a:cubicBezTo>
                    <a:pt x="376" y="188"/>
                    <a:pt x="352" y="190"/>
                    <a:pt x="334" y="181"/>
                  </a:cubicBezTo>
                  <a:cubicBezTo>
                    <a:pt x="329" y="178"/>
                    <a:pt x="325" y="175"/>
                    <a:pt x="322" y="170"/>
                  </a:cubicBezTo>
                  <a:cubicBezTo>
                    <a:pt x="317" y="160"/>
                    <a:pt x="322" y="157"/>
                    <a:pt x="329" y="149"/>
                  </a:cubicBezTo>
                  <a:cubicBezTo>
                    <a:pt x="341" y="135"/>
                    <a:pt x="348" y="117"/>
                    <a:pt x="346" y="98"/>
                  </a:cubicBezTo>
                  <a:cubicBezTo>
                    <a:pt x="337" y="0"/>
                    <a:pt x="163" y="23"/>
                    <a:pt x="177" y="120"/>
                  </a:cubicBezTo>
                  <a:cubicBezTo>
                    <a:pt x="180" y="137"/>
                    <a:pt x="189" y="152"/>
                    <a:pt x="203" y="162"/>
                  </a:cubicBezTo>
                  <a:cubicBezTo>
                    <a:pt x="211" y="169"/>
                    <a:pt x="222" y="170"/>
                    <a:pt x="222" y="181"/>
                  </a:cubicBezTo>
                  <a:cubicBezTo>
                    <a:pt x="222" y="188"/>
                    <a:pt x="219" y="193"/>
                    <a:pt x="215" y="197"/>
                  </a:cubicBezTo>
                  <a:cubicBezTo>
                    <a:pt x="201" y="212"/>
                    <a:pt x="176" y="218"/>
                    <a:pt x="156" y="221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22" y="393"/>
                    <a:pt x="22" y="393"/>
                    <a:pt x="22" y="393"/>
                  </a:cubicBezTo>
                  <a:cubicBezTo>
                    <a:pt x="25" y="413"/>
                    <a:pt x="31" y="438"/>
                    <a:pt x="46" y="453"/>
                  </a:cubicBezTo>
                  <a:cubicBezTo>
                    <a:pt x="50" y="457"/>
                    <a:pt x="56" y="459"/>
                    <a:pt x="62" y="460"/>
                  </a:cubicBezTo>
                  <a:cubicBezTo>
                    <a:pt x="73" y="460"/>
                    <a:pt x="75" y="448"/>
                    <a:pt x="81" y="440"/>
                  </a:cubicBezTo>
                  <a:cubicBezTo>
                    <a:pt x="91" y="427"/>
                    <a:pt x="107" y="417"/>
                    <a:pt x="123" y="415"/>
                  </a:cubicBezTo>
                  <a:cubicBezTo>
                    <a:pt x="220" y="401"/>
                    <a:pt x="243" y="575"/>
                    <a:pt x="145" y="584"/>
                  </a:cubicBezTo>
                  <a:cubicBezTo>
                    <a:pt x="127" y="585"/>
                    <a:pt x="108" y="579"/>
                    <a:pt x="94" y="566"/>
                  </a:cubicBezTo>
                  <a:cubicBezTo>
                    <a:pt x="86" y="560"/>
                    <a:pt x="83" y="554"/>
                    <a:pt x="73" y="560"/>
                  </a:cubicBezTo>
                  <a:cubicBezTo>
                    <a:pt x="68" y="562"/>
                    <a:pt x="65" y="567"/>
                    <a:pt x="63" y="572"/>
                  </a:cubicBezTo>
                  <a:cubicBezTo>
                    <a:pt x="54" y="590"/>
                    <a:pt x="55" y="614"/>
                    <a:pt x="58" y="634"/>
                  </a:cubicBezTo>
                  <a:cubicBezTo>
                    <a:pt x="80" y="782"/>
                    <a:pt x="80" y="782"/>
                    <a:pt x="80" y="782"/>
                  </a:cubicBezTo>
                  <a:cubicBezTo>
                    <a:pt x="236" y="759"/>
                    <a:pt x="236" y="759"/>
                    <a:pt x="236" y="759"/>
                  </a:cubicBezTo>
                  <a:cubicBezTo>
                    <a:pt x="256" y="756"/>
                    <a:pt x="280" y="750"/>
                    <a:pt x="295" y="735"/>
                  </a:cubicBezTo>
                  <a:cubicBezTo>
                    <a:pt x="299" y="730"/>
                    <a:pt x="302" y="725"/>
                    <a:pt x="302" y="719"/>
                  </a:cubicBezTo>
                  <a:cubicBezTo>
                    <a:pt x="302" y="707"/>
                    <a:pt x="290" y="706"/>
                    <a:pt x="283" y="700"/>
                  </a:cubicBezTo>
                  <a:cubicBezTo>
                    <a:pt x="269" y="689"/>
                    <a:pt x="260" y="674"/>
                    <a:pt x="257" y="657"/>
                  </a:cubicBezTo>
                  <a:cubicBezTo>
                    <a:pt x="243" y="561"/>
                    <a:pt x="417" y="538"/>
                    <a:pt x="426" y="635"/>
                  </a:cubicBezTo>
                  <a:cubicBezTo>
                    <a:pt x="428" y="654"/>
                    <a:pt x="421" y="672"/>
                    <a:pt x="409" y="687"/>
                  </a:cubicBezTo>
                  <a:cubicBezTo>
                    <a:pt x="402" y="694"/>
                    <a:pt x="397" y="698"/>
                    <a:pt x="402" y="708"/>
                  </a:cubicBezTo>
                  <a:cubicBezTo>
                    <a:pt x="405" y="712"/>
                    <a:pt x="409" y="716"/>
                    <a:pt x="414" y="718"/>
                  </a:cubicBezTo>
                  <a:cubicBezTo>
                    <a:pt x="432" y="727"/>
                    <a:pt x="456" y="726"/>
                    <a:pt x="476" y="723"/>
                  </a:cubicBezTo>
                  <a:cubicBezTo>
                    <a:pt x="617" y="702"/>
                    <a:pt x="617" y="702"/>
                    <a:pt x="617" y="702"/>
                  </a:cubicBezTo>
                  <a:cubicBezTo>
                    <a:pt x="595" y="554"/>
                    <a:pt x="595" y="554"/>
                    <a:pt x="595" y="554"/>
                  </a:cubicBezTo>
                  <a:cubicBezTo>
                    <a:pt x="592" y="534"/>
                    <a:pt x="591" y="510"/>
                    <a:pt x="600" y="492"/>
                  </a:cubicBezTo>
                  <a:cubicBezTo>
                    <a:pt x="602" y="487"/>
                    <a:pt x="606" y="483"/>
                    <a:pt x="610" y="480"/>
                  </a:cubicBezTo>
                  <a:cubicBezTo>
                    <a:pt x="620" y="474"/>
                    <a:pt x="624" y="480"/>
                    <a:pt x="631" y="486"/>
                  </a:cubicBezTo>
                  <a:cubicBezTo>
                    <a:pt x="646" y="499"/>
                    <a:pt x="664" y="505"/>
                    <a:pt x="683" y="504"/>
                  </a:cubicBezTo>
                  <a:cubicBezTo>
                    <a:pt x="780" y="495"/>
                    <a:pt x="757" y="321"/>
                    <a:pt x="661" y="335"/>
                  </a:cubicBezTo>
                  <a:close/>
                </a:path>
              </a:pathLst>
            </a:custGeom>
            <a:solidFill>
              <a:srgbClr val="72827F"/>
            </a:solidFill>
            <a:ln w="76200" cap="flat">
              <a:solidFill>
                <a:srgbClr val="FAFAFB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9" name="文本框 36">
            <a:extLst>
              <a:ext uri="{FF2B5EF4-FFF2-40B4-BE49-F238E27FC236}">
                <a16:creationId xmlns:a16="http://schemas.microsoft.com/office/drawing/2014/main" id="{6DD55A14-F265-4850-87BD-91440E443624}"/>
              </a:ext>
            </a:extLst>
          </p:cNvPr>
          <p:cNvSpPr txBox="1"/>
          <p:nvPr/>
        </p:nvSpPr>
        <p:spPr>
          <a:xfrm>
            <a:off x="6921672" y="2053682"/>
            <a:ext cx="402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宋体" panose="02010600030101010101" pitchFamily="2" charset="-122"/>
                <a:cs typeface="+mn-cs"/>
              </a:rPr>
              <a:t>3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文本框 37">
            <a:extLst>
              <a:ext uri="{FF2B5EF4-FFF2-40B4-BE49-F238E27FC236}">
                <a16:creationId xmlns:a16="http://schemas.microsoft.com/office/drawing/2014/main" id="{E3AB7FBA-C2A3-49C3-829E-08385CD72AEB}"/>
              </a:ext>
            </a:extLst>
          </p:cNvPr>
          <p:cNvSpPr txBox="1"/>
          <p:nvPr/>
        </p:nvSpPr>
        <p:spPr>
          <a:xfrm>
            <a:off x="7053319" y="4074599"/>
            <a:ext cx="402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宋体" panose="02010600030101010101" pitchFamily="2" charset="-122"/>
                <a:cs typeface="+mn-cs"/>
              </a:rPr>
              <a:t>4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文本框 38">
            <a:extLst>
              <a:ext uri="{FF2B5EF4-FFF2-40B4-BE49-F238E27FC236}">
                <a16:creationId xmlns:a16="http://schemas.microsoft.com/office/drawing/2014/main" id="{63ECB5BB-904B-413F-98DD-033FE5F7ED55}"/>
              </a:ext>
            </a:extLst>
          </p:cNvPr>
          <p:cNvSpPr txBox="1"/>
          <p:nvPr/>
        </p:nvSpPr>
        <p:spPr>
          <a:xfrm>
            <a:off x="4993880" y="4134844"/>
            <a:ext cx="402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宋体" panose="02010600030101010101" pitchFamily="2" charset="-122"/>
                <a:cs typeface="+mn-cs"/>
              </a:rPr>
              <a:t>2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文本框 39">
            <a:extLst>
              <a:ext uri="{FF2B5EF4-FFF2-40B4-BE49-F238E27FC236}">
                <a16:creationId xmlns:a16="http://schemas.microsoft.com/office/drawing/2014/main" id="{CC0A2415-A985-4EF2-A023-57EA8724227A}"/>
              </a:ext>
            </a:extLst>
          </p:cNvPr>
          <p:cNvSpPr txBox="1"/>
          <p:nvPr/>
        </p:nvSpPr>
        <p:spPr>
          <a:xfrm>
            <a:off x="4765807" y="2346070"/>
            <a:ext cx="3417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宋体" panose="02010600030101010101" pitchFamily="2" charset="-122"/>
                <a:cs typeface="+mn-cs"/>
              </a:rPr>
              <a:t>1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3" name="组合 95">
            <a:extLst>
              <a:ext uri="{FF2B5EF4-FFF2-40B4-BE49-F238E27FC236}">
                <a16:creationId xmlns:a16="http://schemas.microsoft.com/office/drawing/2014/main" id="{2DB185AE-B2F9-458A-9298-921F6BFB7E6B}"/>
              </a:ext>
            </a:extLst>
          </p:cNvPr>
          <p:cNvGrpSpPr/>
          <p:nvPr/>
        </p:nvGrpSpPr>
        <p:grpSpPr>
          <a:xfrm>
            <a:off x="176428" y="2257741"/>
            <a:ext cx="3701270" cy="1039184"/>
            <a:chOff x="775788" y="1140577"/>
            <a:chExt cx="3701270" cy="1039184"/>
          </a:xfrm>
        </p:grpSpPr>
        <p:sp>
          <p:nvSpPr>
            <p:cNvPr id="14" name="文本框 2">
              <a:extLst>
                <a:ext uri="{FF2B5EF4-FFF2-40B4-BE49-F238E27FC236}">
                  <a16:creationId xmlns:a16="http://schemas.microsoft.com/office/drawing/2014/main" id="{8B533876-7E19-4437-B501-3A10082EA83B}"/>
                </a:ext>
              </a:extLst>
            </p:cNvPr>
            <p:cNvSpPr txBox="1"/>
            <p:nvPr/>
          </p:nvSpPr>
          <p:spPr>
            <a:xfrm>
              <a:off x="1120759" y="1140577"/>
              <a:ext cx="335629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ru-RU" altLang="zh-CN" sz="2000" b="1" dirty="0"/>
                <a:t>Интегративный подход</a:t>
              </a:r>
              <a:endParaRPr lang="en-US" altLang="zh-CN" sz="2000" b="1" dirty="0"/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b="1" i="0" u="none" strike="noStrike" kern="1200" cap="none" spc="3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" name="文本框 3">
              <a:extLst>
                <a:ext uri="{FF2B5EF4-FFF2-40B4-BE49-F238E27FC236}">
                  <a16:creationId xmlns:a16="http://schemas.microsoft.com/office/drawing/2014/main" id="{CF5B212E-C6E3-429B-98F1-4FBE99B78CBD}"/>
                </a:ext>
              </a:extLst>
            </p:cNvPr>
            <p:cNvSpPr txBox="1"/>
            <p:nvPr/>
          </p:nvSpPr>
          <p:spPr>
            <a:xfrm>
              <a:off x="1159010" y="1702707"/>
              <a:ext cx="2452418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ru-RU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</a:rPr>
                <a:t>Опора на ФГОС и учебные программы</a:t>
              </a:r>
            </a:p>
          </p:txBody>
        </p:sp>
        <p:cxnSp>
          <p:nvCxnSpPr>
            <p:cNvPr id="16" name="直接连接符 5">
              <a:extLst>
                <a:ext uri="{FF2B5EF4-FFF2-40B4-BE49-F238E27FC236}">
                  <a16:creationId xmlns:a16="http://schemas.microsoft.com/office/drawing/2014/main" id="{CFDE8813-0631-444E-88A1-1362CFAF27C2}"/>
                </a:ext>
              </a:extLst>
            </p:cNvPr>
            <p:cNvCxnSpPr/>
            <p:nvPr/>
          </p:nvCxnSpPr>
          <p:spPr>
            <a:xfrm>
              <a:off x="1213979" y="1595515"/>
              <a:ext cx="2358780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54">
              <a:extLst>
                <a:ext uri="{FF2B5EF4-FFF2-40B4-BE49-F238E27FC236}">
                  <a16:creationId xmlns:a16="http://schemas.microsoft.com/office/drawing/2014/main" id="{F5294841-C9FC-49A8-BEA7-94B9AD486722}"/>
                </a:ext>
              </a:extLst>
            </p:cNvPr>
            <p:cNvCxnSpPr/>
            <p:nvPr/>
          </p:nvCxnSpPr>
          <p:spPr>
            <a:xfrm>
              <a:off x="1213979" y="1644435"/>
              <a:ext cx="81752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Freeform 255">
              <a:extLst>
                <a:ext uri="{FF2B5EF4-FFF2-40B4-BE49-F238E27FC236}">
                  <a16:creationId xmlns:a16="http://schemas.microsoft.com/office/drawing/2014/main" id="{57936408-6DE3-4E87-8EFD-56158F50C95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5788" y="1252537"/>
              <a:ext cx="319760" cy="224831"/>
            </a:xfrm>
            <a:custGeom>
              <a:avLst/>
              <a:gdLst>
                <a:gd name="T0" fmla="*/ 54 w 54"/>
                <a:gd name="T1" fmla="*/ 27 h 38"/>
                <a:gd name="T2" fmla="*/ 44 w 54"/>
                <a:gd name="T3" fmla="*/ 38 h 38"/>
                <a:gd name="T4" fmla="*/ 43 w 54"/>
                <a:gd name="T5" fmla="*/ 38 h 38"/>
                <a:gd name="T6" fmla="*/ 11 w 54"/>
                <a:gd name="T7" fmla="*/ 38 h 38"/>
                <a:gd name="T8" fmla="*/ 11 w 54"/>
                <a:gd name="T9" fmla="*/ 38 h 38"/>
                <a:gd name="T10" fmla="*/ 11 w 54"/>
                <a:gd name="T11" fmla="*/ 38 h 38"/>
                <a:gd name="T12" fmla="*/ 10 w 54"/>
                <a:gd name="T13" fmla="*/ 38 h 38"/>
                <a:gd name="T14" fmla="*/ 0 w 54"/>
                <a:gd name="T15" fmla="*/ 27 h 38"/>
                <a:gd name="T16" fmla="*/ 5 w 54"/>
                <a:gd name="T17" fmla="*/ 18 h 38"/>
                <a:gd name="T18" fmla="*/ 5 w 54"/>
                <a:gd name="T19" fmla="*/ 16 h 38"/>
                <a:gd name="T20" fmla="*/ 12 w 54"/>
                <a:gd name="T21" fmla="*/ 8 h 38"/>
                <a:gd name="T22" fmla="*/ 17 w 54"/>
                <a:gd name="T23" fmla="*/ 10 h 38"/>
                <a:gd name="T24" fmla="*/ 31 w 54"/>
                <a:gd name="T25" fmla="*/ 0 h 38"/>
                <a:gd name="T26" fmla="*/ 48 w 54"/>
                <a:gd name="T27" fmla="*/ 17 h 38"/>
                <a:gd name="T28" fmla="*/ 48 w 54"/>
                <a:gd name="T29" fmla="*/ 18 h 38"/>
                <a:gd name="T30" fmla="*/ 54 w 54"/>
                <a:gd name="T31" fmla="*/ 27 h 38"/>
                <a:gd name="T32" fmla="*/ 20 w 54"/>
                <a:gd name="T33" fmla="*/ 32 h 38"/>
                <a:gd name="T34" fmla="*/ 26 w 54"/>
                <a:gd name="T35" fmla="*/ 29 h 38"/>
                <a:gd name="T36" fmla="*/ 24 w 54"/>
                <a:gd name="T37" fmla="*/ 26 h 38"/>
                <a:gd name="T38" fmla="*/ 20 w 54"/>
                <a:gd name="T39" fmla="*/ 28 h 38"/>
                <a:gd name="T40" fmla="*/ 16 w 54"/>
                <a:gd name="T41" fmla="*/ 25 h 38"/>
                <a:gd name="T42" fmla="*/ 20 w 54"/>
                <a:gd name="T43" fmla="*/ 21 h 38"/>
                <a:gd name="T44" fmla="*/ 36 w 54"/>
                <a:gd name="T45" fmla="*/ 32 h 38"/>
                <a:gd name="T46" fmla="*/ 43 w 54"/>
                <a:gd name="T47" fmla="*/ 25 h 38"/>
                <a:gd name="T48" fmla="*/ 36 w 54"/>
                <a:gd name="T49" fmla="*/ 18 h 38"/>
                <a:gd name="T50" fmla="*/ 29 w 54"/>
                <a:gd name="T51" fmla="*/ 20 h 38"/>
                <a:gd name="T52" fmla="*/ 32 w 54"/>
                <a:gd name="T53" fmla="*/ 23 h 38"/>
                <a:gd name="T54" fmla="*/ 35 w 54"/>
                <a:gd name="T55" fmla="*/ 21 h 38"/>
                <a:gd name="T56" fmla="*/ 39 w 54"/>
                <a:gd name="T57" fmla="*/ 25 h 38"/>
                <a:gd name="T58" fmla="*/ 35 w 54"/>
                <a:gd name="T59" fmla="*/ 28 h 38"/>
                <a:gd name="T60" fmla="*/ 20 w 54"/>
                <a:gd name="T61" fmla="*/ 18 h 38"/>
                <a:gd name="T62" fmla="*/ 12 w 54"/>
                <a:gd name="T63" fmla="*/ 25 h 38"/>
                <a:gd name="T64" fmla="*/ 20 w 54"/>
                <a:gd name="T65" fmla="*/ 3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4" h="38">
                  <a:moveTo>
                    <a:pt x="54" y="27"/>
                  </a:moveTo>
                  <a:cubicBezTo>
                    <a:pt x="54" y="33"/>
                    <a:pt x="50" y="38"/>
                    <a:pt x="44" y="38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4" y="38"/>
                    <a:pt x="0" y="33"/>
                    <a:pt x="0" y="27"/>
                  </a:cubicBezTo>
                  <a:cubicBezTo>
                    <a:pt x="0" y="23"/>
                    <a:pt x="2" y="20"/>
                    <a:pt x="5" y="18"/>
                  </a:cubicBezTo>
                  <a:cubicBezTo>
                    <a:pt x="5" y="17"/>
                    <a:pt x="5" y="16"/>
                    <a:pt x="5" y="16"/>
                  </a:cubicBezTo>
                  <a:cubicBezTo>
                    <a:pt x="5" y="11"/>
                    <a:pt x="8" y="8"/>
                    <a:pt x="12" y="8"/>
                  </a:cubicBezTo>
                  <a:cubicBezTo>
                    <a:pt x="14" y="8"/>
                    <a:pt x="15" y="9"/>
                    <a:pt x="17" y="10"/>
                  </a:cubicBezTo>
                  <a:cubicBezTo>
                    <a:pt x="19" y="4"/>
                    <a:pt x="25" y="0"/>
                    <a:pt x="31" y="0"/>
                  </a:cubicBezTo>
                  <a:cubicBezTo>
                    <a:pt x="40" y="0"/>
                    <a:pt x="48" y="8"/>
                    <a:pt x="48" y="17"/>
                  </a:cubicBezTo>
                  <a:cubicBezTo>
                    <a:pt x="48" y="17"/>
                    <a:pt x="48" y="17"/>
                    <a:pt x="48" y="18"/>
                  </a:cubicBezTo>
                  <a:cubicBezTo>
                    <a:pt x="52" y="19"/>
                    <a:pt x="54" y="23"/>
                    <a:pt x="54" y="27"/>
                  </a:cubicBezTo>
                  <a:close/>
                  <a:moveTo>
                    <a:pt x="20" y="32"/>
                  </a:moveTo>
                  <a:cubicBezTo>
                    <a:pt x="23" y="32"/>
                    <a:pt x="24" y="31"/>
                    <a:pt x="26" y="29"/>
                  </a:cubicBezTo>
                  <a:cubicBezTo>
                    <a:pt x="26" y="28"/>
                    <a:pt x="25" y="27"/>
                    <a:pt x="24" y="26"/>
                  </a:cubicBezTo>
                  <a:cubicBezTo>
                    <a:pt x="23" y="27"/>
                    <a:pt x="22" y="28"/>
                    <a:pt x="20" y="28"/>
                  </a:cubicBezTo>
                  <a:cubicBezTo>
                    <a:pt x="18" y="28"/>
                    <a:pt x="16" y="27"/>
                    <a:pt x="16" y="25"/>
                  </a:cubicBezTo>
                  <a:cubicBezTo>
                    <a:pt x="16" y="23"/>
                    <a:pt x="18" y="21"/>
                    <a:pt x="20" y="21"/>
                  </a:cubicBezTo>
                  <a:cubicBezTo>
                    <a:pt x="26" y="21"/>
                    <a:pt x="27" y="32"/>
                    <a:pt x="36" y="32"/>
                  </a:cubicBezTo>
                  <a:cubicBezTo>
                    <a:pt x="40" y="32"/>
                    <a:pt x="43" y="29"/>
                    <a:pt x="43" y="25"/>
                  </a:cubicBezTo>
                  <a:cubicBezTo>
                    <a:pt x="43" y="20"/>
                    <a:pt x="40" y="18"/>
                    <a:pt x="36" y="18"/>
                  </a:cubicBezTo>
                  <a:cubicBezTo>
                    <a:pt x="33" y="18"/>
                    <a:pt x="31" y="18"/>
                    <a:pt x="29" y="20"/>
                  </a:cubicBezTo>
                  <a:cubicBezTo>
                    <a:pt x="30" y="21"/>
                    <a:pt x="31" y="22"/>
                    <a:pt x="32" y="23"/>
                  </a:cubicBezTo>
                  <a:cubicBezTo>
                    <a:pt x="33" y="22"/>
                    <a:pt x="34" y="21"/>
                    <a:pt x="35" y="21"/>
                  </a:cubicBezTo>
                  <a:cubicBezTo>
                    <a:pt x="37" y="21"/>
                    <a:pt x="39" y="23"/>
                    <a:pt x="39" y="25"/>
                  </a:cubicBezTo>
                  <a:cubicBezTo>
                    <a:pt x="39" y="27"/>
                    <a:pt x="37" y="28"/>
                    <a:pt x="35" y="28"/>
                  </a:cubicBezTo>
                  <a:cubicBezTo>
                    <a:pt x="30" y="28"/>
                    <a:pt x="28" y="18"/>
                    <a:pt x="20" y="18"/>
                  </a:cubicBezTo>
                  <a:cubicBezTo>
                    <a:pt x="16" y="18"/>
                    <a:pt x="12" y="20"/>
                    <a:pt x="12" y="25"/>
                  </a:cubicBezTo>
                  <a:cubicBezTo>
                    <a:pt x="12" y="29"/>
                    <a:pt x="16" y="32"/>
                    <a:pt x="20" y="3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5F24CF0-05D3-4157-899A-D30106EEF376}"/>
              </a:ext>
            </a:extLst>
          </p:cNvPr>
          <p:cNvGrpSpPr/>
          <p:nvPr/>
        </p:nvGrpSpPr>
        <p:grpSpPr>
          <a:xfrm>
            <a:off x="521399" y="4356259"/>
            <a:ext cx="3735669" cy="1406815"/>
            <a:chOff x="396346" y="3712397"/>
            <a:chExt cx="3735669" cy="1406815"/>
          </a:xfrm>
        </p:grpSpPr>
        <p:sp>
          <p:nvSpPr>
            <p:cNvPr id="20" name="Freeform 143">
              <a:extLst>
                <a:ext uri="{FF2B5EF4-FFF2-40B4-BE49-F238E27FC236}">
                  <a16:creationId xmlns:a16="http://schemas.microsoft.com/office/drawing/2014/main" id="{C857C6CB-1772-496E-9A47-8A120C7F25A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346" y="4034538"/>
              <a:ext cx="326099" cy="211678"/>
            </a:xfrm>
            <a:custGeom>
              <a:avLst/>
              <a:gdLst>
                <a:gd name="T0" fmla="*/ 47 w 48"/>
                <a:gd name="T1" fmla="*/ 17 h 31"/>
                <a:gd name="T2" fmla="*/ 24 w 48"/>
                <a:gd name="T3" fmla="*/ 31 h 31"/>
                <a:gd name="T4" fmla="*/ 0 w 48"/>
                <a:gd name="T5" fmla="*/ 17 h 31"/>
                <a:gd name="T6" fmla="*/ 0 w 48"/>
                <a:gd name="T7" fmla="*/ 15 h 31"/>
                <a:gd name="T8" fmla="*/ 0 w 48"/>
                <a:gd name="T9" fmla="*/ 14 h 31"/>
                <a:gd name="T10" fmla="*/ 24 w 48"/>
                <a:gd name="T11" fmla="*/ 0 h 31"/>
                <a:gd name="T12" fmla="*/ 47 w 48"/>
                <a:gd name="T13" fmla="*/ 14 h 31"/>
                <a:gd name="T14" fmla="*/ 48 w 48"/>
                <a:gd name="T15" fmla="*/ 15 h 31"/>
                <a:gd name="T16" fmla="*/ 47 w 48"/>
                <a:gd name="T17" fmla="*/ 17 h 31"/>
                <a:gd name="T18" fmla="*/ 34 w 48"/>
                <a:gd name="T19" fmla="*/ 6 h 31"/>
                <a:gd name="T20" fmla="*/ 36 w 48"/>
                <a:gd name="T21" fmla="*/ 12 h 31"/>
                <a:gd name="T22" fmla="*/ 24 w 48"/>
                <a:gd name="T23" fmla="*/ 24 h 31"/>
                <a:gd name="T24" fmla="*/ 12 w 48"/>
                <a:gd name="T25" fmla="*/ 12 h 31"/>
                <a:gd name="T26" fmla="*/ 13 w 48"/>
                <a:gd name="T27" fmla="*/ 6 h 31"/>
                <a:gd name="T28" fmla="*/ 3 w 48"/>
                <a:gd name="T29" fmla="*/ 15 h 31"/>
                <a:gd name="T30" fmla="*/ 24 w 48"/>
                <a:gd name="T31" fmla="*/ 27 h 31"/>
                <a:gd name="T32" fmla="*/ 44 w 48"/>
                <a:gd name="T33" fmla="*/ 15 h 31"/>
                <a:gd name="T34" fmla="*/ 34 w 48"/>
                <a:gd name="T35" fmla="*/ 6 h 31"/>
                <a:gd name="T36" fmla="*/ 24 w 48"/>
                <a:gd name="T37" fmla="*/ 4 h 31"/>
                <a:gd name="T38" fmla="*/ 15 w 48"/>
                <a:gd name="T39" fmla="*/ 12 h 31"/>
                <a:gd name="T40" fmla="*/ 17 w 48"/>
                <a:gd name="T41" fmla="*/ 13 h 31"/>
                <a:gd name="T42" fmla="*/ 18 w 48"/>
                <a:gd name="T43" fmla="*/ 12 h 31"/>
                <a:gd name="T44" fmla="*/ 24 w 48"/>
                <a:gd name="T45" fmla="*/ 6 h 31"/>
                <a:gd name="T46" fmla="*/ 25 w 48"/>
                <a:gd name="T47" fmla="*/ 5 h 31"/>
                <a:gd name="T48" fmla="*/ 24 w 48"/>
                <a:gd name="T49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31">
                  <a:moveTo>
                    <a:pt x="47" y="17"/>
                  </a:moveTo>
                  <a:cubicBezTo>
                    <a:pt x="42" y="25"/>
                    <a:pt x="33" y="31"/>
                    <a:pt x="24" y="31"/>
                  </a:cubicBezTo>
                  <a:cubicBezTo>
                    <a:pt x="14" y="31"/>
                    <a:pt x="5" y="25"/>
                    <a:pt x="0" y="17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0" y="15"/>
                    <a:pt x="0" y="14"/>
                    <a:pt x="0" y="14"/>
                  </a:cubicBezTo>
                  <a:cubicBezTo>
                    <a:pt x="5" y="5"/>
                    <a:pt x="14" y="0"/>
                    <a:pt x="24" y="0"/>
                  </a:cubicBezTo>
                  <a:cubicBezTo>
                    <a:pt x="33" y="0"/>
                    <a:pt x="42" y="5"/>
                    <a:pt x="47" y="14"/>
                  </a:cubicBezTo>
                  <a:cubicBezTo>
                    <a:pt x="47" y="14"/>
                    <a:pt x="48" y="15"/>
                    <a:pt x="48" y="15"/>
                  </a:cubicBezTo>
                  <a:cubicBezTo>
                    <a:pt x="48" y="16"/>
                    <a:pt x="47" y="17"/>
                    <a:pt x="47" y="17"/>
                  </a:cubicBezTo>
                  <a:close/>
                  <a:moveTo>
                    <a:pt x="34" y="6"/>
                  </a:moveTo>
                  <a:cubicBezTo>
                    <a:pt x="35" y="8"/>
                    <a:pt x="36" y="10"/>
                    <a:pt x="36" y="12"/>
                  </a:cubicBezTo>
                  <a:cubicBezTo>
                    <a:pt x="36" y="19"/>
                    <a:pt x="30" y="24"/>
                    <a:pt x="24" y="24"/>
                  </a:cubicBezTo>
                  <a:cubicBezTo>
                    <a:pt x="17" y="24"/>
                    <a:pt x="12" y="19"/>
                    <a:pt x="12" y="12"/>
                  </a:cubicBezTo>
                  <a:cubicBezTo>
                    <a:pt x="12" y="10"/>
                    <a:pt x="12" y="8"/>
                    <a:pt x="13" y="6"/>
                  </a:cubicBezTo>
                  <a:cubicBezTo>
                    <a:pt x="9" y="8"/>
                    <a:pt x="6" y="11"/>
                    <a:pt x="3" y="15"/>
                  </a:cubicBezTo>
                  <a:cubicBezTo>
                    <a:pt x="8" y="22"/>
                    <a:pt x="15" y="27"/>
                    <a:pt x="24" y="27"/>
                  </a:cubicBezTo>
                  <a:cubicBezTo>
                    <a:pt x="32" y="27"/>
                    <a:pt x="40" y="22"/>
                    <a:pt x="44" y="15"/>
                  </a:cubicBezTo>
                  <a:cubicBezTo>
                    <a:pt x="42" y="11"/>
                    <a:pt x="38" y="8"/>
                    <a:pt x="34" y="6"/>
                  </a:cubicBezTo>
                  <a:close/>
                  <a:moveTo>
                    <a:pt x="24" y="4"/>
                  </a:moveTo>
                  <a:cubicBezTo>
                    <a:pt x="19" y="4"/>
                    <a:pt x="15" y="7"/>
                    <a:pt x="15" y="12"/>
                  </a:cubicBezTo>
                  <a:cubicBezTo>
                    <a:pt x="15" y="13"/>
                    <a:pt x="16" y="13"/>
                    <a:pt x="17" y="13"/>
                  </a:cubicBezTo>
                  <a:cubicBezTo>
                    <a:pt x="17" y="13"/>
                    <a:pt x="18" y="13"/>
                    <a:pt x="18" y="12"/>
                  </a:cubicBezTo>
                  <a:cubicBezTo>
                    <a:pt x="18" y="9"/>
                    <a:pt x="21" y="6"/>
                    <a:pt x="24" y="6"/>
                  </a:cubicBezTo>
                  <a:cubicBezTo>
                    <a:pt x="24" y="6"/>
                    <a:pt x="25" y="6"/>
                    <a:pt x="25" y="5"/>
                  </a:cubicBezTo>
                  <a:cubicBezTo>
                    <a:pt x="25" y="4"/>
                    <a:pt x="24" y="4"/>
                    <a:pt x="24" y="4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21" name="组合 95">
              <a:extLst>
                <a:ext uri="{FF2B5EF4-FFF2-40B4-BE49-F238E27FC236}">
                  <a16:creationId xmlns:a16="http://schemas.microsoft.com/office/drawing/2014/main" id="{BFC14708-6DA7-4626-9B94-B856C6945609}"/>
                </a:ext>
              </a:extLst>
            </p:cNvPr>
            <p:cNvGrpSpPr/>
            <p:nvPr/>
          </p:nvGrpSpPr>
          <p:grpSpPr>
            <a:xfrm>
              <a:off x="756513" y="3712397"/>
              <a:ext cx="3375502" cy="1406815"/>
              <a:chOff x="1159010" y="965306"/>
              <a:chExt cx="3375502" cy="1406815"/>
            </a:xfrm>
          </p:grpSpPr>
          <p:sp>
            <p:nvSpPr>
              <p:cNvPr id="22" name="文本框 2">
                <a:extLst>
                  <a:ext uri="{FF2B5EF4-FFF2-40B4-BE49-F238E27FC236}">
                    <a16:creationId xmlns:a16="http://schemas.microsoft.com/office/drawing/2014/main" id="{6F070579-B420-4C77-BFFB-2CBE781AE889}"/>
                  </a:ext>
                </a:extLst>
              </p:cNvPr>
              <p:cNvSpPr txBox="1"/>
              <p:nvPr/>
            </p:nvSpPr>
            <p:spPr>
              <a:xfrm>
                <a:off x="1178213" y="965306"/>
                <a:ext cx="3356299" cy="9848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ru-RU" altLang="zh-CN" sz="2000" b="1" dirty="0"/>
                  <a:t>«Блочная» система подачи материала</a:t>
                </a:r>
                <a:endParaRPr lang="en-US" altLang="zh-CN" sz="2000" b="1" dirty="0"/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b="1" i="0" u="none" strike="noStrike" kern="1200" cap="none" spc="30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23" name="文本框 3">
                <a:extLst>
                  <a:ext uri="{FF2B5EF4-FFF2-40B4-BE49-F238E27FC236}">
                    <a16:creationId xmlns:a16="http://schemas.microsoft.com/office/drawing/2014/main" id="{2A125B62-150C-4A8A-900B-F040A63E8E67}"/>
                  </a:ext>
                </a:extLst>
              </p:cNvPr>
              <p:cNvSpPr txBox="1"/>
              <p:nvPr/>
            </p:nvSpPr>
            <p:spPr>
              <a:xfrm>
                <a:off x="1159010" y="1702707"/>
                <a:ext cx="2452418" cy="6694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500"/>
                  </a:lnSpc>
                </a:pPr>
                <a:r>
                  <a:rPr lang="ru-RU" altLang="zh-CN" sz="1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</a:rPr>
                  <a:t>Продолжительность блоков от большего к меньшему</a:t>
                </a:r>
              </a:p>
            </p:txBody>
          </p:sp>
          <p:cxnSp>
            <p:nvCxnSpPr>
              <p:cNvPr id="24" name="直接连接符 5">
                <a:extLst>
                  <a:ext uri="{FF2B5EF4-FFF2-40B4-BE49-F238E27FC236}">
                    <a16:creationId xmlns:a16="http://schemas.microsoft.com/office/drawing/2014/main" id="{368052A5-6595-4860-A223-C282D4570795}"/>
                  </a:ext>
                </a:extLst>
              </p:cNvPr>
              <p:cNvCxnSpPr/>
              <p:nvPr/>
            </p:nvCxnSpPr>
            <p:spPr>
              <a:xfrm>
                <a:off x="1213979" y="1595515"/>
                <a:ext cx="235878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54">
                <a:extLst>
                  <a:ext uri="{FF2B5EF4-FFF2-40B4-BE49-F238E27FC236}">
                    <a16:creationId xmlns:a16="http://schemas.microsoft.com/office/drawing/2014/main" id="{2B2557DF-5028-474C-AB50-5720D3C7DCF4}"/>
                  </a:ext>
                </a:extLst>
              </p:cNvPr>
              <p:cNvCxnSpPr/>
              <p:nvPr/>
            </p:nvCxnSpPr>
            <p:spPr>
              <a:xfrm>
                <a:off x="1213979" y="1644435"/>
                <a:ext cx="817523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D109745-A5E4-423C-A1AF-1DB69749A329}"/>
              </a:ext>
            </a:extLst>
          </p:cNvPr>
          <p:cNvGrpSpPr/>
          <p:nvPr/>
        </p:nvGrpSpPr>
        <p:grpSpPr>
          <a:xfrm>
            <a:off x="8384932" y="1807450"/>
            <a:ext cx="3680436" cy="646331"/>
            <a:chOff x="8291800" y="1588248"/>
            <a:chExt cx="3680436" cy="646331"/>
          </a:xfrm>
        </p:grpSpPr>
        <p:sp>
          <p:nvSpPr>
            <p:cNvPr id="27" name="Freeform 163">
              <a:extLst>
                <a:ext uri="{FF2B5EF4-FFF2-40B4-BE49-F238E27FC236}">
                  <a16:creationId xmlns:a16="http://schemas.microsoft.com/office/drawing/2014/main" id="{DDE95EA4-60AD-4802-B543-F96C29D72C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1800" y="1653289"/>
              <a:ext cx="298748" cy="230613"/>
            </a:xfrm>
            <a:custGeom>
              <a:avLst/>
              <a:gdLst>
                <a:gd name="T0" fmla="*/ 38 w 48"/>
                <a:gd name="T1" fmla="*/ 30 h 37"/>
                <a:gd name="T2" fmla="*/ 30 w 48"/>
                <a:gd name="T3" fmla="*/ 37 h 37"/>
                <a:gd name="T4" fmla="*/ 8 w 48"/>
                <a:gd name="T5" fmla="*/ 37 h 37"/>
                <a:gd name="T6" fmla="*/ 0 w 48"/>
                <a:gd name="T7" fmla="*/ 30 h 37"/>
                <a:gd name="T8" fmla="*/ 0 w 48"/>
                <a:gd name="T9" fmla="*/ 7 h 37"/>
                <a:gd name="T10" fmla="*/ 8 w 48"/>
                <a:gd name="T11" fmla="*/ 0 h 37"/>
                <a:gd name="T12" fmla="*/ 30 w 48"/>
                <a:gd name="T13" fmla="*/ 0 h 37"/>
                <a:gd name="T14" fmla="*/ 33 w 48"/>
                <a:gd name="T15" fmla="*/ 0 h 37"/>
                <a:gd name="T16" fmla="*/ 34 w 48"/>
                <a:gd name="T17" fmla="*/ 1 h 37"/>
                <a:gd name="T18" fmla="*/ 34 w 48"/>
                <a:gd name="T19" fmla="*/ 2 h 37"/>
                <a:gd name="T20" fmla="*/ 32 w 48"/>
                <a:gd name="T21" fmla="*/ 3 h 37"/>
                <a:gd name="T22" fmla="*/ 31 w 48"/>
                <a:gd name="T23" fmla="*/ 3 h 37"/>
                <a:gd name="T24" fmla="*/ 30 w 48"/>
                <a:gd name="T25" fmla="*/ 3 h 37"/>
                <a:gd name="T26" fmla="*/ 8 w 48"/>
                <a:gd name="T27" fmla="*/ 3 h 37"/>
                <a:gd name="T28" fmla="*/ 4 w 48"/>
                <a:gd name="T29" fmla="*/ 7 h 37"/>
                <a:gd name="T30" fmla="*/ 4 w 48"/>
                <a:gd name="T31" fmla="*/ 30 h 37"/>
                <a:gd name="T32" fmla="*/ 8 w 48"/>
                <a:gd name="T33" fmla="*/ 34 h 37"/>
                <a:gd name="T34" fmla="*/ 30 w 48"/>
                <a:gd name="T35" fmla="*/ 34 h 37"/>
                <a:gd name="T36" fmla="*/ 34 w 48"/>
                <a:gd name="T37" fmla="*/ 30 h 37"/>
                <a:gd name="T38" fmla="*/ 34 w 48"/>
                <a:gd name="T39" fmla="*/ 26 h 37"/>
                <a:gd name="T40" fmla="*/ 35 w 48"/>
                <a:gd name="T41" fmla="*/ 26 h 37"/>
                <a:gd name="T42" fmla="*/ 36 w 48"/>
                <a:gd name="T43" fmla="*/ 24 h 37"/>
                <a:gd name="T44" fmla="*/ 37 w 48"/>
                <a:gd name="T45" fmla="*/ 24 h 37"/>
                <a:gd name="T46" fmla="*/ 38 w 48"/>
                <a:gd name="T47" fmla="*/ 25 h 37"/>
                <a:gd name="T48" fmla="*/ 38 w 48"/>
                <a:gd name="T49" fmla="*/ 30 h 37"/>
                <a:gd name="T50" fmla="*/ 43 w 48"/>
                <a:gd name="T51" fmla="*/ 13 h 37"/>
                <a:gd name="T52" fmla="*/ 25 w 48"/>
                <a:gd name="T53" fmla="*/ 31 h 37"/>
                <a:gd name="T54" fmla="*/ 17 w 48"/>
                <a:gd name="T55" fmla="*/ 31 h 37"/>
                <a:gd name="T56" fmla="*/ 17 w 48"/>
                <a:gd name="T57" fmla="*/ 23 h 37"/>
                <a:gd name="T58" fmla="*/ 35 w 48"/>
                <a:gd name="T59" fmla="*/ 5 h 37"/>
                <a:gd name="T60" fmla="*/ 43 w 48"/>
                <a:gd name="T61" fmla="*/ 13 h 37"/>
                <a:gd name="T62" fmla="*/ 27 w 48"/>
                <a:gd name="T63" fmla="*/ 25 h 37"/>
                <a:gd name="T64" fmla="*/ 23 w 48"/>
                <a:gd name="T65" fmla="*/ 21 h 37"/>
                <a:gd name="T66" fmla="*/ 20 w 48"/>
                <a:gd name="T67" fmla="*/ 24 h 37"/>
                <a:gd name="T68" fmla="*/ 20 w 48"/>
                <a:gd name="T69" fmla="*/ 25 h 37"/>
                <a:gd name="T70" fmla="*/ 22 w 48"/>
                <a:gd name="T71" fmla="*/ 25 h 37"/>
                <a:gd name="T72" fmla="*/ 22 w 48"/>
                <a:gd name="T73" fmla="*/ 28 h 37"/>
                <a:gd name="T74" fmla="*/ 24 w 48"/>
                <a:gd name="T75" fmla="*/ 28 h 37"/>
                <a:gd name="T76" fmla="*/ 27 w 48"/>
                <a:gd name="T77" fmla="*/ 25 h 37"/>
                <a:gd name="T78" fmla="*/ 35 w 48"/>
                <a:gd name="T79" fmla="*/ 9 h 37"/>
                <a:gd name="T80" fmla="*/ 25 w 48"/>
                <a:gd name="T81" fmla="*/ 18 h 37"/>
                <a:gd name="T82" fmla="*/ 25 w 48"/>
                <a:gd name="T83" fmla="*/ 19 h 37"/>
                <a:gd name="T84" fmla="*/ 26 w 48"/>
                <a:gd name="T85" fmla="*/ 19 h 37"/>
                <a:gd name="T86" fmla="*/ 36 w 48"/>
                <a:gd name="T87" fmla="*/ 10 h 37"/>
                <a:gd name="T88" fmla="*/ 36 w 48"/>
                <a:gd name="T89" fmla="*/ 9 h 37"/>
                <a:gd name="T90" fmla="*/ 35 w 48"/>
                <a:gd name="T91" fmla="*/ 9 h 37"/>
                <a:gd name="T92" fmla="*/ 45 w 48"/>
                <a:gd name="T93" fmla="*/ 11 h 37"/>
                <a:gd name="T94" fmla="*/ 37 w 48"/>
                <a:gd name="T95" fmla="*/ 3 h 37"/>
                <a:gd name="T96" fmla="*/ 39 w 48"/>
                <a:gd name="T97" fmla="*/ 1 h 37"/>
                <a:gd name="T98" fmla="*/ 43 w 48"/>
                <a:gd name="T99" fmla="*/ 1 h 37"/>
                <a:gd name="T100" fmla="*/ 47 w 48"/>
                <a:gd name="T101" fmla="*/ 5 h 37"/>
                <a:gd name="T102" fmla="*/ 47 w 48"/>
                <a:gd name="T103" fmla="*/ 8 h 37"/>
                <a:gd name="T104" fmla="*/ 45 w 48"/>
                <a:gd name="T105" fmla="*/ 1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8" h="37">
                  <a:moveTo>
                    <a:pt x="38" y="30"/>
                  </a:moveTo>
                  <a:cubicBezTo>
                    <a:pt x="38" y="34"/>
                    <a:pt x="34" y="37"/>
                    <a:pt x="30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4" y="37"/>
                    <a:pt x="0" y="34"/>
                    <a:pt x="0" y="3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1" y="0"/>
                    <a:pt x="32" y="0"/>
                    <a:pt x="33" y="0"/>
                  </a:cubicBezTo>
                  <a:cubicBezTo>
                    <a:pt x="34" y="0"/>
                    <a:pt x="34" y="1"/>
                    <a:pt x="34" y="1"/>
                  </a:cubicBezTo>
                  <a:cubicBezTo>
                    <a:pt x="34" y="1"/>
                    <a:pt x="34" y="2"/>
                    <a:pt x="34" y="2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3"/>
                    <a:pt x="31" y="3"/>
                  </a:cubicBezTo>
                  <a:cubicBezTo>
                    <a:pt x="31" y="3"/>
                    <a:pt x="31" y="3"/>
                    <a:pt x="30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6" y="3"/>
                    <a:pt x="4" y="5"/>
                    <a:pt x="4" y="7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2"/>
                    <a:pt x="6" y="34"/>
                    <a:pt x="8" y="3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3" y="34"/>
                    <a:pt x="34" y="32"/>
                    <a:pt x="34" y="30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6"/>
                    <a:pt x="35" y="26"/>
                    <a:pt x="35" y="26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8" y="24"/>
                    <a:pt x="38" y="24"/>
                    <a:pt x="38" y="25"/>
                  </a:cubicBezTo>
                  <a:lnTo>
                    <a:pt x="38" y="30"/>
                  </a:lnTo>
                  <a:close/>
                  <a:moveTo>
                    <a:pt x="43" y="13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35" y="5"/>
                    <a:pt x="35" y="5"/>
                    <a:pt x="35" y="5"/>
                  </a:cubicBezTo>
                  <a:lnTo>
                    <a:pt x="43" y="13"/>
                  </a:lnTo>
                  <a:close/>
                  <a:moveTo>
                    <a:pt x="27" y="25"/>
                  </a:moveTo>
                  <a:cubicBezTo>
                    <a:pt x="23" y="21"/>
                    <a:pt x="23" y="21"/>
                    <a:pt x="23" y="21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4" y="28"/>
                    <a:pt x="24" y="28"/>
                    <a:pt x="24" y="28"/>
                  </a:cubicBezTo>
                  <a:lnTo>
                    <a:pt x="27" y="25"/>
                  </a:lnTo>
                  <a:close/>
                  <a:moveTo>
                    <a:pt x="35" y="9"/>
                  </a:moveTo>
                  <a:cubicBezTo>
                    <a:pt x="25" y="18"/>
                    <a:pt x="25" y="18"/>
                    <a:pt x="25" y="18"/>
                  </a:cubicBezTo>
                  <a:cubicBezTo>
                    <a:pt x="25" y="18"/>
                    <a:pt x="25" y="19"/>
                    <a:pt x="25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5" y="8"/>
                    <a:pt x="35" y="8"/>
                    <a:pt x="35" y="9"/>
                  </a:cubicBezTo>
                  <a:close/>
                  <a:moveTo>
                    <a:pt x="45" y="11"/>
                  </a:moveTo>
                  <a:cubicBezTo>
                    <a:pt x="37" y="3"/>
                    <a:pt x="37" y="3"/>
                    <a:pt x="37" y="3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40" y="0"/>
                    <a:pt x="42" y="0"/>
                    <a:pt x="43" y="1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8" y="6"/>
                    <a:pt x="48" y="7"/>
                    <a:pt x="47" y="8"/>
                  </a:cubicBezTo>
                  <a:lnTo>
                    <a:pt x="45" y="11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28" name="组合 95">
              <a:extLst>
                <a:ext uri="{FF2B5EF4-FFF2-40B4-BE49-F238E27FC236}">
                  <a16:creationId xmlns:a16="http://schemas.microsoft.com/office/drawing/2014/main" id="{12E04F76-9364-4E69-A500-1C064D73AD14}"/>
                </a:ext>
              </a:extLst>
            </p:cNvPr>
            <p:cNvGrpSpPr/>
            <p:nvPr/>
          </p:nvGrpSpPr>
          <p:grpSpPr>
            <a:xfrm>
              <a:off x="8615937" y="1588248"/>
              <a:ext cx="3356299" cy="646331"/>
              <a:chOff x="1147304" y="1194144"/>
              <a:chExt cx="3356299" cy="646331"/>
            </a:xfrm>
          </p:grpSpPr>
          <p:sp>
            <p:nvSpPr>
              <p:cNvPr id="29" name="文本框 2">
                <a:extLst>
                  <a:ext uri="{FF2B5EF4-FFF2-40B4-BE49-F238E27FC236}">
                    <a16:creationId xmlns:a16="http://schemas.microsoft.com/office/drawing/2014/main" id="{4A17CE6B-159C-4204-B0CA-BB71019A9549}"/>
                  </a:ext>
                </a:extLst>
              </p:cNvPr>
              <p:cNvSpPr txBox="1"/>
              <p:nvPr/>
            </p:nvSpPr>
            <p:spPr>
              <a:xfrm>
                <a:off x="1147304" y="1194144"/>
                <a:ext cx="33562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endParaRPr lang="en-US" altLang="zh-CN" b="1" dirty="0">
                  <a:solidFill>
                    <a:srgbClr val="C00000"/>
                  </a:solidFill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b="1" i="0" u="none" strike="noStrike" kern="1200" cap="none" spc="30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ea typeface="微软雅黑" panose="020B0503020204020204" pitchFamily="34" charset="-122"/>
                  <a:cs typeface="+mn-cs"/>
                </a:endParaRPr>
              </a:p>
            </p:txBody>
          </p:sp>
          <p:cxnSp>
            <p:nvCxnSpPr>
              <p:cNvPr id="31" name="直接连接符 5">
                <a:extLst>
                  <a:ext uri="{FF2B5EF4-FFF2-40B4-BE49-F238E27FC236}">
                    <a16:creationId xmlns:a16="http://schemas.microsoft.com/office/drawing/2014/main" id="{3EA511DA-8A23-4AD0-B612-E23C4F3E0DCC}"/>
                  </a:ext>
                </a:extLst>
              </p:cNvPr>
              <p:cNvCxnSpPr/>
              <p:nvPr/>
            </p:nvCxnSpPr>
            <p:spPr>
              <a:xfrm>
                <a:off x="1213979" y="1595515"/>
                <a:ext cx="235878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54">
                <a:extLst>
                  <a:ext uri="{FF2B5EF4-FFF2-40B4-BE49-F238E27FC236}">
                    <a16:creationId xmlns:a16="http://schemas.microsoft.com/office/drawing/2014/main" id="{C7D5A13A-170A-44B4-8A80-307D10837E2E}"/>
                  </a:ext>
                </a:extLst>
              </p:cNvPr>
              <p:cNvCxnSpPr/>
              <p:nvPr/>
            </p:nvCxnSpPr>
            <p:spPr>
              <a:xfrm>
                <a:off x="1213979" y="1644435"/>
                <a:ext cx="817523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E2080167-77DA-4CC6-B6EE-9163642034E2}"/>
              </a:ext>
            </a:extLst>
          </p:cNvPr>
          <p:cNvGrpSpPr/>
          <p:nvPr/>
        </p:nvGrpSpPr>
        <p:grpSpPr>
          <a:xfrm>
            <a:off x="8779951" y="3965566"/>
            <a:ext cx="3594195" cy="984885"/>
            <a:chOff x="8697813" y="4149224"/>
            <a:chExt cx="3594195" cy="984885"/>
          </a:xfrm>
        </p:grpSpPr>
        <p:sp>
          <p:nvSpPr>
            <p:cNvPr id="34" name="Freeform 315">
              <a:extLst>
                <a:ext uri="{FF2B5EF4-FFF2-40B4-BE49-F238E27FC236}">
                  <a16:creationId xmlns:a16="http://schemas.microsoft.com/office/drawing/2014/main" id="{B5013593-5A0A-424A-B96B-365BAA01DC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97813" y="4252613"/>
              <a:ext cx="236393" cy="236393"/>
            </a:xfrm>
            <a:custGeom>
              <a:avLst/>
              <a:gdLst>
                <a:gd name="T0" fmla="*/ 41 w 41"/>
                <a:gd name="T1" fmla="*/ 34 h 41"/>
                <a:gd name="T2" fmla="*/ 33 w 41"/>
                <a:gd name="T3" fmla="*/ 41 h 41"/>
                <a:gd name="T4" fmla="*/ 8 w 41"/>
                <a:gd name="T5" fmla="*/ 41 h 41"/>
                <a:gd name="T6" fmla="*/ 0 w 41"/>
                <a:gd name="T7" fmla="*/ 34 h 41"/>
                <a:gd name="T8" fmla="*/ 0 w 41"/>
                <a:gd name="T9" fmla="*/ 8 h 41"/>
                <a:gd name="T10" fmla="*/ 8 w 41"/>
                <a:gd name="T11" fmla="*/ 0 h 41"/>
                <a:gd name="T12" fmla="*/ 33 w 41"/>
                <a:gd name="T13" fmla="*/ 0 h 41"/>
                <a:gd name="T14" fmla="*/ 41 w 41"/>
                <a:gd name="T15" fmla="*/ 8 h 41"/>
                <a:gd name="T16" fmla="*/ 41 w 41"/>
                <a:gd name="T17" fmla="*/ 34 h 41"/>
                <a:gd name="T18" fmla="*/ 29 w 41"/>
                <a:gd name="T19" fmla="*/ 20 h 41"/>
                <a:gd name="T20" fmla="*/ 21 w 41"/>
                <a:gd name="T21" fmla="*/ 12 h 41"/>
                <a:gd name="T22" fmla="*/ 7 w 41"/>
                <a:gd name="T23" fmla="*/ 27 h 41"/>
                <a:gd name="T24" fmla="*/ 7 w 41"/>
                <a:gd name="T25" fmla="*/ 34 h 41"/>
                <a:gd name="T26" fmla="*/ 15 w 41"/>
                <a:gd name="T27" fmla="*/ 34 h 41"/>
                <a:gd name="T28" fmla="*/ 29 w 41"/>
                <a:gd name="T29" fmla="*/ 20 h 41"/>
                <a:gd name="T30" fmla="*/ 15 w 41"/>
                <a:gd name="T31" fmla="*/ 30 h 41"/>
                <a:gd name="T32" fmla="*/ 14 w 41"/>
                <a:gd name="T33" fmla="*/ 32 h 41"/>
                <a:gd name="T34" fmla="*/ 12 w 41"/>
                <a:gd name="T35" fmla="*/ 32 h 41"/>
                <a:gd name="T36" fmla="*/ 12 w 41"/>
                <a:gd name="T37" fmla="*/ 29 h 41"/>
                <a:gd name="T38" fmla="*/ 9 w 41"/>
                <a:gd name="T39" fmla="*/ 29 h 41"/>
                <a:gd name="T40" fmla="*/ 9 w 41"/>
                <a:gd name="T41" fmla="*/ 28 h 41"/>
                <a:gd name="T42" fmla="*/ 11 w 41"/>
                <a:gd name="T43" fmla="*/ 26 h 41"/>
                <a:gd name="T44" fmla="*/ 15 w 41"/>
                <a:gd name="T45" fmla="*/ 30 h 41"/>
                <a:gd name="T46" fmla="*/ 22 w 41"/>
                <a:gd name="T47" fmla="*/ 17 h 41"/>
                <a:gd name="T48" fmla="*/ 14 w 41"/>
                <a:gd name="T49" fmla="*/ 24 h 41"/>
                <a:gd name="T50" fmla="*/ 13 w 41"/>
                <a:gd name="T51" fmla="*/ 25 h 41"/>
                <a:gd name="T52" fmla="*/ 13 w 41"/>
                <a:gd name="T53" fmla="*/ 24 h 41"/>
                <a:gd name="T54" fmla="*/ 21 w 41"/>
                <a:gd name="T55" fmla="*/ 16 h 41"/>
                <a:gd name="T56" fmla="*/ 22 w 41"/>
                <a:gd name="T57" fmla="*/ 16 h 41"/>
                <a:gd name="T58" fmla="*/ 22 w 41"/>
                <a:gd name="T59" fmla="*/ 17 h 41"/>
                <a:gd name="T60" fmla="*/ 33 w 41"/>
                <a:gd name="T61" fmla="*/ 16 h 41"/>
                <a:gd name="T62" fmla="*/ 33 w 41"/>
                <a:gd name="T63" fmla="*/ 12 h 41"/>
                <a:gd name="T64" fmla="*/ 29 w 41"/>
                <a:gd name="T65" fmla="*/ 8 h 41"/>
                <a:gd name="T66" fmla="*/ 26 w 41"/>
                <a:gd name="T67" fmla="*/ 8 h 41"/>
                <a:gd name="T68" fmla="*/ 23 w 41"/>
                <a:gd name="T69" fmla="*/ 10 h 41"/>
                <a:gd name="T70" fmla="*/ 31 w 41"/>
                <a:gd name="T71" fmla="*/ 18 h 41"/>
                <a:gd name="T72" fmla="*/ 33 w 41"/>
                <a:gd name="T73" fmla="*/ 1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1" h="41">
                  <a:moveTo>
                    <a:pt x="41" y="34"/>
                  </a:moveTo>
                  <a:cubicBezTo>
                    <a:pt x="41" y="38"/>
                    <a:pt x="38" y="41"/>
                    <a:pt x="33" y="41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4" y="41"/>
                    <a:pt x="0" y="38"/>
                    <a:pt x="0" y="3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8" y="0"/>
                    <a:pt x="41" y="4"/>
                    <a:pt x="41" y="8"/>
                  </a:cubicBezTo>
                  <a:lnTo>
                    <a:pt x="41" y="34"/>
                  </a:lnTo>
                  <a:close/>
                  <a:moveTo>
                    <a:pt x="29" y="20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5" y="34"/>
                    <a:pt x="15" y="34"/>
                    <a:pt x="15" y="34"/>
                  </a:cubicBezTo>
                  <a:lnTo>
                    <a:pt x="29" y="20"/>
                  </a:lnTo>
                  <a:close/>
                  <a:moveTo>
                    <a:pt x="15" y="30"/>
                  </a:moveTo>
                  <a:cubicBezTo>
                    <a:pt x="14" y="32"/>
                    <a:pt x="14" y="32"/>
                    <a:pt x="14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11" y="26"/>
                    <a:pt x="11" y="26"/>
                    <a:pt x="11" y="26"/>
                  </a:cubicBezTo>
                  <a:lnTo>
                    <a:pt x="15" y="30"/>
                  </a:lnTo>
                  <a:close/>
                  <a:moveTo>
                    <a:pt x="22" y="17"/>
                  </a:moveTo>
                  <a:cubicBezTo>
                    <a:pt x="14" y="24"/>
                    <a:pt x="14" y="24"/>
                    <a:pt x="14" y="24"/>
                  </a:cubicBezTo>
                  <a:cubicBezTo>
                    <a:pt x="14" y="25"/>
                    <a:pt x="13" y="25"/>
                    <a:pt x="13" y="25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2" y="16"/>
                    <a:pt x="22" y="16"/>
                  </a:cubicBezTo>
                  <a:cubicBezTo>
                    <a:pt x="22" y="16"/>
                    <a:pt x="22" y="16"/>
                    <a:pt x="22" y="17"/>
                  </a:cubicBezTo>
                  <a:close/>
                  <a:moveTo>
                    <a:pt x="33" y="16"/>
                  </a:moveTo>
                  <a:cubicBezTo>
                    <a:pt x="34" y="15"/>
                    <a:pt x="34" y="13"/>
                    <a:pt x="33" y="12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8" y="7"/>
                    <a:pt x="27" y="7"/>
                    <a:pt x="26" y="8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31" y="18"/>
                    <a:pt x="31" y="18"/>
                    <a:pt x="31" y="18"/>
                  </a:cubicBezTo>
                  <a:lnTo>
                    <a:pt x="33" y="1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35" name="组合 95">
              <a:extLst>
                <a:ext uri="{FF2B5EF4-FFF2-40B4-BE49-F238E27FC236}">
                  <a16:creationId xmlns:a16="http://schemas.microsoft.com/office/drawing/2014/main" id="{8C44677A-79F4-4505-93D7-FA16A908C05B}"/>
                </a:ext>
              </a:extLst>
            </p:cNvPr>
            <p:cNvGrpSpPr/>
            <p:nvPr/>
          </p:nvGrpSpPr>
          <p:grpSpPr>
            <a:xfrm>
              <a:off x="8935709" y="4149224"/>
              <a:ext cx="3356299" cy="984885"/>
              <a:chOff x="1139018" y="1397698"/>
              <a:chExt cx="3356299" cy="984885"/>
            </a:xfrm>
          </p:grpSpPr>
          <p:sp>
            <p:nvSpPr>
              <p:cNvPr id="36" name="文本框 2">
                <a:extLst>
                  <a:ext uri="{FF2B5EF4-FFF2-40B4-BE49-F238E27FC236}">
                    <a16:creationId xmlns:a16="http://schemas.microsoft.com/office/drawing/2014/main" id="{A2B02D98-2836-410B-A673-09BFF16B6F01}"/>
                  </a:ext>
                </a:extLst>
              </p:cNvPr>
              <p:cNvSpPr txBox="1"/>
              <p:nvPr/>
            </p:nvSpPr>
            <p:spPr>
              <a:xfrm>
                <a:off x="1139018" y="1397698"/>
                <a:ext cx="3356299" cy="9848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ru-RU" altLang="zh-CN" sz="2000" b="1" dirty="0" err="1"/>
                  <a:t>Визуал</a:t>
                </a:r>
                <a:r>
                  <a:rPr lang="ru-RU" altLang="zh-CN" sz="2000" b="1" dirty="0"/>
                  <a:t>, видео, свет,</a:t>
                </a:r>
              </a:p>
              <a:p>
                <a:pPr>
                  <a:defRPr/>
                </a:pPr>
                <a:r>
                  <a:rPr lang="ru-RU" altLang="zh-CN" sz="2000" b="1" dirty="0"/>
                  <a:t>интерактив</a:t>
                </a:r>
                <a:endParaRPr lang="en-US" altLang="zh-CN" sz="2000" b="1" dirty="0"/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b="1" i="0" u="none" strike="noStrike" kern="1200" cap="none" spc="30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ea typeface="微软雅黑" panose="020B0503020204020204" pitchFamily="34" charset="-122"/>
                  <a:cs typeface="+mn-cs"/>
                </a:endParaRPr>
              </a:p>
            </p:txBody>
          </p:sp>
          <p:cxnSp>
            <p:nvCxnSpPr>
              <p:cNvPr id="39" name="直接连接符 54">
                <a:extLst>
                  <a:ext uri="{FF2B5EF4-FFF2-40B4-BE49-F238E27FC236}">
                    <a16:creationId xmlns:a16="http://schemas.microsoft.com/office/drawing/2014/main" id="{729460D6-418E-43CE-86C2-3516F9783092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213979" y="2151751"/>
                <a:ext cx="862326" cy="1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0" name="文本框 2">
            <a:extLst>
              <a:ext uri="{FF2B5EF4-FFF2-40B4-BE49-F238E27FC236}">
                <a16:creationId xmlns:a16="http://schemas.microsoft.com/office/drawing/2014/main" id="{37889FB2-971B-4A7F-8F84-CDEEF04F25AE}"/>
              </a:ext>
            </a:extLst>
          </p:cNvPr>
          <p:cNvSpPr txBox="1"/>
          <p:nvPr/>
        </p:nvSpPr>
        <p:spPr>
          <a:xfrm>
            <a:off x="8758111" y="1518068"/>
            <a:ext cx="335629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altLang="zh-CN" sz="2000" b="1" dirty="0"/>
              <a:t>Современные подходы к</a:t>
            </a:r>
          </a:p>
          <a:p>
            <a:pPr>
              <a:defRPr/>
            </a:pPr>
            <a:r>
              <a:rPr lang="ru-RU" altLang="zh-CN" sz="2000" b="1" dirty="0"/>
              <a:t>усвоению материала</a:t>
            </a:r>
            <a:endParaRPr lang="en-US" altLang="zh-CN" sz="2000" b="1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b="1" i="0" u="none" strike="noStrike" kern="1200" cap="none" spc="30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1" name="文本框 3">
            <a:extLst>
              <a:ext uri="{FF2B5EF4-FFF2-40B4-BE49-F238E27FC236}">
                <a16:creationId xmlns:a16="http://schemas.microsoft.com/office/drawing/2014/main" id="{6313D4ED-13CA-4FD0-9CF3-D2B72C4315CF}"/>
              </a:ext>
            </a:extLst>
          </p:cNvPr>
          <p:cNvSpPr txBox="1"/>
          <p:nvPr/>
        </p:nvSpPr>
        <p:spPr>
          <a:xfrm>
            <a:off x="8719157" y="2453781"/>
            <a:ext cx="3072349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endParaRPr lang="ru-RU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</a:endParaRPr>
          </a:p>
          <a:p>
            <a:pPr>
              <a:lnSpc>
                <a:spcPts val="1500"/>
              </a:lnSpc>
            </a:pPr>
            <a:r>
              <a:rPr lang="ru-RU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Система работы с 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QR</a:t>
            </a:r>
            <a:r>
              <a:rPr lang="ru-RU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-кодами;</a:t>
            </a:r>
          </a:p>
          <a:p>
            <a:pPr>
              <a:lnSpc>
                <a:spcPts val="1500"/>
              </a:lnSpc>
            </a:pPr>
            <a:r>
              <a:rPr lang="ru-RU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Репродуктивный, продуктивный и креативный подходы</a:t>
            </a:r>
          </a:p>
        </p:txBody>
      </p:sp>
      <p:sp>
        <p:nvSpPr>
          <p:cNvPr id="42" name="文本框 3">
            <a:extLst>
              <a:ext uri="{FF2B5EF4-FFF2-40B4-BE49-F238E27FC236}">
                <a16:creationId xmlns:a16="http://schemas.microsoft.com/office/drawing/2014/main" id="{293EF824-92F8-406E-87A0-A9D9DBD57211}"/>
              </a:ext>
            </a:extLst>
          </p:cNvPr>
          <p:cNvSpPr txBox="1"/>
          <p:nvPr/>
        </p:nvSpPr>
        <p:spPr>
          <a:xfrm>
            <a:off x="8900085" y="4789194"/>
            <a:ext cx="3072349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ru-RU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Современные форматы подачи</a:t>
            </a:r>
          </a:p>
          <a:p>
            <a:pPr>
              <a:lnSpc>
                <a:spcPts val="1500"/>
              </a:lnSpc>
            </a:pPr>
            <a:r>
              <a:rPr lang="ru-RU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информации</a:t>
            </a:r>
          </a:p>
        </p:txBody>
      </p:sp>
      <p:cxnSp>
        <p:nvCxnSpPr>
          <p:cNvPr id="43" name="直接连接符 5">
            <a:extLst>
              <a:ext uri="{FF2B5EF4-FFF2-40B4-BE49-F238E27FC236}">
                <a16:creationId xmlns:a16="http://schemas.microsoft.com/office/drawing/2014/main" id="{D316C9C8-85EA-4C57-A6CE-FF06215FBB4C}"/>
              </a:ext>
            </a:extLst>
          </p:cNvPr>
          <p:cNvCxnSpPr>
            <a:cxnSpLocks/>
          </p:cNvCxnSpPr>
          <p:nvPr/>
        </p:nvCxnSpPr>
        <p:spPr>
          <a:xfrm>
            <a:off x="9092808" y="4659374"/>
            <a:ext cx="23587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815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F48133-6573-7ED4-C8F8-463CC4C16663}"/>
              </a:ext>
            </a:extLst>
          </p:cNvPr>
          <p:cNvSpPr txBox="1"/>
          <p:nvPr/>
        </p:nvSpPr>
        <p:spPr>
          <a:xfrm>
            <a:off x="745066" y="1761067"/>
            <a:ext cx="738293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Подготовка уроков:</a:t>
            </a:r>
          </a:p>
          <a:p>
            <a:endParaRPr lang="ru-RU" sz="2000" b="1" dirty="0"/>
          </a:p>
          <a:p>
            <a:pPr marL="285750" indent="-285750">
              <a:buFontTx/>
              <a:buChar char="-"/>
            </a:pPr>
            <a:r>
              <a:rPr lang="ru-RU" sz="2000" b="1" dirty="0"/>
              <a:t>Городской методический совет</a:t>
            </a:r>
          </a:p>
          <a:p>
            <a:pPr marL="285750" indent="-285750">
              <a:buFontTx/>
              <a:buChar char="-"/>
            </a:pPr>
            <a:r>
              <a:rPr lang="ru-RU" sz="2000" b="1" dirty="0"/>
              <a:t>Секция преподавателей истории</a:t>
            </a:r>
          </a:p>
          <a:p>
            <a:pPr marL="285750" indent="-285750">
              <a:buFontTx/>
              <a:buChar char="-"/>
            </a:pPr>
            <a:r>
              <a:rPr lang="ru-RU" sz="2000" b="1" dirty="0"/>
              <a:t>Секция преподавателей русского</a:t>
            </a:r>
          </a:p>
          <a:p>
            <a:r>
              <a:rPr lang="ru-RU" sz="2000" b="1" dirty="0"/>
              <a:t>Языка и литературы</a:t>
            </a:r>
          </a:p>
          <a:p>
            <a:pPr marL="285750" indent="-285750">
              <a:buFontTx/>
              <a:buChar char="-"/>
            </a:pPr>
            <a:r>
              <a:rPr lang="ru-RU" sz="2000" b="1" dirty="0"/>
              <a:t>Секция преподавателей физики</a:t>
            </a:r>
          </a:p>
          <a:p>
            <a:pPr marL="285750" indent="-285750">
              <a:buFontTx/>
              <a:buChar char="-"/>
            </a:pPr>
            <a:r>
              <a:rPr lang="ru-RU" sz="2000" b="1" dirty="0"/>
              <a:t>Секция преподавателей химии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E9932B-EF05-27B7-49A0-910E41BB2C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978" y="1397000"/>
            <a:ext cx="48768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9519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BDAB653-1CBB-4192-813B-8E990C2ADD62}"/>
              </a:ext>
            </a:extLst>
          </p:cNvPr>
          <p:cNvSpPr/>
          <p:nvPr/>
        </p:nvSpPr>
        <p:spPr>
          <a:xfrm>
            <a:off x="378178" y="1047707"/>
            <a:ext cx="11435644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2"/>
                </a:solidFill>
              </a:rPr>
              <a:t>Опора на ФГОС и рабочие учебные программы по истории напрямую влияет на выбор репертуара концерта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ru-RU" sz="3200" u="sng" dirty="0">
              <a:solidFill>
                <a:schemeClr val="tx2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3200" u="sng" dirty="0">
                <a:solidFill>
                  <a:schemeClr val="tx2"/>
                </a:solidFill>
              </a:rPr>
              <a:t>«Музыка и история»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800" dirty="0">
                <a:solidFill>
                  <a:schemeClr val="tx2"/>
                </a:solidFill>
              </a:rPr>
              <a:t>История Древней Руси и история России </a:t>
            </a:r>
            <a:r>
              <a:rPr lang="en-US" sz="2800" dirty="0">
                <a:solidFill>
                  <a:schemeClr val="tx2"/>
                </a:solidFill>
              </a:rPr>
              <a:t>XVI</a:t>
            </a:r>
            <a:r>
              <a:rPr lang="ru-RU" sz="2800" dirty="0">
                <a:solidFill>
                  <a:schemeClr val="tx2"/>
                </a:solidFill>
              </a:rPr>
              <a:t>-</a:t>
            </a:r>
            <a:r>
              <a:rPr lang="en-US" sz="2800" dirty="0">
                <a:solidFill>
                  <a:schemeClr val="tx2"/>
                </a:solidFill>
              </a:rPr>
              <a:t>XVII</a:t>
            </a:r>
            <a:r>
              <a:rPr lang="ru-RU" sz="2800" dirty="0">
                <a:solidFill>
                  <a:schemeClr val="tx2"/>
                </a:solidFill>
              </a:rPr>
              <a:t> века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400" dirty="0">
                <a:solidFill>
                  <a:schemeClr val="tx2"/>
                </a:solidFill>
              </a:rPr>
              <a:t>ВПР, ГИА, ЕГЭ</a:t>
            </a: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2"/>
                </a:solidFill>
              </a:rPr>
              <a:t>Бородин «Князь Игорь»</a:t>
            </a: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2"/>
                </a:solidFill>
              </a:rPr>
              <a:t>Прокофьев «Александр Невский»</a:t>
            </a: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2"/>
                </a:solidFill>
              </a:rPr>
              <a:t>Мусоргский «Борис Годунов»</a:t>
            </a: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2"/>
                </a:solidFill>
              </a:rPr>
              <a:t>Глинка «Иван Сусанин»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2400" dirty="0">
                <a:solidFill>
                  <a:schemeClr val="tx2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019510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BDAB653-1CBB-4192-813B-8E990C2ADD62}"/>
              </a:ext>
            </a:extLst>
          </p:cNvPr>
          <p:cNvSpPr/>
          <p:nvPr/>
        </p:nvSpPr>
        <p:spPr>
          <a:xfrm>
            <a:off x="378178" y="1228397"/>
            <a:ext cx="114356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2"/>
                </a:solidFill>
              </a:rPr>
              <a:t>Опора на ФГОС и рабочие учебные программы по истории напрямую влияет на выбор репертуара концерта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ru-RU" sz="3200" u="sng" dirty="0">
              <a:solidFill>
                <a:schemeClr val="tx2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3200" u="sng" dirty="0">
                <a:solidFill>
                  <a:schemeClr val="tx2"/>
                </a:solidFill>
              </a:rPr>
              <a:t>«Музыка и литература»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800" dirty="0">
                <a:solidFill>
                  <a:schemeClr val="tx2"/>
                </a:solidFill>
              </a:rPr>
              <a:t>Отечественная литература </a:t>
            </a:r>
            <a:r>
              <a:rPr lang="en-US" sz="2800" dirty="0">
                <a:solidFill>
                  <a:schemeClr val="tx2"/>
                </a:solidFill>
              </a:rPr>
              <a:t>XIX</a:t>
            </a:r>
            <a:r>
              <a:rPr lang="ru-RU" sz="2800" dirty="0">
                <a:solidFill>
                  <a:schemeClr val="tx2"/>
                </a:solidFill>
              </a:rPr>
              <a:t> века: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endParaRPr lang="ru-RU" sz="2400" dirty="0">
              <a:solidFill>
                <a:schemeClr val="tx2"/>
              </a:solidFill>
            </a:endParaRP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2"/>
                </a:solidFill>
              </a:rPr>
              <a:t>Пушкин «Метель» из цикла «Повести Белкина» - Музыка Свиридова</a:t>
            </a: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2"/>
                </a:solidFill>
              </a:rPr>
              <a:t>Гоголь «Шинель» из цикла «Петербургские повести» - Музыка Шнитке</a:t>
            </a:r>
          </a:p>
        </p:txBody>
      </p:sp>
    </p:spTree>
    <p:extLst>
      <p:ext uri="{BB962C8B-B14F-4D97-AF65-F5344CB8AC3E}">
        <p14:creationId xmlns:p14="http://schemas.microsoft.com/office/powerpoint/2010/main" val="3283585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BDAB653-1CBB-4192-813B-8E990C2ADD62}"/>
              </a:ext>
            </a:extLst>
          </p:cNvPr>
          <p:cNvSpPr/>
          <p:nvPr/>
        </p:nvSpPr>
        <p:spPr>
          <a:xfrm>
            <a:off x="112889" y="1894372"/>
            <a:ext cx="1173480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2"/>
                </a:solidFill>
              </a:rPr>
              <a:t>Опора на ФГОС и рабочие учебные программы напрямую влияет на выбор репертуара концерта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3200" u="sng" dirty="0">
                <a:solidFill>
                  <a:schemeClr val="tx2"/>
                </a:solidFill>
              </a:rPr>
              <a:t>Опережающее обучение: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3200" u="sng" dirty="0">
                <a:solidFill>
                  <a:schemeClr val="tx2"/>
                </a:solidFill>
              </a:rPr>
              <a:t>«Музыка и физика»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800" dirty="0">
                <a:solidFill>
                  <a:schemeClr val="tx2"/>
                </a:solidFill>
              </a:rPr>
              <a:t>Темы «Звуковые волны», «Механические колебания и волны»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800" dirty="0">
                <a:solidFill>
                  <a:schemeClr val="tx2"/>
                </a:solidFill>
              </a:rPr>
              <a:t>(9 класс)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endParaRPr lang="ru-RU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1726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BDAB653-1CBB-4192-813B-8E990C2ADD62}"/>
              </a:ext>
            </a:extLst>
          </p:cNvPr>
          <p:cNvSpPr/>
          <p:nvPr/>
        </p:nvSpPr>
        <p:spPr>
          <a:xfrm>
            <a:off x="112889" y="1894372"/>
            <a:ext cx="1173480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2"/>
                </a:solidFill>
              </a:rPr>
              <a:t>Опора на ФГОС и рабочие учебные программы по истории напрямую влияет на выбор репертуара концерта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3200" u="sng" dirty="0">
                <a:solidFill>
                  <a:schemeClr val="tx2"/>
                </a:solidFill>
              </a:rPr>
              <a:t>Опережающее обучение: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3200" u="sng" dirty="0">
                <a:solidFill>
                  <a:schemeClr val="tx2"/>
                </a:solidFill>
              </a:rPr>
              <a:t>«Музыка и химия»</a:t>
            </a:r>
            <a:endParaRPr lang="ru-RU" sz="2800" dirty="0">
              <a:solidFill>
                <a:schemeClr val="tx2"/>
              </a:solidFill>
            </a:endParaRP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ru-RU" sz="2800" dirty="0">
                <a:solidFill>
                  <a:schemeClr val="tx2"/>
                </a:solidFill>
              </a:rPr>
              <a:t>Период, периодичность, периодическая система – интеграция понятий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ru-RU" sz="2800" dirty="0">
                <a:solidFill>
                  <a:schemeClr val="tx2"/>
                </a:solidFill>
              </a:rPr>
              <a:t>Сплавы металлов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ru-RU" sz="2800" dirty="0">
                <a:solidFill>
                  <a:schemeClr val="tx2"/>
                </a:solidFill>
              </a:rPr>
              <a:t>Соли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endParaRPr lang="ru-RU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442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37C3307-CDD5-4055-B3D0-FE48596BFEB5}"/>
              </a:ext>
            </a:extLst>
          </p:cNvPr>
          <p:cNvSpPr/>
          <p:nvPr/>
        </p:nvSpPr>
        <p:spPr>
          <a:xfrm>
            <a:off x="627696" y="654754"/>
            <a:ext cx="11361104" cy="8156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3200" dirty="0">
                <a:solidFill>
                  <a:schemeClr val="tx2"/>
                </a:solidFill>
              </a:rPr>
              <a:t>Театрализация действия: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200" dirty="0">
                <a:solidFill>
                  <a:schemeClr val="tx2"/>
                </a:solidFill>
              </a:rPr>
              <a:t>В основе сценария - идея преодоления ожидаемого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ru-RU" sz="3200" dirty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ru-RU" sz="3200" dirty="0">
                <a:solidFill>
                  <a:schemeClr val="tx2"/>
                </a:solidFill>
              </a:rPr>
              <a:t>«</a:t>
            </a:r>
            <a:r>
              <a:rPr lang="ru-RU" sz="2800" dirty="0">
                <a:solidFill>
                  <a:schemeClr val="tx2"/>
                </a:solidFill>
              </a:rPr>
              <a:t>стандартная» ситуация урока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ru-RU" sz="2800" dirty="0">
              <a:solidFill>
                <a:schemeClr val="tx2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ru-RU" sz="2800" dirty="0">
              <a:solidFill>
                <a:schemeClr val="tx2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ru-RU" sz="2800" dirty="0">
              <a:solidFill>
                <a:schemeClr val="tx2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ru-RU" sz="3200" dirty="0">
              <a:solidFill>
                <a:schemeClr val="tx2"/>
              </a:solidFill>
            </a:endParaRPr>
          </a:p>
          <a:p>
            <a:pPr marL="457200" indent="-457200" algn="r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ru-RU" sz="3200" dirty="0">
                <a:solidFill>
                  <a:schemeClr val="tx2"/>
                </a:solidFill>
              </a:rPr>
              <a:t>в «нестандартном» формате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endParaRPr lang="ru-RU" sz="3200" dirty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endParaRPr lang="ru-RU" sz="3200" dirty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endParaRPr lang="ru-RU" sz="3200" dirty="0">
              <a:solidFill>
                <a:schemeClr val="tx2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ru-RU" sz="3200" dirty="0">
              <a:solidFill>
                <a:schemeClr val="tx2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FAAE719-B2EF-4177-95A4-C354B0DA6D2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8066" y="1986844"/>
            <a:ext cx="5020734" cy="334715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1906D8B-3111-4A45-AE40-5D8D6213D4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3429000"/>
            <a:ext cx="4888090" cy="3258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6301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6E71540-7498-219E-1C7A-BC24939A5A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4089" y="2747611"/>
            <a:ext cx="6000044" cy="40008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A2896FB-2F8B-C092-905E-2B6AF86143AC}"/>
              </a:ext>
            </a:extLst>
          </p:cNvPr>
          <p:cNvSpPr txBox="1"/>
          <p:nvPr/>
        </p:nvSpPr>
        <p:spPr>
          <a:xfrm>
            <a:off x="287867" y="989661"/>
            <a:ext cx="1018822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2"/>
                </a:solidFill>
              </a:rPr>
              <a:t>Визуальная составляющая: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dirty="0">
                <a:solidFill>
                  <a:schemeClr val="tx2"/>
                </a:solidFill>
              </a:rPr>
              <a:t>Экран как доска: важная информация дублируется на нём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dirty="0">
                <a:solidFill>
                  <a:schemeClr val="tx2"/>
                </a:solidFill>
              </a:rPr>
              <a:t>Цитаты и фрагменты текстов учебников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dirty="0">
                <a:solidFill>
                  <a:schemeClr val="tx2"/>
                </a:solidFill>
              </a:rPr>
              <a:t>Формулировки заданий</a:t>
            </a:r>
          </a:p>
        </p:txBody>
      </p:sp>
    </p:spTree>
    <p:extLst>
      <p:ext uri="{BB962C8B-B14F-4D97-AF65-F5344CB8AC3E}">
        <p14:creationId xmlns:p14="http://schemas.microsoft.com/office/powerpoint/2010/main" val="5865611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3077C06-FCFF-45B8-B375-A12E93CC8A84}"/>
              </a:ext>
            </a:extLst>
          </p:cNvPr>
          <p:cNvSpPr txBox="1"/>
          <p:nvPr/>
        </p:nvSpPr>
        <p:spPr>
          <a:xfrm>
            <a:off x="395109" y="636245"/>
            <a:ext cx="10803467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2"/>
                </a:solidFill>
              </a:rPr>
              <a:t>Визуальная составляющая: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dirty="0">
                <a:solidFill>
                  <a:schemeClr val="tx2"/>
                </a:solidFill>
              </a:rPr>
              <a:t>лучшие образцы отечественного изобразительного искусства транслируются на экране.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dirty="0">
                <a:solidFill>
                  <a:schemeClr val="tx2"/>
                </a:solidFill>
              </a:rPr>
              <a:t>Работа с методистами секции «МХК» : ВСОШ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59878E1-0BC5-4894-BFBD-0C52BD389D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370" t="8724" r="15648" b="8971"/>
          <a:stretch/>
        </p:blipFill>
        <p:spPr>
          <a:xfrm>
            <a:off x="474132" y="2596866"/>
            <a:ext cx="6344357" cy="407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4399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2B1934B-0CC1-46A3-AEDA-11C2621B6F2C}"/>
              </a:ext>
            </a:extLst>
          </p:cNvPr>
          <p:cNvSpPr/>
          <p:nvPr/>
        </p:nvSpPr>
        <p:spPr>
          <a:xfrm>
            <a:off x="344779" y="720149"/>
            <a:ext cx="901087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3200" dirty="0">
                <a:solidFill>
                  <a:schemeClr val="tx2"/>
                </a:solidFill>
              </a:rPr>
              <a:t>Интерактивная составляющая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000" dirty="0">
                <a:solidFill>
                  <a:schemeClr val="tx2"/>
                </a:solidFill>
              </a:rPr>
              <a:t>В течение «урока» у каждого слушателя есть возможность: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D6765F4-EA8D-4406-8797-F5FB3019BAB7}"/>
              </a:ext>
            </a:extLst>
          </p:cNvPr>
          <p:cNvSpPr/>
          <p:nvPr/>
        </p:nvSpPr>
        <p:spPr>
          <a:xfrm>
            <a:off x="7867308" y="5615942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dirty="0">
                <a:solidFill>
                  <a:schemeClr val="tx2"/>
                </a:solidFill>
              </a:rPr>
              <a:t>выполнить задание, отсканировав </a:t>
            </a:r>
            <a:r>
              <a:rPr lang="en-US" sz="2800" dirty="0" err="1">
                <a:solidFill>
                  <a:schemeClr val="tx2"/>
                </a:solidFill>
              </a:rPr>
              <a:t>qr</a:t>
            </a:r>
            <a:r>
              <a:rPr lang="ru-RU" sz="2800" dirty="0">
                <a:solidFill>
                  <a:schemeClr val="tx2"/>
                </a:solidFill>
              </a:rPr>
              <a:t>-код</a:t>
            </a:r>
          </a:p>
        </p:txBody>
      </p:sp>
      <p:cxnSp>
        <p:nvCxnSpPr>
          <p:cNvPr id="11" name="Соединитель: уступ 10">
            <a:extLst>
              <a:ext uri="{FF2B5EF4-FFF2-40B4-BE49-F238E27FC236}">
                <a16:creationId xmlns:a16="http://schemas.microsoft.com/office/drawing/2014/main" id="{42BEA4A5-E09F-447C-8022-00D7A6E87E83}"/>
              </a:ext>
            </a:extLst>
          </p:cNvPr>
          <p:cNvCxnSpPr/>
          <p:nvPr/>
        </p:nvCxnSpPr>
        <p:spPr>
          <a:xfrm>
            <a:off x="4040021" y="2258688"/>
            <a:ext cx="2055979" cy="909402"/>
          </a:xfrm>
          <a:prstGeom prst="bentConnector3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Соединитель: уступ 11">
            <a:extLst>
              <a:ext uri="{FF2B5EF4-FFF2-40B4-BE49-F238E27FC236}">
                <a16:creationId xmlns:a16="http://schemas.microsoft.com/office/drawing/2014/main" id="{13273DCD-3038-487B-9DF0-9637ACD8770B}"/>
              </a:ext>
            </a:extLst>
          </p:cNvPr>
          <p:cNvCxnSpPr>
            <a:cxnSpLocks/>
          </p:cNvCxnSpPr>
          <p:nvPr/>
        </p:nvCxnSpPr>
        <p:spPr>
          <a:xfrm rot="10800000">
            <a:off x="5528955" y="5422177"/>
            <a:ext cx="2055979" cy="909402"/>
          </a:xfrm>
          <a:prstGeom prst="bentConnector3">
            <a:avLst>
              <a:gd name="adj1" fmla="val 43069"/>
            </a:avLst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0BC4953-37E2-4D08-ACDD-0DBB08FCB821}"/>
              </a:ext>
            </a:extLst>
          </p:cNvPr>
          <p:cNvSpPr/>
          <p:nvPr/>
        </p:nvSpPr>
        <p:spPr>
          <a:xfrm>
            <a:off x="344779" y="1955684"/>
            <a:ext cx="361829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tx2"/>
                </a:solidFill>
              </a:rPr>
              <a:t>ответить на вопрос</a:t>
            </a:r>
          </a:p>
          <a:p>
            <a:r>
              <a:rPr lang="ru-RU" sz="2800" dirty="0">
                <a:solidFill>
                  <a:schemeClr val="tx2"/>
                </a:solidFill>
              </a:rPr>
              <a:t>по теме урока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64D371C-D55D-413A-813F-299FAE8730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22" t="9383" r="15278" b="9136"/>
          <a:stretch/>
        </p:blipFill>
        <p:spPr>
          <a:xfrm>
            <a:off x="6488011" y="1923104"/>
            <a:ext cx="4809066" cy="314879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0620BCE-C3F2-48C5-8E06-EA6E39061A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093" t="9549" r="15926" b="9135"/>
          <a:stretch/>
        </p:blipFill>
        <p:spPr>
          <a:xfrm>
            <a:off x="344779" y="2909791"/>
            <a:ext cx="3649111" cy="241967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1E890AF-DA45-4FE7-BA21-C426B37739F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092" t="17119" r="15463" b="9136"/>
          <a:stretch/>
        </p:blipFill>
        <p:spPr>
          <a:xfrm>
            <a:off x="2261742" y="4584404"/>
            <a:ext cx="2984838" cy="1895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3142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2B1934B-0CC1-46A3-AEDA-11C2621B6F2C}"/>
              </a:ext>
            </a:extLst>
          </p:cNvPr>
          <p:cNvSpPr/>
          <p:nvPr/>
        </p:nvSpPr>
        <p:spPr>
          <a:xfrm>
            <a:off x="638290" y="928568"/>
            <a:ext cx="9010876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3200" dirty="0">
                <a:solidFill>
                  <a:schemeClr val="tx2"/>
                </a:solidFill>
              </a:rPr>
              <a:t>Интерактивная составляющая/ виды опроса</a:t>
            </a:r>
          </a:p>
          <a:p>
            <a:pPr algn="r">
              <a:spcBef>
                <a:spcPts val="600"/>
              </a:spcBef>
              <a:spcAft>
                <a:spcPts val="600"/>
              </a:spcAft>
            </a:pPr>
            <a:r>
              <a:rPr lang="ru-RU" sz="2000" b="1" dirty="0">
                <a:solidFill>
                  <a:schemeClr val="tx2"/>
                </a:solidFill>
              </a:rPr>
              <a:t>История, физика, химия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D6765F4-EA8D-4406-8797-F5FB3019BAB7}"/>
              </a:ext>
            </a:extLst>
          </p:cNvPr>
          <p:cNvSpPr/>
          <p:nvPr/>
        </p:nvSpPr>
        <p:spPr>
          <a:xfrm>
            <a:off x="9211733" y="3825840"/>
            <a:ext cx="318857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dirty="0">
                <a:solidFill>
                  <a:schemeClr val="tx2"/>
                </a:solidFill>
              </a:rPr>
              <a:t>выполнить задание, отсканировав </a:t>
            </a:r>
            <a:r>
              <a:rPr lang="en-US" sz="2800" dirty="0" err="1">
                <a:solidFill>
                  <a:schemeClr val="tx2"/>
                </a:solidFill>
              </a:rPr>
              <a:t>qr</a:t>
            </a:r>
            <a:r>
              <a:rPr lang="ru-RU" sz="2800" dirty="0">
                <a:solidFill>
                  <a:schemeClr val="tx2"/>
                </a:solidFill>
              </a:rPr>
              <a:t>-код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0620BCE-C3F2-48C5-8E06-EA6E39061A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93" t="9549" r="15926" b="9135"/>
          <a:stretch/>
        </p:blipFill>
        <p:spPr>
          <a:xfrm>
            <a:off x="638290" y="2219160"/>
            <a:ext cx="4680049" cy="310328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1E890AF-DA45-4FE7-BA21-C426B37739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092" t="17119" r="15463" b="9136"/>
          <a:stretch/>
        </p:blipFill>
        <p:spPr>
          <a:xfrm>
            <a:off x="4033571" y="3577549"/>
            <a:ext cx="4885923" cy="310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5322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2B1934B-0CC1-46A3-AEDA-11C2621B6F2C}"/>
              </a:ext>
            </a:extLst>
          </p:cNvPr>
          <p:cNvSpPr/>
          <p:nvPr/>
        </p:nvSpPr>
        <p:spPr>
          <a:xfrm>
            <a:off x="436496" y="924946"/>
            <a:ext cx="102315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2"/>
                </a:solidFill>
              </a:rPr>
              <a:t>Статистика переходов в сезоне 2025-2026: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2"/>
                </a:solidFill>
              </a:rPr>
              <a:t>Музыка и история: 816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2"/>
                </a:solidFill>
              </a:rPr>
              <a:t>Музыка и физика: 902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2"/>
                </a:solidFill>
              </a:rPr>
              <a:t>Музыка и химия: 940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843A672-ADAF-41B7-BCFE-2CB7896D8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9237" y="3102732"/>
            <a:ext cx="5469467" cy="364704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7DC1127-B3F8-2494-8110-6B99C576BB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96" y="3102732"/>
            <a:ext cx="5469467" cy="364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4546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39DAB2D-4B69-4BFC-8B6E-878F96F3E41E}"/>
              </a:ext>
            </a:extLst>
          </p:cNvPr>
          <p:cNvSpPr/>
          <p:nvPr/>
        </p:nvSpPr>
        <p:spPr>
          <a:xfrm>
            <a:off x="639697" y="975267"/>
            <a:ext cx="1131523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2"/>
                </a:solidFill>
              </a:rPr>
              <a:t>Разработана система «ранжирования» ответов: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dirty="0">
                <a:solidFill>
                  <a:schemeClr val="tx2"/>
                </a:solidFill>
              </a:rPr>
              <a:t>20 учащихся, правильно и быстро ответивших на все вопросы каждого урока, получили подарки от Свердловской филармонии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569DF0D-602A-482B-99DD-F9120D8178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05" y="2597384"/>
            <a:ext cx="3195462" cy="426061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A5F90A4-0ED1-4F94-84B6-AD40AA0613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950" y="2597384"/>
            <a:ext cx="5667023" cy="4250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4536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0BC4953-37E2-4D08-ACDD-0DBB08FCB821}"/>
              </a:ext>
            </a:extLst>
          </p:cNvPr>
          <p:cNvSpPr/>
          <p:nvPr/>
        </p:nvSpPr>
        <p:spPr>
          <a:xfrm>
            <a:off x="525896" y="2510008"/>
            <a:ext cx="4289957" cy="41242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tx2"/>
                </a:solidFill>
              </a:rPr>
              <a:t>ответить на вопрос</a:t>
            </a:r>
          </a:p>
          <a:p>
            <a:r>
              <a:rPr lang="ru-RU" sz="2800" dirty="0">
                <a:solidFill>
                  <a:schemeClr val="tx2"/>
                </a:solidFill>
              </a:rPr>
              <a:t>по теме урока</a:t>
            </a:r>
          </a:p>
          <a:p>
            <a:endParaRPr lang="ru-RU" sz="2800" dirty="0">
              <a:solidFill>
                <a:schemeClr val="tx2"/>
              </a:solidFill>
            </a:endParaRPr>
          </a:p>
          <a:p>
            <a:endParaRPr lang="ru-RU" sz="2800" dirty="0">
              <a:solidFill>
                <a:schemeClr val="tx2"/>
              </a:solidFill>
            </a:endParaRPr>
          </a:p>
          <a:p>
            <a:r>
              <a:rPr lang="ru-RU" sz="2400" b="1" dirty="0">
                <a:solidFill>
                  <a:schemeClr val="tx2"/>
                </a:solidFill>
              </a:rPr>
              <a:t>Литература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2"/>
                </a:solidFill>
              </a:rPr>
              <a:t>Составить описание картины</a:t>
            </a:r>
          </a:p>
          <a:p>
            <a:r>
              <a:rPr lang="ru-RU" b="1" dirty="0">
                <a:solidFill>
                  <a:schemeClr val="tx2"/>
                </a:solidFill>
              </a:rPr>
              <a:t>и спроецировать на музыкальные </a:t>
            </a:r>
          </a:p>
          <a:p>
            <a:r>
              <a:rPr lang="ru-RU" b="1" dirty="0">
                <a:solidFill>
                  <a:schemeClr val="tx2"/>
                </a:solidFill>
              </a:rPr>
              <a:t>средства выразительности</a:t>
            </a:r>
          </a:p>
          <a:p>
            <a:endParaRPr lang="ru-RU" b="1" dirty="0">
              <a:solidFill>
                <a:schemeClr val="tx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2"/>
                </a:solidFill>
              </a:rPr>
              <a:t>Прочитать стихотворение,</a:t>
            </a:r>
          </a:p>
          <a:p>
            <a:r>
              <a:rPr lang="ru-RU" b="1" dirty="0">
                <a:solidFill>
                  <a:schemeClr val="tx2"/>
                </a:solidFill>
              </a:rPr>
              <a:t>соответствующее времени</a:t>
            </a:r>
          </a:p>
          <a:p>
            <a:r>
              <a:rPr lang="ru-RU" b="1" dirty="0">
                <a:solidFill>
                  <a:schemeClr val="tx2"/>
                </a:solidFill>
              </a:rPr>
              <a:t>создания и тематике музыки</a:t>
            </a:r>
            <a:endParaRPr lang="ru-RU" sz="1600" b="1" dirty="0">
              <a:solidFill>
                <a:schemeClr val="tx2"/>
              </a:solidFill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826EEAC7-90DE-4A55-A972-8693423FA12B}"/>
              </a:ext>
            </a:extLst>
          </p:cNvPr>
          <p:cNvSpPr/>
          <p:nvPr/>
        </p:nvSpPr>
        <p:spPr>
          <a:xfrm>
            <a:off x="525896" y="950149"/>
            <a:ext cx="90108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3200" dirty="0">
                <a:solidFill>
                  <a:schemeClr val="tx2"/>
                </a:solidFill>
              </a:rPr>
              <a:t>Интерактивная составляющая/ виды опроса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8D0822C-3EEE-F313-6372-9BD6B15C9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684" y="2027367"/>
            <a:ext cx="6459138" cy="4306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9484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39DAB2D-4B69-4BFC-8B6E-878F96F3E41E}"/>
              </a:ext>
            </a:extLst>
          </p:cNvPr>
          <p:cNvSpPr/>
          <p:nvPr/>
        </p:nvSpPr>
        <p:spPr>
          <a:xfrm>
            <a:off x="481653" y="501134"/>
            <a:ext cx="114845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dirty="0">
                <a:solidFill>
                  <a:schemeClr val="tx2"/>
                </a:solidFill>
              </a:rPr>
              <a:t>Постигаем учебные дисциплины на практике!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AE31096-E184-43C7-85BB-D90A87765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53" y="1434629"/>
            <a:ext cx="3203928" cy="427190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3ABA302-C4E8-4B16-830A-6EAEEA383C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851" y="1434629"/>
            <a:ext cx="7594496" cy="427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9288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A5D3C08-6254-4914-9BBE-F18AB7BEA66A}"/>
              </a:ext>
            </a:extLst>
          </p:cNvPr>
          <p:cNvSpPr/>
          <p:nvPr/>
        </p:nvSpPr>
        <p:spPr>
          <a:xfrm>
            <a:off x="344779" y="668751"/>
            <a:ext cx="595547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tx2"/>
                </a:solidFill>
              </a:rPr>
              <a:t>Филармонический урок в СМИ:</a:t>
            </a:r>
          </a:p>
          <a:p>
            <a:endParaRPr lang="ru-RU" sz="2800" dirty="0">
              <a:solidFill>
                <a:schemeClr val="tx2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9E4D6D5-5B2B-4847-AEC5-6568B6023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202" y="1456068"/>
            <a:ext cx="1845732" cy="184573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E60E70E-CD31-4559-9A30-B13A0ABC90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910" y="2089854"/>
            <a:ext cx="1845732" cy="184573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0272FBF-E2BF-4E8F-9A8C-7F8DEEAC9E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574" y="4517165"/>
            <a:ext cx="1769533" cy="176953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FC0F41D-7587-47D5-8D70-E77CA57F62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233" y="1319670"/>
            <a:ext cx="1769533" cy="176953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2D7368A-E958-4193-AE9D-BC6133320A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178" y="4479066"/>
            <a:ext cx="1845732" cy="1845732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B6FD513A-B101-45DE-9A5C-5BB1145CAB96}"/>
              </a:ext>
            </a:extLst>
          </p:cNvPr>
          <p:cNvSpPr/>
          <p:nvPr/>
        </p:nvSpPr>
        <p:spPr>
          <a:xfrm>
            <a:off x="7487357" y="1901880"/>
            <a:ext cx="365677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tx2"/>
                </a:solidFill>
              </a:rPr>
              <a:t>Как это было?</a:t>
            </a:r>
          </a:p>
          <a:p>
            <a:r>
              <a:rPr lang="ru-RU" sz="2800" dirty="0">
                <a:solidFill>
                  <a:schemeClr val="tx2"/>
                </a:solidFill>
              </a:rPr>
              <a:t>«Музыка и физика»</a:t>
            </a:r>
          </a:p>
        </p:txBody>
      </p:sp>
      <p:cxnSp>
        <p:nvCxnSpPr>
          <p:cNvPr id="16" name="Соединитель: уступ 15">
            <a:extLst>
              <a:ext uri="{FF2B5EF4-FFF2-40B4-BE49-F238E27FC236}">
                <a16:creationId xmlns:a16="http://schemas.microsoft.com/office/drawing/2014/main" id="{D208E91F-1140-4DF5-AFFE-BE4208AB1491}"/>
              </a:ext>
            </a:extLst>
          </p:cNvPr>
          <p:cNvCxnSpPr>
            <a:cxnSpLocks/>
          </p:cNvCxnSpPr>
          <p:nvPr/>
        </p:nvCxnSpPr>
        <p:spPr>
          <a:xfrm rot="16200000" flipH="1">
            <a:off x="8796024" y="3342314"/>
            <a:ext cx="1262165" cy="677917"/>
          </a:xfrm>
          <a:prstGeom prst="bentConnector3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8D78D4D3-A2B7-486E-912B-E887105A639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053" y="4479066"/>
            <a:ext cx="1984023" cy="1984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4047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62AAA22-E391-44E4-BF7C-69CA9AD82E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555" t="10205" r="23982" b="5021"/>
          <a:stretch/>
        </p:blipFill>
        <p:spPr>
          <a:xfrm>
            <a:off x="874786" y="2162309"/>
            <a:ext cx="4705038" cy="444604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5D3CF97-785F-4A5E-95D6-90C13557ED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185" t="9218" r="15370" b="8971"/>
          <a:stretch/>
        </p:blipFill>
        <p:spPr>
          <a:xfrm>
            <a:off x="6531154" y="2844013"/>
            <a:ext cx="5051041" cy="334715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1E87FBC-7EA8-42DE-9DE7-EB71FA6A48C1}"/>
              </a:ext>
            </a:extLst>
          </p:cNvPr>
          <p:cNvSpPr/>
          <p:nvPr/>
        </p:nvSpPr>
        <p:spPr>
          <a:xfrm>
            <a:off x="574073" y="562659"/>
            <a:ext cx="1219280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2"/>
                </a:solidFill>
              </a:rPr>
              <a:t>Обложка абонемента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dirty="0">
                <a:solidFill>
                  <a:schemeClr val="tx2"/>
                </a:solidFill>
              </a:rPr>
              <a:t>Создана нейросетью с приветствием директора филармонии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dirty="0">
                <a:solidFill>
                  <a:schemeClr val="tx2"/>
                </a:solidFill>
              </a:rPr>
              <a:t>и правилами поведения на концерте - каждому восьмикласснику</a:t>
            </a:r>
          </a:p>
        </p:txBody>
      </p:sp>
    </p:spTree>
    <p:extLst>
      <p:ext uri="{BB962C8B-B14F-4D97-AF65-F5344CB8AC3E}">
        <p14:creationId xmlns:p14="http://schemas.microsoft.com/office/powerpoint/2010/main" val="19383126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CD51C29-4A62-781D-B38B-FF0EC54FDC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166" t="10700" r="31019" b="13745"/>
          <a:stretch/>
        </p:blipFill>
        <p:spPr>
          <a:xfrm>
            <a:off x="361243" y="2140806"/>
            <a:ext cx="3616870" cy="38607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CB320B2-F078-7CEC-3762-23660E19AA2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334" t="13453" r="34537" b="6337"/>
          <a:stretch/>
        </p:blipFill>
        <p:spPr>
          <a:xfrm>
            <a:off x="8267696" y="1576360"/>
            <a:ext cx="3348572" cy="5027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8B81CB9-886C-019D-70E6-26A41EC2252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334" t="13453" r="34537" b="4362"/>
          <a:stretch/>
        </p:blipFill>
        <p:spPr>
          <a:xfrm>
            <a:off x="4601411" y="1557385"/>
            <a:ext cx="2989177" cy="5027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DF76319-0622-4E18-A59E-71D18DB50C64}"/>
              </a:ext>
            </a:extLst>
          </p:cNvPr>
          <p:cNvSpPr/>
          <p:nvPr/>
        </p:nvSpPr>
        <p:spPr>
          <a:xfrm>
            <a:off x="650984" y="133781"/>
            <a:ext cx="90108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2"/>
                </a:solidFill>
              </a:rPr>
              <a:t>Первые отзывы от школ в социальных сетях –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dirty="0">
                <a:solidFill>
                  <a:schemeClr val="tx2"/>
                </a:solidFill>
              </a:rPr>
              <a:t>сразу после концертов</a:t>
            </a:r>
          </a:p>
        </p:txBody>
      </p:sp>
    </p:spTree>
    <p:extLst>
      <p:ext uri="{BB962C8B-B14F-4D97-AF65-F5344CB8AC3E}">
        <p14:creationId xmlns:p14="http://schemas.microsoft.com/office/powerpoint/2010/main" val="25894174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DD4CC01-63A2-266D-06C6-4FF9765B4C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60" y="0"/>
            <a:ext cx="4814835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3D56DE4-3F0E-6427-42C7-5F73E6AF8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204" y="0"/>
            <a:ext cx="59538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1859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491A413-0D9B-4721-8895-44306F2CDC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80" b="9795"/>
          <a:stretch/>
        </p:blipFill>
        <p:spPr>
          <a:xfrm>
            <a:off x="366660" y="0"/>
            <a:ext cx="11458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4990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9C381D-234E-9213-0E22-7CF62E82E0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9DEA8B-FA51-536E-7405-3B21DE7327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5045" y="1447799"/>
            <a:ext cx="9882090" cy="3329581"/>
          </a:xfrm>
        </p:spPr>
        <p:txBody>
          <a:bodyPr/>
          <a:lstStyle/>
          <a:p>
            <a:r>
              <a:rPr lang="ru-RU" dirty="0"/>
              <a:t>Филармонические уроки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6107BA3-A0E2-E16C-2D6C-22AF9B5B0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5422" y="4935424"/>
            <a:ext cx="10408355" cy="1423042"/>
          </a:xfrm>
        </p:spPr>
        <p:txBody>
          <a:bodyPr>
            <a:normAutofit lnSpcReduction="10000"/>
          </a:bodyPr>
          <a:lstStyle/>
          <a:p>
            <a:r>
              <a:rPr lang="ru-RU" sz="2400" b="1" dirty="0"/>
              <a:t>Культурно-просветительский проект</a:t>
            </a:r>
          </a:p>
          <a:p>
            <a:r>
              <a:rPr lang="ru-RU" sz="2400" b="1" dirty="0"/>
              <a:t>Для учащихся образовательных учреждений</a:t>
            </a:r>
          </a:p>
          <a:p>
            <a:r>
              <a:rPr lang="ru-RU" sz="2400" b="1" dirty="0"/>
              <a:t>Города Екатеринбурга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6039151-A5DC-E852-0542-D8D8A8FFC7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45" y="938710"/>
            <a:ext cx="3151898" cy="10761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F47B7C7-5297-1938-38ED-ABA5394B6E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124" y="987911"/>
            <a:ext cx="2904347" cy="10269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64A00BC-7E95-5CB6-9A37-579D95B61A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5652" y="980515"/>
            <a:ext cx="2692159" cy="10343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679007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617</TotalTime>
  <Words>681</Words>
  <Application>Microsoft Office PowerPoint</Application>
  <PresentationFormat>Широкоэкранный</PresentationFormat>
  <Paragraphs>167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8" baseType="lpstr">
      <vt:lpstr>微软雅黑</vt:lpstr>
      <vt:lpstr>Arial</vt:lpstr>
      <vt:lpstr>Calibri</vt:lpstr>
      <vt:lpstr>Century Gothic</vt:lpstr>
      <vt:lpstr>Impact</vt:lpstr>
      <vt:lpstr>Wingdings</vt:lpstr>
      <vt:lpstr>Wingdings 3</vt:lpstr>
      <vt:lpstr>Ион</vt:lpstr>
      <vt:lpstr>Филармонические уроки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Филармонические уроки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Филармонические уроки</dc:title>
  <dc:creator>Шакирьянова Александра Алексеевна</dc:creator>
  <cp:lastModifiedBy>Директор</cp:lastModifiedBy>
  <cp:revision>75</cp:revision>
  <dcterms:created xsi:type="dcterms:W3CDTF">2023-05-23T05:48:55Z</dcterms:created>
  <dcterms:modified xsi:type="dcterms:W3CDTF">2026-07-02T07:12:21Z</dcterms:modified>
</cp:coreProperties>
</file>