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3"/>
  </p:notesMasterIdLst>
  <p:sldIdLst>
    <p:sldId id="256" r:id="rId3"/>
    <p:sldId id="257" r:id="rId4"/>
    <p:sldId id="258" r:id="rId5"/>
    <p:sldId id="260" r:id="rId6"/>
    <p:sldId id="259" r:id="rId7"/>
    <p:sldId id="261" r:id="rId8"/>
    <p:sldId id="268" r:id="rId9"/>
    <p:sldId id="267" r:id="rId10"/>
    <p:sldId id="269" r:id="rId11"/>
    <p:sldId id="26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4C339D0-FDE7-40ED-9742-43B47F52E84E}">
          <p14:sldIdLst>
            <p14:sldId id="256"/>
            <p14:sldId id="257"/>
            <p14:sldId id="258"/>
            <p14:sldId id="260"/>
            <p14:sldId id="259"/>
            <p14:sldId id="261"/>
          </p14:sldIdLst>
        </p14:section>
        <p14:section name="Раздел без заголовка" id="{586353C2-B7EC-4D68-8AFB-8FB24D69A278}">
          <p14:sldIdLst>
            <p14:sldId id="268"/>
            <p14:sldId id="267"/>
            <p14:sldId id="269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C6F"/>
    <a:srgbClr val="E1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83130-9B92-4C69-8170-58447BC5BAD7}" type="datetimeFigureOut">
              <a:rPr lang="ru-RU" smtClean="0"/>
              <a:t>10.07.2026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07A42-5E7B-46A6-B931-216BBA1496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413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5D2D51-FD65-BDC5-42E0-07BD009EAF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E6DD34B-3E36-A7D6-3300-2C806D1380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4D6865-94F6-29DD-46B4-626CC0537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691536-F826-7F4E-3F26-1595C5624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E500B2-E3E4-7630-2FCA-DB000E7C9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217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FF4B4A-0B33-E1FF-9C57-362A9C1AC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6C2B14-AE39-7729-8110-012804BFF0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FCE099-4A23-5317-8F2B-9958018BB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8F6B56-6BB3-1135-E0C1-C30DDE84A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437CA9-3E49-5F90-FDF9-DAF41F348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130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4FAE46-914C-427F-D81A-D117507DC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F5FC76C-A5D6-A077-F5E6-2C049A5E8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C95D0C-7566-7153-2946-454FA76F1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55DC07-9BC3-0443-17DF-13DB2F8B5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3057E9-E871-DA18-2E46-795FA1C99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060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D71BE2-0685-4735-3CD5-4555E22A9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0C8AB7-DEB8-2D13-5173-1D3224FEDF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E7045EE-0834-8025-F2F4-93B18522DC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66E68C-9A0B-CCD6-0EE4-328373034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800ED2-21F9-CFC0-D634-A83EA38CD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239DA1A-C0DA-589E-FB3F-D8D546D4A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690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BB218A-DFF3-6ADC-FE0A-8CBCEC397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D580C8B-5B58-C816-DE59-672134EA6D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439B2E8-AF9E-A0F2-93DE-627288FBFE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C5DFB1E-2711-9CBE-163F-432D2F00AF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ACB52E1-39D2-9517-88CF-6E32FFBD83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5CD8771-1AFE-5142-34A3-45E0B6A04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949FFBF-DA78-8346-D86C-AB659824B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ABB7F17-88FC-EEED-30D8-824EFD245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029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CE4105-AEB7-81B5-D374-AF0D695B4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B8FC351-A799-DFE0-8EBC-62D08ECAF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2FB1026-0908-DE3B-7440-F310E6B77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248E67E-982C-E546-3B8A-ABF899DB8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5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B8BFFD6-AC41-D6D1-847D-ABC90FA13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A0C228F-29CA-4A23-7510-C6C47C20D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92A63A3-9E64-2DDA-5EE1-5C5E0DB40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836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2B1368-23D6-4A8B-00E5-EC8B6CDF1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29F5CA-DE2F-07B4-DFB8-D6B80175B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7B32E68-8810-198C-E002-0D24100F9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4EFDD8-8700-98E4-0BE8-FD76A505A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D29138-10FB-E326-0F6F-A7AED413C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B186F0-3830-E6D0-B4BC-2F30CACE8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208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41351D-7DE3-BE7C-FCBB-E79F5A42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F67C505-EA3D-6963-D13D-259A05516C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9FE4B7A-0F91-3119-DA92-1E20857707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EFD7967-0DEB-D856-2CF3-BBC563F69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F8E6EC-71B8-B2ED-0337-282A2BDEE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909855-B740-3899-41D2-112229A2A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423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E8928B-DBCF-60DB-6A20-53A46C2DE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E28AA4F-9EFE-FC8C-3CD0-93C0A0D7E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1565E2-43E0-92C2-C6AD-13AE27ACE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CDCCE4-682C-2F24-34C5-52D2486DE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620F90-DBBF-02C5-B549-FFE064E9F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963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628B64E-4DE7-A217-575A-4EDEF38789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032245-8C7B-3F56-6A67-06129CBEDF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0FF2A0-5ECD-C8E1-2B1A-D4178B527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94DA13-3E0A-931D-EC72-9CF11F1C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7A71C9-7DFB-C67B-70F4-10E73F1B4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315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userDrawn="1">
  <p:cSld name="1_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 hasCustomPrompt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Слайд с текстом</a:t>
            </a:r>
            <a:endParaRPr/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 bwMode="auto">
          <a:xfrm>
            <a:off x="838200" y="1344168"/>
            <a:ext cx="5257800" cy="4832794"/>
          </a:xfrm>
        </p:spPr>
        <p:txBody>
          <a:bodyPr>
            <a:normAutofit/>
          </a:bodyPr>
          <a:lstStyle>
            <a:lvl1pPr>
              <a:buClr>
                <a:srgbClr val="9E0000"/>
              </a:buClr>
              <a:defRPr sz="1400"/>
            </a:lvl1pPr>
            <a:lvl2pPr>
              <a:buClr>
                <a:srgbClr val="9E0000"/>
              </a:buClr>
              <a:defRPr sz="1400"/>
            </a:lvl2pPr>
            <a:lvl3pPr>
              <a:buClr>
                <a:srgbClr val="9E0000"/>
              </a:buClr>
              <a:defRPr sz="1400"/>
            </a:lvl3pPr>
            <a:lvl4pPr>
              <a:buClr>
                <a:srgbClr val="9E0000"/>
              </a:buClr>
              <a:defRPr sz="1400"/>
            </a:lvl4pPr>
            <a:lvl5pPr>
              <a:buClr>
                <a:srgbClr val="9E0000"/>
              </a:buClr>
              <a:defRPr sz="14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 bwMode="auto">
          <a:xfrm>
            <a:off x="9140952" y="6356350"/>
            <a:ext cx="2743200" cy="365125"/>
          </a:xfrm>
        </p:spPr>
        <p:txBody>
          <a:bodyPr/>
          <a:lstStyle/>
          <a:p>
            <a:pPr marL="0" marR="0" lvl="0" indent="0" algn="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5B42A06-32F0-4539-92FA-08D3CD05698C}" type="slidenum">
              <a:rPr lang="ru-RU" sz="1200" b="0" i="0" u="none" strike="noStrike" cap="none" spc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Arial"/>
                <a:ea typeface="+mn-ea"/>
                <a:cs typeface="+mn-cs"/>
              </a:rPr>
              <a:t>‹#›</a:t>
            </a:fld>
            <a:endParaRPr lang="ru-RU" sz="1200" b="0" i="0" u="none" strike="noStrike" cap="none" spc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7" name="Объект 2"/>
          <p:cNvSpPr>
            <a:spLocks noGrp="1" noEditPoints="1"/>
          </p:cNvSpPr>
          <p:nvPr>
            <p:ph idx="13"/>
          </p:nvPr>
        </p:nvSpPr>
        <p:spPr bwMode="auto">
          <a:xfrm>
            <a:off x="6626352" y="1344168"/>
            <a:ext cx="5257800" cy="4832794"/>
          </a:xfrm>
        </p:spPr>
        <p:txBody>
          <a:bodyPr>
            <a:normAutofit/>
          </a:bodyPr>
          <a:lstStyle>
            <a:lvl1pPr>
              <a:buClr>
                <a:srgbClr val="9E0000"/>
              </a:buClr>
              <a:defRPr sz="1400"/>
            </a:lvl1pPr>
            <a:lvl2pPr>
              <a:buClr>
                <a:srgbClr val="9E0000"/>
              </a:buClr>
              <a:defRPr sz="1400"/>
            </a:lvl2pPr>
            <a:lvl3pPr>
              <a:buClr>
                <a:srgbClr val="9E0000"/>
              </a:buClr>
              <a:defRPr sz="1400"/>
            </a:lvl3pPr>
            <a:lvl4pPr>
              <a:buClr>
                <a:srgbClr val="9E0000"/>
              </a:buClr>
              <a:defRPr sz="1400"/>
            </a:lvl4pPr>
            <a:lvl5pPr>
              <a:buClr>
                <a:srgbClr val="9E0000"/>
              </a:buClr>
              <a:defRPr sz="14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607981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061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890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6671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5571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560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7848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4065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781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652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2603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6316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7/10/2026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29350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C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72425B-CC46-D03F-B5F5-9D9A6E625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629AD6-25E9-D20A-672F-5CCA4AF4DA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80FE28-472D-DE85-67AA-B74D05DB8E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93E06-AEDB-4DA4-8B7C-163B6AD3815F}" type="datetimeFigureOut">
              <a:rPr lang="ru-RU" smtClean="0"/>
              <a:pPr/>
              <a:t>10.07.2026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8B45CFE-4BAD-6338-46F3-C151ECB211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D90F24-E9D1-D295-4F22-14D674A069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1D8E8-2C84-4B4B-A837-F8C5E9DD7A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304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78A7059-7975-487D-9BEC-1B40A32CFAED}" type="datetimeFigureOut">
              <a:rPr lang="ru-RU"/>
              <a:t>10.07.2026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82D4F73-0094-4808-99EC-2571A6F4CDFD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334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488724"/>
            <a:ext cx="5027068" cy="360484"/>
          </a:xfrm>
        </p:spPr>
        <p:txBody>
          <a:bodyPr>
            <a:normAutofit fontScale="85000" lnSpcReduction="10000"/>
          </a:bodyPr>
          <a:lstStyle/>
          <a:p>
            <a:r>
              <a:rPr lang="ru-RU" sz="1600" b="1" dirty="0">
                <a:ln w="0"/>
                <a:solidFill>
                  <a:schemeClr val="bg1"/>
                </a:solidFill>
                <a:latin typeface="Calibri" panose="020F0502020204030204"/>
                <a:ea typeface="+mj-ea"/>
                <a:cs typeface="+mj-cs"/>
              </a:rPr>
              <a:t>393190, Тамбовская область, г. Котовск, проспект Труда, д. 23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Логотип 1_3см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98" y="784834"/>
            <a:ext cx="5445211" cy="28727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D5F5055-8698-1CC0-B41D-76E3A5A11EA3}"/>
              </a:ext>
            </a:extLst>
          </p:cNvPr>
          <p:cNvSpPr txBox="1"/>
          <p:nvPr/>
        </p:nvSpPr>
        <p:spPr>
          <a:xfrm>
            <a:off x="-143594" y="3813653"/>
            <a:ext cx="7315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8C6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Технологии меняющие мир. Сделано тобой.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79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788"/>
          <a:stretch/>
        </p:blipFill>
        <p:spPr>
          <a:xfrm>
            <a:off x="-69012" y="1"/>
            <a:ext cx="1990767" cy="86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7" name="Прямая со стрелкой 116"/>
          <p:cNvCxnSpPr/>
          <p:nvPr/>
        </p:nvCxnSpPr>
        <p:spPr>
          <a:xfrm>
            <a:off x="7791061" y="1586204"/>
            <a:ext cx="0" cy="914400"/>
          </a:xfrm>
          <a:prstGeom prst="straightConnector1">
            <a:avLst/>
          </a:prstGeom>
          <a:ln w="76200">
            <a:solidFill>
              <a:srgbClr val="008C6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 стрелкой 113"/>
          <p:cNvCxnSpPr/>
          <p:nvPr/>
        </p:nvCxnSpPr>
        <p:spPr>
          <a:xfrm flipH="1" flipV="1">
            <a:off x="6764694" y="1576873"/>
            <a:ext cx="1081847" cy="1939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Рисунок 57" descr="image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14270" y="4097503"/>
            <a:ext cx="3128410" cy="2760497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55818" y="235653"/>
            <a:ext cx="9133944" cy="802850"/>
          </a:xfrm>
        </p:spPr>
        <p:txBody>
          <a:bodyPr>
            <a:normAutofit/>
          </a:bodyPr>
          <a:lstStyle/>
          <a:p>
            <a:r>
              <a:rPr lang="ru-RU" sz="3200" b="1" dirty="0">
                <a:ln w="0"/>
                <a:solidFill>
                  <a:srgbClr val="008C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Jost Black" pitchFamily="2" charset="0"/>
                <a:cs typeface="Arial" panose="020B0604020202020204" pitchFamily="34" charset="0"/>
              </a:rPr>
              <a:t>Ц</a:t>
            </a:r>
            <a:r>
              <a:rPr lang="ru-RU" sz="3200" b="1" dirty="0" smtClean="0">
                <a:ln w="0"/>
                <a:solidFill>
                  <a:srgbClr val="008C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Jost Black" pitchFamily="2" charset="0"/>
                <a:cs typeface="Arial" panose="020B0604020202020204" pitchFamily="34" charset="0"/>
              </a:rPr>
              <a:t>елевое </a:t>
            </a:r>
            <a:r>
              <a:rPr lang="ru-RU" sz="3200" b="1" dirty="0">
                <a:ln w="0"/>
                <a:solidFill>
                  <a:srgbClr val="008C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Jost Black" pitchFamily="2" charset="0"/>
                <a:cs typeface="Arial" panose="020B0604020202020204" pitchFamily="34" charset="0"/>
              </a:rPr>
              <a:t>обучение</a:t>
            </a: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2056433" y="1564151"/>
            <a:ext cx="5243467" cy="24261"/>
          </a:xfrm>
          <a:prstGeom prst="line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>
            <a:cxnSpLocks/>
          </p:cNvCxnSpPr>
          <p:nvPr/>
        </p:nvCxnSpPr>
        <p:spPr>
          <a:xfrm flipH="1">
            <a:off x="2087534" y="1522209"/>
            <a:ext cx="8489" cy="3655526"/>
          </a:xfrm>
          <a:prstGeom prst="line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2150076" y="2866768"/>
            <a:ext cx="164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>
            <a:off x="2059546" y="5139553"/>
            <a:ext cx="1307109" cy="6026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Блок-схема: узел 92"/>
          <p:cNvSpPr/>
          <p:nvPr/>
        </p:nvSpPr>
        <p:spPr>
          <a:xfrm>
            <a:off x="5211274" y="1443024"/>
            <a:ext cx="263610" cy="247135"/>
          </a:xfrm>
          <a:prstGeom prst="flowChartConnector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Блок-схема: узел 93"/>
          <p:cNvSpPr/>
          <p:nvPr/>
        </p:nvSpPr>
        <p:spPr>
          <a:xfrm>
            <a:off x="1972458" y="1459947"/>
            <a:ext cx="263610" cy="247135"/>
          </a:xfrm>
          <a:prstGeom prst="flowChartConnector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Блок-схема: узел 94"/>
          <p:cNvSpPr/>
          <p:nvPr/>
        </p:nvSpPr>
        <p:spPr>
          <a:xfrm>
            <a:off x="1955731" y="3694167"/>
            <a:ext cx="263610" cy="247135"/>
          </a:xfrm>
          <a:prstGeom prst="flowChartConnector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7184846" y="1149330"/>
            <a:ext cx="1548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Jost" pitchFamily="2" charset="0"/>
                <a:cs typeface="Arial" panose="020B0604020202020204" pitchFamily="34" charset="0"/>
              </a:rPr>
              <a:t>Окончить школу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578298" y="887162"/>
            <a:ext cx="3245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Jost" pitchFamily="2" charset="0"/>
                <a:cs typeface="Arial" panose="020B0604020202020204" pitchFamily="34" charset="0"/>
              </a:rPr>
              <a:t>Поступить в образовательное учреждение на конкурсной основе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858419" y="1164648"/>
            <a:ext cx="1808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Jost" pitchFamily="2" charset="0"/>
                <a:cs typeface="Arial" panose="020B0604020202020204" pitchFamily="34" charset="0"/>
              </a:rPr>
              <a:t>Получить профессию</a:t>
            </a:r>
          </a:p>
        </p:txBody>
      </p:sp>
      <p:sp>
        <p:nvSpPr>
          <p:cNvPr id="101" name="Блок-схема: узел 100"/>
          <p:cNvSpPr/>
          <p:nvPr/>
        </p:nvSpPr>
        <p:spPr>
          <a:xfrm>
            <a:off x="7659928" y="1500586"/>
            <a:ext cx="263610" cy="247135"/>
          </a:xfrm>
          <a:prstGeom prst="flowChartConnector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Блок-схема: узел 103"/>
          <p:cNvSpPr/>
          <p:nvPr/>
        </p:nvSpPr>
        <p:spPr>
          <a:xfrm>
            <a:off x="7680521" y="3660318"/>
            <a:ext cx="263610" cy="247135"/>
          </a:xfrm>
          <a:prstGeom prst="flowChartConnector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Блок-схема: узел 104"/>
          <p:cNvSpPr/>
          <p:nvPr/>
        </p:nvSpPr>
        <p:spPr>
          <a:xfrm>
            <a:off x="7664048" y="2864585"/>
            <a:ext cx="263610" cy="247135"/>
          </a:xfrm>
          <a:prstGeom prst="flowChartConnector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7997171" y="2750620"/>
            <a:ext cx="3563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Jost" pitchFamily="2" charset="0"/>
                <a:cs typeface="Arial" panose="020B0604020202020204" pitchFamily="34" charset="0"/>
              </a:rPr>
              <a:t>Заключить целевой договор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Jost" pitchFamily="2" charset="0"/>
                <a:cs typeface="Arial" panose="020B0604020202020204" pitchFamily="34" charset="0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Jost" pitchFamily="2" charset="0"/>
                <a:cs typeface="Arial" panose="020B0604020202020204" pitchFamily="34" charset="0"/>
              </a:rPr>
              <a:t>с предприятием и обучаться бесплатно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997171" y="3482732"/>
            <a:ext cx="2468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Jost" pitchFamily="2" charset="0"/>
                <a:cs typeface="Arial" panose="020B0604020202020204" pitchFamily="34" charset="0"/>
              </a:rPr>
              <a:t>Выйти на закрепленное рабочее место</a:t>
            </a:r>
          </a:p>
        </p:txBody>
      </p:sp>
      <p:cxnSp>
        <p:nvCxnSpPr>
          <p:cNvPr id="119" name="Прямая со стрелкой 118"/>
          <p:cNvCxnSpPr/>
          <p:nvPr/>
        </p:nvCxnSpPr>
        <p:spPr>
          <a:xfrm flipH="1">
            <a:off x="2090057" y="1685649"/>
            <a:ext cx="14518" cy="777633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Прямая со стрелкой 119"/>
          <p:cNvCxnSpPr/>
          <p:nvPr/>
        </p:nvCxnSpPr>
        <p:spPr>
          <a:xfrm flipV="1">
            <a:off x="5461968" y="5143124"/>
            <a:ext cx="570592" cy="1851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 flipV="1">
            <a:off x="3788229" y="1548882"/>
            <a:ext cx="858421" cy="18663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37118" y="3415005"/>
            <a:ext cx="1324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Откликнуться на вакансии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32182" y="5197151"/>
            <a:ext cx="1735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Пройти собеседование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42054" y="5197151"/>
            <a:ext cx="2812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Пройти отбор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 трудоустройстве на работу</a:t>
            </a:r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>
            <a:off x="2078182" y="5137579"/>
            <a:ext cx="5935287" cy="0"/>
          </a:xfrm>
          <a:prstGeom prst="line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Блок-схема: узел 66"/>
          <p:cNvSpPr/>
          <p:nvPr/>
        </p:nvSpPr>
        <p:spPr>
          <a:xfrm>
            <a:off x="4532156" y="4999360"/>
            <a:ext cx="263610" cy="247135"/>
          </a:xfrm>
          <a:prstGeom prst="flowChartConnector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Блок-схема: узел 69"/>
          <p:cNvSpPr/>
          <p:nvPr/>
        </p:nvSpPr>
        <p:spPr>
          <a:xfrm>
            <a:off x="6823584" y="5019039"/>
            <a:ext cx="263610" cy="247135"/>
          </a:xfrm>
          <a:prstGeom prst="flowChartConnector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1" name="Прямая со стрелкой 70"/>
          <p:cNvCxnSpPr/>
          <p:nvPr/>
        </p:nvCxnSpPr>
        <p:spPr>
          <a:xfrm flipV="1">
            <a:off x="7730124" y="5135517"/>
            <a:ext cx="532879" cy="925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7777587" y="4497354"/>
            <a:ext cx="470674" cy="6140"/>
          </a:xfrm>
          <a:prstGeom prst="straightConnector1">
            <a:avLst/>
          </a:prstGeom>
          <a:ln w="76200">
            <a:solidFill>
              <a:srgbClr val="008C6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>
            <a:off x="7777624" y="2408297"/>
            <a:ext cx="15550" cy="2124269"/>
          </a:xfrm>
          <a:prstGeom prst="line">
            <a:avLst/>
          </a:prstGeom>
          <a:ln w="76200">
            <a:solidFill>
              <a:srgbClr val="008C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751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24EB6CAE-28D1-B111-00F8-E36CF1CD7A6A}"/>
              </a:ext>
            </a:extLst>
          </p:cNvPr>
          <p:cNvSpPr/>
          <p:nvPr/>
        </p:nvSpPr>
        <p:spPr>
          <a:xfrm>
            <a:off x="767751" y="966159"/>
            <a:ext cx="2458529" cy="208759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8000" r="-18000"/>
            </a:stretch>
          </a:blipFill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647" y="3907767"/>
            <a:ext cx="1829349" cy="11009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599" y="3547746"/>
            <a:ext cx="2386019" cy="197552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2675552"/>
            <a:ext cx="40771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Казанский национальный исследовательский технологический университет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73156" y="5040552"/>
            <a:ext cx="40785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Тамбовский государственный технический университет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19976" y="4929498"/>
            <a:ext cx="30710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Котовский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индустриальный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техникум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0" y="0"/>
            <a:ext cx="12368463" cy="586594"/>
          </a:xfrm>
          <a:prstGeom prst="rect">
            <a:avLst/>
          </a:prstGeom>
          <a:solidFill>
            <a:srgbClr val="008C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956289" y="-94890"/>
            <a:ext cx="7863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Наши партнеры: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022567" y="2717321"/>
            <a:ext cx="44799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Пермский национальный исследовательский политехнический университет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52821" y="2700068"/>
            <a:ext cx="35109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Российский технологический университет МИРЭА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893" y="1276709"/>
            <a:ext cx="1475596" cy="14279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356" y="998091"/>
            <a:ext cx="1570006" cy="1734366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-72250" y="6297282"/>
            <a:ext cx="12368463" cy="560717"/>
          </a:xfrm>
          <a:prstGeom prst="rect">
            <a:avLst/>
          </a:prstGeom>
          <a:solidFill>
            <a:srgbClr val="008C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5504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23" y="448575"/>
            <a:ext cx="1250830" cy="119044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39105" y="652292"/>
            <a:ext cx="10282933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Казанский национальный </a:t>
            </a:r>
            <a:r>
              <a:rPr lang="ru-RU" sz="28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исследовательский технологический университет</a:t>
            </a:r>
            <a: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ru-RU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42536" y="1975449"/>
            <a:ext cx="2286000" cy="569343"/>
          </a:xfrm>
          <a:prstGeom prst="round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   Специальности</a:t>
            </a: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82795" y="2970017"/>
            <a:ext cx="6115152" cy="32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18.03.01 Химическая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технология -3 места</a:t>
            </a: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18.04.01 Химическая технология энергонасыщенных материалов и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изделий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(по треку «</a:t>
            </a:r>
            <a:r>
              <a:rPr lang="ru-RU" sz="20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Ростех.Арсенал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») – 3 места</a:t>
            </a: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15.03.06 Мехатроника и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робототехника – 1 место</a:t>
            </a:r>
            <a:endParaRPr lang="ru-RU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-72250" y="6297282"/>
            <a:ext cx="12368463" cy="560717"/>
          </a:xfrm>
          <a:prstGeom prst="rect">
            <a:avLst/>
          </a:prstGeom>
          <a:solidFill>
            <a:srgbClr val="008C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735" y="1656272"/>
            <a:ext cx="5031567" cy="434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11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9607" y="186813"/>
            <a:ext cx="11647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C6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Плюсы при заключении целевого договора: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8C6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319" y="1329531"/>
            <a:ext cx="5565056" cy="4553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База для прохождения практики под руководством высококвалифицированных специалистов 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Легкую адаптацию уже в знакомом коллективе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Стипендия от работодателя 5.000 руб. (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помимо академической стипендии) 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Гарантировано место работы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 можете начать свою профессиональную деятельность, не дожидаясь окончания обучения</a:t>
            </a: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933769" y="1354113"/>
            <a:ext cx="6032089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Заработная плата молодого специалиста от 80.000 руб.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Единовременная выплата в размере 10.000 руб.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Выплаты как молодому специалисту в размере – 5.000 руб. на протяжении двух лет ежемесячно к заработной плате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Премиальные поощрения по итогам работы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20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После получения диплома о высшем образовании можете занимать у нас ведущие инженерные и управленческие должности.</a:t>
            </a:r>
            <a:endParaRPr lang="ru-RU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-91915" y="6292645"/>
            <a:ext cx="12368463" cy="162231"/>
          </a:xfrm>
          <a:prstGeom prst="rect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02070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8C6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 bwMode="auto">
          <a:xfrm>
            <a:off x="4241254" y="1967698"/>
            <a:ext cx="30732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Условия поступления:</a:t>
            </a:r>
            <a:endParaRPr kumimoji="0" sz="1800" b="1" i="0" u="none" strike="noStrike" kern="0" cap="none" spc="0" normalizeH="0" baseline="0" noProof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7158652" y="2613532"/>
            <a:ext cx="4757926" cy="335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9862" marR="0" lvl="0" indent="-52125" algn="l" defTabSz="914400" rtl="0" eaLnBrk="1" fontAlgn="auto" latinLnBrk="0" hangingPunct="1">
              <a:lnSpc>
                <a:spcPct val="100000"/>
              </a:lnSpc>
              <a:spcBef>
                <a:spcPts val="64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19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Средний </a:t>
            </a:r>
            <a:r>
              <a:rPr kumimoji="0" lang="ru-RU" sz="1600" b="0" i="0" u="none" strike="noStrike" kern="0" cap="none" spc="19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балл по аттестату не ниже 4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 bwMode="auto">
          <a:xfrm>
            <a:off x="333951" y="2579203"/>
            <a:ext cx="4770879" cy="335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9862" marR="0" lvl="0" indent="-52125" algn="l" defTabSz="914400" rtl="0" eaLnBrk="1" fontAlgn="auto" latinLnBrk="0" hangingPunct="1">
              <a:lnSpc>
                <a:spcPct val="100000"/>
              </a:lnSpc>
              <a:spcBef>
                <a:spcPts val="1016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19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ЕГЭ – суммарный балл не ниже 180 баллов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 bwMode="auto">
          <a:xfrm>
            <a:off x="4994443" y="3027766"/>
            <a:ext cx="1685077" cy="400110"/>
          </a:xfrm>
          <a:prstGeom prst="rect">
            <a:avLst/>
          </a:prstGeom>
          <a:solidFill>
            <a:srgbClr val="008C6F"/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Мотивация:</a:t>
            </a: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239880" y="3597984"/>
            <a:ext cx="58313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210536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93255" algn="l"/>
              </a:tabLst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Стипендия вуза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210536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93255" algn="l"/>
              </a:tabLst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Закрепление комнаты в общежитии на все время обучения</a:t>
            </a:r>
          </a:p>
          <a:p>
            <a:pPr marL="285750" marR="210536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93255" algn="l"/>
              </a:tabLst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Социальные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выплаты (интернет, транспортная карта) </a:t>
            </a:r>
          </a:p>
          <a:p>
            <a:pPr marL="285750" marR="210536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93255" algn="l"/>
              </a:tabLst>
              <a:defRPr/>
            </a:pP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Calibri"/>
              <a:cs typeface="Times New Roman"/>
            </a:endParaRP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5945392" y="3608807"/>
            <a:ext cx="6341499" cy="1077218"/>
          </a:xfrm>
          <a:prstGeom prst="rect">
            <a:avLst/>
          </a:prstGeom>
          <a:ln>
            <a:solidFill>
              <a:srgbClr val="008C6F"/>
            </a:solidFill>
          </a:ln>
        </p:spPr>
        <p:txBody>
          <a:bodyPr wrap="square">
            <a:spAutoFit/>
          </a:bodyPr>
          <a:lstStyle/>
          <a:p>
            <a:pPr marL="285750" marR="210536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93255" algn="l"/>
              </a:tabLst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Повышенная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академическая стипендия от предприятия-работодателя </a:t>
            </a:r>
          </a:p>
          <a:p>
            <a:pPr marL="285750" marR="210536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93255" algn="l"/>
              </a:tabLst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Трудоустройство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 выплата заработной платы на предприятии-работодателе </a:t>
            </a:r>
            <a:r>
              <a:rPr kumimoji="0" lang="ru-RU" sz="1600" b="1" i="0" u="none" strike="noStrike" kern="0" cap="none" spc="0" normalizeH="0" baseline="0" noProof="0" dirty="0">
                <a:ln w="12700">
                  <a:solidFill>
                    <a:prstClr val="white">
                      <a:lumMod val="85000"/>
                    </a:prst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 1 </a:t>
            </a:r>
            <a:r>
              <a:rPr kumimoji="0" lang="ru-RU" sz="1600" b="1" i="0" u="none" strike="noStrike" kern="0" cap="none" spc="0" normalizeH="0" baseline="0" noProof="0" dirty="0" smtClean="0">
                <a:ln w="12700">
                  <a:solidFill>
                    <a:prstClr val="white">
                      <a:lumMod val="85000"/>
                    </a:prst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курса</a:t>
            </a:r>
            <a:endParaRPr kumimoji="0" sz="1800" b="1" i="0" u="none" strike="noStrike" kern="0" cap="none" spc="0" normalizeH="0" baseline="0" noProof="0" dirty="0">
              <a:ln w="12700">
                <a:solidFill>
                  <a:prstClr val="white">
                    <a:lumMod val="85000"/>
                  </a:prstClr>
                </a:solidFill>
                <a:prstDash val="solid"/>
              </a:ln>
              <a:solidFill>
                <a:schemeClr val="bg1"/>
              </a:solidFill>
              <a:effectLst>
                <a:innerShdw blurRad="177800">
                  <a:srgbClr val="A5A5A5">
                    <a:lumMod val="50000"/>
                  </a:srgbClr>
                </a:inn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object 10"/>
          <p:cNvSpPr txBox="1"/>
          <p:nvPr/>
        </p:nvSpPr>
        <p:spPr bwMode="auto">
          <a:xfrm>
            <a:off x="368455" y="5485770"/>
            <a:ext cx="6076784" cy="1372230"/>
          </a:xfrm>
          <a:prstGeom prst="rect">
            <a:avLst/>
          </a:prstGeom>
        </p:spPr>
        <p:txBody>
          <a:bodyPr vert="horz" wrap="square" lIns="0" tIns="8145" rIns="0" bIns="0" rtlCol="0">
            <a:spAutoFit/>
          </a:bodyPr>
          <a:lstStyle/>
          <a:p>
            <a:pPr marL="117077" marR="210535" lvl="0" indent="-117077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Углубленное изучение английского языка</a:t>
            </a:r>
          </a:p>
          <a:p>
            <a:pPr marL="117077" marR="210535" lvl="0" indent="-117077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Наставник от предприятия-работодателя</a:t>
            </a:r>
          </a:p>
          <a:p>
            <a:pPr marL="117077" marR="210535" lvl="0" indent="-117077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Погружение в научно-исследовательские работы по проблемам предприятий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210535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93254" algn="l"/>
              </a:tabLst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  <a:p>
            <a:pPr marL="183251" marR="210536" lvl="0" indent="-183251" algn="l" defTabSz="914400" rtl="0" eaLnBrk="1" fontAlgn="auto" latinLnBrk="0" hangingPunct="1">
              <a:lnSpc>
                <a:spcPts val="8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93255" algn="l"/>
              </a:tabLst>
              <a:defRPr/>
            </a:pPr>
            <a:endParaRPr kumimoji="0" lang="ru-RU" sz="950" b="0" i="0" u="none" strike="noStrike" kern="0" cap="none" spc="19" normalizeH="0" baseline="0" noProof="0" dirty="0">
              <a:ln>
                <a:noFill/>
              </a:ln>
              <a:solidFill>
                <a:srgbClr val="1D1D1B"/>
              </a:solidFill>
              <a:effectLst/>
              <a:uLnTx/>
              <a:uFillTx/>
              <a:latin typeface="Proxima Nova ExCn Rg"/>
              <a:cs typeface="Arial"/>
            </a:endParaRPr>
          </a:p>
        </p:txBody>
      </p:sp>
      <p:sp>
        <p:nvSpPr>
          <p:cNvPr id="31" name="Прямоугольник 30"/>
          <p:cNvSpPr/>
          <p:nvPr/>
        </p:nvSpPr>
        <p:spPr bwMode="auto">
          <a:xfrm>
            <a:off x="6566353" y="5434686"/>
            <a:ext cx="5390434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5696" marR="0" lvl="0" indent="-9569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Получение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рабочей профессии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698" marR="0" lvl="0" indent="-9569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Дополнительное обучение на руководителя взрывных работ </a:t>
            </a:r>
          </a:p>
          <a:p>
            <a:pPr marL="95698" marR="0" lvl="0" indent="-9569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Практика-стажировка на предприятии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698" marR="0" lvl="0" indent="-95698" algn="l" defTabSz="914400" rtl="0" eaLnBrk="1" fontAlgn="auto" latinLnBrk="0" hangingPunct="1">
              <a:lnSpc>
                <a:spcPts val="8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ru-RU" sz="950" b="0" i="0" u="none" strike="noStrike" kern="0" cap="none" spc="19" normalizeH="0" baseline="0" noProof="0" dirty="0">
              <a:ln>
                <a:noFill/>
              </a:ln>
              <a:solidFill>
                <a:srgbClr val="1D1D1B"/>
              </a:solidFill>
              <a:effectLst/>
              <a:uLnTx/>
              <a:uFillTx/>
              <a:latin typeface="Proxima Nova ExCn Rg"/>
              <a:cs typeface="Arial"/>
            </a:endParaRPr>
          </a:p>
        </p:txBody>
      </p:sp>
      <p:sp>
        <p:nvSpPr>
          <p:cNvPr id="35" name="object 10"/>
          <p:cNvSpPr txBox="1"/>
          <p:nvPr/>
        </p:nvSpPr>
        <p:spPr bwMode="auto">
          <a:xfrm>
            <a:off x="2902602" y="4897461"/>
            <a:ext cx="7694172" cy="247072"/>
          </a:xfrm>
          <a:prstGeom prst="rect">
            <a:avLst/>
          </a:prstGeom>
        </p:spPr>
        <p:txBody>
          <a:bodyPr vert="horz" wrap="square" lIns="0" tIns="8145" rIns="0" bIns="0" rtlCol="0">
            <a:spAutoFit/>
          </a:bodyPr>
          <a:lstStyle/>
          <a:p>
            <a:pPr marL="8145" marR="0" lvl="0" indent="0" algn="l" defTabSz="914400" rtl="0" eaLnBrk="1" fontAlgn="auto" latinLnBrk="0" hangingPunct="1">
              <a:lnSpc>
                <a:spcPts val="1796"/>
              </a:lnSpc>
              <a:spcBef>
                <a:spcPts val="6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0" normalizeH="0" baseline="0" noProof="0" dirty="0" err="1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Proxima Nova ExCn Rg"/>
                <a:cs typeface="Arial"/>
              </a:rPr>
              <a:t>Индивидуальная</a:t>
            </a:r>
            <a:r>
              <a:rPr kumimoji="0" sz="20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Proxima Nova ExCn Rg"/>
                <a:cs typeface="Arial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Proxima Nova ExCn Rg"/>
                <a:cs typeface="Arial"/>
              </a:rPr>
              <a:t>образовательная</a:t>
            </a:r>
            <a:r>
              <a:rPr kumimoji="0" sz="20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Proxima Nova ExCn Rg"/>
                <a:cs typeface="Arial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Proxima Nova ExCn Rg"/>
                <a:cs typeface="Arial"/>
              </a:rPr>
              <a:t>траектория</a:t>
            </a:r>
            <a:r>
              <a:rPr kumimoji="0" sz="2000" b="1" i="0" u="none" strike="noStrike" kern="0" cap="none" spc="0" normalizeH="0" baseline="0" noProof="0" dirty="0">
                <a:ln w="12700">
                  <a:solidFill>
                    <a:prstClr val="white">
                      <a:lumMod val="85000"/>
                    </a:prst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Proxima Nova ExCn Rg"/>
                <a:cs typeface="Arial"/>
              </a:rPr>
              <a:t>:</a:t>
            </a:r>
            <a:endParaRPr kumimoji="0" sz="1800" b="1" i="0" u="none" strike="noStrike" kern="0" cap="none" spc="0" normalizeH="0" baseline="0" noProof="0" dirty="0">
              <a:ln w="12700">
                <a:solidFill>
                  <a:prstClr val="white">
                    <a:lumMod val="85000"/>
                  </a:prstClr>
                </a:solidFill>
                <a:prstDash val="solid"/>
              </a:ln>
              <a:solidFill>
                <a:schemeClr val="bg1"/>
              </a:solidFill>
              <a:effectLst>
                <a:innerShdw blurRad="177800">
                  <a:srgbClr val="A5A5A5">
                    <a:lumMod val="50000"/>
                  </a:srgbClr>
                </a:innerShdw>
              </a:effectLst>
              <a:uLnTx/>
              <a:uFillTx/>
              <a:latin typeface="Calibri"/>
              <a:cs typeface="Arial"/>
            </a:endParaRPr>
          </a:p>
        </p:txBody>
      </p:sp>
      <p:sp>
        <p:nvSpPr>
          <p:cNvPr id="36" name="Заголовок 1"/>
          <p:cNvSpPr txBox="1"/>
          <p:nvPr/>
        </p:nvSpPr>
        <p:spPr bwMode="auto">
          <a:xfrm>
            <a:off x="319241" y="46761"/>
            <a:ext cx="11045952" cy="732155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00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>
                <a:ln w="1016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Целевое обучение корпорации </a:t>
            </a:r>
            <a:r>
              <a:rPr kumimoji="0" lang="ru-RU" sz="4000" b="1" i="0" u="none" strike="noStrike" kern="0" cap="none" spc="0" normalizeH="0" baseline="0" noProof="0" dirty="0" smtClean="0">
                <a:ln w="1016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РОСТЕХ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 w="1016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Образовательно-профессиональный трек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 w="1016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kumimoji="0" lang="ru-RU" sz="4000" b="1" i="0" u="none" strike="noStrike" kern="0" cap="none" spc="0" normalizeH="0" baseline="0" noProof="0" dirty="0" err="1" smtClean="0">
                <a:ln w="1016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Ростех</a:t>
            </a:r>
            <a:r>
              <a:rPr kumimoji="0" lang="ru-RU" sz="4000" b="1" i="0" u="none" strike="noStrike" kern="0" cap="none" spc="0" normalizeH="0" baseline="0" noProof="0" dirty="0" smtClean="0">
                <a:ln w="1016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Арсенал»</a:t>
            </a:r>
            <a:endParaRPr kumimoji="0" lang="ru-RU" sz="4000" b="1" i="0" u="none" strike="noStrike" kern="0" cap="none" spc="0" normalizeH="0" baseline="0" noProof="0" dirty="0">
              <a:ln w="10160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7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747867"/>
              </p:ext>
            </p:extLst>
          </p:nvPr>
        </p:nvGraphicFramePr>
        <p:xfrm>
          <a:off x="353684" y="1319844"/>
          <a:ext cx="11490384" cy="5119191"/>
        </p:xfrm>
        <a:graphic>
          <a:graphicData uri="http://schemas.openxmlformats.org/drawingml/2006/table">
            <a:tbl>
              <a:tblPr/>
              <a:tblGrid>
                <a:gridCol w="2140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0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0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7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79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043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323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Наименование и уровень меры поддержки</a:t>
                      </a: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Целевой показатель</a:t>
                      </a: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Критерии назначения</a:t>
                      </a: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Размер, руб.</a:t>
                      </a: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Периодичность</a:t>
                      </a: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Критерии сокращения</a:t>
                      </a: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7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1-й семестр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467" marR="8467" marT="846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467" marR="8467" marT="846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467" marR="8467" marT="846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467" marR="8467" marT="846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467" marR="8467" marT="846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2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Корпоративная стипендия (базовый уровень)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Результаты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Суммарный балл по 3 предметам </a:t>
                      </a:r>
                      <a:r>
                        <a:rPr lang="ru-RU" sz="11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&lt; 165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2 874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Ежемесячно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Не сокращается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30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Корпоративная стипендия (повышенный уровень)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Результаты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Суммарный балл </a:t>
                      </a:r>
                      <a:r>
                        <a:rPr lang="ru-RU" sz="11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180–199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25 000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Ежемесячно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Несоответствие баллу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30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Корпоративная стипендия (повышенный уровень)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Результаты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Суммарный балл </a:t>
                      </a:r>
                      <a:r>
                        <a:rPr lang="ru-RU" sz="11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200–219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36 207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Ежемесячно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Несоответствие баллу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30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Корпоративная стипендия (повышенный уровень)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Результаты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Суммарный балл </a:t>
                      </a:r>
                      <a:r>
                        <a:rPr lang="ru-RU" sz="11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220–249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42 299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Ежемесячно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Несоответствие баллу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130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Корпоративная стипендия (повышенный уровень)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Результаты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Суммарный балл </a:t>
                      </a:r>
                      <a:r>
                        <a:rPr lang="ru-RU" sz="11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≥ 250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Ежемесячно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Несоответствие баллу ЕГЭ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54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Выплаты за иностранный язык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Знание языка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Уровень английского </a:t>
                      </a:r>
                      <a:r>
                        <a:rPr lang="ru-RU" sz="11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В2 или выше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5 173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Ежемесячно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Уровень не подтвержден</a:t>
                      </a:r>
                    </a:p>
                  </a:txBody>
                  <a:tcPr marL="8467" marR="8467" marT="846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53204" y="181155"/>
            <a:ext cx="12340621" cy="1061049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3800" b="1" dirty="0">
                <a:solidFill>
                  <a:srgbClr val="008C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Выплаты студентам «Ростех. Арсенал» в КНИТУ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39140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236825"/>
              </p:ext>
            </p:extLst>
          </p:nvPr>
        </p:nvGraphicFramePr>
        <p:xfrm>
          <a:off x="352303" y="346171"/>
          <a:ext cx="5047833" cy="2721658"/>
        </p:xfrm>
        <a:graphic>
          <a:graphicData uri="http://schemas.openxmlformats.org/drawingml/2006/table">
            <a:tbl>
              <a:tblPr/>
              <a:tblGrid>
                <a:gridCol w="1682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674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2-й семестр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Уровень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Критерии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Размер, руб./</a:t>
                      </a:r>
                      <a:r>
                        <a:rPr lang="ru-RU" sz="1200" b="1" i="0" u="none" strike="noStrike" dirty="0" err="1" smtClean="0">
                          <a:solidFill>
                            <a:schemeClr val="bg1"/>
                          </a:solidFill>
                          <a:latin typeface="Arial"/>
                        </a:rPr>
                        <a:t>мес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54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Базовый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Не выполнен хотя бы один критерий повышенного уровня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2 874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744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Оценки «хорошо»/«отлично» + доп. программа + ≥28 часов работы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36 207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91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II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Оценки «отлично» + доп. программа + ≥28 часов работы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561206"/>
              </p:ext>
            </p:extLst>
          </p:nvPr>
        </p:nvGraphicFramePr>
        <p:xfrm>
          <a:off x="6832121" y="327805"/>
          <a:ext cx="5055681" cy="2748069"/>
        </p:xfrm>
        <a:graphic>
          <a:graphicData uri="http://schemas.openxmlformats.org/drawingml/2006/table">
            <a:tbl>
              <a:tblPr/>
              <a:tblGrid>
                <a:gridCol w="16852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52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5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30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3-й семестр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Уровень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Критерии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Размер, руб./</a:t>
                      </a:r>
                      <a:r>
                        <a:rPr lang="ru-RU" sz="1200" b="1" i="0" u="none" strike="noStrike" dirty="0" err="1" smtClean="0">
                          <a:solidFill>
                            <a:schemeClr val="bg1"/>
                          </a:solidFill>
                          <a:latin typeface="Arial"/>
                        </a:rPr>
                        <a:t>мес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025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Базовый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Не выполнен критерий повышенного уровня за 2-й семестр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2 874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025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«Хорошо»/«отлично» + доп. программа + ≥28 часов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42 299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025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II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«Отлично» + доп. программа + ≥28 часов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54 368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288235"/>
              </p:ext>
            </p:extLst>
          </p:nvPr>
        </p:nvGraphicFramePr>
        <p:xfrm>
          <a:off x="3581011" y="3201478"/>
          <a:ext cx="5105400" cy="3254625"/>
        </p:xfrm>
        <a:graphic>
          <a:graphicData uri="http://schemas.openxmlformats.org/drawingml/2006/table">
            <a:tbl>
              <a:tblPr/>
              <a:tblGrid>
                <a:gridCol w="170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73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62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4-й семестр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Уровень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Критерии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Размер, руб./</a:t>
                      </a:r>
                      <a:r>
                        <a:rPr lang="ru-RU" sz="1200" b="1" i="0" u="none" strike="noStrike" dirty="0" err="1" smtClean="0">
                          <a:solidFill>
                            <a:schemeClr val="bg1"/>
                          </a:solidFill>
                          <a:latin typeface="Arial"/>
                        </a:rPr>
                        <a:t>мес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Базовый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Не выполнен критерий за 3-й семестр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2 874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«Хорошо»/«отлично» + доп. программа + ≥28 часов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42 299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II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«Отлично» + доп. программа + ≥28 часов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54 368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20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III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«Отлично» + доп. программа + ≥28 часов + выполнение целей за семестры 1–3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1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60 347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-176463" y="6585943"/>
            <a:ext cx="12368463" cy="162231"/>
          </a:xfrm>
          <a:prstGeom prst="rect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83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32320"/>
              </p:ext>
            </p:extLst>
          </p:nvPr>
        </p:nvGraphicFramePr>
        <p:xfrm>
          <a:off x="351128" y="319180"/>
          <a:ext cx="6480994" cy="2967482"/>
        </p:xfrm>
        <a:graphic>
          <a:graphicData uri="http://schemas.openxmlformats.org/drawingml/2006/table">
            <a:tbl>
              <a:tblPr/>
              <a:tblGrid>
                <a:gridCol w="179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4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4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63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5-12-й семестр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95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Семестр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II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Повышенный 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III*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5-й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42 299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54 311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42 299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54 311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66 437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8-й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66 437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9-й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66 437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10-й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66 437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11-й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66 437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12-й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48 276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66 437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844540"/>
              </p:ext>
            </p:extLst>
          </p:nvPr>
        </p:nvGraphicFramePr>
        <p:xfrm>
          <a:off x="5401839" y="3418635"/>
          <a:ext cx="5924643" cy="2881634"/>
        </p:xfrm>
        <a:graphic>
          <a:graphicData uri="http://schemas.openxmlformats.org/drawingml/2006/table">
            <a:tbl>
              <a:tblPr/>
              <a:tblGrid>
                <a:gridCol w="19748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8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03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Семестр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Итого в месяц,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Итого за семестр (6 мес.),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C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65 449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392 694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60 276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361 656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66 368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398 208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72 347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434 082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66 311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397 866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72 345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434 070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78 437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470 622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72 345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434 070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78 437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470 622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72 345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434 070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78 437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470 622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78 437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470 622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018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1D1D1F"/>
                          </a:solidFill>
                          <a:latin typeface="Arial"/>
                        </a:rPr>
                        <a:t>ИТОГО за программу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1D1D1F"/>
                          </a:solidFill>
                          <a:latin typeface="Arial"/>
                        </a:rPr>
                        <a:t>5 169 204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-176463" y="6585943"/>
            <a:ext cx="12368463" cy="162231"/>
          </a:xfrm>
          <a:prstGeom prst="rect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015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986" y="370245"/>
            <a:ext cx="11184500" cy="129957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8C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 нужно для заключения целевого договора </a:t>
            </a:r>
            <a:br>
              <a:rPr lang="ru-RU" sz="3200" b="1" dirty="0">
                <a:solidFill>
                  <a:srgbClr val="008C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>
                <a:solidFill>
                  <a:srgbClr val="008C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 обучении по образовательной программе с нами</a:t>
            </a:r>
            <a:r>
              <a:rPr lang="ru-RU" sz="2800" b="1" dirty="0">
                <a:solidFill>
                  <a:srgbClr val="008C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8C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rgbClr val="008C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392" y="1413165"/>
            <a:ext cx="8596668" cy="5444835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283913" y="5733837"/>
            <a:ext cx="2875600" cy="1022465"/>
          </a:xfrm>
          <a:prstGeom prst="flowChartAlternate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Позвонить по телефону и договориться прийти в Отдел обучения и развития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1823421" y="1703510"/>
            <a:ext cx="3272215" cy="1043708"/>
          </a:xfrm>
          <a:prstGeom prst="flowChartAlternate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Прийти в Отдел обучения и развития и узнать всё о правилах и условиях приема на целевое обучение</a:t>
            </a: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5199564" y="3298739"/>
            <a:ext cx="1786290" cy="769386"/>
          </a:xfrm>
          <a:prstGeom prst="flowChartAlternate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Выбрать специальность</a:t>
            </a:r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7020120" y="1728030"/>
            <a:ext cx="3436183" cy="1227987"/>
          </a:xfrm>
          <a:prstGeom prst="flowChartAlternate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Предоставить все необходимые для поступления документы в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приемную комиссию учебного заведения</a:t>
            </a:r>
          </a:p>
        </p:txBody>
      </p:sp>
      <p:sp>
        <p:nvSpPr>
          <p:cNvPr id="19" name="Блок-схема: альтернативный процесс 18"/>
          <p:cNvSpPr/>
          <p:nvPr/>
        </p:nvSpPr>
        <p:spPr>
          <a:xfrm>
            <a:off x="8101949" y="5059806"/>
            <a:ext cx="2511008" cy="1022466"/>
          </a:xfrm>
          <a:prstGeom prst="flowChartAlternateProcess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Заключить договор о целевом обучении по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образовательной программе</a:t>
            </a:r>
          </a:p>
        </p:txBody>
      </p:sp>
      <p:sp>
        <p:nvSpPr>
          <p:cNvPr id="6" name="Овал 5"/>
          <p:cNvSpPr/>
          <p:nvPr/>
        </p:nvSpPr>
        <p:spPr>
          <a:xfrm>
            <a:off x="205273" y="4142793"/>
            <a:ext cx="1520890" cy="1520890"/>
          </a:xfrm>
          <a:prstGeom prst="ellipse">
            <a:avLst/>
          </a:prstGeom>
          <a:noFill/>
          <a:ln w="57150" cap="flat" cmpd="sng" algn="ctr">
            <a:solidFill>
              <a:srgbClr val="008C6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2531706" y="2904931"/>
            <a:ext cx="1520890" cy="1471126"/>
          </a:xfrm>
          <a:prstGeom prst="ellipse">
            <a:avLst/>
          </a:prstGeom>
          <a:noFill/>
          <a:ln w="57150" cap="flat" cmpd="sng" algn="ctr">
            <a:solidFill>
              <a:srgbClr val="008C6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5324668" y="4404049"/>
            <a:ext cx="1570654" cy="1604865"/>
          </a:xfrm>
          <a:prstGeom prst="ellipse">
            <a:avLst/>
          </a:prstGeom>
          <a:noFill/>
          <a:ln w="57150" cap="flat" cmpd="sng" algn="ctr">
            <a:solidFill>
              <a:srgbClr val="008C6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7912358" y="3144417"/>
            <a:ext cx="1520890" cy="1520890"/>
          </a:xfrm>
          <a:prstGeom prst="ellipse">
            <a:avLst/>
          </a:prstGeom>
          <a:noFill/>
          <a:ln w="57150" cap="flat" cmpd="sng" algn="ctr">
            <a:solidFill>
              <a:srgbClr val="008C6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0609981" y="4163488"/>
            <a:ext cx="1520890" cy="1505339"/>
          </a:xfrm>
          <a:prstGeom prst="ellipse">
            <a:avLst/>
          </a:prstGeom>
          <a:noFill/>
          <a:ln w="57150" cap="flat" cmpd="sng" algn="ctr">
            <a:solidFill>
              <a:srgbClr val="008C6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Стрелка вверх 13"/>
          <p:cNvSpPr/>
          <p:nvPr/>
        </p:nvSpPr>
        <p:spPr>
          <a:xfrm rot="3298663">
            <a:off x="1867441" y="3597118"/>
            <a:ext cx="422334" cy="1152775"/>
          </a:xfrm>
          <a:prstGeom prst="upArrow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Стрелка вверх 23"/>
          <p:cNvSpPr/>
          <p:nvPr/>
        </p:nvSpPr>
        <p:spPr>
          <a:xfrm rot="7473935">
            <a:off x="4458693" y="3613100"/>
            <a:ext cx="431920" cy="1663688"/>
          </a:xfrm>
          <a:prstGeom prst="upArrow">
            <a:avLst/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Стрелка вверх 24"/>
          <p:cNvSpPr/>
          <p:nvPr/>
        </p:nvSpPr>
        <p:spPr>
          <a:xfrm rot="3665601">
            <a:off x="7211040" y="3917470"/>
            <a:ext cx="467975" cy="1386916"/>
          </a:xfrm>
          <a:prstGeom prst="upArrow">
            <a:avLst>
              <a:gd name="adj1" fmla="val 45301"/>
              <a:gd name="adj2" fmla="val 50000"/>
            </a:avLst>
          </a:prstGeom>
          <a:solidFill>
            <a:srgbClr val="008C6F"/>
          </a:solidFill>
          <a:ln>
            <a:solidFill>
              <a:srgbClr val="008C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Стрелка вверх 25"/>
          <p:cNvSpPr/>
          <p:nvPr/>
        </p:nvSpPr>
        <p:spPr>
          <a:xfrm rot="6660747">
            <a:off x="9800461" y="3771430"/>
            <a:ext cx="385800" cy="1395075"/>
          </a:xfrm>
          <a:prstGeom prst="upArrow">
            <a:avLst/>
          </a:prstGeom>
          <a:solidFill>
            <a:srgbClr val="008C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36" y="4217437"/>
            <a:ext cx="1193737" cy="1193737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531" y="3034005"/>
            <a:ext cx="1110342" cy="1110342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979" y="3220920"/>
            <a:ext cx="1220451" cy="122045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4461" y="4411186"/>
            <a:ext cx="1045028" cy="1045028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474" y="4674638"/>
            <a:ext cx="970384" cy="9703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41592" y="6273225"/>
            <a:ext cx="5550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Обращаться по телефону: </a:t>
            </a:r>
            <a:r>
              <a:rPr lang="ru-RU" sz="1600" dirty="0" smtClean="0"/>
              <a:t>8(915)861-77-90</a:t>
            </a:r>
            <a:r>
              <a:rPr lang="ru-RU" sz="1600" dirty="0" smtClean="0"/>
              <a:t>; </a:t>
            </a:r>
            <a:r>
              <a:rPr lang="ru-RU" sz="1600" dirty="0"/>
              <a:t>8(47541)9-53-57 – отдел </a:t>
            </a:r>
            <a:r>
              <a:rPr lang="ru-RU" sz="1600" dirty="0" smtClean="0"/>
              <a:t>развития и обучения персонала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1410276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863</Words>
  <Application>Microsoft Office PowerPoint</Application>
  <PresentationFormat>Широкоэкранный</PresentationFormat>
  <Paragraphs>241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Calibri</vt:lpstr>
      <vt:lpstr>Calibri Light</vt:lpstr>
      <vt:lpstr>Courier New</vt:lpstr>
      <vt:lpstr>Jost</vt:lpstr>
      <vt:lpstr>Jost Black</vt:lpstr>
      <vt:lpstr>Proxima Nova ExCn Rg</vt:lpstr>
      <vt:lpstr>Times New Roman</vt:lpstr>
      <vt:lpstr>Wingdings</vt:lpstr>
      <vt:lpstr>1_Тема Office</vt:lpstr>
      <vt:lpstr>2_Тема Office</vt:lpstr>
      <vt:lpstr>Презентация PowerPoint</vt:lpstr>
      <vt:lpstr>Целевое обучение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Выплаты студентам «Ростех. Арсенал» в КНИТУ </vt:lpstr>
      <vt:lpstr>Презентация PowerPoint</vt:lpstr>
      <vt:lpstr>Презентация PowerPoint</vt:lpstr>
      <vt:lpstr>Что нужно для заключения целевого договора  об обучении по образовательной программе с нами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Никифорова П.В.</dc:creator>
  <cp:lastModifiedBy>Никифорова П.В.</cp:lastModifiedBy>
  <cp:revision>45</cp:revision>
  <dcterms:created xsi:type="dcterms:W3CDTF">2025-12-10T11:42:44Z</dcterms:created>
  <dcterms:modified xsi:type="dcterms:W3CDTF">2026-07-10T12:26:07Z</dcterms:modified>
</cp:coreProperties>
</file>