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extended-properties+xml" PartName="/docProps/app.xml"/>
  <Override ContentType="application/vnd.openxmlformats-package.core-properties+xml" PartName="/docProps/core.xml"/>
  <Override ContentType="image/png" PartName="/ppt/media/1.png"/>
  <Override ContentType="image/png" PartName="/ppt/media/2.png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 ?>
<Relationships xmlns="http://schemas.openxmlformats.org/package/2006/relationships">
  <Relationship Id="rId1" Target="ppt/presentation.xml" Type="http://schemas.openxmlformats.org/officeDocument/2006/relationships/officeDocument"/>
  <Relationship Id="rId3" Target="docProps/core.xml" Type="http://schemas.openxmlformats.org/package/2006/relationships/metadata/core-properties"/>
  <Relationship Id="rId2" Target="docProps/app.xml" Type="http://schemas.openxmlformats.org/officeDocument/2006/relationships/extended-properties"/>
</Relationships>

</file>

<file path=ppt/presentation.xml><?xml version="1.0" encoding="utf-8"?>
<p:presentation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5143500"/>
  <p:notesSz cx="5143500" cy="9144000"/>
</p:presentation>
</file>

<file path=ppt/tableStyles.xml><?xml version="1.0" encoding="utf-8"?>
<a:tblStyleLs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def="{5C22544A-7EE6-4342-B048-85BDC9FD1C3A}">
  <a:tblStyle styleId="{5C22544A-7EE6-4342-B048-85BDC9FD1C3A}" styleName="Средний стиль 2 — акцент 1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1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1"/>
              </a:solidFill>
              <a:prstDash val="solid"/>
            </a:ln>
          </a:left>
          <a:right>
            <a:ln w="12700">
              <a:solidFill>
                <a:schemeClr val="accent1"/>
              </a:solidFill>
              <a:prstDash val="solid"/>
            </a:ln>
          </a:right>
          <a:top>
            <a:ln w="12700">
              <a:solidFill>
                <a:schemeClr val="accent1"/>
              </a:solidFill>
              <a:prstDash val="solid"/>
            </a:ln>
          </a:top>
          <a:bottom>
            <a:ln w="12700">
              <a:solidFill>
                <a:schemeClr val="accent1"/>
              </a:solidFill>
              <a:prstDash val="solid"/>
            </a:ln>
          </a:bottom>
          <a:insideH>
            <a:ln w="12700">
              <a:solidFill>
                <a:schemeClr val="accent1"/>
              </a:solidFill>
              <a:prstDash val="solid"/>
            </a:ln>
          </a:insideH>
          <a:insideV>
            <a:ln w="12700">
              <a:solidFill>
                <a:schemeClr val="accen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25400">
              <a:solidFill>
                <a:schemeClr val="accent1"/>
              </a:solidFill>
              <a:prstDash val="solid"/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 i="def"/>
      <a:tcStyle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Светлый стиль 3 — акцент 1">
    <a:wholeTbl>
      <a:tcTxStyle b="def" i="def">
        <a:fontRef idx="minor"/>
        <a:schemeClr val="tx1"/>
      </a:tcTxStyle>
      <a:tcStyle>
        <a:tcBdr>
          <a:left>
            <a:ln w="12700">
              <a:solidFill>
                <a:schemeClr val="accent1"/>
              </a:solidFill>
              <a:prstDash val="solid"/>
            </a:ln>
          </a:left>
          <a:right>
            <a:ln w="12700">
              <a:solidFill>
                <a:schemeClr val="accent1"/>
              </a:solidFill>
              <a:prstDash val="solid"/>
            </a:ln>
          </a:right>
          <a:top>
            <a:ln w="12700">
              <a:solidFill>
                <a:schemeClr val="accent1"/>
              </a:solidFill>
              <a:prstDash val="solid"/>
            </a:ln>
          </a:top>
          <a:bottom>
            <a:ln w="12700">
              <a:solidFill>
                <a:schemeClr val="accent1"/>
              </a:solidFill>
              <a:prstDash val="solid"/>
            </a:ln>
          </a:bottom>
          <a:insideH>
            <a:ln w="12700">
              <a:solidFill>
                <a:schemeClr val="accent1"/>
              </a:solidFill>
              <a:prstDash val="solid"/>
            </a:ln>
          </a:insideH>
          <a:insideV>
            <a:ln w="12700">
              <a:solidFill>
                <a:schemeClr val="accent1"/>
              </a:solidFill>
              <a:prstDash val="solid"/>
            </a:ln>
          </a:insideV>
        </a:tcBdr>
        <a:fill>
          <a:noFill/>
        </a:fill>
      </a:tcStyle>
    </a:wholeTbl>
    <a:band1H>
      <a:tcStyle>
        <a:fill>
          <a:solidFill>
            <a:schemeClr val="accent1">
              <a:alpha val="20000"/>
            </a:schemeClr>
          </a:solidFill>
        </a:fill>
      </a:tcStyle>
    </a:band1H>
    <a:band1V>
      <a:tcStyle>
        <a:fill>
          <a:solidFill>
            <a:schemeClr val="accent1">
              <a:alpha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1"/>
              </a:solidFill>
              <a:prstDash val="solid"/>
            </a:ln>
          </a:top>
        </a:tcBdr>
        <a:fill>
          <a:noFill/>
        </a:fill>
      </a:tcStyle>
    </a:lastRow>
    <a:firstRow>
      <a:tcTxStyle b="on" i="def"/>
      <a:tcStyle>
        <a:tcBdr>
          <a:bottom>
            <a:ln w="25400">
              <a:solidFill>
                <a:schemeClr val="accent1"/>
              </a:solidFill>
              <a:prstDash val="solid"/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dk1"/>
              </a:solidFill>
              <a:prstDash val="solid"/>
            </a:ln>
          </a:left>
          <a:right>
            <a:ln w="12700">
              <a:solidFill>
                <a:schemeClr val="dk1"/>
              </a:solidFill>
              <a:prstDash val="solid"/>
            </a:ln>
          </a:right>
          <a:top>
            <a:ln w="12700">
              <a:solidFill>
                <a:schemeClr val="dk1"/>
              </a:solidFill>
              <a:prstDash val="solid"/>
            </a:ln>
          </a:top>
          <a:bottom>
            <a:ln w="12700">
              <a:solidFill>
                <a:schemeClr val="dk1"/>
              </a:solidFill>
              <a:prstDash val="solid"/>
            </a:ln>
          </a:bottom>
          <a:insideH>
            <a:ln w="12700">
              <a:solidFill>
                <a:schemeClr val="dk1"/>
              </a:solidFill>
              <a:prstDash val="solid"/>
            </a:ln>
          </a:insideH>
          <a:insideV>
            <a:ln w="12700">
              <a:solidFill>
                <a:schemeClr val="dk1"/>
              </a:solidFill>
              <a:prstDash val="solid"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fill>
          <a:solidFill>
            <a:schemeClr val="dk1">
              <a:tint val="40000"/>
            </a:schemeClr>
          </a:solidFill>
        </a:fill>
      </a:tcStyle>
    </a:band1H>
    <a:band1V>
      <a:tcStyle>
        <a:fill>
          <a:solidFill>
            <a:schemeClr val="dk1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25400">
              <a:solidFill>
                <a:schemeClr val="dk1"/>
              </a:solidFill>
              <a:prstDash val="solid"/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 i="def"/>
      <a:tcStyle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>
  <p:slideViewPr>
    <p:cSldViewPr>
      <p:cViewPr>
        <p:scale>
          <a:sx d="1" n="1"/>
          <a:sy d="1" n="1"/>
        </p:scale>
        <p:origin x="1" y="1"/>
      </p:cViewPr>
      <p:guideLst>
        <p:guide orient="horz" pos="1620"/>
        <p:guide orient="vert" pos="2880"/>
      </p:guideLst>
    </p:cSldViewPr>
  </p:slideViewPr>
  <p:gridSpacing cx="180000" cy="180000"/>
</p:viewPr>
</file>

<file path=ppt/_rels/presentation.xml.rels><?xml version="1.0" encoding="UTF-8" standalone="no" ?>
<Relationships xmlns="http://schemas.openxmlformats.org/package/2006/relationships">
  <Relationship Id="rId13" Target="viewProps.xml" Type="http://schemas.openxmlformats.org/officeDocument/2006/relationships/viewProps"/>
  <Relationship Id="rId4" Target="slides/slide2.xml" Type="http://schemas.openxmlformats.org/officeDocument/2006/relationships/slide"/>
  <Relationship Id="rId1" Target="theme/theme1.xml" Type="http://schemas.openxmlformats.org/officeDocument/2006/relationships/theme"/>
  <Relationship Id="rId8" Target="slides/slide6.xml" Type="http://schemas.openxmlformats.org/officeDocument/2006/relationships/slide"/>
  <Relationship Id="rId12" Target="tableStyles.xml" Type="http://schemas.openxmlformats.org/officeDocument/2006/relationships/tableStyles"/>
  <Relationship Id="rId10" Target="slides/slide8.xml" Type="http://schemas.openxmlformats.org/officeDocument/2006/relationships/slide"/>
  <Relationship Id="rId7" Target="slides/slide5.xml" Type="http://schemas.openxmlformats.org/officeDocument/2006/relationships/slide"/>
  <Relationship Id="rId5" Target="slides/slide3.xml" Type="http://schemas.openxmlformats.org/officeDocument/2006/relationships/slide"/>
  <Relationship Id="rId3" Target="slides/slide1.xml" Type="http://schemas.openxmlformats.org/officeDocument/2006/relationships/slide"/>
  <Relationship Id="rId2" Target="slideMasters/slideMaster1.xml" Type="http://schemas.openxmlformats.org/officeDocument/2006/relationships/slideMaster"/>
  <Relationship Id="rId9" Target="slides/slide7.xml" Type="http://schemas.openxmlformats.org/officeDocument/2006/relationships/slide"/>
  <Relationship Id="rId6" Target="slides/slide4.xml" Type="http://schemas.openxmlformats.org/officeDocument/2006/relationships/slide"/>
  <Relationship Id="rId11" Target="slides/slide9.xml" Type="http://schemas.openxmlformats.org/officeDocument/2006/relationships/slide"/>
</Relationships>

</file>

<file path=ppt/slideLayouts/_rels/slideLayout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2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3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4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5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6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7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8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9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0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slideLayout1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">
  <p:cSld name="Title">
    <p:spTree>
      <p:nvGrpSpPr>
        <p:cNvPr hidden="false" id="22" name="GroupShape 2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3" name="Shape 23"/>
          <p:cNvSpPr txBox="true"/>
          <p:nvPr isPhoto="false">
            <p:ph idx="0" type="title"/>
          </p:nvPr>
        </p:nvSpPr>
        <p:spPr>
          <a:xfrm flipH="false" flipV="false" rot="0"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24" name="Shape 24"/>
          <p:cNvSpPr txBox="true"/>
          <p:nvPr isPhoto="false">
            <p:ph idx="1" type="subTitle"/>
          </p:nvPr>
        </p:nvSpPr>
        <p:spPr>
          <a:xfrm flipH="false" flipV="false" rot="0"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defPPr/>
            <a:lvl1pPr algn="ctr" indent="0" lvl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lvl="1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lvl="2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lvl="3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lvl="4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lvl="5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lvl="6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lvl="7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lvl="8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hidden="false" id="25" name="Shape 25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26" name="Shape 26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27" name="Shape 27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37C7B5C5-6E4A-4C65-9341-B9B4FDBC6747}" type="slidenum">
              <a:t>&lt;#&gt;</a:t>
            </a:fld>
          </a:p>
        </p:txBody>
      </p:sp>
    </p:spTree>
  </p:cSld>
</p:sldLayout>
</file>

<file path=ppt/slideLayouts/slideLayout2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">
  <p:cSld name="Title and Content">
    <p:spTree>
      <p:nvGrpSpPr>
        <p:cNvPr hidden="false" id="41" name="GroupShape 4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2" name="Shape 42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43" name="Shape 43"/>
          <p:cNvSpPr txBox="true"/>
          <p:nvPr isPhoto="false">
            <p:ph idx="1" type="body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44" name="Shape 44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45" name="Shape 45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46" name="Shape 46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4D50FD1E-C82F-43AE-9413-80689CB8377D}" type="slidenum">
              <a:t>&lt;#&gt;</a:t>
            </a:fld>
          </a:p>
        </p:txBody>
      </p:sp>
    </p:spTree>
  </p:cSld>
</p:sldLayout>
</file>

<file path=ppt/slideLayouts/slideLayout3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secHead">
  <p:cSld name="Title and Subtitle">
    <p:spTree>
      <p:nvGrpSpPr>
        <p:cNvPr hidden="false" id="54" name="GroupShape 5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5" name="Shape 55"/>
          <p:cNvSpPr txBox="true"/>
          <p:nvPr isPhoto="false">
            <p:ph idx="0" type="title"/>
          </p:nvPr>
        </p:nvSpPr>
        <p:spPr>
          <a:xfrm flipH="false" flipV="false" rot="0">
            <a:off x="722313" y="3305176"/>
            <a:ext cx="7772400" cy="1021555"/>
          </a:xfrm>
          <a:prstGeom prst="rect">
            <a:avLst/>
          </a:prstGeom>
        </p:spPr>
        <p:txBody>
          <a:bodyPr anchor="t"/>
          <a:lstStyle>
            <a:defPPr/>
            <a:lvl1pPr algn="l" lvl="0">
              <a:defRPr b="true" cap="all" sz="40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56" name="Shape 56"/>
          <p:cNvSpPr txBox="true"/>
          <p:nvPr isPhoto="false">
            <p:ph idx="1" type="body"/>
          </p:nvPr>
        </p:nvSpPr>
        <p:spPr>
          <a:xfrm flipH="false" flipV="false" rot="0"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defPPr/>
            <a:lvl1pPr indent="0" lvl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lvl="1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lvl="2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lvl="3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lvl="4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lvl="5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lvl="6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lvl="7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lvl="8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57" name="Shape 57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58" name="Shape 58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59" name="Shape 59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ED2F867A-F6A8-4058-9B83-B45F3AFAC2DF}" type="slidenum">
              <a:t>&lt;#&gt;</a:t>
            </a:fld>
          </a:p>
        </p:txBody>
      </p:sp>
    </p:spTree>
  </p:cSld>
</p:sldLayout>
</file>

<file path=ppt/slideLayouts/slideLayout4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Only">
  <p:cSld name="Slide Title">
    <p:spTree>
      <p:nvGrpSpPr>
        <p:cNvPr hidden="false" id="7" name="GroupShape 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" name="Shape 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9" name="Shape 9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10" name="Shape 10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11" name="Shape 11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B07CA378-D429-4A26-ABA1-DA666268B04D}" type="slidenum">
              <a:t>&lt;#&gt;</a:t>
            </a:fld>
          </a:p>
        </p:txBody>
      </p:sp>
    </p:spTree>
  </p:cSld>
</p:sldLayout>
</file>

<file path=ppt/slideLayouts/slideLayout5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Obj">
  <p:cSld name="Title and Two Columns">
    <p:spTree>
      <p:nvGrpSpPr>
        <p:cNvPr hidden="false" id="47" name="GroupShape 4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8" name="Shape 4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49" name="Shape 49"/>
          <p:cNvSpPr txBox="true"/>
          <p:nvPr isPhoto="false">
            <p:ph idx="1" type="body"/>
          </p:nvPr>
        </p:nvSpPr>
        <p:spPr>
          <a:xfrm flipH="false" flipV="false" rot="0"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50" name="Shape 50"/>
          <p:cNvSpPr txBox="true"/>
          <p:nvPr isPhoto="false">
            <p:ph idx="2" type="body"/>
          </p:nvPr>
        </p:nvSpPr>
        <p:spPr>
          <a:xfrm flipH="false" flipV="false" rot="0"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51" name="Shape 51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52" name="Shape 52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53" name="Shape 53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0CB4F3C7-147E-4BAF-B7EC-950B9AF5D2B2}" type="slidenum">
              <a:t>&lt;#&gt;</a:t>
            </a:fld>
          </a:p>
        </p:txBody>
      </p:sp>
    </p:spTree>
  </p:cSld>
</p:sldLayout>
</file>

<file path=ppt/slideLayouts/slideLayout6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blank">
  <p:cSld name="Blank">
    <p:spTree>
      <p:nvGrpSpPr>
        <p:cNvPr hidden="false" id="18" name="GroupShape 1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9" name="Shape 19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20" name="Shape 20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21" name="Shape 21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88B6F2A4-4974-4E3A-8A70-9AF480C031D6}" type="slidenum">
              <a:t>&lt;#&gt;</a:t>
            </a:fld>
          </a:p>
        </p:txBody>
      </p:sp>
    </p:spTree>
  </p:cSld>
</p:sldLayout>
</file>

<file path=ppt/slideLayouts/slideLayout7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TxTwoObj">
  <p:cSld name="Comparison">
    <p:spTree>
      <p:nvGrpSpPr>
        <p:cNvPr hidden="false" id="60" name="GroupShape 6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61" name="Shape 61"/>
          <p:cNvSpPr txBox="true"/>
          <p:nvPr isPhoto="false">
            <p:ph idx="0" type="title"/>
          </p:nvPr>
        </p:nvSpPr>
        <p:spPr>
          <a:xfrm flipH="false" flipV="false" rot="0"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62" name="Shape 62"/>
          <p:cNvSpPr txBox="true"/>
          <p:nvPr isPhoto="false">
            <p:ph idx="1" type="body"/>
          </p:nvPr>
        </p:nvSpPr>
        <p:spPr>
          <a:xfrm flipH="false" flipV="false" rot="0"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defPPr/>
            <a:lvl1pPr indent="0" lvl="0" marL="0">
              <a:buNone/>
              <a:defRPr b="true" sz="2400"/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63" name="Shape 63"/>
          <p:cNvSpPr txBox="true"/>
          <p:nvPr isPhoto="false">
            <p:ph idx="2" type="body"/>
          </p:nvPr>
        </p:nvSpPr>
        <p:spPr>
          <a:xfrm flipH="false" flipV="false" rot="0">
            <a:off x="457200" y="1631156"/>
            <a:ext cx="4040188" cy="2963465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64" name="Shape 64"/>
          <p:cNvSpPr txBox="true"/>
          <p:nvPr isPhoto="false">
            <p:ph idx="3" type="body"/>
          </p:nvPr>
        </p:nvSpPr>
        <p:spPr>
          <a:xfrm flipH="false" flipV="false" rot="0"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defPPr/>
            <a:lvl1pPr indent="0" lvl="0" marL="0">
              <a:buNone/>
              <a:defRPr b="true" sz="2400"/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65" name="Shape 65"/>
          <p:cNvSpPr txBox="true"/>
          <p:nvPr isPhoto="false">
            <p:ph idx="4" type="body"/>
          </p:nvPr>
        </p:nvSpPr>
        <p:spPr>
          <a:xfrm flipH="false" flipV="false" rot="0">
            <a:off x="4645026" y="1631156"/>
            <a:ext cx="4041775" cy="2963465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66" name="Shape 66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67" name="Shape 67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68" name="Shape 68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BD74B396-7F5E-4F76-B11F-51E32CD794D0}" type="slidenum">
              <a:t>&lt;#&gt;</a:t>
            </a:fld>
          </a:p>
        </p:txBody>
      </p:sp>
    </p:spTree>
  </p:cSld>
</p:sldLayout>
</file>

<file path=ppt/slideLayouts/slideLayout8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Tx">
  <p:cSld name="Title, Text and Object">
    <p:spTree>
      <p:nvGrpSpPr>
        <p:cNvPr hidden="false" id="34" name="GroupShape 3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5" name="Shape 35"/>
          <p:cNvSpPr txBox="true"/>
          <p:nvPr isPhoto="false">
            <p:ph idx="0" type="title"/>
          </p:nvPr>
        </p:nvSpPr>
        <p:spPr>
          <a:xfrm flipH="false" flipV="false" rot="0">
            <a:off x="457201" y="204786"/>
            <a:ext cx="3008313" cy="871538"/>
          </a:xfrm>
          <a:prstGeom prst="rect">
            <a:avLst/>
          </a:prstGeom>
        </p:spPr>
        <p:txBody>
          <a:bodyPr anchor="b"/>
          <a:lstStyle>
            <a:defPPr/>
            <a:lvl1pPr algn="l" lvl="0">
              <a:defRPr b="true" sz="20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36" name="Shape 36"/>
          <p:cNvSpPr txBox="true"/>
          <p:nvPr isPhoto="false">
            <p:ph idx="1" type="body"/>
          </p:nvPr>
        </p:nvSpPr>
        <p:spPr>
          <a:xfrm flipH="false" flipV="false" rot="0"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37" name="Shape 37"/>
          <p:cNvSpPr txBox="true"/>
          <p:nvPr isPhoto="false">
            <p:ph idx="2" type="body"/>
          </p:nvPr>
        </p:nvSpPr>
        <p:spPr>
          <a:xfrm flipH="false" flipV="false" rot="0"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defPPr/>
            <a:lvl1pPr indent="0" lvl="0" marL="0">
              <a:buNone/>
              <a:defRPr sz="14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38" name="Shape 38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39" name="Shape 39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40" name="Shape 40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1DD7D64D-5320-47EF-8201-8496144E9B6C}" type="slidenum">
              <a:t>&lt;#&gt;</a:t>
            </a:fld>
          </a:p>
        </p:txBody>
      </p:sp>
    </p:spTree>
  </p:cSld>
</p:sldLayout>
</file>

<file path=ppt/slideLayouts/slideLayout9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picTx">
  <p:cSld name="Title and Picture">
    <p:spTree>
      <p:nvGrpSpPr>
        <p:cNvPr hidden="false" id="69" name="GroupShape 69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0" name="Shape 70"/>
          <p:cNvSpPr txBox="true"/>
          <p:nvPr isPhoto="false">
            <p:ph idx="0" type="title"/>
          </p:nvPr>
        </p:nvSpPr>
        <p:spPr>
          <a:xfrm flipH="false" flipV="false" rot="0">
            <a:off x="1792288" y="3600450"/>
            <a:ext cx="5486400" cy="425053"/>
          </a:xfrm>
          <a:prstGeom prst="rect">
            <a:avLst/>
          </a:prstGeom>
        </p:spPr>
        <p:txBody>
          <a:bodyPr anchor="b"/>
          <a:lstStyle>
            <a:defPPr/>
            <a:lvl1pPr algn="l" lvl="0">
              <a:defRPr b="true" sz="20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71" name="Shape 71"/>
          <p:cNvSpPr txBox="true"/>
          <p:nvPr isPhoto="false">
            <p:ph idx="1" type="body"/>
          </p:nvPr>
        </p:nvSpPr>
        <p:spPr>
          <a:xfrm flipH="false" flipV="false" rot="0">
            <a:off x="1792288" y="459581"/>
            <a:ext cx="5486400" cy="3086099"/>
          </a:xfrm>
          <a:prstGeom prst="rect">
            <a:avLst/>
          </a:prstGeom>
        </p:spPr>
        <p:txBody>
          <a:bodyPr/>
          <a:lstStyle>
            <a:defPPr/>
            <a:lvl1pPr indent="0" lvl="0" marL="0">
              <a:buNone/>
              <a:defRPr sz="3200"/>
            </a:lvl1pPr>
            <a:lvl2pPr indent="0" lvl="1" marL="457200">
              <a:buNone/>
              <a:defRPr sz="2800"/>
            </a:lvl2pPr>
            <a:lvl3pPr indent="0" lvl="2" marL="914400">
              <a:buNone/>
              <a:defRPr sz="2400"/>
            </a:lvl3pPr>
            <a:lvl4pPr indent="0" lvl="3" marL="1371600">
              <a:buNone/>
              <a:defRPr sz="2000"/>
            </a:lvl4pPr>
            <a:lvl5pPr indent="0" lvl="4" marL="1828800">
              <a:buNone/>
              <a:defRPr sz="2000"/>
            </a:lvl5pPr>
            <a:lvl6pPr indent="0" lvl="5" marL="2286000">
              <a:buNone/>
              <a:defRPr sz="2000"/>
            </a:lvl6pPr>
            <a:lvl7pPr indent="0" lvl="6" marL="2743200">
              <a:buNone/>
              <a:defRPr sz="2000"/>
            </a:lvl7pPr>
            <a:lvl8pPr indent="0" lvl="7" marL="3200400">
              <a:buNone/>
              <a:defRPr sz="2000"/>
            </a:lvl8pPr>
            <a:lvl9pPr indent="0" lvl="8" marL="3657600">
              <a:buNone/>
              <a:defRPr sz="2000"/>
            </a:lvl9pPr>
          </a:lstStyle>
          <a:p/>
        </p:txBody>
      </p:sp>
      <p:sp>
        <p:nvSpPr>
          <p:cNvPr hidden="false" id="72" name="Shape 72"/>
          <p:cNvSpPr txBox="true"/>
          <p:nvPr isPhoto="false">
            <p:ph idx="2" type="body"/>
          </p:nvPr>
        </p:nvSpPr>
        <p:spPr>
          <a:xfrm flipH="false" flipV="false" rot="0">
            <a:off x="1792288" y="4025503"/>
            <a:ext cx="5486400" cy="603646"/>
          </a:xfrm>
          <a:prstGeom prst="rect">
            <a:avLst/>
          </a:prstGeom>
        </p:spPr>
        <p:txBody>
          <a:bodyPr/>
          <a:lstStyle>
            <a:defPPr/>
            <a:lvl1pPr indent="0" lvl="0" marL="0">
              <a:buNone/>
              <a:defRPr sz="14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73" name="Shape 73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74" name="Shape 74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75" name="Shape 75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44133761-9CB1-43EF-B269-955BB7EB88A2}" type="slidenum">
              <a:t>&lt;#&gt;</a:t>
            </a:fld>
          </a:p>
        </p:txBody>
      </p:sp>
    </p:spTree>
  </p:cSld>
</p:sldLayout>
</file>

<file path=ppt/slideLayouts/slideLayout10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x">
  <p:cSld name="Title and Vertical Text">
    <p:spTree>
      <p:nvGrpSpPr>
        <p:cNvPr hidden="false" id="28" name="GroupShape 2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9" name="Shape 2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30" name="Shape 30"/>
          <p:cNvSpPr txBox="true"/>
          <p:nvPr isPhoto="false">
            <p:ph idx="1" type="body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31" name="Shape 31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32" name="Shape 32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33" name="Shape 33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D3FEF782-8E45-47D3-8BE4-B44A532EBA50}" type="slidenum">
              <a:t>&lt;#&gt;</a:t>
            </a:fld>
          </a:p>
        </p:txBody>
      </p:sp>
    </p:spTree>
  </p:cSld>
</p:sldLayout>
</file>

<file path=ppt/slideLayouts/slideLayout11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itleAndTx">
  <p:cSld name="Vertical Title and Text">
    <p:spTree>
      <p:nvGrpSpPr>
        <p:cNvPr hidden="false" id="12" name="GroupShape 1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3" name="Shape 13"/>
          <p:cNvSpPr txBox="true"/>
          <p:nvPr isPhoto="false">
            <p:ph idx="0" type="title"/>
          </p:nvPr>
        </p:nvSpPr>
        <p:spPr>
          <a:xfrm flipH="false" flipV="false" rot="0"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14" name="Shape 14"/>
          <p:cNvSpPr txBox="true"/>
          <p:nvPr isPhoto="false">
            <p:ph idx="1" type="body"/>
          </p:nvPr>
        </p:nvSpPr>
        <p:spPr>
          <a:xfrm flipH="false" flipV="false" rot="0"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15" name="Shape 15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13.07.2026</a:t>
            </a:r>
          </a:p>
        </p:txBody>
      </p:sp>
      <p:sp>
        <p:nvSpPr>
          <p:cNvPr hidden="false" id="16" name="Shape 16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17" name="Shape 17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F3E7A7BE-467B-469A-A417-037485DE3410}" type="slidenum">
              <a:t>&lt;#&gt;</a:t>
            </a:fld>
          </a:p>
        </p:txBody>
      </p:sp>
    </p:spTree>
  </p:cSld>
</p:sldLayout>
</file>

<file path=ppt/slideMasters/_rels/slideMaster1.xml.rels><?xml version="1.0" encoding="UTF-8" standalone="no" ?>
<Relationships xmlns="http://schemas.openxmlformats.org/package/2006/relationships">
  <Relationship Id="rId4" Target="../slideLayouts/slideLayout3.xml" Type="http://schemas.openxmlformats.org/officeDocument/2006/relationships/slideLayout"/>
  <Relationship Id="rId1" Target="../theme/theme1.xml" Type="http://schemas.openxmlformats.org/officeDocument/2006/relationships/theme"/>
  <Relationship Id="rId8" Target="../slideLayouts/slideLayout7.xml" Type="http://schemas.openxmlformats.org/officeDocument/2006/relationships/slideLayout"/>
  <Relationship Id="rId12" Target="../slideLayouts/slideLayout11.xml" Type="http://schemas.openxmlformats.org/officeDocument/2006/relationships/slideLayout"/>
  <Relationship Id="rId10" Target="../slideLayouts/slideLayout9.xml" Type="http://schemas.openxmlformats.org/officeDocument/2006/relationships/slideLayout"/>
  <Relationship Id="rId7" Target="../slideLayouts/slideLayout6.xml" Type="http://schemas.openxmlformats.org/officeDocument/2006/relationships/slideLayout"/>
  <Relationship Id="rId5" Target="../slideLayouts/slideLayout4.xml" Type="http://schemas.openxmlformats.org/officeDocument/2006/relationships/slideLayout"/>
  <Relationship Id="rId3" Target="../slideLayouts/slideLayout2.xml" Type="http://schemas.openxmlformats.org/officeDocument/2006/relationships/slideLayout"/>
  <Relationship Id="rId2" Target="../slideLayouts/slideLayout1.xml" Type="http://schemas.openxmlformats.org/officeDocument/2006/relationships/slideLayout"/>
  <Relationship Id="rId9" Target="../slideLayouts/slideLayout8.xml" Type="http://schemas.openxmlformats.org/officeDocument/2006/relationships/slideLayout"/>
  <Relationship Id="rId6" Target="../slideLayouts/slideLayout5.xml" Type="http://schemas.openxmlformats.org/officeDocument/2006/relationships/slideLayout"/>
  <Relationship Id="rId11" Target="../slideLayouts/slideLayout10.xml" Type="http://schemas.openxmlformats.org/officeDocument/2006/relationships/slideLayout"/>
</Relationships>

</file>

<file path=ppt/slideMasters/slideMaster1.xml><?xml version="1.0" encoding="utf-8"?>
<p:sldMaster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cSld name="">
    <p:bg>
      <p:bgRef idx="1001">
        <a:schemeClr val="bg1"/>
      </p:bgRef>
    </p:bg>
    <p:spTree>
      <p:nvGrpSpPr>
        <p:cNvPr hidden="false" id="1" name="GroupShape 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" name="Shape 2"/>
          <p:cNvSpPr txBox="true"/>
          <p:nvPr isPhoto="false">
            <p:ph idx="0" type="title"/>
          </p:nvPr>
        </p:nvSpPr>
        <p:spPr>
          <a:xfrm flipH="false" flipV="false" rot="0">
            <a:off x="457200" y="205979"/>
            <a:ext cx="8229600" cy="857250"/>
          </a:xfrm>
          <a:prstGeom prst="rect">
            <a:avLst/>
          </a:prstGeom>
        </p:spPr>
        <p:txBody>
          <a:bodyPr anchor="ctr" bIns="45720" lIns="91440" rIns="91440" tIns="45720" vert="horz">
            <a:normAutofit fontScale="100%" lnSpcReduction="0%"/>
          </a:bodyPr>
          <a:p>
            <a:r>
              <a:t>Образец заголовка</a:t>
            </a:r>
          </a:p>
        </p:txBody>
      </p:sp>
      <p:sp>
        <p:nvSpPr>
          <p:cNvPr hidden="false" id="3" name="Shape 3"/>
          <p:cNvSpPr txBox="true"/>
          <p:nvPr isPhoto="false">
            <p:ph idx="1" type="body"/>
          </p:nvPr>
        </p:nvSpPr>
        <p:spPr>
          <a:xfrm flipH="false" flipV="false" rot="0">
            <a:off x="457200" y="1200151"/>
            <a:ext cx="8229600" cy="3394472"/>
          </a:xfrm>
          <a:prstGeom prst="rect">
            <a:avLst/>
          </a:prstGeom>
        </p:spPr>
        <p:txBody>
          <a:bodyPr bIns="45720" lIns="91440" rIns="91440" tIns="45720" vert="horz">
            <a:normAutofit fontScale="100%" lnSpcReduction="0%"/>
          </a:bodyPr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4" name="Shape 4"/>
          <p:cNvSpPr txBox="true"/>
          <p:nvPr isPhoto="false">
            <p:ph idx="2" type="dt"/>
          </p:nvPr>
        </p:nvSpPr>
        <p:spPr>
          <a:xfrm flipH="false" flipV="false" rot="0">
            <a:off x="457200" y="4767263"/>
            <a:ext cx="2133600" cy="273844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l" indent="0" lvl="0" marL="0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13.07.2026</a:t>
            </a:r>
          </a:p>
        </p:txBody>
      </p:sp>
      <p:sp>
        <p:nvSpPr>
          <p:cNvPr hidden="false" id="5" name="Shape 5"/>
          <p:cNvSpPr txBox="true"/>
          <p:nvPr isPhoto="false">
            <p:ph idx="3" type="ftr"/>
          </p:nvPr>
        </p:nvSpPr>
        <p:spPr>
          <a:xfrm flipH="false" flipV="false" rot="0">
            <a:off x="3124200" y="4767263"/>
            <a:ext cx="2895600" cy="273844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ctr" indent="0" lvl="0" marL="0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hidden="false" id="6" name="Shape 6"/>
          <p:cNvSpPr txBox="true"/>
          <p:nvPr isPhoto="false">
            <p:ph idx="4" type="sldNum"/>
          </p:nvPr>
        </p:nvSpPr>
        <p:spPr>
          <a:xfrm flipH="false" flipV="false" rot="0">
            <a:off x="6553200" y="4767263"/>
            <a:ext cx="2133600" cy="273844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r" indent="0" lvl="0" marL="0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E341FF7-7BE1-4E48-AC72-1EE692EBF9E1}" type="slidenum">
              <a:t>&lt;#&gt;</a:t>
            </a:fld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defPPr/>
      <a:lvl1pPr algn="ctr" lvl="0"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algn="l" indent="-342900" lvl="0" marL="342900"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algn="l" indent="-285750" lvl="1" marL="742950"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algn="l" indent="-228600" lvl="2" marL="1143000"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algn="l" indent="-228600" lvl="3" marL="1600200"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28600" lvl="4" marL="2057400"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28600" lvl="5" marL="25146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algn="l" indent="-228600" lvl="6" marL="29718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algn="l" indent="-228600" lvl="7" marL="34290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algn="l" indent="-228600" lvl="8" marL="38862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algn="l" indent="0" lvl="0" marL="0">
        <a:defRPr sz="1800">
          <a:latin typeface="+mn-lt"/>
          <a:ea typeface="+mn-ea"/>
          <a:cs typeface="+mn-cs"/>
        </a:defRPr>
      </a:lvl1pPr>
      <a:lvl2pPr algn="l" indent="0" lvl="1" marL="457200">
        <a:defRPr sz="1800">
          <a:latin typeface="+mn-lt"/>
          <a:ea typeface="+mn-ea"/>
          <a:cs typeface="+mn-cs"/>
        </a:defRPr>
      </a:lvl2pPr>
      <a:lvl3pPr algn="l" indent="0" lvl="2" marL="914400">
        <a:defRPr sz="1800">
          <a:latin typeface="+mn-lt"/>
          <a:ea typeface="+mn-ea"/>
          <a:cs typeface="+mn-cs"/>
        </a:defRPr>
      </a:lvl3pPr>
      <a:lvl4pPr algn="l" indent="0" lvl="3" marL="1371600">
        <a:defRPr sz="1800">
          <a:latin typeface="+mn-lt"/>
          <a:ea typeface="+mn-ea"/>
          <a:cs typeface="+mn-cs"/>
        </a:defRPr>
      </a:lvl4pPr>
      <a:lvl5pPr algn="l" indent="0" lvl="4" marL="1828800">
        <a:defRPr sz="1800">
          <a:latin typeface="+mn-lt"/>
          <a:ea typeface="+mn-ea"/>
          <a:cs typeface="+mn-cs"/>
        </a:defRPr>
      </a:lvl5pPr>
      <a:lvl6pPr algn="l" indent="0" lvl="5" marL="2286000">
        <a:defRPr sz="1800">
          <a:latin typeface="+mn-lt"/>
          <a:ea typeface="+mn-ea"/>
          <a:cs typeface="+mn-cs"/>
        </a:defRPr>
      </a:lvl6pPr>
      <a:lvl7pPr algn="l" indent="0" lvl="6" marL="2743200">
        <a:defRPr sz="1800">
          <a:latin typeface="+mn-lt"/>
          <a:ea typeface="+mn-ea"/>
          <a:cs typeface="+mn-cs"/>
        </a:defRPr>
      </a:lvl7pPr>
      <a:lvl8pPr algn="l" indent="0" lvl="7" marL="3200400">
        <a:defRPr sz="1800">
          <a:latin typeface="+mn-lt"/>
          <a:ea typeface="+mn-ea"/>
          <a:cs typeface="+mn-cs"/>
        </a:defRPr>
      </a:lvl8pPr>
      <a:lvl9pPr algn="l" indent="0" lvl="8" marL="3657600">
        <a:defRPr sz="1800"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 ?>
<Relationships xmlns="http://schemas.openxmlformats.org/package/2006/relationships">
  <Relationship Id="rId1" Target="../media/1.png" Type="http://schemas.openxmlformats.org/officeDocument/2006/relationships/image"/>
  <Relationship Id="rId2" Target="../slideLayouts/slideLayout1.xml" Type="http://schemas.openxmlformats.org/officeDocument/2006/relationships/slideLayout"/>
</Relationships>

</file>

<file path=ppt/slides/_rels/slide2.xml.rels><?xml version="1.0" encoding="UTF-8" standalone="no" ?>
<Relationships xmlns="http://schemas.openxmlformats.org/package/2006/relationships">
  <Relationship Id="rId1" Target="../slideLayouts/slideLayout2.xml" Type="http://schemas.openxmlformats.org/officeDocument/2006/relationships/slideLayout"/>
</Relationships>

</file>

<file path=ppt/slides/_rels/slide3.xml.rels><?xml version="1.0" encoding="UTF-8" standalone="no" ?>
<Relationships xmlns="http://schemas.openxmlformats.org/package/2006/relationships">
  <Relationship Id="rId1" Target="../media/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4.xml.rels><?xml version="1.0" encoding="UTF-8" standalone="no" ?>
<Relationships xmlns="http://schemas.openxmlformats.org/package/2006/relationships">
  <Relationship Id="rId1" Target="../media/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5.xml.rels><?xml version="1.0" encoding="UTF-8" standalone="no" ?>
<Relationships xmlns="http://schemas.openxmlformats.org/package/2006/relationships">
  <Relationship Id="rId1" Target="../media/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6.xml.rels><?xml version="1.0" encoding="UTF-8" standalone="no" ?>
<Relationships xmlns="http://schemas.openxmlformats.org/package/2006/relationships">
  <Relationship Id="rId1" Target="../media/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7.xml.rels><?xml version="1.0" encoding="UTF-8" standalone="no" ?>
<Relationships xmlns="http://schemas.openxmlformats.org/package/2006/relationships">
  <Relationship Id="rId1" Target="../media/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8.xml.rels><?xml version="1.0" encoding="UTF-8" standalone="no" ?>
<Relationships xmlns="http://schemas.openxmlformats.org/package/2006/relationships">
  <Relationship Id="rId1" Target="../media/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9.xml.rels><?xml version="1.0" encoding="UTF-8" standalone="no" ?>
<Relationships xmlns="http://schemas.openxmlformats.org/package/2006/relationships">
  <Relationship Id="rId1" Target="../media/1.png" Type="http://schemas.openxmlformats.org/officeDocument/2006/relationships/image"/>
  <Relationship Id="rId2" Target="../slideLayouts/slideLayout1.xml" Type="http://schemas.openxmlformats.org/officeDocument/2006/relationships/slideLayout"/>
</Relationships>

</file>

<file path=ppt/slides/slide1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76" name="GroupShape 7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7" name="Shape 77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solidFill>
            <a:srgbClr val="264796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8" name="Shape 78"/>
          <p:cNvSpPr txBox="false"/>
          <p:nvPr isPhoto="false"/>
        </p:nvSpPr>
        <p:spPr>
          <a:xfrm flipH="false" flipV="false" rot="0">
            <a:off x="251519" y="195486"/>
            <a:ext cx="8640960" cy="4752528"/>
          </a:xfrm>
          <a:prstGeom prst="rect">
            <a:avLst/>
          </a:prstGeom>
          <a:noFill/>
          <a:ln w="25400">
            <a:solidFill>
              <a:schemeClr val="bg1"/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9" name="Shape 79"/>
          <p:cNvSpPr txBox="false"/>
          <p:nvPr isPhoto="false"/>
        </p:nvSpPr>
        <p:spPr>
          <a:xfrm flipH="false" flipV="false" rot="0">
            <a:off x="3707904" y="3075806"/>
            <a:ext cx="1728192" cy="0"/>
          </a:xfrm>
          <a:prstGeom prst="line">
            <a:avLst/>
          </a:prstGeom>
          <a:ln w="9525">
            <a:solidFill>
              <a:schemeClr val="bg1"/>
            </a:solidFill>
            <a:prstDash val="solid"/>
          </a:ln>
        </p:spPr>
        <p:style>
          <a:lnRef idx="0"/>
          <a:fillRef idx="0">
            <a:schemeClr val="accent1"/>
          </a:fillRef>
          <a:effectRef idx="0"/>
          <a:fontRef idx="none"/>
        </p:style>
      </p:sp>
      <p:sp>
        <p:nvSpPr>
          <p:cNvPr hidden="false" id="80" name="Shape 80"/>
          <p:cNvSpPr txBox="true"/>
          <p:nvPr isPhoto="false"/>
        </p:nvSpPr>
        <p:spPr>
          <a:xfrm flipH="false" flipV="false" rot="0">
            <a:off x="431539" y="3097510"/>
            <a:ext cx="8280920" cy="523220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</a:bodyPr>
          <a:p>
            <a:pPr algn="ctr" indent="0" marL="0"/>
            <a:r>
              <a:rPr b="true" sz="28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О ходе приёмной кампании 2026 года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82" name="Picture 82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3684115" y="771550"/>
            <a:ext cx="1775767" cy="1743434"/>
          </a:xfrm>
          <a:prstGeom prst="rect">
            <a:avLst/>
          </a:prstGeom>
        </p:spPr>
      </p:pic>
    </p:spTree>
  </p:cSld>
</p:sld>
</file>

<file path=ppt/slides/slide2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83" name="GroupShape 8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4" name="Shape 84"/>
          <p:cNvSpPr txBox="false"/>
          <p:nvPr isPhoto="false"/>
        </p:nvSpPr>
        <p:spPr>
          <a:xfrm flipH="false" flipV="false" rot="0">
            <a:off x="539552" y="1078510"/>
            <a:ext cx="5184576" cy="2812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lstStyle>
            <a:defPPr/>
            <a:lvl1pPr algn="l" indent="0" lvl="0" marL="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-171450" marL="171450">
              <a:lnSpc>
                <a:spcPct val="107000"/>
              </a:lnSpc>
              <a:spcAft>
                <a:spcPts val="800"/>
              </a:spcAft>
              <a:buFont typeface="Arial"/>
              <a:buChar char="•"/>
            </a:pPr>
            <a:endParaRPr sz="1200"/>
          </a:p>
        </p:txBody>
      </p:sp>
      <p:graphicFrame>
        <p:nvGraphicFramePr>
          <p:cNvPr hidden="false" id="85" name="Table 85"/>
          <p:cNvGraphicFramePr/>
          <p:nvPr isPhoto="false"/>
        </p:nvGraphicFramePr>
        <p:xfrm flipH="false" flipV="false" rot="0">
          <a:off x="-28083" y="1"/>
          <a:ext cx="9172083" cy="5143501"/>
        </p:xfrm>
        <a:graphic>
          <a:graphicData uri="http://schemas.openxmlformats.org/drawingml/2006/table">
            <a:tbl>
              <a:tblPr bandCol="false" bandRow="true" firstCol="true" firstRow="true" lastCol="false" lastRow="false">
                <a:tableStyleId>{69CF1AB2-1976-4502-BF36-3FF5EA218861}</a:tableStyleId>
              </a:tblPr>
              <a:tblGrid>
                <a:gridCol w="4345527"/>
                <a:gridCol w="685722"/>
                <a:gridCol w="638164"/>
                <a:gridCol w="638164"/>
                <a:gridCol w="734488"/>
                <a:gridCol w="577959"/>
                <a:gridCol w="1552059"/>
              </a:tblGrid>
              <a:tr h="863242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Конкурсная группа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основные места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подано заявлений</a:t>
                      </a:r>
                      <a:r>
                        <a:rPr sz="900"/>
                        <a:t>/</a:t>
                      </a:r>
                      <a:br>
                        <a:rPr sz="900"/>
                      </a:br>
                      <a:r>
                        <a:rPr sz="900"/>
                        <a:t>1 приоритет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особая квота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Отдельная квота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целевой прием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Всего мест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ИНСТИТУТ ФИЗИКИ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421454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44.03.05 Педагогическое образование (с двумя профилями подготовки); Физика, Дополнительное образование в области организации кванториумов и технопарков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14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120</a:t>
                      </a:r>
                      <a:r>
                        <a:rPr sz="900"/>
                        <a:t>/</a:t>
                      </a:r>
                      <a:r>
                        <a:rPr sz="900"/>
                        <a:t>21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ФАКУЛЬТЕТ МАТЕМАТИКИ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152693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44.03.01 Педагогическое образование; Математика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0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349/107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7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14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65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</a:tr>
              <a:tr h="313682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44.03.05 Педагогическое образование (с двумя профилями подготовки); Математика, Физика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429/142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ФАКУЛЬТЕТ БИОЛОГИИ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152693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44.03.01 Педагогическое образование; Биология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0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150</a:t>
                      </a:r>
                      <a:r>
                        <a:rPr sz="900"/>
                        <a:t>/</a:t>
                      </a:r>
                      <a:r>
                        <a:rPr sz="900"/>
                        <a:t>27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</a:tr>
              <a:tr h="313682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44.03.05 Педагогическое образование (с двумя профилями подготовки); Биология, Химия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17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176</a:t>
                      </a:r>
                      <a:r>
                        <a:rPr sz="900"/>
                        <a:t>/</a:t>
                      </a:r>
                      <a:r>
                        <a:rPr sz="900"/>
                        <a:t>36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ФАКУЛЬТЕТ ХИМИИ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313682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44.03.05 Педагогическое образование (с двумя профилями подготовки); Химия, Биология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180</a:t>
                      </a:r>
                      <a:r>
                        <a:rPr sz="900"/>
                        <a:t>/</a:t>
                      </a:r>
                      <a:r>
                        <a:rPr sz="900"/>
                        <a:t>36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ИНСТИТУТ ИНФОРМАЦИОННЫХ ТЕХНОЛОГИЙ И ТЕХНОЛОГИЧЕСКОГО ОБРАЗОВАНИЯ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313682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44.03.01 Педагогическое образование; Информатика и информационные технологии в образовании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254/16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10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24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</a:tr>
              <a:tr h="152693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44.03.01 Педагогическое образование; Технологическое образование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238/20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11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</a:tr>
              <a:tr h="313682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44.03.04 Профессиональное обучение (по отраслям); Информатика и искусственный интеллект в образовании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289/37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ФАКУЛЬТЕТ КОМПЛЕКСНОЙ БЕЗОПАСНОСТИ И ВОЕННО-ПАТРИОТИЧЕСКОГО ВОСПИТАНИЯ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152693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44.03.01 Педагогическое образование; Основы безопасности и защиты Родины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7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357</a:t>
                      </a:r>
                      <a:r>
                        <a:rPr sz="900"/>
                        <a:t>/</a:t>
                      </a:r>
                      <a:r>
                        <a:rPr sz="900"/>
                        <a:t>42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10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25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ctr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 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ИНСТИТУТ ИНФОРМАЦИОННЫХ ТЕХНОЛОГИЙ И ТЕХНОЛОГИЧЕСКОГО ОБРАЗОВАНИЯ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152693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44.03.01 Педагогическое образование; Технологическое образование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140</a:t>
                      </a:r>
                      <a:r>
                        <a:rPr sz="900"/>
                        <a:t>/</a:t>
                      </a:r>
                      <a:r>
                        <a:rPr sz="900"/>
                        <a:t>49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20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</a:tr>
              <a:tr h="152693">
                <a:tc gridSpan="7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ФАКУЛЬТЕТ КОМПЛЕКСНОЙ БЕЗОПАСНОСТИ И ВОЕННО-ПАТРИОТИЧЕСКОГО ВОСПИТАНИЯ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152693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44.03.01 Педагогическое образование; Основы безопасности и защиты Родины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16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191</a:t>
                      </a:r>
                      <a:r>
                        <a:rPr sz="900"/>
                        <a:t>/</a:t>
                      </a:r>
                      <a:r>
                        <a:rPr sz="900"/>
                        <a:t>60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3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 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900"/>
                        <a:t>22</a:t>
                      </a:r>
                      <a:endParaRPr sz="9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22067" marR="22067" marT="0" vert="horz"/>
                </a:tc>
              </a:tr>
            </a:tbl>
          </a:graphicData>
        </a:graphic>
      </p:graphicFrame>
    </p:spTree>
  </p:cSld>
</p:sld>
</file>

<file path=ppt/slides/slide3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86" name="GroupShape 8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7" name="Shape 87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blipFill>
            <a:blip r:embed="rId1"/>
            <a:stretch/>
          </a:blip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8" name="Shape 88"/>
          <p:cNvSpPr txBox="false"/>
          <p:nvPr isPhoto="false"/>
        </p:nvSpPr>
        <p:spPr>
          <a:xfrm flipH="false" flipV="false" rot="0">
            <a:off x="539552" y="1078510"/>
            <a:ext cx="5184576" cy="2812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lstStyle>
            <a:defPPr/>
            <a:lvl1pPr algn="l" indent="0" lvl="0" marL="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-171450" marL="171450">
              <a:lnSpc>
                <a:spcPct val="107000"/>
              </a:lnSpc>
              <a:spcAft>
                <a:spcPts val="800"/>
              </a:spcAft>
              <a:buFont typeface="Arial"/>
              <a:buChar char="•"/>
            </a:pPr>
            <a:endParaRPr sz="1200"/>
          </a:p>
        </p:txBody>
      </p:sp>
      <p:sp>
        <p:nvSpPr>
          <p:cNvPr hidden="false" id="89" name="Shape 89"/>
          <p:cNvSpPr txBox="true"/>
          <p:nvPr isPhoto="false"/>
        </p:nvSpPr>
        <p:spPr>
          <a:xfrm flipH="false" flipV="false" rot="0">
            <a:off x="6372200" y="2340917"/>
            <a:ext cx="2304255" cy="461665"/>
          </a:xfrm>
          <a:prstGeom prst="rect">
            <a:avLst/>
          </a:prstGeom>
          <a:noFill/>
        </p:spPr>
        <p:txBody>
          <a:bodyPr anchor="ctr" bIns="45720" lIns="91440" rIns="91440" tIns="45720" wrap="square">
            <a:spAutoFit/>
          </a:bodyPr>
          <a:p>
            <a:pPr algn="ctr" indent="0" marL="0"/>
            <a:r>
              <a:rPr b="true" sz="24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Целевая квота</a:t>
            </a:r>
            <a:endParaRPr b="true" sz="24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4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0" name="GroupShape 9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1" name="Shape 91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blipFill>
            <a:blip r:embed="rId1"/>
            <a:stretch/>
          </a:blip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92" name="Shape 92"/>
          <p:cNvSpPr txBox="false"/>
          <p:nvPr isPhoto="false"/>
        </p:nvSpPr>
        <p:spPr>
          <a:xfrm flipH="false" flipV="false" rot="0">
            <a:off x="539552" y="1078510"/>
            <a:ext cx="5184576" cy="2812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lstStyle>
            <a:defPPr/>
            <a:lvl1pPr algn="l" indent="0" lvl="0" marL="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-171450" marL="171450">
              <a:lnSpc>
                <a:spcPct val="107000"/>
              </a:lnSpc>
              <a:spcAft>
                <a:spcPts val="800"/>
              </a:spcAft>
              <a:buFont typeface="Arial"/>
              <a:buChar char="•"/>
            </a:pPr>
            <a:endParaRPr sz="1200"/>
          </a:p>
        </p:txBody>
      </p:sp>
      <p:sp>
        <p:nvSpPr>
          <p:cNvPr hidden="false" id="93" name="Shape 93"/>
          <p:cNvSpPr txBox="true"/>
          <p:nvPr isPhoto="false"/>
        </p:nvSpPr>
        <p:spPr>
          <a:xfrm flipH="false" flipV="false" rot="0">
            <a:off x="6316652" y="2156251"/>
            <a:ext cx="2304255" cy="830996"/>
          </a:xfrm>
          <a:prstGeom prst="rect">
            <a:avLst/>
          </a:prstGeom>
          <a:noFill/>
        </p:spPr>
        <p:txBody>
          <a:bodyPr anchor="ctr" bIns="45720" lIns="91440" rIns="91440" tIns="45720" wrap="square">
            <a:spAutoFit/>
          </a:bodyPr>
          <a:p>
            <a:pPr algn="ctr" indent="0" marL="0"/>
            <a:r>
              <a:rPr b="true" sz="24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Целевая квота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/>
            <a:r>
              <a:rPr b="true" sz="24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бакалавриат</a:t>
            </a:r>
            <a:endParaRPr b="true" sz="24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5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4" name="GroupShape 9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5" name="Shape 95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blipFill>
            <a:blip r:embed="rId1"/>
            <a:stretch/>
          </a:blip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96" name="Shape 96"/>
          <p:cNvSpPr txBox="false"/>
          <p:nvPr isPhoto="false"/>
        </p:nvSpPr>
        <p:spPr>
          <a:xfrm flipH="false" flipV="false" rot="0">
            <a:off x="539552" y="1078510"/>
            <a:ext cx="5184576" cy="2812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lstStyle>
            <a:defPPr/>
            <a:lvl1pPr algn="l" indent="0" lvl="0" marL="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-171450" marL="171450">
              <a:lnSpc>
                <a:spcPct val="107000"/>
              </a:lnSpc>
              <a:spcAft>
                <a:spcPts val="800"/>
              </a:spcAft>
              <a:buFont typeface="Arial"/>
              <a:buChar char="•"/>
            </a:pPr>
            <a:endParaRPr sz="1200"/>
          </a:p>
        </p:txBody>
      </p:sp>
      <p:sp>
        <p:nvSpPr>
          <p:cNvPr hidden="false" id="97" name="Shape 97"/>
          <p:cNvSpPr txBox="true"/>
          <p:nvPr isPhoto="false"/>
        </p:nvSpPr>
        <p:spPr>
          <a:xfrm flipH="false" flipV="false" rot="0">
            <a:off x="6316652" y="2156251"/>
            <a:ext cx="2304255" cy="830996"/>
          </a:xfrm>
          <a:prstGeom prst="rect">
            <a:avLst/>
          </a:prstGeom>
          <a:noFill/>
        </p:spPr>
        <p:txBody>
          <a:bodyPr anchor="ctr" bIns="45720" lIns="91440" rIns="91440" tIns="45720" wrap="square">
            <a:spAutoFit/>
          </a:bodyPr>
          <a:p>
            <a:pPr algn="ctr" indent="0" marL="0"/>
            <a:r>
              <a:rPr b="true" sz="24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Целевая квота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/>
            <a:r>
              <a:rPr b="true" sz="24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бакалавриат</a:t>
            </a:r>
            <a:endParaRPr b="true" sz="24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6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8" name="GroupShape 9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9" name="Shape 99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blipFill>
            <a:blip r:embed="rId1"/>
            <a:stretch/>
          </a:blip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00" name="Shape 100"/>
          <p:cNvSpPr txBox="false"/>
          <p:nvPr isPhoto="false"/>
        </p:nvSpPr>
        <p:spPr>
          <a:xfrm flipH="false" flipV="false" rot="0">
            <a:off x="539552" y="1078510"/>
            <a:ext cx="5184576" cy="2812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lstStyle>
            <a:defPPr/>
            <a:lvl1pPr algn="l" indent="0" lvl="0" marL="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-171450" marL="171450">
              <a:lnSpc>
                <a:spcPct val="107000"/>
              </a:lnSpc>
              <a:spcAft>
                <a:spcPts val="800"/>
              </a:spcAft>
              <a:buFont typeface="Arial"/>
              <a:buChar char="•"/>
            </a:pPr>
            <a:endParaRPr sz="1200"/>
          </a:p>
        </p:txBody>
      </p:sp>
      <p:sp>
        <p:nvSpPr>
          <p:cNvPr hidden="false" id="101" name="Shape 101"/>
          <p:cNvSpPr txBox="true"/>
          <p:nvPr isPhoto="false"/>
        </p:nvSpPr>
        <p:spPr>
          <a:xfrm flipH="false" flipV="false" rot="0">
            <a:off x="6313979" y="2156251"/>
            <a:ext cx="2304256" cy="830996"/>
          </a:xfrm>
          <a:prstGeom prst="rect">
            <a:avLst/>
          </a:prstGeom>
          <a:noFill/>
        </p:spPr>
        <p:txBody>
          <a:bodyPr anchor="ctr" bIns="45720" lIns="91440" rIns="91440" tIns="45720" wrap="square">
            <a:spAutoFit/>
          </a:bodyPr>
          <a:p>
            <a:pPr algn="ctr" indent="0" marL="0"/>
            <a:r>
              <a:rPr b="true" sz="24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Целевая квота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/>
            <a:r>
              <a:rPr b="true" sz="24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магистратура</a:t>
            </a:r>
            <a:endParaRPr b="true" sz="24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7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2" name="GroupShape 10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03" name="Shape 103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blipFill>
            <a:blip r:embed="rId1"/>
            <a:stretch/>
          </a:blip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04" name="Shape 104"/>
          <p:cNvSpPr txBox="false"/>
          <p:nvPr isPhoto="false"/>
        </p:nvSpPr>
        <p:spPr>
          <a:xfrm flipH="false" flipV="false" rot="0">
            <a:off x="539552" y="1078510"/>
            <a:ext cx="5184576" cy="2812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lstStyle>
            <a:defPPr/>
            <a:lvl1pPr algn="l" indent="0" lvl="0" marL="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-171450" marL="171450">
              <a:lnSpc>
                <a:spcPct val="107000"/>
              </a:lnSpc>
              <a:spcAft>
                <a:spcPts val="800"/>
              </a:spcAft>
              <a:buFont typeface="Arial"/>
              <a:buChar char="•"/>
            </a:pPr>
            <a:endParaRPr sz="1200"/>
          </a:p>
        </p:txBody>
      </p:sp>
      <p:sp>
        <p:nvSpPr>
          <p:cNvPr hidden="false" id="105" name="Shape 105"/>
          <p:cNvSpPr txBox="true"/>
          <p:nvPr isPhoto="false"/>
        </p:nvSpPr>
        <p:spPr>
          <a:xfrm flipH="false" flipV="false" rot="0">
            <a:off x="6391854" y="1602254"/>
            <a:ext cx="2304256" cy="1938991"/>
          </a:xfrm>
          <a:prstGeom prst="rect">
            <a:avLst/>
          </a:prstGeom>
          <a:noFill/>
        </p:spPr>
        <p:txBody>
          <a:bodyPr anchor="ctr" bIns="45720" lIns="91440" rIns="91440" tIns="45720" wrap="square">
            <a:spAutoFit/>
          </a:bodyPr>
          <a:p>
            <a:pPr algn="ctr" indent="0" marL="0"/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Прием </a:t>
            </a:r>
            <a:b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на новые программы </a:t>
            </a:r>
            <a:b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на места </a:t>
            </a:r>
            <a:b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по договорам </a:t>
            </a:r>
            <a:b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об образовании</a:t>
            </a:r>
            <a:endParaRPr b="true" sz="20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8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6" name="GroupShape 10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07" name="Shape 107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blipFill>
            <a:blip r:embed="rId1"/>
            <a:stretch/>
          </a:blip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08" name="Shape 108"/>
          <p:cNvSpPr txBox="true"/>
          <p:nvPr isPhoto="false"/>
        </p:nvSpPr>
        <p:spPr>
          <a:xfrm flipH="false" flipV="false" rot="0">
            <a:off x="6444208" y="1995686"/>
            <a:ext cx="2304255" cy="1015663"/>
          </a:xfrm>
          <a:prstGeom prst="rect">
            <a:avLst/>
          </a:prstGeom>
          <a:noFill/>
        </p:spPr>
        <p:txBody>
          <a:bodyPr anchor="ctr" bIns="45720" lIns="91440" rIns="91440" tIns="45720" wrap="square">
            <a:spAutoFit/>
          </a:bodyPr>
          <a:p>
            <a:pPr algn="ctr" indent="0" marL="0"/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Оплаты </a:t>
            </a:r>
            <a:b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по программам </a:t>
            </a:r>
            <a:b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b="true" sz="2000" u="sng">
                <a:solidFill>
                  <a:schemeClr val="bg1"/>
                </a:solidFill>
                <a:latin typeface="+mn-lt"/>
                <a:ea typeface="+mn-ea"/>
                <a:cs typeface="+mn-cs"/>
              </a:rPr>
              <a:t>с ограничениями</a:t>
            </a:r>
            <a:endParaRPr b="true" sz="20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09" name="Shape 109"/>
          <p:cNvSpPr txBox="false"/>
          <p:nvPr isPhoto="false"/>
        </p:nvSpPr>
        <p:spPr>
          <a:xfrm flipH="false" flipV="false" rot="0">
            <a:off x="539552" y="1078510"/>
            <a:ext cx="5184576" cy="2812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lstStyle>
            <a:defPPr/>
            <a:lvl1pPr algn="l" indent="0" lvl="0" marL="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-171450" marL="171450">
              <a:lnSpc>
                <a:spcPct val="107000"/>
              </a:lnSpc>
              <a:spcAft>
                <a:spcPts val="800"/>
              </a:spcAft>
              <a:buFont typeface="Arial"/>
              <a:buChar char="•"/>
            </a:pPr>
            <a:endParaRPr sz="1200"/>
          </a:p>
        </p:txBody>
      </p:sp>
      <p:graphicFrame>
        <p:nvGraphicFramePr>
          <p:cNvPr hidden="false" id="110" name="Table 110"/>
          <p:cNvGraphicFramePr/>
          <p:nvPr isPhoto="false"/>
        </p:nvGraphicFramePr>
        <p:xfrm flipH="false" flipV="false" rot="0">
          <a:off x="554436" y="485681"/>
          <a:ext cx="5335336" cy="4172136"/>
        </p:xfrm>
        <a:graphic>
          <a:graphicData uri="http://schemas.openxmlformats.org/drawingml/2006/table">
            <a:tbl>
              <a:tblPr bandCol="false" bandRow="true" firstCol="true" firstRow="true" lastCol="false" lastRow="false">
                <a:tableStyleId>{69CF1AB2-1976-4502-BF36-3FF5EA218861}</a:tableStyleId>
              </a:tblPr>
              <a:tblGrid>
                <a:gridCol w="2372407"/>
                <a:gridCol w="879587"/>
                <a:gridCol w="1041671"/>
                <a:gridCol w="1041671"/>
              </a:tblGrid>
              <a:tr h="4680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 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2025 11.07.2025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2026 11.07.2026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Разница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2272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37.03.01 Психология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619250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-619250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2272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37.03.02 Конфликтология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122750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-122750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4680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37.05.02 Психология служебной деятельности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248700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-248700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2272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38.03.03 Управление персоналом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4680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38.03.04 Государственное </a:t>
                      </a:r>
                      <a:br>
                        <a:rPr sz="1200"/>
                      </a:br>
                      <a:r>
                        <a:rPr sz="1200"/>
                        <a:t>и муниципальное управление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238500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-238500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2272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40.03.01 Юриспруденция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414300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379300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-35000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4680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41.03.01 Зарубежное регионоведение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149000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+149000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4680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42.03.01 Реклама и связи </a:t>
                      </a:r>
                      <a:br>
                        <a:rPr sz="1200"/>
                      </a:br>
                      <a:r>
                        <a:rPr sz="1200"/>
                        <a:t>с общественностью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583850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-583850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2272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45.03.01 Филология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961600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52250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-909350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2272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45.03.02 Лингвистика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1960150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328750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-1632000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  <a:tr h="46807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Итого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5149100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909300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sz="1200"/>
                        <a:t>-4239800</a:t>
                      </a:r>
                      <a:endParaRPr sz="1200">
                        <a:latin typeface="Aptos"/>
                        <a:ea typeface="Aptos"/>
                        <a:cs typeface="Aptos"/>
                      </a:endParaRPr>
                    </a:p>
                  </a:txBody>
                  <a:tcPr anchor="t" anchorCtr="false" marB="0" marL="54753" marR="54753" marT="0" vert="horz"/>
                </a:tc>
              </a:tr>
            </a:tbl>
          </a:graphicData>
        </a:graphic>
      </p:graphicFrame>
    </p:spTree>
  </p:cSld>
</p:sld>
</file>

<file path=ppt/slides/slide9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11" name="GroupShape 11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12" name="Shape 112"/>
          <p:cNvSpPr txBox="false"/>
          <p:nvPr isPhoto="false"/>
        </p:nvSpPr>
        <p:spPr>
          <a:xfrm flipH="false" flipV="false" rot="0">
            <a:off x="0" y="0"/>
            <a:ext cx="9144000" cy="5143500"/>
          </a:xfrm>
          <a:prstGeom prst="rect">
            <a:avLst/>
          </a:prstGeom>
          <a:solidFill>
            <a:srgbClr val="264796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13" name="Shape 113"/>
          <p:cNvSpPr txBox="false"/>
          <p:nvPr isPhoto="false"/>
        </p:nvSpPr>
        <p:spPr>
          <a:xfrm flipH="false" flipV="false" rot="0">
            <a:off x="251519" y="195486"/>
            <a:ext cx="8640960" cy="4752528"/>
          </a:xfrm>
          <a:prstGeom prst="rect">
            <a:avLst/>
          </a:prstGeom>
          <a:noFill/>
          <a:ln w="25400">
            <a:solidFill>
              <a:schemeClr val="bg1"/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14" name="Shape 114"/>
          <p:cNvSpPr txBox="false"/>
          <p:nvPr isPhoto="false"/>
        </p:nvSpPr>
        <p:spPr>
          <a:xfrm flipH="false" flipV="false" rot="0">
            <a:off x="3707904" y="3075806"/>
            <a:ext cx="1728192" cy="0"/>
          </a:xfrm>
          <a:prstGeom prst="line">
            <a:avLst/>
          </a:prstGeom>
          <a:ln w="9525">
            <a:solidFill>
              <a:schemeClr val="bg1"/>
            </a:solidFill>
            <a:prstDash val="solid"/>
          </a:ln>
        </p:spPr>
        <p:style>
          <a:lnRef idx="0"/>
          <a:fillRef idx="0">
            <a:schemeClr val="accent1"/>
          </a:fillRef>
          <a:effectRef idx="0"/>
          <a:fontRef idx="none"/>
        </p:style>
      </p:sp>
      <p:sp>
        <p:nvSpPr>
          <p:cNvPr hidden="false" id="115" name="Shape 115"/>
          <p:cNvSpPr txBox="true"/>
          <p:nvPr isPhoto="false"/>
        </p:nvSpPr>
        <p:spPr>
          <a:xfrm flipH="false" flipV="false" rot="0">
            <a:off x="431539" y="3411829"/>
            <a:ext cx="8280920" cy="584775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</a:bodyPr>
          <a:p>
            <a:pPr algn="ctr" indent="0" marL="0"/>
            <a:r>
              <a:rPr b="true" sz="3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Благодарю за внимание!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117" name="Picture 117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3684115" y="771550"/>
            <a:ext cx="1775767" cy="1743434"/>
          </a:xfrm>
          <a:prstGeom prst="rect">
            <a:avLst/>
          </a:prstGeom>
        </p:spPr>
      </p:pic>
    </p:spTree>
  </p:cSld>
</p:sld>
</file>

<file path=ppt/theme/theme1.xml><?xml version="1.0" encoding="utf-8"?>
<a:theme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14="http://schemas.microsoft.com/office/powerpoint/2010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</a:theme>
</file>

<file path=docProps/app.xml><?xml version="1.0" encoding="utf-8"?>
<Properties xmlns="http://schemas.openxmlformats.org/officeDocument/2006/extended-properties">
  <Template>Normal.dotm</Template>
  <TotalTime>0</TotalTime>
  <DocSecurity>0</DocSecurity>
  <ScaleCrop>false</ScaleCrop>
  <Application>MyOffice-CoreFramework-Android/41-1442.1138.10597.1072.1@51e32e2c44ab45f6658b92f4d6d43f4c3b886c00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2023-05-04T19:30:06Z</dcterms:created>
  <dcterms:modified xsi:type="dcterms:W3CDTF">2026-07-13T06:55:39Z</dcterms:modified>
</cp:coreProperties>
</file>