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330" r:id="rId3"/>
    <p:sldId id="448" r:id="rId4"/>
    <p:sldId id="471" r:id="rId5"/>
    <p:sldId id="469" r:id="rId6"/>
    <p:sldId id="379" r:id="rId7"/>
    <p:sldId id="451" r:id="rId8"/>
    <p:sldId id="452" r:id="rId9"/>
    <p:sldId id="454" r:id="rId10"/>
    <p:sldId id="453" r:id="rId11"/>
    <p:sldId id="407" r:id="rId12"/>
    <p:sldId id="435" r:id="rId13"/>
    <p:sldId id="410" r:id="rId14"/>
    <p:sldId id="455" r:id="rId15"/>
    <p:sldId id="456" r:id="rId16"/>
    <p:sldId id="418" r:id="rId17"/>
    <p:sldId id="457" r:id="rId18"/>
    <p:sldId id="445" r:id="rId19"/>
    <p:sldId id="446" r:id="rId20"/>
    <p:sldId id="458" r:id="rId21"/>
    <p:sldId id="459" r:id="rId22"/>
    <p:sldId id="375" r:id="rId23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B078"/>
    <a:srgbClr val="155FAA"/>
    <a:srgbClr val="015BAB"/>
    <a:srgbClr val="FFFFFF"/>
    <a:srgbClr val="EB2228"/>
    <a:srgbClr val="DF2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778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8087"/>
          </a:xfrm>
          <a:prstGeom prst="rect">
            <a:avLst/>
          </a:prstGeom>
        </p:spPr>
        <p:txBody>
          <a:bodyPr vert="horz" lIns="92455" tIns="46227" rIns="92455" bIns="4622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087"/>
          </a:xfrm>
          <a:prstGeom prst="rect">
            <a:avLst/>
          </a:prstGeom>
        </p:spPr>
        <p:txBody>
          <a:bodyPr vert="horz" lIns="92455" tIns="46227" rIns="92455" bIns="46227" rtlCol="0"/>
          <a:lstStyle>
            <a:lvl1pPr algn="r">
              <a:defRPr sz="1200"/>
            </a:lvl1pPr>
          </a:lstStyle>
          <a:p>
            <a:fld id="{EAD71AFD-8594-4D33-A363-392893883DB3}" type="datetimeFigureOut">
              <a:rPr lang="ru-RU" smtClean="0"/>
              <a:t>17.07.2026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0138"/>
            <a:ext cx="2946400" cy="498087"/>
          </a:xfrm>
          <a:prstGeom prst="rect">
            <a:avLst/>
          </a:prstGeom>
        </p:spPr>
        <p:txBody>
          <a:bodyPr vert="horz" lIns="92455" tIns="46227" rIns="92455" bIns="4622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30138"/>
            <a:ext cx="2946400" cy="498087"/>
          </a:xfrm>
          <a:prstGeom prst="rect">
            <a:avLst/>
          </a:prstGeom>
        </p:spPr>
        <p:txBody>
          <a:bodyPr vert="horz" lIns="92455" tIns="46227" rIns="92455" bIns="46227" rtlCol="0" anchor="b"/>
          <a:lstStyle>
            <a:lvl1pPr algn="r">
              <a:defRPr sz="1200"/>
            </a:lvl1pPr>
          </a:lstStyle>
          <a:p>
            <a:fld id="{9B18F67F-24AE-42B9-96E8-4CFAC37714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537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6"/>
          </a:xfrm>
          <a:prstGeom prst="rect">
            <a:avLst/>
          </a:prstGeom>
        </p:spPr>
        <p:txBody>
          <a:bodyPr vert="horz" lIns="92455" tIns="46227" rIns="92455" bIns="4622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6"/>
          </a:xfrm>
          <a:prstGeom prst="rect">
            <a:avLst/>
          </a:prstGeom>
        </p:spPr>
        <p:txBody>
          <a:bodyPr vert="horz" lIns="92455" tIns="46227" rIns="92455" bIns="46227" rtlCol="0"/>
          <a:lstStyle>
            <a:lvl1pPr algn="r">
              <a:defRPr sz="1200"/>
            </a:lvl1pPr>
          </a:lstStyle>
          <a:p>
            <a:fld id="{F5693720-9801-431B-AD5A-1C27CA1E9569}" type="datetimeFigureOut">
              <a:rPr lang="ru-RU" smtClean="0"/>
              <a:t>16.07.2026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55" tIns="46227" rIns="92455" bIns="4622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2455" tIns="46227" rIns="92455" bIns="4622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3"/>
            <a:ext cx="2945659" cy="498135"/>
          </a:xfrm>
          <a:prstGeom prst="rect">
            <a:avLst/>
          </a:prstGeom>
        </p:spPr>
        <p:txBody>
          <a:bodyPr vert="horz" lIns="92455" tIns="46227" rIns="92455" bIns="4622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3"/>
            <a:ext cx="2945659" cy="498135"/>
          </a:xfrm>
          <a:prstGeom prst="rect">
            <a:avLst/>
          </a:prstGeom>
        </p:spPr>
        <p:txBody>
          <a:bodyPr vert="horz" lIns="92455" tIns="46227" rIns="92455" bIns="46227" rtlCol="0" anchor="b"/>
          <a:lstStyle>
            <a:lvl1pPr algn="r">
              <a:defRPr sz="1200"/>
            </a:lvl1pPr>
          </a:lstStyle>
          <a:p>
            <a:fld id="{434215DA-4F43-4011-BBEA-E8FD025978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861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576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B7DCD-A3E1-D197-2307-FEE171A1C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3161ECD-E77B-A117-A53A-AA6C6AEAF9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7B95EDD-87FE-1F95-3B72-9C299EE1D0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FBDC96-0F70-2E4B-2AC3-9100D41A8C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647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54150-B45A-671C-32D8-7E5324B1A0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D073A69-352E-37EC-2C1B-03EB658C64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C7DCAAD-94E6-245C-3F2E-0BB54E6163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90772B5-53E5-33E9-C7A3-7B2D4D1088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092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1C5B2-34B5-9E00-4E73-98016AA681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E851ABF-CEFE-FD84-7AD2-59CF496EE1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2DD0940-2956-65C4-599D-CE113BD433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C3361A6-AC9A-B1F8-9F32-53C0CF796D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185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5928A-8BD0-BDD2-AF5A-D387EC38E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D1129D2-2305-BFAE-61F5-7D010C2CE8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1FF01E8-892E-54AC-4E61-2BF3EFF42E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B7A9E76-56F1-B87F-AD4C-EC0C5969A7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374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47D40-0259-3D1E-E3CB-AF3230398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3355D81-264F-083F-EDCF-7BDCD6DE61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4570087-65DD-740D-271F-5743BFE884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643FF8F-633F-1E5A-1C66-22E3A8C4EC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5903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F193B-04B8-AD4C-60AA-5C21B3BE1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B9EB7ED-E0C2-74B3-90A5-362B5D64E0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DC6D281-5070-8261-0335-4BE48DD2C0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E80F0E3-0621-C88D-0138-79D62F5BA4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08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52011-0A3A-8F07-2D05-345024625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BE3D378-DB73-18B2-1918-A01F6A44C1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7CA1812-101C-6B05-9CAD-7256428A09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DBE89B9-BCF3-8B8A-C5D2-8540E153990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5029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6AE62C-A626-043E-29D3-B37C8EAA7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27E7535-7830-FD5B-C195-6AA2DA54F5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76F07DE-0F58-20B5-ECC3-BAF3ABF768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DC7720D-32BE-6E19-FBEA-A7D1DDC00E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7703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9555F-B971-80BA-FBDA-942EEE8E4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DA58F2F-1320-4967-43B6-B26F14EA23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A3D79CE-597C-13F9-80B7-3053EDF967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4FEC637-603A-40C9-453C-D574867B46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7110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EACF6-2F15-2FEF-BF2E-797776EFFF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642C4FB-88B6-FBB4-E1F9-E65ED8090D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E86454A-3246-662B-7950-F9C9E692DD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72B58CB-981E-8C05-838C-3144376CC2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06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25D16-6745-1EEC-D101-E3A255F74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FD5FBCE-6FCD-9AD0-A5F6-958B1B5E59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D2FEC37-F97C-8B6D-8B4F-F7087C8222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A853EC5-02D1-5A20-2BC7-B738FF5E422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7296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8B650-917B-902D-9ED2-0DF1804D7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3167F18-A02D-1F76-6450-73C615D939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04076AF-A5EA-54D8-76EE-D8633E307F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4E36D3-1722-75BE-F80C-DCB52E05A6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993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87CF8F-9D60-3455-E0BB-D7B912523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1057625-D9CD-C448-85A5-1C2C9086E2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2034C38-FEBD-8CAB-FD24-EDA930D4C6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0A853F1-7DAC-AF78-CCF8-06692BF696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0271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B0681-BD95-941C-835F-7343B1B40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FE27EC7-C5CB-75ED-4ADE-5E0ACD93D6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028CB4E-5444-3FD9-4C8E-93614AC805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4D87145-C8AD-91E3-5C96-890148E762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15DA-4F43-4011-BBEA-E8FD0259781C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653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357-FEA2-47AA-83A4-07AD6EACC170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34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1AED9-1C05-435D-B8FE-D565F5424F36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196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65CD4-020A-428E-A096-8145333F20F1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832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590BB-14E2-409C-8E1C-4EDD80FF506F}" type="datetime1">
              <a:rPr lang="ru-RU" smtClean="0"/>
              <a:t>16.07.2026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654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FD44B-4C7F-4262-8A78-B51636A4CD07}" type="datetime1">
              <a:rPr lang="ru-RU" smtClean="0"/>
              <a:t>16.07.2026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408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B5E8-5D86-427D-8511-59FD738E5F89}" type="datetime1">
              <a:rPr lang="ru-RU" smtClean="0"/>
              <a:t>16.07.2026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744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0883-FC3C-4A49-89CC-576BC4B8358D}" type="datetime1">
              <a:rPr lang="ru-RU" smtClean="0"/>
              <a:t>16.07.2026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424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F75C-BD98-457F-9EF7-2C7D73362B22}" type="datetime1">
              <a:rPr lang="ru-RU" smtClean="0"/>
              <a:t>16.07.2026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581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8A75F-A5B5-43DC-B859-2F132ED9E4EE}" type="datetime1">
              <a:rPr lang="ru-RU" smtClean="0"/>
              <a:t>16.07.2026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572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3DE4C-DE2B-4DEE-989C-7A76D3C61845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676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77B2E-0CE0-4EAA-89ED-21366DBBC85F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65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357-FEA2-47AA-83A4-07AD6EACC170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304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1AED9-1C05-435D-B8FE-D565F5424F36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769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65CD4-020A-428E-A096-8145333F20F1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4207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590BB-14E2-409C-8E1C-4EDD80FF506F}" type="datetime1">
              <a:rPr lang="ru-RU" smtClean="0"/>
              <a:t>16.07.2026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2383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FD44B-4C7F-4262-8A78-B51636A4CD07}" type="datetime1">
              <a:rPr lang="ru-RU" smtClean="0"/>
              <a:t>16.07.2026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378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B5E8-5D86-427D-8511-59FD738E5F89}" type="datetime1">
              <a:rPr lang="ru-RU" smtClean="0"/>
              <a:t>16.07.2026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304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0883-FC3C-4A49-89CC-576BC4B8358D}" type="datetime1">
              <a:rPr lang="ru-RU" smtClean="0"/>
              <a:t>16.07.2026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2863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F75C-BD98-457F-9EF7-2C7D73362B22}" type="datetime1">
              <a:rPr lang="ru-RU" smtClean="0"/>
              <a:t>16.07.2026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5958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8A75F-A5B5-43DC-B859-2F132ED9E4EE}" type="datetime1">
              <a:rPr lang="ru-RU" smtClean="0"/>
              <a:t>16.07.2026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470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3DE4C-DE2B-4DEE-989C-7A76D3C61845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8304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77B2E-0CE0-4EAA-89ED-21366DBBC85F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5502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2662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D4924-601B-4666-946E-6081E40B555C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485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D4924-601B-4666-946E-6081E40B555C}" type="datetime1">
              <a:rPr lang="ru-RU" smtClean="0"/>
              <a:t>16.07.2026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6CBCA-DAB7-4550-9C37-4CA1DAB200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258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jpeg"/><Relationship Id="rId5" Type="http://schemas.openxmlformats.org/officeDocument/2006/relationships/image" Target="../media/image15.jp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jpeg"/><Relationship Id="rId5" Type="http://schemas.openxmlformats.org/officeDocument/2006/relationships/image" Target="../media/image15.jp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9.png"/><Relationship Id="rId7" Type="http://schemas.openxmlformats.org/officeDocument/2006/relationships/image" Target="../media/image22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11" Type="http://schemas.openxmlformats.org/officeDocument/2006/relationships/image" Target="../media/image25.jpeg"/><Relationship Id="rId5" Type="http://schemas.openxmlformats.org/officeDocument/2006/relationships/image" Target="../media/image3.png"/><Relationship Id="rId10" Type="http://schemas.openxmlformats.org/officeDocument/2006/relationships/image" Target="../media/image24.jpeg"/><Relationship Id="rId4" Type="http://schemas.openxmlformats.org/officeDocument/2006/relationships/image" Target="../media/image10.pn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820650" y="2683976"/>
            <a:ext cx="988429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cs typeface="Gotham Pro" panose="02000503040000020004" pitchFamily="50" charset="0"/>
            </a:endParaRP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ИСКУССТВЕННОГО ИНТЕЛЛЕКТА В ОБЩЕСТВЕННЫХ ФИНАНСАХ. НОРМАТИВНОЕ ПРАВОВОЕ РЕГУЛИРОВАНИЕ. ОГРАНИЧЕНИЯ И ПЕРСПЕКТИВЫ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8759" y="1227500"/>
            <a:ext cx="9950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5B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ДОМБРОВСКИЙ АЛЕКСАНДР НИКОЛАЕВИЧ 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Союза развития цифровизации общественных финансов,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Наблюдательного совета Союза развития государственных финансов, научный редактор журнала «Бюджет»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0" name="object 45"/>
          <p:cNvPicPr/>
          <p:nvPr/>
        </p:nvPicPr>
        <p:blipFill rotWithShape="1">
          <a:blip r:embed="rId3" cstate="print"/>
          <a:srcRect b="66585"/>
          <a:stretch/>
        </p:blipFill>
        <p:spPr>
          <a:xfrm>
            <a:off x="5281539" y="5551348"/>
            <a:ext cx="6810374" cy="974786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6A3A7C2C-363F-9F17-4224-76FF121DBE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5" name="Рисунок 4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C0F4CB7D-5593-0B41-6444-39A5C9E84A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7C46DE-DB87-94A7-9ECE-B0A58D88A3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59" y="0"/>
            <a:ext cx="1092542" cy="100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62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5FA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205FB1-0B73-AFDC-44A2-4EBED568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Box 111">
            <a:extLst>
              <a:ext uri="{FF2B5EF4-FFF2-40B4-BE49-F238E27FC236}">
                <a16:creationId xmlns:a16="http://schemas.microsoft.com/office/drawing/2014/main" id="{964D1B2E-B8E6-A0C1-98C7-67A6AC8B25D1}"/>
              </a:ext>
            </a:extLst>
          </p:cNvPr>
          <p:cNvSpPr txBox="1"/>
          <p:nvPr/>
        </p:nvSpPr>
        <p:spPr>
          <a:xfrm>
            <a:off x="3197436" y="3507942"/>
            <a:ext cx="62414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ТЕЛЕГРАМ-КАНАЛ СОЮЗА МКСО</a:t>
            </a:r>
          </a:p>
        </p:txBody>
      </p:sp>
      <p:pic>
        <p:nvPicPr>
          <p:cNvPr id="115" name="object 4">
            <a:extLst>
              <a:ext uri="{FF2B5EF4-FFF2-40B4-BE49-F238E27FC236}">
                <a16:creationId xmlns:a16="http://schemas.microsoft.com/office/drawing/2014/main" id="{83D4A3A1-7EEA-8BAA-A665-816090BE7E9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890" y="84790"/>
            <a:ext cx="10566400" cy="5826075"/>
          </a:xfrm>
          <a:prstGeom prst="rect">
            <a:avLst/>
          </a:prstGeom>
        </p:spPr>
      </p:pic>
      <p:sp>
        <p:nvSpPr>
          <p:cNvPr id="194" name="TextBox 193">
            <a:extLst>
              <a:ext uri="{FF2B5EF4-FFF2-40B4-BE49-F238E27FC236}">
                <a16:creationId xmlns:a16="http://schemas.microsoft.com/office/drawing/2014/main" id="{B33604FA-6632-8140-D655-8999E4BD77A2}"/>
              </a:ext>
            </a:extLst>
          </p:cNvPr>
          <p:cNvSpPr txBox="1"/>
          <p:nvPr/>
        </p:nvSpPr>
        <p:spPr>
          <a:xfrm>
            <a:off x="897975" y="2498027"/>
            <a:ext cx="66040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.ПРАВОВОЙ ФУНДАМЕНТ</a:t>
            </a: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0" name="Рисунок 79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7E659239-324D-CDFE-ED71-D36ED02F72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81" name="Рисунок 80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49B78C9-E236-C5B2-A661-914458119C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22D10CBA-E7C1-B0E2-FD8C-82F3677009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48679" y="1803806"/>
            <a:ext cx="4281542" cy="428154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21C7BE-2845-67D2-070D-55ECB67F01A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822560"/>
            <a:ext cx="895927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23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106F9-36F7-A011-47C3-EC6382DE4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7A627031-4130-DF28-1613-665C460E59E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6B3E8F-7B4F-ABA9-236E-10981AF349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C26F5310-BA6F-9800-A89C-BE512A8EFC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C1648776-7A85-BBA0-D5C7-034D404347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3E72A637-ED30-847C-220E-CF763B467B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814743"/>
              </p:ext>
            </p:extLst>
          </p:nvPr>
        </p:nvGraphicFramePr>
        <p:xfrm>
          <a:off x="554183" y="1072246"/>
          <a:ext cx="11129818" cy="4652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9818">
                  <a:extLst>
                    <a:ext uri="{9D8B030D-6E8A-4147-A177-3AD203B41FA5}">
                      <a16:colId xmlns:a16="http://schemas.microsoft.com/office/drawing/2014/main" val="1638891141"/>
                    </a:ext>
                  </a:extLst>
                </a:gridCol>
              </a:tblGrid>
              <a:tr h="59870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1.1.1.ПРАВОВАЯ ОСНОВА ИСКУССТВЕННОГО ИНТЕЛЛЕКТА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947628"/>
                  </a:ext>
                </a:extLst>
              </a:tr>
              <a:tr h="1043378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1.Указ Президента РФ от 10.10.2019 г. № 490 «О развитии искусственного интеллекта в Российской Федерации»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Национальная стратегия развития искусственного интеллекта на период до 2030 года (в редакции Указа Президента РФ от 15.02.2024 № 124).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Определяют цели, приоритеты и принципы развития ИИ в различных отраслях и сферах до 2030 г.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3.Национальный проект «Экономика данных и цифровая трансформация государства»</a:t>
                      </a:r>
                      <a:b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Включает федеральные проекты: «Искусственный интеллект», «Цифровые платформы в отраслях социальной сферы» и др. 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4.Концепция развития регулирования ИИ до 2030 г. (Минцифры, август 2025)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Определяет приоритеты законодательного регулирования по отраслям.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 Этический кодекс ИИ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Добровольные этические принципы: запрет на вред, прозрачность, недопущение «очеловечивания» ИИ, принцип участие человека в принятии решений.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004736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A8236CA-AC3D-0FF6-2AEB-0B8B4A164F0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895927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325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8DAF2-2993-2E49-02B0-0EDD1832E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A113AA58-CD1E-B5DA-097D-CAF949A0B62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F301CFE-9A05-C76E-394E-6862015055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9CD6569-7EA6-2C47-EE2F-807D2B0013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2F2FF728-B6E0-0604-908F-42F258DDBF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7AEF1E27-AF67-85DC-2986-581C2C8004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61764"/>
              </p:ext>
            </p:extLst>
          </p:nvPr>
        </p:nvGraphicFramePr>
        <p:xfrm>
          <a:off x="554183" y="1072246"/>
          <a:ext cx="11129818" cy="4957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9818">
                  <a:extLst>
                    <a:ext uri="{9D8B030D-6E8A-4147-A177-3AD203B41FA5}">
                      <a16:colId xmlns:a16="http://schemas.microsoft.com/office/drawing/2014/main" val="1638891141"/>
                    </a:ext>
                  </a:extLst>
                </a:gridCol>
              </a:tblGrid>
              <a:tr h="59870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1.1.2.ПРАВОВАЯ ОСНОВА ИСКУССТВЕННОГО ИНТЕЛЛЕКТА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947628"/>
                  </a:ext>
                </a:extLst>
              </a:tr>
              <a:tr h="1043378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6. Перечень поручений по итогам конференции «Путешествие в мир искусственного интеллекта»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Поручения охватывают: создание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нацплана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штаба, комиссии; снижение барьеров для ИИ; экспорт ИИ-технологий; гармонизацию стандартов с БРИКС и ЕАЭС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7. Указ Президента РФ от 26 февраля 2026 г. № 116 «О Комиссии при Президенте Российской Федерации по вопросам развития технологий искусственного интеллекта»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8. Национальный план внедрения ИИ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Задаёт вектор и конкретные шаги для масштабного внедрения ИИ в экономику, социальную сферу и систему госуправления, отражает меры по повышению спроса на российские разработки. Предлагаются три меры поддержки внедрения ИИ: налоговые льготы, ускоренная амортизация оборудования и налоговый вычет для МСП. План также предусматривает законодательные меры для поддержки российских ИИ-моделей и стимулирования их использования в программном обеспечении.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9. Стратегия научно-технологического развития Российской Федерации (СНТР)</a:t>
                      </a:r>
                    </a:p>
                    <a:p>
                      <a:pPr algn="just"/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10.Закон «О поддержке развития технологий ИИ в РФ»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004736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AF0D31-FDC4-FD75-9240-C5E892D4FA0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895927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075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CF2EB-F2C2-1DF3-3ACE-002324E94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D0FB61AD-D637-303A-A2BE-0F0AC2B463F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0400124-EF33-DB2E-41BC-FAD004ED3C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C2E478B9-D45E-F4C3-6BB1-A2D782155E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F9D68803-15BF-1B71-2B44-A6168804658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A66CD87D-6E4D-23C1-DED9-1A5C876C4D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43788"/>
              </p:ext>
            </p:extLst>
          </p:nvPr>
        </p:nvGraphicFramePr>
        <p:xfrm>
          <a:off x="554183" y="1072246"/>
          <a:ext cx="11129818" cy="5079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9818">
                  <a:extLst>
                    <a:ext uri="{9D8B030D-6E8A-4147-A177-3AD203B41FA5}">
                      <a16:colId xmlns:a16="http://schemas.microsoft.com/office/drawing/2014/main" val="1638891141"/>
                    </a:ext>
                  </a:extLst>
                </a:gridCol>
              </a:tblGrid>
              <a:tr h="59870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1.2.1.ФЗ - ОПРЕДЕЛЕНИЕ ИСКУССТВЕННОГО ИНТЕЛЛЕКТА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947628"/>
                  </a:ext>
                </a:extLst>
              </a:tr>
              <a:tr h="104337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Искусственный интеллект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комплекс технологических решений, позволяющий имитировать когнитивные функции человека (включая способность самостоятельно совершенствовать свои функции, повышать точность решений за счет анализа новых данных и выполнять поиск решений без заранее заданного алгоритма) и получать при выполнении конкретных задач результаты, сопоставимые с результатами интеллектуальной деятельности человека или превосходящие их. Комплекс технологических решений включает в себя: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информационно-коммуникационную инфраструктуру;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программное обеспечение (в том числе такое, в котором используются методы машинного обучения);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процессы и сервисы по обработке данных и поиску решений.</a:t>
                      </a:r>
                    </a:p>
                    <a:p>
                      <a:pPr algn="just"/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004736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C63ECB-3FD7-4E25-D5E6-747BC16C750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955964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320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F90A51-3554-7D43-BF51-1624A93BE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EDAC1227-8480-AB51-177E-2111C9C765D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BE9AE53-C597-E574-4B09-669D9B292C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37EFA64-2667-CAAA-D4F5-81A004B2B7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ED3E19C4-C524-A509-63CE-6DB2BEE0392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68955E9C-5AC4-521F-0721-95A4059ED3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667541"/>
              </p:ext>
            </p:extLst>
          </p:nvPr>
        </p:nvGraphicFramePr>
        <p:xfrm>
          <a:off x="554183" y="1072246"/>
          <a:ext cx="11129818" cy="5079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9818">
                  <a:extLst>
                    <a:ext uri="{9D8B030D-6E8A-4147-A177-3AD203B41FA5}">
                      <a16:colId xmlns:a16="http://schemas.microsoft.com/office/drawing/2014/main" val="1638891141"/>
                    </a:ext>
                  </a:extLst>
                </a:gridCol>
              </a:tblGrid>
              <a:tr h="59870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1.2.2.ФЗ - ЧТО ТАКОЕ КОГНИТИВНЫЕ ФУНКЦИИ ЧЕЛОВЕКА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947628"/>
                  </a:ext>
                </a:extLst>
              </a:tr>
              <a:tr h="104337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Когнитивные функции -</a:t>
                      </a:r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это умственные процессы, с помощью которых человек воспринимает, обрабатывает, хранит и использует информацию.</a:t>
                      </a:r>
                    </a:p>
                    <a:p>
                      <a:pPr algn="just"/>
                      <a:r>
                        <a:rPr lang="ru-RU" sz="24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Ключевые когнитивные функции включают:</a:t>
                      </a:r>
                    </a:p>
                    <a:p>
                      <a:pPr algn="just"/>
                      <a:r>
                        <a:rPr lang="ru-RU" sz="2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Внимание:</a:t>
                      </a:r>
                      <a:r>
                        <a:rPr lang="ru-RU" sz="24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Способность фокусироваться на задаче, концентрироваться и переключаться между разными стимулами.</a:t>
                      </a:r>
                    </a:p>
                    <a:p>
                      <a:pPr algn="just"/>
                      <a:r>
                        <a:rPr lang="ru-RU" sz="2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Память:</a:t>
                      </a:r>
                      <a:r>
                        <a:rPr lang="ru-RU" sz="24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Процесс получения, закрепления, хранения и воспроизведения полученной информации и жизненного опыта.</a:t>
                      </a:r>
                    </a:p>
                    <a:p>
                      <a:pPr algn="just"/>
                      <a:r>
                        <a:rPr lang="ru-RU" sz="2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Мышление и интеллект:</a:t>
                      </a:r>
                      <a:r>
                        <a:rPr lang="ru-RU" sz="24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Способность анализировать информацию, делать логические выводы, понимать абстрактные понятия и решать нестандартные задачи.</a:t>
                      </a:r>
                    </a:p>
                    <a:p>
                      <a:pPr algn="just"/>
                      <a:r>
                        <a:rPr lang="ru-RU" sz="2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Речь:</a:t>
                      </a:r>
                      <a:r>
                        <a:rPr lang="ru-RU" sz="24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Навык понимания чужих мыслей и выражения своих с помощью слов и предложений.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004736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167C2E-DBA5-FCA1-FFB3-4CB9483F9A9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955964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692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9885F8-7BB7-C85F-7D0D-7B872B528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553FF5BE-F5FB-0A27-9234-67C771FD8C98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EF76B08-18CD-53C1-A96D-FE7F798A2D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D8AA7B7A-1B62-76EC-CC85-54926489AB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D3CB20B2-E6E2-C6FD-96D4-B9FD83DF1C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F484AC2F-C30F-AC93-9397-0E3CFF7CB4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080297"/>
              </p:ext>
            </p:extLst>
          </p:nvPr>
        </p:nvGraphicFramePr>
        <p:xfrm>
          <a:off x="554182" y="1072246"/>
          <a:ext cx="11148291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48291">
                  <a:extLst>
                    <a:ext uri="{9D8B030D-6E8A-4147-A177-3AD203B41FA5}">
                      <a16:colId xmlns:a16="http://schemas.microsoft.com/office/drawing/2014/main" val="1638891141"/>
                    </a:ext>
                  </a:extLst>
                </a:gridCol>
              </a:tblGrid>
              <a:tr h="59870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1.2.3. ФЗ - Правительство РФ устанавливает случаи, в которых допускается применение исключительно суверенных больших фундаментальных моделей ИИ и (или) национальных больших фундаментальных моделей ИИ </a:t>
                      </a:r>
                      <a:r>
                        <a:rPr lang="ru-RU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(в банковской сфере и иных сферах финансового рынка - по согласованию с Центральным банком РФ), а также перечень исключений из таких случаев.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947628"/>
                  </a:ext>
                </a:extLst>
              </a:tr>
              <a:tr h="104337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Федеральные органы исполнительной власти, иные государственные органы, органы местного самоуправления, государственные корпорации, Центральный банк РФ в пределах своей компетенции </a:t>
                      </a: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осуществляют внедрение больших фундаментальных моделей ИИ в ключевых отраслях экономики, социальной сфере и сфере государственного и муниципального управления.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004736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22D33C-8F9B-7C8E-BA8A-379696806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994064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383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A0138-1EDA-0A6D-1054-126212950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A22B0633-E614-6E82-B46A-CB5EC7CAA31B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A4AB59E-A530-F341-68AD-E35671DB36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B1FF16BD-043A-F613-F6A0-9EABC12428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71ED36B6-73D3-FFC8-AA78-12591930B1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0C78CE81-E22C-5A01-911F-047DBBC398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141391"/>
              </p:ext>
            </p:extLst>
          </p:nvPr>
        </p:nvGraphicFramePr>
        <p:xfrm>
          <a:off x="424874" y="1072246"/>
          <a:ext cx="11397672" cy="5079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7672">
                  <a:extLst>
                    <a:ext uri="{9D8B030D-6E8A-4147-A177-3AD203B41FA5}">
                      <a16:colId xmlns:a16="http://schemas.microsoft.com/office/drawing/2014/main" val="1638891141"/>
                    </a:ext>
                  </a:extLst>
                </a:gridCol>
              </a:tblGrid>
              <a:tr h="598707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1.2.4.ФЗ - СУВЕРЕННАЯ БОЛЬШАЯ ФУНДАМЕНТАЛЬНАЯ МОДЕЛЬ ИИ  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947628"/>
                  </a:ext>
                </a:extLst>
              </a:tr>
              <a:tr h="1043378">
                <a:tc>
                  <a:txBody>
                    <a:bodyPr/>
                    <a:lstStyle/>
                    <a:p>
                      <a:pPr algn="just"/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  </a:t>
                      </a: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разработчиком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БФМ ИИ </a:t>
                      </a: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является российское юридическое лицо;</a:t>
                      </a:r>
                      <a:endParaRPr lang="ru-RU" sz="2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  разработка БФМ ИИ, в том числе </a:t>
                      </a: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определение и изменение ее характеристик на всех стадиях ее жизненного цикла, осуществляется российским юридическим лицом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являющимся разработчиком БФМ ИИ;</a:t>
                      </a:r>
                    </a:p>
                    <a:p>
                      <a:pPr algn="just"/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3)  </a:t>
                      </a: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обеспечивается полная техническая и технологическая воспроизводимость цикла разработки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разработчиком БФМ ИИ, включая ее обучение;</a:t>
                      </a:r>
                    </a:p>
                    <a:p>
                      <a:pPr algn="just"/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4)  подготовка ответов на запросы пользователей БФМ ИИ и </a:t>
                      </a: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хранение данных обеспечиваются в центрах обработки данных, расположенных на территории РФ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 принадлежащих российским юридическим лицам;</a:t>
                      </a:r>
                    </a:p>
                    <a:p>
                      <a:pPr algn="just"/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5)  БФМ ИИ </a:t>
                      </a: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прошла подтверждение соответствия законодательству РФ и традиционным российским духовно-нравственным ценностям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порядке, установленном Правительством РФ.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004736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1B46C6-91DA-4D7A-B3A9-5A23A03B35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1032163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877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110C60-92FA-4875-5818-9431CE676C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C0385A0E-1919-3A7B-A122-EA2F2BE7CCF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B8AF99C-1C14-FF71-F0A3-FAB20CF4E6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16FC824-5E43-04B5-0EE5-F61EA20D86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F8BB3407-EBED-E48C-320B-AC9FEBD7ED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83DD4EB3-851F-4E58-2D7B-3C98CD8212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088063"/>
              </p:ext>
            </p:extLst>
          </p:nvPr>
        </p:nvGraphicFramePr>
        <p:xfrm>
          <a:off x="434109" y="814457"/>
          <a:ext cx="11458012" cy="5048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58012">
                  <a:extLst>
                    <a:ext uri="{9D8B030D-6E8A-4147-A177-3AD203B41FA5}">
                      <a16:colId xmlns:a16="http://schemas.microsoft.com/office/drawing/2014/main" val="1638891141"/>
                    </a:ext>
                  </a:extLst>
                </a:gridCol>
              </a:tblGrid>
              <a:tr h="598707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1.2.5.ФЗ - НАЦИОНАЛЬНАЯ БОЛЬШАЯ ФУНДАМЕНТАЛЬНАЯ МОДЕЛЬ ИИ 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947628"/>
                  </a:ext>
                </a:extLst>
              </a:tr>
              <a:tr h="1043378">
                <a:tc>
                  <a:txBody>
                    <a:bodyPr/>
                    <a:lstStyle/>
                    <a:p>
                      <a:pPr algn="just"/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  </a:t>
                      </a: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разработчиком </a:t>
                      </a:r>
                      <a:r>
                        <a:rPr lang="ru-RU" sz="22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БФМ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ИИ </a:t>
                      </a: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является российское юридическое лицо;</a:t>
                      </a:r>
                      <a:endParaRPr lang="ru-RU" sz="22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  существенные характеристики </a:t>
                      </a:r>
                      <a:r>
                        <a:rPr lang="ru-RU" sz="22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БФМ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ИИ, определенные Правительством РФ, в том числе ее </a:t>
                      </a: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структура, программное обеспечение и настраиваемые параметры, определяются и изменяются российским юридическим лицом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являющимся разработчиком данной модели;</a:t>
                      </a:r>
                    </a:p>
                    <a:p>
                      <a:pPr algn="just"/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3)  используемые при разработке </a:t>
                      </a:r>
                      <a:r>
                        <a:rPr lang="ru-RU" sz="22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БФМ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ИИ </a:t>
                      </a: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компоненты, разработанные (созданные) как на территории РФ, так и за пределами территории РФ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в том числе иные </a:t>
                      </a:r>
                      <a:r>
                        <a:rPr lang="ru-RU" sz="22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БФМ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ИИ, разработанные другими лицами, распространяются на условиях открытой лицензии;</a:t>
                      </a:r>
                    </a:p>
                    <a:p>
                      <a:pPr algn="just"/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4)  подготовка ответов на запросы пользователей </a:t>
                      </a:r>
                      <a:r>
                        <a:rPr lang="ru-RU" sz="22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БФМ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ИИ и </a:t>
                      </a: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хранение данных обеспечиваются в центрах обработки данных, расположенных на территории РФ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 принадлежащих российским юридическим лицам;</a:t>
                      </a:r>
                    </a:p>
                    <a:p>
                      <a:pPr algn="just"/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5)  </a:t>
                      </a:r>
                      <a:r>
                        <a:rPr lang="ru-RU" sz="22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БФМ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ИИ </a:t>
                      </a: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прошла подтверждение соответствия законодательству РФ и традиционным российским духовно-нравственным ценностям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порядке, установленном Правительством РФ.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004736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A115B43-B3BB-7B4D-BBE1-87B055AC05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892464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314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5FA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5C878E-28A2-AA41-890E-0FA405120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Box 111">
            <a:extLst>
              <a:ext uri="{FF2B5EF4-FFF2-40B4-BE49-F238E27FC236}">
                <a16:creationId xmlns:a16="http://schemas.microsoft.com/office/drawing/2014/main" id="{DDCAD0BD-F1CD-AD3B-FE8F-3E19267CD03D}"/>
              </a:ext>
            </a:extLst>
          </p:cNvPr>
          <p:cNvSpPr txBox="1"/>
          <p:nvPr/>
        </p:nvSpPr>
        <p:spPr>
          <a:xfrm>
            <a:off x="3197436" y="3507942"/>
            <a:ext cx="62414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ТЕЛЕГРАМ-КАНАЛ СОЮЗА МКСО</a:t>
            </a:r>
          </a:p>
        </p:txBody>
      </p:sp>
      <p:pic>
        <p:nvPicPr>
          <p:cNvPr id="115" name="object 4">
            <a:extLst>
              <a:ext uri="{FF2B5EF4-FFF2-40B4-BE49-F238E27FC236}">
                <a16:creationId xmlns:a16="http://schemas.microsoft.com/office/drawing/2014/main" id="{9B7582FC-0F98-B491-BA1D-D37D10CB4A2D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0230"/>
            <a:ext cx="11506200" cy="5826075"/>
          </a:xfrm>
          <a:prstGeom prst="rect">
            <a:avLst/>
          </a:prstGeom>
        </p:spPr>
      </p:pic>
      <p:sp>
        <p:nvSpPr>
          <p:cNvPr id="194" name="TextBox 193">
            <a:extLst>
              <a:ext uri="{FF2B5EF4-FFF2-40B4-BE49-F238E27FC236}">
                <a16:creationId xmlns:a16="http://schemas.microsoft.com/office/drawing/2014/main" id="{3328435E-C55B-55D5-7DFE-1A095A8CC29C}"/>
              </a:ext>
            </a:extLst>
          </p:cNvPr>
          <p:cNvSpPr txBox="1"/>
          <p:nvPr/>
        </p:nvSpPr>
        <p:spPr>
          <a:xfrm>
            <a:off x="495299" y="1505100"/>
            <a:ext cx="610870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2.ТРЕБОВАНИЯ О ЗАЩИТЕ ИНФОРМАЦИИ ДЛЯ ГОСУДАРСТВЕННЫХ И МУНИЦИПАЛЬНЫХ ИНФОРМАЦИОННЫХ СИСТЕМ </a:t>
            </a:r>
            <a:endParaRPr kumimoji="0" lang="ru-RU" sz="40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0" name="Рисунок 79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A7812C8-1A72-3459-0A2C-698AECE367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81" name="Рисунок 80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5E82ED08-56BB-0FE7-446D-2976387F78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06801C8-4B11-0879-716B-CB44FD8D07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0" y="-28142"/>
            <a:ext cx="5588000" cy="67564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B8D9095-48FA-DCC8-59FE-ED96E5AFA4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762246"/>
            <a:ext cx="895927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0513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D5509-D28B-454E-6DB5-E14F7BF4D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AA9C30BD-7930-9310-FAF1-F912114A05EA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0E6D5DE-8C3E-7251-6926-B5F046E521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94C63B82-089E-F8B0-B59C-50C4603C5E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DB018DA6-EA17-D292-DB2D-B56641EF3F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4E5BBDFC-33F1-3D91-264F-427E188B47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263943"/>
              </p:ext>
            </p:extLst>
          </p:nvPr>
        </p:nvGraphicFramePr>
        <p:xfrm>
          <a:off x="360217" y="922866"/>
          <a:ext cx="11531904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0096">
                  <a:extLst>
                    <a:ext uri="{9D8B030D-6E8A-4147-A177-3AD203B41FA5}">
                      <a16:colId xmlns:a16="http://schemas.microsoft.com/office/drawing/2014/main" val="3548681350"/>
                    </a:ext>
                  </a:extLst>
                </a:gridCol>
                <a:gridCol w="5751808">
                  <a:extLst>
                    <a:ext uri="{9D8B030D-6E8A-4147-A177-3AD203B41FA5}">
                      <a16:colId xmlns:a16="http://schemas.microsoft.com/office/drawing/2014/main" val="3250552956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2.1.ПРИКАЗЫ ФСТЭК И ФСБ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36304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Приказ ФСТЭК №117 от 11 апреля 2025 года 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Приказ ФСБ №117 от 18 марта 2025 года 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737298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организационные и технические меры: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исключительно криптография: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695025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управление доступом; модель угроз; аттестация; мониторинг; парольные политики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СКЗИ; шифрование каналов; электронная подпись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859867"/>
                  </a:ext>
                </a:extLst>
              </a:tr>
              <a:tr h="18542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Новое в Приказе ФСТЭК №117 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процессный подход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328135"/>
                  </a:ext>
                </a:extLst>
              </a:tr>
              <a:tr h="185420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непрерывный мониторинг; регулярный пересмотр модели угроз; жёсткие дедлайны устранения уязвимостей; подрядчики в периметре - все сторонние организации, работающие с ГИС, обязаны соблюдать политику ИБ заказчика; управление привилегированными учётными записями впервые выделено в самостоятельное мероприятие.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825723"/>
                  </a:ext>
                </a:extLst>
              </a:tr>
              <a:tr h="185420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Федеральный закон №216-ФЗ </a:t>
                      </a:r>
                      <a:r>
                        <a:rPr lang="ru-RU" sz="2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ввёл важную норму, которая прямо запрещает передачу данных из ГИС в информационные системы, не соответствующие требованиям по защите информации. Это означает, что организации, получающие данные из ГИС, обязаны обеспечить защиту на своей стороне.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044138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825B1B-7C5B-9679-65F0-F2F05E01CC2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1019464" cy="84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46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5FA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E8DE3D-D638-ADD4-8A6D-919E0E8F0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Box 111">
            <a:extLst>
              <a:ext uri="{FF2B5EF4-FFF2-40B4-BE49-F238E27FC236}">
                <a16:creationId xmlns:a16="http://schemas.microsoft.com/office/drawing/2014/main" id="{63D4F110-5D99-6DC9-38C1-F79AF3C8E22F}"/>
              </a:ext>
            </a:extLst>
          </p:cNvPr>
          <p:cNvSpPr txBox="1"/>
          <p:nvPr/>
        </p:nvSpPr>
        <p:spPr>
          <a:xfrm>
            <a:off x="3197436" y="3507942"/>
            <a:ext cx="62414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ТЕЛЕГРАМ-КАНАЛ СОЮЗА МКСО</a:t>
            </a:r>
          </a:p>
        </p:txBody>
      </p:sp>
      <p:pic>
        <p:nvPicPr>
          <p:cNvPr id="115" name="object 4">
            <a:extLst>
              <a:ext uri="{FF2B5EF4-FFF2-40B4-BE49-F238E27FC236}">
                <a16:creationId xmlns:a16="http://schemas.microsoft.com/office/drawing/2014/main" id="{9273AB9E-F6DD-2BDC-7EDE-2B9D5E5B04A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45960"/>
            <a:ext cx="9490652" cy="5826075"/>
          </a:xfrm>
          <a:prstGeom prst="rect">
            <a:avLst/>
          </a:prstGeom>
        </p:spPr>
      </p:pic>
      <p:sp>
        <p:nvSpPr>
          <p:cNvPr id="194" name="TextBox 193">
            <a:extLst>
              <a:ext uri="{FF2B5EF4-FFF2-40B4-BE49-F238E27FC236}">
                <a16:creationId xmlns:a16="http://schemas.microsoft.com/office/drawing/2014/main" id="{409A65D0-F1D6-4A14-A650-F3495555234D}"/>
              </a:ext>
            </a:extLst>
          </p:cNvPr>
          <p:cNvSpPr txBox="1"/>
          <p:nvPr/>
        </p:nvSpPr>
        <p:spPr>
          <a:xfrm>
            <a:off x="495300" y="2311720"/>
            <a:ext cx="7153379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ПОЧЕМУ «ИСКУССТВЕННЫЙ ИНТЕЛЛЕКТ»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 ИНТЕЛЛЕКТ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0" name="Рисунок 79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57DFA88-840F-656A-357C-8D0C16860C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81" name="Рисунок 80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57AC2718-3F22-A9D9-02A8-9874594D28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A38FA0BF-6D13-8FAA-4401-6BFB9FE30A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48679" y="1803806"/>
            <a:ext cx="4281542" cy="428154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5EA0185-4160-7F91-96F1-DF7711381B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836078"/>
            <a:ext cx="895927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0306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79A84D-E3CF-9DB9-F462-0E9B986B9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D201DA7F-883A-42F1-C381-BA8BED7D1BC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CEDAF11-E517-61A3-8656-8DF3FE4868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059135A8-ACA9-6703-B1C1-3572381761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8643A48B-5D72-1C5D-A043-9593E120B1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25002C8C-92EF-30D6-D07E-3EAD4831D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459898"/>
              </p:ext>
            </p:extLst>
          </p:nvPr>
        </p:nvGraphicFramePr>
        <p:xfrm>
          <a:off x="360217" y="922866"/>
          <a:ext cx="11531904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31904">
                  <a:extLst>
                    <a:ext uri="{9D8B030D-6E8A-4147-A177-3AD203B41FA5}">
                      <a16:colId xmlns:a16="http://schemas.microsoft.com/office/drawing/2014/main" val="35486813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3.1.Название «Искусственный интеллект» - это маркетинговый термин, придуманный Джоном Маккарти в 1956 году, чтобы получить финансирование. Назови он тогда это как-то по другому, например «Имитационным алгоритмом», деньги бы не дали, но было бы честно.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3630438"/>
                  </a:ext>
                </a:extLst>
              </a:tr>
              <a:tr h="1320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 аргумента, почему «искусственный интеллект» не «интеллект»: 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737298"/>
                  </a:ext>
                </a:extLst>
              </a:tr>
              <a:tr h="264160">
                <a:tc>
                  <a:txBody>
                    <a:bodyPr/>
                    <a:lstStyle/>
                    <a:p>
                      <a:pPr algn="just"/>
                      <a:r>
                        <a:rPr lang="ru-RU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.«Ум» ИИ - это математическое предсказание следующего токена (слова). 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не знает, что Земля круглая, он просто высчитывает, что в контексте заданного вопроса этот ответ имеет наивысшую статистическую вероятность. У ИИ нет цели, желания или осознания того, о чем он говорит. Это не интеллект, это когнитивная иллюзия, созданная для нас с вами.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767226"/>
                  </a:ext>
                </a:extLst>
              </a:tr>
              <a:tr h="132080">
                <a:tc>
                  <a:txBody>
                    <a:bodyPr/>
                    <a:lstStyle/>
                    <a:p>
                      <a:pPr algn="just"/>
                      <a:r>
                        <a:rPr lang="ru-RU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2.Человеческий интеллект опирается на сенсорный опыт (боль, холод, голод). </a:t>
                      </a:r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опирается на библиотеку текстов. ИИ имитирует связки слов, а не мыслительные процессы. 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Это не мышление, это инженерия правдоподобия.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274418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algn="just"/>
                      <a:r>
                        <a:rPr lang="ru-RU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3.Интеллект подразумевает субъект, принимающего решения. </a:t>
                      </a:r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- это просто функция. 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Для нас ИИ выглядит как личность, но внутри ИИ нет «центра принятия решений». </a:t>
                      </a:r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Это просто циркуляция данных по весам нейросети. Имитация личности не равна личности.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328135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just"/>
                      <a:r>
                        <a:rPr lang="ru-RU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не создает нового смысла, он </a:t>
                      </a:r>
                      <a:r>
                        <a:rPr lang="ru-RU" sz="18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перекомбинирует</a:t>
                      </a:r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паттерны, найденные в обучающей выборке. 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этом смысле ИИ - это продвинутый компрессор информации, а не генератор идей. ИИ выдает среднюю температуру по больнице, а не уникальную мысль.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431244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953E45-8F6B-620C-BC25-34D13226EB3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955964" cy="84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214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74092A-5F34-7CD2-93EB-41B2E2837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D0A940F8-DCFD-73C4-B0F9-8F838A8EE04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E83F547-4A69-44C2-CD68-28608FA4AC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C9B3B82E-332D-E365-23A5-FE6B4ABE04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5995B26B-30EA-AFFE-5C7A-AA38B56FC0D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4ABDAE81-490A-808A-07E8-5175616ED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75491"/>
              </p:ext>
            </p:extLst>
          </p:nvPr>
        </p:nvGraphicFramePr>
        <p:xfrm>
          <a:off x="360217" y="922866"/>
          <a:ext cx="11531904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31904">
                  <a:extLst>
                    <a:ext uri="{9D8B030D-6E8A-4147-A177-3AD203B41FA5}">
                      <a16:colId xmlns:a16="http://schemas.microsoft.com/office/drawing/2014/main" val="35486813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3.2.О ЧЕМ МОЛЧАТ ПРОДАВЦЫ «ЦИФРОВОГО БУДУЩЕГО»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3630438"/>
                  </a:ext>
                </a:extLst>
              </a:tr>
              <a:tr h="13208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- помощник и советчик, но не замена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В политике и стратегии автоматизация принципиально невозможна - здесь нужны моральная оценка и учет человеческого фактора.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737298"/>
                  </a:ext>
                </a:extLst>
              </a:tr>
              <a:tr h="264160">
                <a:tc>
                  <a:txBody>
                    <a:bodyPr/>
                    <a:lstStyle/>
                    <a:p>
                      <a:pPr algn="just"/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Беспристрастных алгоритмов не бывает.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Любая система машинного обучения предвзята по определению - она учится на ограниченных датасетах. Каждый алгоритм для госсектора обязан проходить аудит на предвзятость.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767226"/>
                  </a:ext>
                </a:extLst>
              </a:tr>
              <a:tr h="132080">
                <a:tc>
                  <a:txBody>
                    <a:bodyPr/>
                    <a:lstStyle/>
                    <a:p>
                      <a:pPr algn="just"/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Нейросети склонны выдавать вымышленные факты за реальные.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госуправлении цена ошибки критически высока - каждый результат ИИ требует тщательной проверки человеком.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274418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- всего лишь программное обеспечение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способное обрабатывать большой объем статистических данных. Это просто гигантская таблица умножения вероятностей, которая подбирает следующее слово, исходя из предыдущих.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не понимает «почему».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Он знает, «с чем это чаще сочетается» в выборке.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Бесконечное увеличение данных дает лишь сглаживание шумов, а не Истину.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сложных системах найдутся утверждения, которые алгоритм не сможет ни доказать, ни проверить. ИИ будет врать, выдавая «среднюю температуру по больнице», потому что он оптимизирован на правдоподобие, а не на истину.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не знает, что такое «справедливость», «долг» или «смысл закона». Он оперирует векторами чисел.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328135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ru-RU" sz="18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Скрытая угроза: иностранный ИИ в госорганах.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Использование зарубежных систем - это добровольная сдача ключей от квартиры.</a:t>
                      </a:r>
                      <a:r>
                        <a:rPr lang="ru-RU" sz="18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закрытый код могут быть заложены «спящие команды». </a:t>
                      </a:r>
                      <a:r>
                        <a:rPr lang="ru-RU" sz="18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Отсюда жесткое требование к технологическому суверенитету и только проверенным, локализованным решениям.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431244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7F20295-02FC-8242-E780-F0F1638C712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1006764" cy="84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087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5FA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174DAF-0D05-2780-88AF-E404F54AB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Box 111">
            <a:extLst>
              <a:ext uri="{FF2B5EF4-FFF2-40B4-BE49-F238E27FC236}">
                <a16:creationId xmlns:a16="http://schemas.microsoft.com/office/drawing/2014/main" id="{C2DD34C6-BBF4-D9F9-C71B-85078200B15B}"/>
              </a:ext>
            </a:extLst>
          </p:cNvPr>
          <p:cNvSpPr txBox="1"/>
          <p:nvPr/>
        </p:nvSpPr>
        <p:spPr>
          <a:xfrm>
            <a:off x="3197436" y="3507942"/>
            <a:ext cx="62414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ТЕЛЕГРАМ-КАНАЛ СОЮЗА МКСО</a:t>
            </a:r>
          </a:p>
        </p:txBody>
      </p:sp>
      <p:pic>
        <p:nvPicPr>
          <p:cNvPr id="115" name="object 4">
            <a:extLst>
              <a:ext uri="{FF2B5EF4-FFF2-40B4-BE49-F238E27FC236}">
                <a16:creationId xmlns:a16="http://schemas.microsoft.com/office/drawing/2014/main" id="{39178FCA-FBCD-2B93-B240-7CCB8F78FBE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0230"/>
            <a:ext cx="9490652" cy="5826075"/>
          </a:xfrm>
          <a:prstGeom prst="rect">
            <a:avLst/>
          </a:prstGeom>
        </p:spPr>
      </p:pic>
      <p:sp>
        <p:nvSpPr>
          <p:cNvPr id="194" name="TextBox 193">
            <a:extLst>
              <a:ext uri="{FF2B5EF4-FFF2-40B4-BE49-F238E27FC236}">
                <a16:creationId xmlns:a16="http://schemas.microsoft.com/office/drawing/2014/main" id="{E5D15512-9F81-488B-4718-836A3BDA6853}"/>
              </a:ext>
            </a:extLst>
          </p:cNvPr>
          <p:cNvSpPr txBox="1"/>
          <p:nvPr/>
        </p:nvSpPr>
        <p:spPr>
          <a:xfrm>
            <a:off x="495299" y="1817311"/>
            <a:ext cx="7153379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НЕОСПОРИМЫЕ ПРЕИМУЩЕСТВА ИСКУССТВЕННОГО ИНТЕЛЛЕКТА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0" name="Рисунок 79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781F9495-6B94-67FB-22AF-7512834489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81" name="Рисунок 80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7657DBA-6E60-19D1-5A1B-C63002D534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C1DEB9-64E5-0E26-4A65-AC0880FF14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0" y="-51605"/>
            <a:ext cx="5588000" cy="67564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48EE09A-5CB1-32E8-8140-98C2B4B1D1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828364"/>
            <a:ext cx="895927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15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39F13-8D07-038A-E188-010F60A4D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B9A8A42B-67E8-F90B-4431-1A24084D6E3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B88256B-34BB-1448-3A06-F8D33E8228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92601E83-1A4D-92AE-B0DF-B242CF403B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07B4E62F-DF0E-5521-865E-E8109CFB91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A3D2C1AD-EBA5-4E89-8CB2-22F8EF3FEF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593992"/>
              </p:ext>
            </p:extLst>
          </p:nvPr>
        </p:nvGraphicFramePr>
        <p:xfrm>
          <a:off x="330048" y="813101"/>
          <a:ext cx="11649516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9516">
                  <a:extLst>
                    <a:ext uri="{9D8B030D-6E8A-4147-A177-3AD203B41FA5}">
                      <a16:colId xmlns:a16="http://schemas.microsoft.com/office/drawing/2014/main" val="35486813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4.1.ПРЕИМУЩЕСТВА ТЕХНОЛОГИЙ ИСКУССТВЕННОГО ИНТЕЛЛЕКТА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3630438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ИИ это прогрессивная технология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способная помочь человеку и человечеству в решении многих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рутиных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задач и у этой технологии серьезное будущее и большие перспективы. ИИ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уже сегодня дает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госсектору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реальную пользу: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737298"/>
                  </a:ext>
                </a:extLst>
              </a:tr>
              <a:tr h="13208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Анализ огромных массивов данных за секунды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В системе госуправления накоплены колоссальные массивы данных, которые обработать без ИИ уже нельзя. Это не замена людей, а высвобождение их времени для содержательной работы.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274418"/>
                  </a:ext>
                </a:extLst>
              </a:tr>
              <a:tr h="16002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Подготовка типовых документов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 первичная обработка обращений граждан. ИИ может структурировать запросы, разнести по категориям и предложить проект ответа.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328135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Прогнозирование рисков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Сбор налогов, исполнение бюджетов, мониторинг социальной напряженности - алгоритмы отлично находят аномалии и точки отказа до того, как они превратятся в кризис.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270883"/>
                  </a:ext>
                </a:extLst>
              </a:tr>
              <a:tr h="12192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Проверка заявок на финансирование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Увеличение скорости обработки документов и снижение возможности ошибок.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32084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Поиск аномалий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госконтрактах и ценообразовании. Снижение коррупциогенных факторов.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1372087"/>
                  </a:ext>
                </a:extLst>
              </a:tr>
              <a:tr h="61775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Чат-боты для граждан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Круглосуточные консультации по типовым вопросам (график работы, перечень документов, статус заявки) разгружают приемные и повышают доступность госуслуг.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4624953"/>
                  </a:ext>
                </a:extLst>
              </a:tr>
              <a:tr h="11747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Автоматическая классификация и поиск в архивах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Миллионы документов становятся структурированным ресурсом, а не мертвым грузом.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431244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C5FE59-E53F-C713-D312-72BB03C1EAB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763" y="-20338"/>
            <a:ext cx="961737" cy="84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764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5FA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F5E4EA-AB84-50A5-790E-73DB19D94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Box 111">
            <a:extLst>
              <a:ext uri="{FF2B5EF4-FFF2-40B4-BE49-F238E27FC236}">
                <a16:creationId xmlns:a16="http://schemas.microsoft.com/office/drawing/2014/main" id="{80C9252C-CFCF-4F3A-612F-60080C1CC854}"/>
              </a:ext>
            </a:extLst>
          </p:cNvPr>
          <p:cNvSpPr txBox="1"/>
          <p:nvPr/>
        </p:nvSpPr>
        <p:spPr>
          <a:xfrm>
            <a:off x="3197436" y="3507942"/>
            <a:ext cx="62414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ТЕЛЕГРАМ-КАНАЛ СОЮЗА МКСО</a:t>
            </a:r>
          </a:p>
        </p:txBody>
      </p:sp>
      <p:pic>
        <p:nvPicPr>
          <p:cNvPr id="115" name="object 4">
            <a:extLst>
              <a:ext uri="{FF2B5EF4-FFF2-40B4-BE49-F238E27FC236}">
                <a16:creationId xmlns:a16="http://schemas.microsoft.com/office/drawing/2014/main" id="{CA74B7AB-E893-B731-2621-92475896BE4B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7406"/>
            <a:ext cx="9490652" cy="5826075"/>
          </a:xfrm>
          <a:prstGeom prst="rect">
            <a:avLst/>
          </a:prstGeom>
        </p:spPr>
      </p:pic>
      <p:sp>
        <p:nvSpPr>
          <p:cNvPr id="194" name="TextBox 193">
            <a:extLst>
              <a:ext uri="{FF2B5EF4-FFF2-40B4-BE49-F238E27FC236}">
                <a16:creationId xmlns:a16="http://schemas.microsoft.com/office/drawing/2014/main" id="{9D85AD6A-9319-77AC-779E-44D0B0761D83}"/>
              </a:ext>
            </a:extLst>
          </p:cNvPr>
          <p:cNvSpPr txBox="1"/>
          <p:nvPr/>
        </p:nvSpPr>
        <p:spPr>
          <a:xfrm>
            <a:off x="495300" y="2330274"/>
            <a:ext cx="7153379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ОГРАНИЧЕНИЯ ПРИМЕНЕНИЯ ИСКУССТВЕННОГО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0" name="Рисунок 79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B7E9CD48-3B81-AA2A-4DDB-3C625EF5A4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81" name="Рисунок 80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EEFB6718-6CDD-424B-1F70-0EB780B754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D2E84460-EEBB-7F24-50BB-ECBFB36D1A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48679" y="1803806"/>
            <a:ext cx="4281542" cy="428154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5C9D76E-9EEF-C75A-35BD-DA15163A851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845355"/>
            <a:ext cx="895927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1397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7D16B-0A93-B12A-79D1-043AAEE0B4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8ED6E59B-6A40-C922-FCA9-4846A7B98BEB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F2F1D21-C93E-1BA0-C6C1-D3BD64EA7F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1470FDFE-B1E9-6593-000D-ED469DDA92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ED85246-9BF9-0D2F-E9EC-A7A8B22103E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58CBE425-09BE-AAB7-512B-E27A60F930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026673"/>
              </p:ext>
            </p:extLst>
          </p:nvPr>
        </p:nvGraphicFramePr>
        <p:xfrm>
          <a:off x="685800" y="1248114"/>
          <a:ext cx="11049000" cy="5029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9000">
                  <a:extLst>
                    <a:ext uri="{9D8B030D-6E8A-4147-A177-3AD203B41FA5}">
                      <a16:colId xmlns:a16="http://schemas.microsoft.com/office/drawing/2014/main" val="1278964444"/>
                    </a:ext>
                  </a:extLst>
                </a:gridCol>
              </a:tblGrid>
              <a:tr h="485436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5.1.ОГРАНИЧЕНИЯ ПРИМЕНЕНИЯ ИИ В ГОСУПРАВЛЕНИИ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5407771"/>
                  </a:ext>
                </a:extLst>
              </a:tr>
              <a:tr h="481887"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1.Высокая стоимость ИИ-моделей и инфраструктуры для их функционирования.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1617990"/>
                  </a:ext>
                </a:extLst>
              </a:tr>
              <a:tr h="426163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2.Отсутствие готовых ИИ-решений для массового использования в системе госуправления и общественных финансов.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6351758"/>
                  </a:ext>
                </a:extLst>
              </a:tr>
              <a:tr h="40491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3.Высокая стоимость окупаемости технологий ИИ при применении в сфере общественных финансов. 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60711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4.Отсутствие специалистов, которые одновременно разбираются в предметной области общественных финансах и особенностях технологий ИИ.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4338427"/>
                  </a:ext>
                </a:extLst>
              </a:tr>
              <a:tr h="160020"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5.Отсутствие квалифицированных специалистов, способных обучить модель и сделать разметку данных.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8829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6.Не готовность отдельных руководителей финансовых и контрольно-счетных органов к системной и предметной работе по внедрению технологий ИИ.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03086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7.Не везде есть готовые команды, способные к внедрению технологий ИИ в своей организации и новым изменениям.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93420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8.Страх основной массы сотрудников перед новыми цифровыми технологиями.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00521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9.Равнодушие, скрытое сопротивление отдельных сотрудников.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4756952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E6FBDAF-0FC3-707B-2372-36CF4BE3622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1095664" cy="90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7498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5FA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A73652-0A79-A1DA-4FA1-11B641C5C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Box 111">
            <a:extLst>
              <a:ext uri="{FF2B5EF4-FFF2-40B4-BE49-F238E27FC236}">
                <a16:creationId xmlns:a16="http://schemas.microsoft.com/office/drawing/2014/main" id="{B875606F-DE17-DA10-AC74-1F192D090EA6}"/>
              </a:ext>
            </a:extLst>
          </p:cNvPr>
          <p:cNvSpPr txBox="1"/>
          <p:nvPr/>
        </p:nvSpPr>
        <p:spPr>
          <a:xfrm>
            <a:off x="3197436" y="3507942"/>
            <a:ext cx="62414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ТЕЛЕГРАМ-КАНАЛ СОЮЗА МКСО</a:t>
            </a:r>
          </a:p>
        </p:txBody>
      </p:sp>
      <p:pic>
        <p:nvPicPr>
          <p:cNvPr id="115" name="object 4">
            <a:extLst>
              <a:ext uri="{FF2B5EF4-FFF2-40B4-BE49-F238E27FC236}">
                <a16:creationId xmlns:a16="http://schemas.microsoft.com/office/drawing/2014/main" id="{FC92B965-4FE0-2AC2-CBDD-1B46C51D2C6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0230"/>
            <a:ext cx="9490652" cy="5826075"/>
          </a:xfrm>
          <a:prstGeom prst="rect">
            <a:avLst/>
          </a:prstGeom>
        </p:spPr>
      </p:pic>
      <p:sp>
        <p:nvSpPr>
          <p:cNvPr id="194" name="TextBox 193">
            <a:extLst>
              <a:ext uri="{FF2B5EF4-FFF2-40B4-BE49-F238E27FC236}">
                <a16:creationId xmlns:a16="http://schemas.microsoft.com/office/drawing/2014/main" id="{FA05EFB0-1B35-BC88-4488-A07ECEF63FB6}"/>
              </a:ext>
            </a:extLst>
          </p:cNvPr>
          <p:cNvSpPr txBox="1"/>
          <p:nvPr/>
        </p:nvSpPr>
        <p:spPr>
          <a:xfrm>
            <a:off x="495300" y="3046277"/>
            <a:ext cx="7153379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6. КЛЮЧЕВЫЕ ВЫВОДЫ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0" name="Рисунок 79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846B8F8-75A5-44D1-F3C1-269439A0C6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81" name="Рисунок 80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9EBE15B1-A2A4-9C6B-32D8-3096CD6651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F02DDFD1-C513-A240-6F26-393A8F593C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48679" y="1803806"/>
            <a:ext cx="4281542" cy="428154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E605A8-314C-83B5-BD8D-96E424E37D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825460"/>
            <a:ext cx="895927" cy="8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47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42AE1-FC0C-33E3-13DA-3F0AA639B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E4966357-3382-7E46-CF7E-97C574F52F3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DF127F7-C2E2-C6F8-F16A-FCE20013F3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96F60269-9FCB-8373-31F6-1839D21467F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88DB002F-7D65-BC23-D744-6631FC675D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7C0CA70A-FDA8-AEE7-18D5-E07EE43B08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279150"/>
              </p:ext>
            </p:extLst>
          </p:nvPr>
        </p:nvGraphicFramePr>
        <p:xfrm>
          <a:off x="685800" y="1248114"/>
          <a:ext cx="11049000" cy="4234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9000">
                  <a:extLst>
                    <a:ext uri="{9D8B030D-6E8A-4147-A177-3AD203B41FA5}">
                      <a16:colId xmlns:a16="http://schemas.microsoft.com/office/drawing/2014/main" val="1278964444"/>
                    </a:ext>
                  </a:extLst>
                </a:gridCol>
              </a:tblGrid>
              <a:tr h="485436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6.1.ЧТО НАДО СДЕЛАТЬ В ПЕРВУЮ ОЧЕРЕДЬ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5407771"/>
                  </a:ext>
                </a:extLst>
              </a:tr>
              <a:tr h="481887">
                <a:tc>
                  <a:txBody>
                    <a:bodyPr/>
                    <a:lstStyle/>
                    <a:p>
                      <a:pPr algn="just"/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1.Смена психологии руководителя и коллектива. Новые цифровые технологии – неизбежны и в них ключ к эффективности и развитию.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1617990"/>
                  </a:ext>
                </a:extLst>
              </a:tr>
              <a:tr h="59436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2.Массовое повышение квалификации и приобретение новых цифровых компетенций сотрудниками.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6351758"/>
                  </a:ext>
                </a:extLst>
              </a:tr>
              <a:tr h="59436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3.Подготовить команду, способную внедрить технологию ИИ в рабочий процесс и масштабировать технологию на всех сотрудников.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60711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4.Понять где и какое ИИ-решение в вашей работе даст наибольший эффект.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4338427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5.Найти уже готовые необходимые вам ИИ-решения или решения с минимальными затратами на обучение и донастройку.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88291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5987AE1-85F8-3815-2D0D-8063556BBBA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0"/>
            <a:ext cx="1044864" cy="90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3295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EB4ED-DA43-8BF4-BEEC-65C05C366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ject 46">
            <a:extLst>
              <a:ext uri="{FF2B5EF4-FFF2-40B4-BE49-F238E27FC236}">
                <a16:creationId xmlns:a16="http://schemas.microsoft.com/office/drawing/2014/main" id="{238181F5-4068-B9A9-353C-9157C2367736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6101" y="6186226"/>
            <a:ext cx="5896020" cy="35774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EDEC74-6BCB-6DCC-BC19-A4F8D522D7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4" y="1356240"/>
            <a:ext cx="770634" cy="770634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7AA571C-390E-8558-EF39-465280864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301" y="1110997"/>
            <a:ext cx="10515600" cy="770634"/>
          </a:xfrm>
        </p:spPr>
        <p:txBody>
          <a:bodyPr>
            <a:normAutofit fontScale="90000"/>
          </a:bodyPr>
          <a:lstStyle/>
          <a:p>
            <a:pPr algn="ctr">
              <a:lnSpc>
                <a:spcPct val="50000"/>
              </a:lnSpc>
            </a:pP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ДОМБРОВСКИЙ АЛЕКСАНДР НИКОЛАЕВИЧ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A9A6B24-D001-678A-1EE6-5B34E8B1AC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6872" y="2126874"/>
            <a:ext cx="3673328" cy="3214566"/>
          </a:xfrm>
        </p:spPr>
        <p:txBody>
          <a:bodyPr>
            <a:normAutofit/>
          </a:bodyPr>
          <a:lstStyle/>
          <a:p>
            <a:pPr algn="ctr"/>
            <a:endParaRPr lang="ru-RU" sz="1100" b="1" dirty="0">
              <a:solidFill>
                <a:schemeClr val="tx1"/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+7 (919) – 969 – 24 – 83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endParaRPr lang="ru-RU" sz="1050" b="1" dirty="0">
              <a:solidFill>
                <a:schemeClr val="tx1"/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9498336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@gmail.com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dombrovsky.an@bujet.ru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Изображение выглядит как текст, Шрифт, логотип, монет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1B3E3AB4-B088-E460-3E7B-9C2B21F794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0" y="145960"/>
            <a:ext cx="1646171" cy="507914"/>
          </a:xfrm>
          <a:prstGeom prst="rect">
            <a:avLst/>
          </a:prstGeom>
        </p:spPr>
      </p:pic>
      <p:pic>
        <p:nvPicPr>
          <p:cNvPr id="6" name="Рисунок 5" descr="Изображение выглядит как Графика, круг, Шрифт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1954953-B212-9796-C01A-B8520CDBFD7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90" y="84790"/>
            <a:ext cx="1542939" cy="569084"/>
          </a:xfrm>
          <a:prstGeom prst="rect">
            <a:avLst/>
          </a:prstGeom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FC2D7A76-2EFA-4C26-F255-79CAF4BB9581}"/>
              </a:ext>
            </a:extLst>
          </p:cNvPr>
          <p:cNvSpPr/>
          <p:nvPr/>
        </p:nvSpPr>
        <p:spPr>
          <a:xfrm>
            <a:off x="3108472" y="2589989"/>
            <a:ext cx="1168400" cy="1144168"/>
          </a:xfrm>
          <a:prstGeom prst="ellipse">
            <a:avLst/>
          </a:prstGeom>
          <a:solidFill>
            <a:schemeClr val="bg1"/>
          </a:solidFill>
          <a:ln w="25400">
            <a:solidFill>
              <a:srgbClr val="213575"/>
            </a:solidFill>
          </a:ln>
          <a:effectLst>
            <a:outerShdw blurRad="63500" sx="102000" sy="102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defTabSz="608819"/>
            <a:endParaRPr lang="ru-RU" sz="1159" dirty="0">
              <a:solidFill>
                <a:prstClr val="white"/>
              </a:solidFill>
              <a:latin typeface="Arial" panose="020B0604020202020204"/>
            </a:endParaRPr>
          </a:p>
        </p:txBody>
      </p:sp>
      <p:pic>
        <p:nvPicPr>
          <p:cNvPr id="9" name="Graphic 14">
            <a:extLst>
              <a:ext uri="{FF2B5EF4-FFF2-40B4-BE49-F238E27FC236}">
                <a16:creationId xmlns:a16="http://schemas.microsoft.com/office/drawing/2014/main" id="{7732C552-3555-355C-8781-E1D18EF9B7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285011" y="2821234"/>
            <a:ext cx="681678" cy="681678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AAD77740-EAA9-FFEF-DC4A-E97998949162}"/>
              </a:ext>
            </a:extLst>
          </p:cNvPr>
          <p:cNvSpPr/>
          <p:nvPr/>
        </p:nvSpPr>
        <p:spPr>
          <a:xfrm>
            <a:off x="3086100" y="3944577"/>
            <a:ext cx="1168400" cy="1144168"/>
          </a:xfrm>
          <a:prstGeom prst="ellipse">
            <a:avLst/>
          </a:prstGeom>
          <a:solidFill>
            <a:schemeClr val="bg1"/>
          </a:solidFill>
          <a:ln w="25400">
            <a:solidFill>
              <a:srgbClr val="1765AD"/>
            </a:solidFill>
          </a:ln>
          <a:effectLst>
            <a:outerShdw blurRad="63500" sx="102000" sy="102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defTabSz="608819"/>
            <a:endParaRPr lang="ru-RU" sz="1159" dirty="0">
              <a:solidFill>
                <a:prstClr val="white"/>
              </a:solidFill>
              <a:latin typeface="Arial" panose="020B0604020202020204"/>
            </a:endParaRPr>
          </a:p>
        </p:txBody>
      </p:sp>
      <p:pic>
        <p:nvPicPr>
          <p:cNvPr id="12" name="Graphic 1797">
            <a:extLst>
              <a:ext uri="{FF2B5EF4-FFF2-40B4-BE49-F238E27FC236}">
                <a16:creationId xmlns:a16="http://schemas.microsoft.com/office/drawing/2014/main" id="{1D3F5714-27D3-E15C-7835-65261040FAF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337441" y="4183802"/>
            <a:ext cx="665717" cy="66571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CC4AECC-AAB4-061F-0C43-78FC8FAF11C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2247900"/>
            <a:ext cx="2981471" cy="321456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47BD1C-CA02-9F6E-8AED-25FC7DBA02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1866271"/>
            <a:ext cx="3975100" cy="415352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02F4089-541B-68C0-8EC6-FD75C554E14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5" y="733651"/>
            <a:ext cx="1089975" cy="95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5726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3798</TotalTime>
  <Words>2119</Words>
  <Application>Microsoft Office PowerPoint</Application>
  <PresentationFormat>Широкоэкранный</PresentationFormat>
  <Paragraphs>133</Paragraphs>
  <Slides>21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Gotham Pro</vt:lpstr>
      <vt:lpstr>Times New Roman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БЛАГОДАРЮ ЗА ВНИМАНИЕ   ДОМБРОВСКИЙ АЛЕКСАНДР НИКОЛАЕВИЧ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Румянцева Екатерина Владимировна</dc:creator>
  <cp:lastModifiedBy>Алексей Семенов</cp:lastModifiedBy>
  <cp:revision>209</cp:revision>
  <cp:lastPrinted>2023-07-19T11:57:50Z</cp:lastPrinted>
  <dcterms:created xsi:type="dcterms:W3CDTF">2023-05-12T07:13:04Z</dcterms:created>
  <dcterms:modified xsi:type="dcterms:W3CDTF">2026-07-16T21:04:18Z</dcterms:modified>
</cp:coreProperties>
</file>