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86" r:id="rId14"/>
    <p:sldId id="287" r:id="rId15"/>
    <p:sldId id="288" r:id="rId16"/>
    <p:sldId id="289" r:id="rId17"/>
    <p:sldId id="290" r:id="rId18"/>
    <p:sldId id="291" r:id="rId19"/>
    <p:sldId id="292" r:id="rId20"/>
    <p:sldId id="285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9436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941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430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3736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449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1677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5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5349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752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158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6956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321578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0796891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815039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458207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175045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C81C4A1-8EC2-F529-73DB-0A928CE465C3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dirty="0"/>
              <a:t>-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1061" y="146464"/>
            <a:ext cx="7570304" cy="779463"/>
          </a:xfrm>
        </p:spPr>
        <p:txBody>
          <a:bodyPr>
            <a:normAutofit/>
          </a:bodyPr>
          <a:lstStyle>
            <a:lvl1pPr>
              <a:defRPr lang="ru-RU" sz="3200" b="1" kern="1200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53331"/>
            <a:ext cx="6844748" cy="4351338"/>
          </a:xfrm>
        </p:spPr>
        <p:txBody>
          <a:bodyPr>
            <a:normAutofit/>
          </a:bodyPr>
          <a:lstStyle>
            <a:lvl1pPr>
              <a:defRPr lang="ru-RU" sz="2400" b="1" kern="1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9" name="Текст 4">
            <a:extLst>
              <a:ext uri="{FF2B5EF4-FFF2-40B4-BE49-F238E27FC236}">
                <a16:creationId xmlns:a16="http://schemas.microsoft.com/office/drawing/2014/main" id="{C3588D90-DE2D-36ED-B7EF-9DF5C0849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63000" y="1401344"/>
            <a:ext cx="234894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904298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5AFCF-518F-4ACE-A6AB-97CC144918C1}" type="datetimeFigureOut">
              <a:rPr lang="ru-RU" smtClean="0"/>
              <a:t>30.07.2026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F4671-3687-442F-986A-C56FA1238E4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8309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405A8B"/>
              </a:gs>
              <a:gs pos="50000">
                <a:srgbClr val="3A5582"/>
              </a:gs>
              <a:gs pos="100000">
                <a:srgbClr val="385380"/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 rot="15667211">
            <a:off x="-914141" y="2212713"/>
            <a:ext cx="7332996" cy="7332996"/>
          </a:xfrm>
          <a:prstGeom prst="ellipse">
            <a:avLst/>
          </a:prstGeom>
          <a:gradFill>
            <a:gsLst>
              <a:gs pos="0">
                <a:srgbClr val="929FB0"/>
              </a:gs>
              <a:gs pos="50000">
                <a:srgbClr val="70809E"/>
              </a:gs>
              <a:gs pos="100000">
                <a:srgbClr val="405B88">
                  <a:alpha val="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65666" y="2918566"/>
            <a:ext cx="80705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cap="all" dirty="0">
                <a:solidFill>
                  <a:schemeClr val="bg1"/>
                </a:solidFill>
                <a:latin typeface="Arial Black" panose="020B0A04020102020204" pitchFamily="34" charset="0"/>
              </a:rPr>
              <a:t>О </a:t>
            </a:r>
            <a:r>
              <a:rPr lang="ru-RU" sz="3000" b="1" cap="all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проекте «Твой путь к успеху» : сопровождение  студентов при трудоустройстве</a:t>
            </a:r>
            <a:endParaRPr lang="ru-RU" sz="3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13220" y="5307309"/>
            <a:ext cx="84782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Спасская Елена Борисовна</a:t>
            </a:r>
            <a:r>
              <a:rPr lang="ru-RU" sz="14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/>
            </a:r>
            <a:br>
              <a:rPr lang="ru-RU" sz="14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Начальник Управления межрегионального сотрудничества в сфере образования </a:t>
            </a:r>
          </a:p>
          <a:p>
            <a:pPr algn="r"/>
            <a:r>
              <a:rPr lang="ru-RU" sz="1600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ФГБОУ ВО «Российский государственный педагогический университет им. А. И. Герцена»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7" y="431329"/>
            <a:ext cx="1550230" cy="1522044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 rot="6563369">
            <a:off x="7824660" y="-917645"/>
            <a:ext cx="5556274" cy="5491996"/>
          </a:xfrm>
          <a:prstGeom prst="ellipse">
            <a:avLst/>
          </a:prstGeom>
          <a:gradFill>
            <a:gsLst>
              <a:gs pos="0">
                <a:srgbClr val="929FB0"/>
              </a:gs>
              <a:gs pos="50000">
                <a:srgbClr val="70809E"/>
              </a:gs>
              <a:gs pos="100000">
                <a:srgbClr val="405B88">
                  <a:alpha val="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t="573" r="18305" b="13266"/>
          <a:stretch/>
        </p:blipFill>
        <p:spPr>
          <a:xfrm>
            <a:off x="8203406" y="-322657"/>
            <a:ext cx="5525654" cy="5082370"/>
          </a:xfrm>
          <a:prstGeom prst="ellipse">
            <a:avLst/>
          </a:prstGeom>
          <a:ln w="63500" cap="rnd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87536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1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B88">
              <a:alpha val="8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32032" y="2040407"/>
            <a:ext cx="7543827" cy="4351338"/>
          </a:xfrm>
        </p:spPr>
        <p:txBody>
          <a:bodyPr>
            <a:normAutofit fontScale="92500" lnSpcReduction="20000"/>
          </a:bodyPr>
          <a:lstStyle/>
          <a:p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Июнь 2025, ПМЭФ</a:t>
            </a:r>
            <a:r>
              <a:rPr lang="ru-RU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Уровень трудоустройства выпускников и их востребованность на рынке труда становятся одними из ключевых показателей качества работы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вуза».</a:t>
            </a:r>
          </a:p>
          <a:p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 2025, Госсовет: </a:t>
            </a: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«Нужно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продолжать работу по повышению качества подготовки в системе профессионального образования, добиваться большей востребованности выпускников колледжей, техникумов, вузов на рынке труда».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046285" y="255569"/>
            <a:ext cx="9777045" cy="178483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22131" y="363158"/>
            <a:ext cx="9258300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F1115"/>
                </a:solidFill>
                <a:latin typeface="Arial Black" panose="020B0A04020102020204" pitchFamily="34" charset="0"/>
              </a:rPr>
              <a:t>Трудоустройство выпускников </a:t>
            </a:r>
            <a:endParaRPr lang="ru-RU" sz="3200" b="1" dirty="0" smtClean="0">
              <a:solidFill>
                <a:srgbClr val="0F1115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3200" b="1" dirty="0" smtClean="0">
                <a:solidFill>
                  <a:srgbClr val="0F1115"/>
                </a:solidFill>
                <a:latin typeface="Arial Black" panose="020B0A04020102020204" pitchFamily="34" charset="0"/>
              </a:rPr>
              <a:t>→ </a:t>
            </a:r>
          </a:p>
          <a:p>
            <a:pPr algn="ctr"/>
            <a:r>
              <a:rPr lang="ru-RU" sz="3200" b="1" dirty="0">
                <a:solidFill>
                  <a:srgbClr val="0F1115"/>
                </a:solidFill>
                <a:latin typeface="Arial Black" panose="020B0A04020102020204" pitchFamily="34" charset="0"/>
              </a:rPr>
              <a:t>К</a:t>
            </a:r>
            <a:r>
              <a:rPr lang="ru-RU" sz="3200" b="1" dirty="0" smtClean="0">
                <a:solidFill>
                  <a:srgbClr val="0F1115"/>
                </a:solidFill>
                <a:latin typeface="Arial Black" panose="020B0A04020102020204" pitchFamily="34" charset="0"/>
              </a:rPr>
              <a:t>лючевой </a:t>
            </a:r>
            <a:r>
              <a:rPr lang="ru-RU" sz="3200" b="1" dirty="0">
                <a:solidFill>
                  <a:srgbClr val="0F1115"/>
                </a:solidFill>
                <a:latin typeface="Arial Black" panose="020B0A04020102020204" pitchFamily="34" charset="0"/>
              </a:rPr>
              <a:t>показатель качества вуза</a:t>
            </a:r>
            <a:endParaRPr lang="ru-RU" sz="3200" b="1" i="0" dirty="0">
              <a:solidFill>
                <a:srgbClr val="0F1115"/>
              </a:solidFill>
              <a:effectLst/>
              <a:latin typeface="Arial Black" panose="020B0A040201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36" r="41764"/>
          <a:stretch/>
        </p:blipFill>
        <p:spPr>
          <a:xfrm>
            <a:off x="707070" y="2454312"/>
            <a:ext cx="2743174" cy="332517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37451" y="5893196"/>
            <a:ext cx="20310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Президент России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В.В. Путин</a:t>
            </a:r>
            <a:r>
              <a:rPr lang="ru-RU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4379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2191998" cy="2325511"/>
          </a:xfrm>
          <a:prstGeom prst="rect">
            <a:avLst/>
          </a:prstGeom>
          <a:solidFill>
            <a:srgbClr val="3A558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8561" y="285592"/>
            <a:ext cx="744398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Нормативная база</a:t>
            </a:r>
            <a:r>
              <a:rPr lang="en-US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Приказы </a:t>
            </a:r>
            <a:r>
              <a:rPr lang="ru-RU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Минпросвещения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РФ: 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211 от 28.03.2023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792 от 29.10.2025 (внесение изменений) </a:t>
            </a:r>
          </a:p>
          <a:p>
            <a:endParaRPr lang="ru-RU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Приказ Минобрнауки РФ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№ 441 от 08.07.2024</a:t>
            </a:r>
            <a:endParaRPr lang="ru-RU" b="0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/>
          </p:nvPr>
        </p:nvGraphicFramePr>
        <p:xfrm>
          <a:off x="169984" y="2626545"/>
          <a:ext cx="11852029" cy="398565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20213">
                  <a:extLst>
                    <a:ext uri="{9D8B030D-6E8A-4147-A177-3AD203B41FA5}">
                      <a16:colId xmlns:a16="http://schemas.microsoft.com/office/drawing/2014/main" val="1395066674"/>
                    </a:ext>
                  </a:extLst>
                </a:gridCol>
                <a:gridCol w="5842488">
                  <a:extLst>
                    <a:ext uri="{9D8B030D-6E8A-4147-A177-3AD203B41FA5}">
                      <a16:colId xmlns:a16="http://schemas.microsoft.com/office/drawing/2014/main" val="1765912541"/>
                    </a:ext>
                  </a:extLst>
                </a:gridCol>
                <a:gridCol w="1855177">
                  <a:extLst>
                    <a:ext uri="{9D8B030D-6E8A-4147-A177-3AD203B41FA5}">
                      <a16:colId xmlns:a16="http://schemas.microsoft.com/office/drawing/2014/main" val="4062203740"/>
                    </a:ext>
                  </a:extLst>
                </a:gridCol>
                <a:gridCol w="2031023">
                  <a:extLst>
                    <a:ext uri="{9D8B030D-6E8A-4147-A177-3AD203B41FA5}">
                      <a16:colId xmlns:a16="http://schemas.microsoft.com/office/drawing/2014/main" val="145198785"/>
                    </a:ext>
                  </a:extLst>
                </a:gridCol>
                <a:gridCol w="1603128">
                  <a:extLst>
                    <a:ext uri="{9D8B030D-6E8A-4147-A177-3AD203B41FA5}">
                      <a16:colId xmlns:a16="http://schemas.microsoft.com/office/drawing/2014/main" val="1257003035"/>
                    </a:ext>
                  </a:extLst>
                </a:gridCol>
              </a:tblGrid>
              <a:tr h="15886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Критерий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Оценочные значения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Количество баллов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Показатели вуза</a:t>
                      </a:r>
                      <a:endParaRPr lang="ru-RU" sz="12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5782468"/>
                  </a:ext>
                </a:extLst>
              </a:tr>
              <a:tr h="158862">
                <a:tc rowSpan="6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трудоустроенных выпускников учреждения (с 1 ноября года, предшествующего отчетному, по 31 октября отчетного года)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менее 75%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2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6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90,6%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 баллов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888329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75-79%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517593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80-84%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3307493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85-89%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3488184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90-94%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6395180"/>
                  </a:ext>
                </a:extLst>
              </a:tr>
              <a:tr h="10472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95% и более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4381623"/>
                  </a:ext>
                </a:extLst>
              </a:tr>
              <a:tr h="158862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трудоустроенных по специальности выпускников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учреждения (с 1 ноября года, предшествующего отчетному, по 31 октября отчетного года) по данным, представленным Федеральной службой по труду и занятости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менее 40%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-5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54</a:t>
                      </a:r>
                      <a:r>
                        <a:rPr lang="en-US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 баллов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8412101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40-50%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0300077"/>
                  </a:ext>
                </a:extLst>
              </a:tr>
              <a:tr h="15886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51-70%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45867461"/>
                  </a:ext>
                </a:extLst>
              </a:tr>
              <a:tr h="1960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более 70%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7477343"/>
                  </a:ext>
                </a:extLst>
              </a:tr>
              <a:tr h="160028">
                <a:tc rowSpan="3"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3.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трудоустроенных выпускников с ограниченными возможностями здоровья, с инвалидностью (с 1 ноября года, предшествующего отчетному, по 31 октября отчетного года)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менее 50%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81</a:t>
                      </a:r>
                      <a:r>
                        <a:rPr lang="en-US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5 баллов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064781"/>
                  </a:ext>
                </a:extLst>
              </a:tr>
              <a:tr h="160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51-79%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6222842"/>
                  </a:ext>
                </a:extLst>
              </a:tr>
              <a:tr h="160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более </a:t>
                      </a: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</a:t>
                      </a:r>
                      <a:r>
                        <a:rPr lang="en-US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ase"/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6325238"/>
                  </a:ext>
                </a:extLst>
              </a:tr>
              <a:tr h="160028">
                <a:tc rowSpan="4"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4.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студентов, обучающихся по образовательным программам</a:t>
                      </a:r>
                    </a:p>
                    <a:p>
                      <a:pPr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бакалавриата и </a:t>
                      </a:r>
                      <a:r>
                        <a:rPr lang="ru-RU" sz="1400" b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специалитета,совмещающих</a:t>
                      </a:r>
                      <a:r>
                        <a:rPr lang="ru-RU" sz="1400" b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обучение с работой по профилю осваиваемой образовательной программы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менее 10%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42</a:t>
                      </a:r>
                      <a:r>
                        <a:rPr lang="en-US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1" dirty="0" smtClean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10 баллов</a:t>
                      </a:r>
                      <a:endParaRPr lang="ru-RU" sz="14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4882085"/>
                  </a:ext>
                </a:extLst>
              </a:tr>
              <a:tr h="160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11-25%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5163819"/>
                  </a:ext>
                </a:extLst>
              </a:tr>
              <a:tr h="1600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26-39%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7606748"/>
                  </a:ext>
                </a:extLst>
              </a:tr>
              <a:tr h="2269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более 40%</a:t>
                      </a:r>
                      <a:endParaRPr lang="ru-RU" sz="1400" b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r>
                        <a:rPr lang="ru-RU" sz="1400" b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</a:pPr>
                      <a:endParaRPr lang="ru-RU" sz="1400" b="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517" marR="6751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45269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6051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790" y="180459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Результаты трудоустройства за 2022-2025 гг.</a:t>
            </a:r>
            <a:b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Официальные данные платформы «Работа России. Аналитика»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652481" y="2031544"/>
          <a:ext cx="10515602" cy="37416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5521">
                  <a:extLst>
                    <a:ext uri="{9D8B030D-6E8A-4147-A177-3AD203B41FA5}">
                      <a16:colId xmlns:a16="http://schemas.microsoft.com/office/drawing/2014/main" val="2877898412"/>
                    </a:ext>
                  </a:extLst>
                </a:gridCol>
                <a:gridCol w="2832668">
                  <a:extLst>
                    <a:ext uri="{9D8B030D-6E8A-4147-A177-3AD203B41FA5}">
                      <a16:colId xmlns:a16="http://schemas.microsoft.com/office/drawing/2014/main" val="2451960959"/>
                    </a:ext>
                  </a:extLst>
                </a:gridCol>
                <a:gridCol w="2050650">
                  <a:extLst>
                    <a:ext uri="{9D8B030D-6E8A-4147-A177-3AD203B41FA5}">
                      <a16:colId xmlns:a16="http://schemas.microsoft.com/office/drawing/2014/main" val="1953052746"/>
                    </a:ext>
                  </a:extLst>
                </a:gridCol>
                <a:gridCol w="1898859">
                  <a:extLst>
                    <a:ext uri="{9D8B030D-6E8A-4147-A177-3AD203B41FA5}">
                      <a16:colId xmlns:a16="http://schemas.microsoft.com/office/drawing/2014/main" val="1947702383"/>
                    </a:ext>
                  </a:extLst>
                </a:gridCol>
                <a:gridCol w="2507904">
                  <a:extLst>
                    <a:ext uri="{9D8B030D-6E8A-4147-A177-3AD203B41FA5}">
                      <a16:colId xmlns:a16="http://schemas.microsoft.com/office/drawing/2014/main" val="2730668810"/>
                    </a:ext>
                  </a:extLst>
                </a:gridCol>
              </a:tblGrid>
              <a:tr h="14630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 выпуска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Трудоустроенные выпускники 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Количество трудоустроенных (чел.)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(руб.) 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Трудоустроены в Санкт-Петербурге (%)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86327"/>
                  </a:ext>
                </a:extLst>
              </a:tr>
              <a:tr h="61371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2448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92 315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61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59264409"/>
                  </a:ext>
                </a:extLst>
              </a:tr>
              <a:tr h="5700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2451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84 871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28066"/>
                  </a:ext>
                </a:extLst>
              </a:tr>
              <a:tr h="515747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2679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78 675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63%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86443497"/>
                  </a:ext>
                </a:extLst>
              </a:tr>
              <a:tr h="451283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2025*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64%</a:t>
                      </a:r>
                    </a:p>
                    <a:p>
                      <a:pPr algn="ctr"/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93400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0788" y="1396550"/>
            <a:ext cx="2802370" cy="461665"/>
          </a:xfrm>
          <a:prstGeom prst="rect">
            <a:avLst/>
          </a:prstGeom>
          <a:solidFill>
            <a:srgbClr val="405B88"/>
          </a:solidFill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Общие данные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0788" y="5946545"/>
            <a:ext cx="6582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* По выпуску 2025 года информация появится в июле 2026 года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1059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866" y="42518"/>
            <a:ext cx="10515600" cy="1325563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Результаты трудоустройства за 2022-2025 гг.</a:t>
            </a:r>
            <a:b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Официальные данные платформы «Работа России. Аналитика»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534864" y="1977527"/>
          <a:ext cx="11009436" cy="4055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1403">
                  <a:extLst>
                    <a:ext uri="{9D8B030D-6E8A-4147-A177-3AD203B41FA5}">
                      <a16:colId xmlns:a16="http://schemas.microsoft.com/office/drawing/2014/main" val="2877898412"/>
                    </a:ext>
                  </a:extLst>
                </a:gridCol>
                <a:gridCol w="3743371">
                  <a:extLst>
                    <a:ext uri="{9D8B030D-6E8A-4147-A177-3AD203B41FA5}">
                      <a16:colId xmlns:a16="http://schemas.microsoft.com/office/drawing/2014/main" val="1555756451"/>
                    </a:ext>
                  </a:extLst>
                </a:gridCol>
                <a:gridCol w="2307940">
                  <a:extLst>
                    <a:ext uri="{9D8B030D-6E8A-4147-A177-3AD203B41FA5}">
                      <a16:colId xmlns:a16="http://schemas.microsoft.com/office/drawing/2014/main" val="1947702383"/>
                    </a:ext>
                  </a:extLst>
                </a:gridCol>
                <a:gridCol w="3336722">
                  <a:extLst>
                    <a:ext uri="{9D8B030D-6E8A-4147-A177-3AD203B41FA5}">
                      <a16:colId xmlns:a16="http://schemas.microsoft.com/office/drawing/2014/main" val="2730668810"/>
                    </a:ext>
                  </a:extLst>
                </a:gridCol>
              </a:tblGrid>
              <a:tr h="1722434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 выпуска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Трудоустроенные выпускники </a:t>
                      </a:r>
                      <a:r>
                        <a:rPr lang="ru-RU" sz="14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Средняя заработная плата (руб.)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Трудоустроены в Санкт-Петербурге (%)</a:t>
                      </a:r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4386327"/>
                  </a:ext>
                </a:extLst>
              </a:tr>
              <a:tr h="53515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91 269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62%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264409"/>
                  </a:ext>
                </a:extLst>
              </a:tr>
              <a:tr h="582111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87 539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28066"/>
                  </a:ext>
                </a:extLst>
              </a:tr>
              <a:tr h="51462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</a:t>
                      </a:r>
                      <a:r>
                        <a:rPr lang="ru-RU" sz="20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807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443497"/>
                  </a:ext>
                </a:extLst>
              </a:tr>
              <a:tr h="40746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2025*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 88%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65%</a:t>
                      </a:r>
                    </a:p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прогноз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3400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4866" y="1368081"/>
            <a:ext cx="9365064" cy="461665"/>
          </a:xfrm>
          <a:prstGeom prst="rect">
            <a:avLst/>
          </a:prstGeom>
          <a:solidFill>
            <a:srgbClr val="405B88"/>
          </a:solidFill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По 44.00.00 «Образование и педагогические науки»</a:t>
            </a:r>
            <a:endParaRPr lang="ru-RU" sz="24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4866" y="6231184"/>
            <a:ext cx="71172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* По выпуску 2025 года информация появится в </a:t>
            </a:r>
            <a:r>
              <a:rPr lang="ru-RU" dirty="0" smtClean="0"/>
              <a:t>июле </a:t>
            </a:r>
            <a:r>
              <a:rPr lang="ru-RU" dirty="0"/>
              <a:t>2026 года  </a:t>
            </a:r>
          </a:p>
        </p:txBody>
      </p:sp>
    </p:spTree>
    <p:extLst>
      <p:ext uri="{BB962C8B-B14F-4D97-AF65-F5344CB8AC3E}">
        <p14:creationId xmlns:p14="http://schemas.microsoft.com/office/powerpoint/2010/main" val="33277889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24962" y="3064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Результаты трудоустройства </a:t>
            </a:r>
            <a:r>
              <a:rPr lang="ru-RU" sz="28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по ОКВЭД 85</a:t>
            </a: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за 2022-2024 гг.</a:t>
            </a:r>
            <a:b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Официальные данные платформы «Работа России. Аналитика» 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6846" y="1614448"/>
            <a:ext cx="9365064" cy="461665"/>
          </a:xfrm>
          <a:prstGeom prst="rect">
            <a:avLst/>
          </a:prstGeom>
          <a:solidFill>
            <a:srgbClr val="405B88"/>
          </a:solidFill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По 44.00.00 «Образование и педагогические науки»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556846" y="2282746"/>
          <a:ext cx="10635762" cy="371638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23675">
                  <a:extLst>
                    <a:ext uri="{9D8B030D-6E8A-4147-A177-3AD203B41FA5}">
                      <a16:colId xmlns:a16="http://schemas.microsoft.com/office/drawing/2014/main" val="2230527802"/>
                    </a:ext>
                  </a:extLst>
                </a:gridCol>
                <a:gridCol w="3545255">
                  <a:extLst>
                    <a:ext uri="{9D8B030D-6E8A-4147-A177-3AD203B41FA5}">
                      <a16:colId xmlns:a16="http://schemas.microsoft.com/office/drawing/2014/main" val="3391156572"/>
                    </a:ext>
                  </a:extLst>
                </a:gridCol>
                <a:gridCol w="3766832">
                  <a:extLst>
                    <a:ext uri="{9D8B030D-6E8A-4147-A177-3AD203B41FA5}">
                      <a16:colId xmlns:a16="http://schemas.microsoft.com/office/drawing/2014/main" val="3985772604"/>
                    </a:ext>
                  </a:extLst>
                </a:gridCol>
              </a:tblGrid>
              <a:tr h="704468"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 выпуска</a:t>
                      </a:r>
                    </a:p>
                  </a:txBody>
                  <a:tcPr marL="55449" marR="55449" marT="27725" marB="27725" anchor="ctr"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05B88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Трудоустроенные по ОКВЭД 85 «Образование» </a:t>
                      </a:r>
                    </a:p>
                  </a:txBody>
                  <a:tcPr marL="55449" marR="55449" marT="27725" marB="277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200" dirty="0" smtClean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F70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9706246"/>
                  </a:ext>
                </a:extLst>
              </a:tr>
              <a:tr h="6728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человек</a:t>
                      </a:r>
                      <a:endParaRPr lang="ru-RU" sz="2000" dirty="0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 от выпуска</a:t>
                      </a:r>
                    </a:p>
                  </a:txBody>
                  <a:tcPr marL="55449" marR="55449" marT="27725" marB="27725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9558861"/>
                  </a:ext>
                </a:extLst>
              </a:tr>
              <a:tr h="779681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 г.</a:t>
                      </a:r>
                      <a:endParaRPr lang="ru-RU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rgbClr val="C5CA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984</a:t>
                      </a:r>
                      <a:endPara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0668301"/>
                  </a:ext>
                </a:extLst>
              </a:tr>
              <a:tr h="779681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 г.</a:t>
                      </a:r>
                      <a:endParaRPr lang="ru-RU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rgbClr val="C5CA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1007</a:t>
                      </a:r>
                      <a:endParaRPr lang="en-US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53,</a:t>
                      </a:r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6768844"/>
                  </a:ext>
                </a:extLst>
              </a:tr>
              <a:tr h="779681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r>
                        <a:rPr lang="en-US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г.</a:t>
                      </a:r>
                      <a:endParaRPr lang="ru-RU" sz="2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rgbClr val="C5CAC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1206</a:t>
                      </a: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54</a:t>
                      </a:r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ru-RU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2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28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449" marR="55449" marT="27725" marB="27725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9101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064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-34568" y="122814"/>
            <a:ext cx="12434047" cy="879512"/>
          </a:xfrm>
          <a:prstGeom prst="roundRect">
            <a:avLst/>
          </a:prstGeom>
          <a:solidFill>
            <a:srgbClr val="3A558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4622" y="268410"/>
            <a:ext cx="11655669" cy="628406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 Black" panose="020B0A04020102020204" pitchFamily="34" charset="0"/>
              </a:rPr>
              <a:t>З</a:t>
            </a:r>
            <a:r>
              <a:rPr lang="ru-RU" sz="2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анятость выпускников РГПУ им. А. И. Герцена в период обучения</a:t>
            </a:r>
            <a:endParaRPr lang="ru-RU" sz="2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354622" y="2361397"/>
          <a:ext cx="11437193" cy="26071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025">
                  <a:extLst>
                    <a:ext uri="{9D8B030D-6E8A-4147-A177-3AD203B41FA5}">
                      <a16:colId xmlns:a16="http://schemas.microsoft.com/office/drawing/2014/main" val="1610901346"/>
                    </a:ext>
                  </a:extLst>
                </a:gridCol>
                <a:gridCol w="2827669">
                  <a:extLst>
                    <a:ext uri="{9D8B030D-6E8A-4147-A177-3AD203B41FA5}">
                      <a16:colId xmlns:a16="http://schemas.microsoft.com/office/drawing/2014/main" val="1772620775"/>
                    </a:ext>
                  </a:extLst>
                </a:gridCol>
                <a:gridCol w="1987061">
                  <a:extLst>
                    <a:ext uri="{9D8B030D-6E8A-4147-A177-3AD203B41FA5}">
                      <a16:colId xmlns:a16="http://schemas.microsoft.com/office/drawing/2014/main" val="2403188183"/>
                    </a:ext>
                  </a:extLst>
                </a:gridCol>
                <a:gridCol w="3117037">
                  <a:extLst>
                    <a:ext uri="{9D8B030D-6E8A-4147-A177-3AD203B41FA5}">
                      <a16:colId xmlns:a16="http://schemas.microsoft.com/office/drawing/2014/main" val="2597660029"/>
                    </a:ext>
                  </a:extLst>
                </a:gridCol>
                <a:gridCol w="2325401">
                  <a:extLst>
                    <a:ext uri="{9D8B030D-6E8A-4147-A177-3AD203B41FA5}">
                      <a16:colId xmlns:a16="http://schemas.microsoft.com/office/drawing/2014/main" val="3684209897"/>
                    </a:ext>
                  </a:extLst>
                </a:gridCol>
              </a:tblGrid>
              <a:tr h="368355">
                <a:tc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выпускников совмещавших работу и учебу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9497533"/>
                  </a:ext>
                </a:extLst>
              </a:tr>
              <a:tr h="231542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 выпуска</a:t>
                      </a:r>
                      <a:endParaRPr lang="ru-RU" sz="14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Все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направления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solidFill>
                      <a:srgbClr val="5D86AB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Образование</a:t>
                      </a:r>
                      <a:r>
                        <a:rPr lang="ru-RU" sz="1600" b="1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педагогические науки</a:t>
                      </a:r>
                      <a:endParaRPr lang="ru-RU" sz="1600" b="1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3185710"/>
                  </a:ext>
                </a:extLst>
              </a:tr>
              <a:tr h="3185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бакалавриат и специалитет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Магистратура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бакалавриат и специалитет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Магистратура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(%)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5B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6111389"/>
                  </a:ext>
                </a:extLst>
              </a:tr>
              <a:tr h="2778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237151"/>
                  </a:ext>
                </a:extLst>
              </a:tr>
              <a:tr h="2778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3534741"/>
                  </a:ext>
                </a:extLst>
              </a:tr>
              <a:tr h="27785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136489"/>
                  </a:ext>
                </a:extLst>
              </a:tr>
              <a:tr h="342818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  <a:endParaRPr lang="ru-RU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90%</a:t>
                      </a:r>
                      <a:endParaRPr lang="ru-RU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644388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53743" y="1334496"/>
            <a:ext cx="78635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Данные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платформы «Работа России. Аналитика»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8673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39544" y="143195"/>
            <a:ext cx="106504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Результаты трудоустройства за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2022-2024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гг.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Официальные данные платформы «Работа России. Аналитика»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143837" y="948231"/>
            <a:ext cx="2713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разрезе направлений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9544" y="881859"/>
            <a:ext cx="2242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Бакалавриат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/>
          </p:nvPr>
        </p:nvGraphicFramePr>
        <p:xfrm>
          <a:off x="1157653" y="1350617"/>
          <a:ext cx="9950110" cy="528081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375032">
                  <a:extLst>
                    <a:ext uri="{9D8B030D-6E8A-4147-A177-3AD203B41FA5}">
                      <a16:colId xmlns:a16="http://schemas.microsoft.com/office/drawing/2014/main" val="2709223289"/>
                    </a:ext>
                  </a:extLst>
                </a:gridCol>
                <a:gridCol w="1925515">
                  <a:extLst>
                    <a:ext uri="{9D8B030D-6E8A-4147-A177-3AD203B41FA5}">
                      <a16:colId xmlns:a16="http://schemas.microsoft.com/office/drawing/2014/main" val="2064180503"/>
                    </a:ext>
                  </a:extLst>
                </a:gridCol>
                <a:gridCol w="1245871">
                  <a:extLst>
                    <a:ext uri="{9D8B030D-6E8A-4147-A177-3AD203B41FA5}">
                      <a16:colId xmlns:a16="http://schemas.microsoft.com/office/drawing/2014/main" val="4149641207"/>
                    </a:ext>
                  </a:extLst>
                </a:gridCol>
                <a:gridCol w="1403692">
                  <a:extLst>
                    <a:ext uri="{9D8B030D-6E8A-4147-A177-3AD203B41FA5}">
                      <a16:colId xmlns:a16="http://schemas.microsoft.com/office/drawing/2014/main" val="4170324218"/>
                    </a:ext>
                  </a:extLst>
                </a:gridCol>
              </a:tblGrid>
              <a:tr h="7724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2169218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Вокальное искусство (53.03.03)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0327103"/>
                  </a:ext>
                </a:extLst>
              </a:tr>
              <a:tr h="22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Музыкально-инструментальное искусство (53.03.02)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r>
                        <a:rPr lang="ru-RU" sz="140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57089983"/>
                  </a:ext>
                </a:extLst>
              </a:tr>
              <a:tr h="36782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для лиц с отклонениями в состоянии здоровья (адаптивная физическая культура) (49.03.02)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43%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2398593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Филология (45.03.01)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14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0690337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Экономика (38.03.01)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7560393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Физика (03.03.02)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1473698"/>
                  </a:ext>
                </a:extLst>
              </a:tr>
              <a:tr h="22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Информатика и вычислительная техника (09.03.01)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84%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1366526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Туризм (43.03.02)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91%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6831785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Информационные системы и технологии (09.03.02)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94%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104411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Менеджмент (38.03.02)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6449816"/>
                  </a:ext>
                </a:extLst>
              </a:tr>
              <a:tr h="22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Специальное (дефектологическое) образование (44.03.03)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5186209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История (46.03.01)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5569234"/>
                  </a:ext>
                </a:extLst>
              </a:tr>
              <a:tr h="154485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Управление персоналом (38.03.03)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45595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Химия (04.03.01)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89%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7809502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География (05.03.02)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3204908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Прикладная математика и информатика (01.03.02)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2571060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Реклама и связи с общественностью (42.03.01)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760017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Конфликтология (37.03.02)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4709110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Педагогическое образование (44.03.01)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8736911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Психолого-педагогическое образование (44.03.02)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6428844"/>
                  </a:ext>
                </a:extLst>
              </a:tr>
              <a:tr h="22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Экология и природопользование (05.03.06)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597878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Психология (37.03.01)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82%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81%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1346069"/>
                  </a:ext>
                </a:extLst>
              </a:tr>
            </a:tbl>
          </a:graphicData>
        </a:graphic>
      </p:graphicFrame>
      <p:sp>
        <p:nvSpPr>
          <p:cNvPr id="6" name="Стрелка вверх 5"/>
          <p:cNvSpPr/>
          <p:nvPr/>
        </p:nvSpPr>
        <p:spPr>
          <a:xfrm>
            <a:off x="10243038" y="407736"/>
            <a:ext cx="606669" cy="747346"/>
          </a:xfrm>
          <a:prstGeom prst="up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436687" cy="6858000"/>
          </a:xfrm>
          <a:prstGeom prst="rect">
            <a:avLst/>
          </a:prstGeom>
          <a:solidFill>
            <a:srgbClr val="405B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36115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/>
          </p:nvPr>
        </p:nvGraphicFramePr>
        <p:xfrm>
          <a:off x="811672" y="1957525"/>
          <a:ext cx="10723836" cy="4627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92997">
                  <a:extLst>
                    <a:ext uri="{9D8B030D-6E8A-4147-A177-3AD203B41FA5}">
                      <a16:colId xmlns:a16="http://schemas.microsoft.com/office/drawing/2014/main" val="3505040988"/>
                    </a:ext>
                  </a:extLst>
                </a:gridCol>
                <a:gridCol w="1712854">
                  <a:extLst>
                    <a:ext uri="{9D8B030D-6E8A-4147-A177-3AD203B41FA5}">
                      <a16:colId xmlns:a16="http://schemas.microsoft.com/office/drawing/2014/main" val="4014355551"/>
                    </a:ext>
                  </a:extLst>
                </a:gridCol>
                <a:gridCol w="1705141">
                  <a:extLst>
                    <a:ext uri="{9D8B030D-6E8A-4147-A177-3AD203B41FA5}">
                      <a16:colId xmlns:a16="http://schemas.microsoft.com/office/drawing/2014/main" val="239620103"/>
                    </a:ext>
                  </a:extLst>
                </a:gridCol>
                <a:gridCol w="1512844">
                  <a:extLst>
                    <a:ext uri="{9D8B030D-6E8A-4147-A177-3AD203B41FA5}">
                      <a16:colId xmlns:a16="http://schemas.microsoft.com/office/drawing/2014/main" val="2387836286"/>
                    </a:ext>
                  </a:extLst>
                </a:gridCol>
              </a:tblGrid>
              <a:tr h="73564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1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7788449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Биология (06.03.01)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79%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4919664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Гостиничное дело (43.03.03)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93%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2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3403532"/>
                  </a:ext>
                </a:extLst>
              </a:tr>
              <a:tr h="22069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Государственное и муниципальное управление (38.03.04)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78%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287326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Лингвистика (45.03.02)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74%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8955955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Социология (39.03.01)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71%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0255840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Юриспруденция (40.03.01)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68%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4498562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Физическая культура (49.03.01)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3580398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Социальная работа (39.03.02)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008798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Хореографическое искусство (52.03.01)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56%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011664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Философия (47.03.01)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86%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284532"/>
                  </a:ext>
                </a:extLst>
              </a:tr>
              <a:tr h="14712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Зарубежное регионоведение (41.03.01)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70%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754445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Политология (41.03.04)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73%</a:t>
                      </a:r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83%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9657214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Культурология (51.03.01)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2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2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4290954"/>
                  </a:ext>
                </a:extLst>
              </a:tr>
              <a:tr h="7356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Религиоведение (47.03.03)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2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выпуска</a:t>
                      </a:r>
                      <a:r>
                        <a:rPr lang="ru-RU" sz="2000" b="0" i="0" u="none" strike="noStrike" baseline="0" dirty="0" smtClean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нет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200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14%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678" marR="3678" marT="367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5635659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19148" y="371287"/>
            <a:ext cx="106504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Результаты трудоустройства за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2022-2024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гг.</a:t>
            </a:r>
            <a:b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Официальные данные платформы «Работа России. Аналитика»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11672" y="1527682"/>
            <a:ext cx="2713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разрезе направлений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1672" y="1156229"/>
            <a:ext cx="22429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Бакалавриат 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9038491" y="612141"/>
            <a:ext cx="729762" cy="1013375"/>
          </a:xfrm>
          <a:prstGeom prst="dow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0054002" y="786786"/>
            <a:ext cx="1415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показатель менее 80%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755313" y="0"/>
            <a:ext cx="436687" cy="6858000"/>
          </a:xfrm>
          <a:prstGeom prst="rect">
            <a:avLst/>
          </a:prstGeom>
          <a:solidFill>
            <a:srgbClr val="405B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6585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5B88">
              <a:alpha val="96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0230" y="3811347"/>
            <a:ext cx="5380896" cy="93500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5833" y="937486"/>
            <a:ext cx="10371990" cy="92648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644" y="967154"/>
            <a:ext cx="9568964" cy="896816"/>
          </a:xfrm>
        </p:spPr>
        <p:txBody>
          <a:bodyPr>
            <a:noAutofit/>
          </a:bodyPr>
          <a:lstStyle/>
          <a:p>
            <a:pPr fontAlgn="b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1. Продолжение учебы в магистратуре и низкий процент совмещения с работой</a:t>
            </a:r>
            <a:endParaRPr lang="ru-RU" sz="1600" b="1" dirty="0">
              <a:latin typeface="Arial Black" panose="020B0A040201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15814" y="327126"/>
            <a:ext cx="111867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Проблемы официальной статистики на портале </a:t>
            </a:r>
            <a:r>
              <a:rPr lang="ru-RU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«</a:t>
            </a:r>
            <a:r>
              <a:rPr lang="ru-RU" b="1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Работа в России. Аналитика»</a:t>
            </a:r>
            <a:r>
              <a:rPr lang="en-US" b="1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 </a:t>
            </a:r>
            <a:endParaRPr lang="ru-RU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29466" y="1953006"/>
            <a:ext cx="9567488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</a:t>
            </a:r>
            <a:r>
              <a:rPr lang="en-US" sz="1600" b="1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</a:t>
            </a:r>
            <a:endParaRPr lang="ru-RU" sz="1600" b="1" dirty="0" smtClean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Религиоведение (47.03.03)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процент трудоустройства 14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b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выпускников  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продолжают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в магистратуре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РГПУ им. А. И. Герцена</a:t>
            </a:r>
          </a:p>
          <a:p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чел.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работают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(по внутренней информации)</a:t>
            </a:r>
          </a:p>
          <a:p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15814" y="3849539"/>
            <a:ext cx="5155225" cy="8968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b"/>
            <a:r>
              <a:rPr lang="ru-RU" sz="20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>2. Неофициальная самозанятость </a:t>
            </a:r>
            <a:endParaRPr lang="ru-RU" sz="1600" b="1" dirty="0">
              <a:latin typeface="Arial Black" panose="020B0A040201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229466" y="4906755"/>
            <a:ext cx="9681788" cy="14157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"/>
            <a:r>
              <a:rPr lang="ru-RU" sz="1600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Пример</a:t>
            </a:r>
            <a:r>
              <a:rPr lang="en-US" sz="1600" dirty="0" smtClean="0">
                <a:solidFill>
                  <a:schemeClr val="bg1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</a:t>
            </a:r>
            <a:endParaRPr lang="ru-RU" sz="1600" dirty="0" smtClean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fontAlgn="b"/>
            <a:endParaRPr lang="ru-RU" sz="1600" dirty="0" smtClean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fontAlgn="b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Хореографическое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искусство (52.03.01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– процент трудоустройства 60%</a:t>
            </a:r>
          </a:p>
          <a:p>
            <a:pPr fontAlgn="b"/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выпускников</a:t>
            </a:r>
          </a:p>
          <a:p>
            <a:pPr fontAlgn="b"/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ru-RU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выпускников работают в </a:t>
            </a: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танцевальных студиях (по внутренней информации)  </a:t>
            </a: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9126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/>
          </p:cNvGraphicFramePr>
          <p:nvPr>
            <p:extLst/>
          </p:nvPr>
        </p:nvGraphicFramePr>
        <p:xfrm>
          <a:off x="698681" y="1483650"/>
          <a:ext cx="11070981" cy="4091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7022">
                  <a:extLst>
                    <a:ext uri="{9D8B030D-6E8A-4147-A177-3AD203B41FA5}">
                      <a16:colId xmlns:a16="http://schemas.microsoft.com/office/drawing/2014/main" val="2877898412"/>
                    </a:ext>
                  </a:extLst>
                </a:gridCol>
                <a:gridCol w="6699262">
                  <a:extLst>
                    <a:ext uri="{9D8B030D-6E8A-4147-A177-3AD203B41FA5}">
                      <a16:colId xmlns:a16="http://schemas.microsoft.com/office/drawing/2014/main" val="2730668810"/>
                    </a:ext>
                  </a:extLst>
                </a:gridCol>
                <a:gridCol w="2774697">
                  <a:extLst>
                    <a:ext uri="{9D8B030D-6E8A-4147-A177-3AD203B41FA5}">
                      <a16:colId xmlns:a16="http://schemas.microsoft.com/office/drawing/2014/main" val="2656719114"/>
                    </a:ext>
                  </a:extLst>
                </a:gridCol>
              </a:tblGrid>
              <a:tr h="421959">
                <a:tc rowSpan="3"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2022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РГПУ</a:t>
                      </a: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им. А. И. Герцена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="0" baseline="0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47 трудоустроенных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264409"/>
                  </a:ext>
                </a:extLst>
              </a:tr>
              <a:tr h="4430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ГБУ ЛО "Информационный центр оценки качества образования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 трудоустроенных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85594722"/>
                  </a:ext>
                </a:extLst>
              </a:tr>
              <a:tr h="433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ФГБУ «Российский детско-юношеский центр»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 трудоустроенных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193365"/>
                  </a:ext>
                </a:extLst>
              </a:tr>
              <a:tr h="424065">
                <a:tc rowSpan="3"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2023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РГПУ им. А. И. Герцена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64 трудоустроенных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28066"/>
                  </a:ext>
                </a:extLst>
              </a:tr>
              <a:tr h="4522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ФГБУ «Российский детско-юношеский центр»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 трудоустроенных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6266528"/>
                  </a:ext>
                </a:extLst>
              </a:tr>
              <a:tr h="47711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ГБУ ЛО "Информационный центр оценки качества образования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»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 трудоустроенных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9878746"/>
                  </a:ext>
                </a:extLst>
              </a:tr>
              <a:tr h="481249">
                <a:tc rowSpan="3"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2024</a:t>
                      </a:r>
                      <a:endParaRPr lang="ru-RU" sz="18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РГПУ им. А. И. Герцена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139 трудоустроенных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6443497"/>
                  </a:ext>
                </a:extLst>
              </a:tr>
              <a:tr h="50995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ФГБУ «Российский детско-юношеский центр»</a:t>
                      </a: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19 трудоустроенных 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6508008"/>
                  </a:ext>
                </a:extLst>
              </a:tr>
              <a:tr h="44840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АО "ФК "Зенит"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ru-RU" sz="16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 трудоустроенных</a:t>
                      </a:r>
                      <a:endParaRPr lang="ru-RU" sz="160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7274753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428961" y="430247"/>
            <a:ext cx="93466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Топ-3 работодателя для </a:t>
            </a:r>
            <a:r>
              <a:rPr lang="ru-RU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выпускника РГПУ им. А. И. Герцена</a:t>
            </a:r>
            <a:endParaRPr lang="ru-RU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-104358" y="1070810"/>
            <a:ext cx="2124831" cy="4791550"/>
          </a:xfrm>
          <a:custGeom>
            <a:avLst/>
            <a:gdLst>
              <a:gd name="connsiteX0" fmla="*/ 0 w 2045368"/>
              <a:gd name="connsiteY0" fmla="*/ 340901 h 6858000"/>
              <a:gd name="connsiteX1" fmla="*/ 340901 w 2045368"/>
              <a:gd name="connsiteY1" fmla="*/ 0 h 6858000"/>
              <a:gd name="connsiteX2" fmla="*/ 1704467 w 2045368"/>
              <a:gd name="connsiteY2" fmla="*/ 0 h 6858000"/>
              <a:gd name="connsiteX3" fmla="*/ 2045368 w 2045368"/>
              <a:gd name="connsiteY3" fmla="*/ 340901 h 6858000"/>
              <a:gd name="connsiteX4" fmla="*/ 2045368 w 2045368"/>
              <a:gd name="connsiteY4" fmla="*/ 6517099 h 6858000"/>
              <a:gd name="connsiteX5" fmla="*/ 1704467 w 2045368"/>
              <a:gd name="connsiteY5" fmla="*/ 6858000 h 6858000"/>
              <a:gd name="connsiteX6" fmla="*/ 340901 w 2045368"/>
              <a:gd name="connsiteY6" fmla="*/ 6858000 h 6858000"/>
              <a:gd name="connsiteX7" fmla="*/ 0 w 2045368"/>
              <a:gd name="connsiteY7" fmla="*/ 6517099 h 6858000"/>
              <a:gd name="connsiteX8" fmla="*/ 0 w 2045368"/>
              <a:gd name="connsiteY8" fmla="*/ 340901 h 6858000"/>
              <a:gd name="connsiteX0" fmla="*/ 72002 w 2117370"/>
              <a:gd name="connsiteY0" fmla="*/ 352933 h 6870032"/>
              <a:gd name="connsiteX1" fmla="*/ 88050 w 2117370"/>
              <a:gd name="connsiteY1" fmla="*/ 0 h 6870032"/>
              <a:gd name="connsiteX2" fmla="*/ 1776469 w 2117370"/>
              <a:gd name="connsiteY2" fmla="*/ 12032 h 6870032"/>
              <a:gd name="connsiteX3" fmla="*/ 2117370 w 2117370"/>
              <a:gd name="connsiteY3" fmla="*/ 352933 h 6870032"/>
              <a:gd name="connsiteX4" fmla="*/ 2117370 w 2117370"/>
              <a:gd name="connsiteY4" fmla="*/ 6529131 h 6870032"/>
              <a:gd name="connsiteX5" fmla="*/ 1776469 w 2117370"/>
              <a:gd name="connsiteY5" fmla="*/ 6870032 h 6870032"/>
              <a:gd name="connsiteX6" fmla="*/ 412903 w 2117370"/>
              <a:gd name="connsiteY6" fmla="*/ 6870032 h 6870032"/>
              <a:gd name="connsiteX7" fmla="*/ 72002 w 2117370"/>
              <a:gd name="connsiteY7" fmla="*/ 6529131 h 6870032"/>
              <a:gd name="connsiteX8" fmla="*/ 72002 w 2117370"/>
              <a:gd name="connsiteY8" fmla="*/ 352933 h 6870032"/>
              <a:gd name="connsiteX0" fmla="*/ 55400 w 2124831"/>
              <a:gd name="connsiteY0" fmla="*/ 352933 h 6870032"/>
              <a:gd name="connsiteX1" fmla="*/ 95511 w 2124831"/>
              <a:gd name="connsiteY1" fmla="*/ 0 h 6870032"/>
              <a:gd name="connsiteX2" fmla="*/ 1783930 w 2124831"/>
              <a:gd name="connsiteY2" fmla="*/ 12032 h 6870032"/>
              <a:gd name="connsiteX3" fmla="*/ 2124831 w 2124831"/>
              <a:gd name="connsiteY3" fmla="*/ 352933 h 6870032"/>
              <a:gd name="connsiteX4" fmla="*/ 2124831 w 2124831"/>
              <a:gd name="connsiteY4" fmla="*/ 6529131 h 6870032"/>
              <a:gd name="connsiteX5" fmla="*/ 1783930 w 2124831"/>
              <a:gd name="connsiteY5" fmla="*/ 6870032 h 6870032"/>
              <a:gd name="connsiteX6" fmla="*/ 420364 w 2124831"/>
              <a:gd name="connsiteY6" fmla="*/ 6870032 h 6870032"/>
              <a:gd name="connsiteX7" fmla="*/ 79463 w 2124831"/>
              <a:gd name="connsiteY7" fmla="*/ 6529131 h 6870032"/>
              <a:gd name="connsiteX8" fmla="*/ 55400 w 2124831"/>
              <a:gd name="connsiteY8" fmla="*/ 352933 h 6870032"/>
              <a:gd name="connsiteX0" fmla="*/ 55400 w 2124831"/>
              <a:gd name="connsiteY0" fmla="*/ 352933 h 6870032"/>
              <a:gd name="connsiteX1" fmla="*/ 95511 w 2124831"/>
              <a:gd name="connsiteY1" fmla="*/ 0 h 6870032"/>
              <a:gd name="connsiteX2" fmla="*/ 1783930 w 2124831"/>
              <a:gd name="connsiteY2" fmla="*/ 12032 h 6870032"/>
              <a:gd name="connsiteX3" fmla="*/ 2124831 w 2124831"/>
              <a:gd name="connsiteY3" fmla="*/ 352933 h 6870032"/>
              <a:gd name="connsiteX4" fmla="*/ 2124831 w 2124831"/>
              <a:gd name="connsiteY4" fmla="*/ 6529131 h 6870032"/>
              <a:gd name="connsiteX5" fmla="*/ 1783930 w 2124831"/>
              <a:gd name="connsiteY5" fmla="*/ 6870032 h 6870032"/>
              <a:gd name="connsiteX6" fmla="*/ 155669 w 2124831"/>
              <a:gd name="connsiteY6" fmla="*/ 6870032 h 6870032"/>
              <a:gd name="connsiteX7" fmla="*/ 79463 w 2124831"/>
              <a:gd name="connsiteY7" fmla="*/ 6529131 h 6870032"/>
              <a:gd name="connsiteX8" fmla="*/ 55400 w 2124831"/>
              <a:gd name="connsiteY8" fmla="*/ 352933 h 6870032"/>
              <a:gd name="connsiteX0" fmla="*/ 55400 w 2124831"/>
              <a:gd name="connsiteY0" fmla="*/ 352933 h 6870032"/>
              <a:gd name="connsiteX1" fmla="*/ 95511 w 2124831"/>
              <a:gd name="connsiteY1" fmla="*/ 0 h 6870032"/>
              <a:gd name="connsiteX2" fmla="*/ 1783930 w 2124831"/>
              <a:gd name="connsiteY2" fmla="*/ 12032 h 6870032"/>
              <a:gd name="connsiteX3" fmla="*/ 2124831 w 2124831"/>
              <a:gd name="connsiteY3" fmla="*/ 352933 h 6870032"/>
              <a:gd name="connsiteX4" fmla="*/ 2124831 w 2124831"/>
              <a:gd name="connsiteY4" fmla="*/ 6529131 h 6870032"/>
              <a:gd name="connsiteX5" fmla="*/ 1783930 w 2124831"/>
              <a:gd name="connsiteY5" fmla="*/ 6870032 h 6870032"/>
              <a:gd name="connsiteX6" fmla="*/ 155669 w 2124831"/>
              <a:gd name="connsiteY6" fmla="*/ 6870032 h 6870032"/>
              <a:gd name="connsiteX7" fmla="*/ 31336 w 2124831"/>
              <a:gd name="connsiteY7" fmla="*/ 6529131 h 6870032"/>
              <a:gd name="connsiteX8" fmla="*/ 55400 w 2124831"/>
              <a:gd name="connsiteY8" fmla="*/ 352933 h 687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24831" h="6870032">
                <a:moveTo>
                  <a:pt x="55400" y="352933"/>
                </a:moveTo>
                <a:cubicBezTo>
                  <a:pt x="55400" y="164659"/>
                  <a:pt x="-92763" y="0"/>
                  <a:pt x="95511" y="0"/>
                </a:cubicBezTo>
                <a:lnTo>
                  <a:pt x="1783930" y="12032"/>
                </a:lnTo>
                <a:cubicBezTo>
                  <a:pt x="1972204" y="12032"/>
                  <a:pt x="2124831" y="164659"/>
                  <a:pt x="2124831" y="352933"/>
                </a:cubicBezTo>
                <a:lnTo>
                  <a:pt x="2124831" y="6529131"/>
                </a:lnTo>
                <a:cubicBezTo>
                  <a:pt x="2124831" y="6717405"/>
                  <a:pt x="1972204" y="6870032"/>
                  <a:pt x="1783930" y="6870032"/>
                </a:cubicBezTo>
                <a:lnTo>
                  <a:pt x="155669" y="6870032"/>
                </a:lnTo>
                <a:cubicBezTo>
                  <a:pt x="-32605" y="6870032"/>
                  <a:pt x="31336" y="6717405"/>
                  <a:pt x="31336" y="6529131"/>
                </a:cubicBezTo>
                <a:cubicBezTo>
                  <a:pt x="39357" y="4470398"/>
                  <a:pt x="47379" y="2411666"/>
                  <a:pt x="55400" y="352933"/>
                </a:cubicBezTo>
                <a:close/>
              </a:path>
            </a:pathLst>
          </a:custGeom>
          <a:solidFill>
            <a:srgbClr val="405B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64973" y="1873482"/>
            <a:ext cx="986167" cy="37087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2022</a:t>
            </a:r>
          </a:p>
          <a:p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</a:t>
            </a:r>
          </a:p>
          <a:p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1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2024</a:t>
            </a:r>
          </a:p>
          <a:p>
            <a:endParaRPr lang="ru-RU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3053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169098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2710"/>
            <a:ext cx="9910482" cy="1325563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связи с выходом обновленных методических рекомендаций по созданию и организации работы центров карьеры в рамках федерального проекта (письмо № МН-7/2713 от 04.06.2026) на университет </a:t>
            </a:r>
            <a:r>
              <a:rPr lang="ru-RU" sz="1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возлагаются </a:t>
            </a:r>
            <a:r>
              <a:rPr lang="ru-RU" sz="1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дополнительные обязательства по </a:t>
            </a:r>
            <a:r>
              <a:rPr lang="ru-RU" sz="18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сопровождению иностранных </a:t>
            </a:r>
            <a:r>
              <a:rPr lang="ru-RU" sz="18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студентов.</a:t>
            </a:r>
            <a:endParaRPr lang="ru-RU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730" y="2094112"/>
            <a:ext cx="6889376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Организовать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системную работу с иностранными студентами, включая профессиональную ориентацию, карьерное консультирование и интеграцию в профессиональную среду.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Разработать и утвердить график мероприятий для иностранных студентов, включающий ярмарки вакансий, карьерные форумы, встречи с работодателями, заинтересованными в трудоустройстве иностранных выпускников.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Организовать стажировки и практики на российских предприятиях с возможностью дальнейшего трудоустройства.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Регулярно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обновлять информацию о доступных вакансиях для иностранных граждан на сайте Центра карьеры и университета.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Активно взаимодействовать с региональными работодателями для формирования базы актуальных вакансий, подходящих для иностранных выпускников.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постоянной основе вести мониторинг трудоустройства иностранных выпускников и анализировать статистику для корректировки работы.</a:t>
            </a:r>
          </a:p>
          <a:p>
            <a:pPr marL="0" indent="0">
              <a:buNone/>
            </a:pPr>
            <a:endParaRPr lang="ru-RU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62" r="12530"/>
          <a:stretch/>
        </p:blipFill>
        <p:spPr>
          <a:xfrm>
            <a:off x="8005482" y="1690688"/>
            <a:ext cx="4186517" cy="5158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4645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7ACA923-6BB1-0B8E-5E66-131E83B224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205" y="280373"/>
            <a:ext cx="1866657" cy="225395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B3BC38C-CC96-DBA1-A0F7-08A104D63AA9}"/>
              </a:ext>
            </a:extLst>
          </p:cNvPr>
          <p:cNvSpPr txBox="1"/>
          <p:nvPr/>
        </p:nvSpPr>
        <p:spPr>
          <a:xfrm>
            <a:off x="2521073" y="437983"/>
            <a:ext cx="9175627" cy="1938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399" dirty="0">
                <a:solidFill>
                  <a:srgbClr val="003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Статус проекта </a:t>
            </a:r>
            <a:endParaRPr lang="ru-RU" sz="4399" dirty="0" smtClean="0">
              <a:solidFill>
                <a:srgbClr val="00389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399" dirty="0">
                <a:solidFill>
                  <a:srgbClr val="003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«Твой путь к успеху»</a:t>
            </a:r>
          </a:p>
          <a:p>
            <a:r>
              <a:rPr lang="ru-RU" sz="3200" dirty="0">
                <a:solidFill>
                  <a:srgbClr val="00389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Команды изменений РГПУ им. А. И. Герцена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F167EB-650F-6C7B-5E2B-8B8CCD9D36D7}"/>
              </a:ext>
            </a:extLst>
          </p:cNvPr>
          <p:cNvSpPr txBox="1"/>
          <p:nvPr/>
        </p:nvSpPr>
        <p:spPr>
          <a:xfrm>
            <a:off x="597426" y="5889731"/>
            <a:ext cx="354249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14 июля 2026 г.</a:t>
            </a:r>
          </a:p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Санкт-Петербург</a:t>
            </a:r>
          </a:p>
          <a:p>
            <a:r>
              <a:rPr lang="ru-RU" sz="14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РГПУ им. А. И. Герцена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96C513-6239-FCB8-5F6A-325B02C5334F}"/>
              </a:ext>
            </a:extLst>
          </p:cNvPr>
          <p:cNvSpPr txBox="1"/>
          <p:nvPr/>
        </p:nvSpPr>
        <p:spPr>
          <a:xfrm>
            <a:off x="597426" y="3811146"/>
            <a:ext cx="11327874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Состав рабочей группы: Спасская Е.Б.</a:t>
            </a:r>
            <a:r>
              <a:rPr lang="en-US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ru-RU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начальник Управления межрегионального сотрудничества в сфере образования, Боголюбова Т.В., заместитель начальника управления по работе с кадрами и организационно-контрольному обеспечению</a:t>
            </a:r>
            <a:r>
              <a:rPr lang="en-US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ru-RU" sz="1700" dirty="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Гладнева</a:t>
            </a:r>
            <a:r>
              <a:rPr lang="ru-RU" sz="17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Е.В., начальник учебного </a:t>
            </a:r>
            <a:r>
              <a:rPr lang="ru-RU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управления</a:t>
            </a:r>
            <a:r>
              <a:rPr lang="en-US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ru-RU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Владимирова </a:t>
            </a:r>
            <a:r>
              <a:rPr lang="ru-RU" sz="17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С.В., начальник отдела карьерных траекторий «Центр мост», деканы и директора институтов/факультетов, ответственные за планирование карьерных </a:t>
            </a:r>
            <a:r>
              <a:rPr lang="ru-RU" sz="17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траекторий</a:t>
            </a:r>
          </a:p>
          <a:p>
            <a:endParaRPr lang="ru-RU" sz="17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r>
              <a:rPr lang="ru-RU" sz="17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Спасская Елена Борисовна</a:t>
            </a:r>
            <a:endParaRPr lang="ru-RU" sz="17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1AFCBB-69AA-1C63-7A62-A808A14A54E7}"/>
              </a:ext>
            </a:extLst>
          </p:cNvPr>
          <p:cNvSpPr txBox="1"/>
          <p:nvPr/>
        </p:nvSpPr>
        <p:spPr>
          <a:xfrm>
            <a:off x="597426" y="3147657"/>
            <a:ext cx="113278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26479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Цель </a:t>
            </a:r>
            <a:r>
              <a:rPr lang="ru-RU" dirty="0" smtClean="0">
                <a:solidFill>
                  <a:srgbClr val="26479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проекта: </a:t>
            </a:r>
            <a:r>
              <a:rPr lang="ru-RU" dirty="0">
                <a:solidFill>
                  <a:srgbClr val="26479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Создание комплексной системы поддержки студентов и выпускников, направленной на снижение риска </a:t>
            </a:r>
            <a:r>
              <a:rPr lang="ru-RU" dirty="0" smtClean="0">
                <a:solidFill>
                  <a:srgbClr val="264796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нетрудоустройства</a:t>
            </a:r>
            <a:endParaRPr lang="ru-RU" dirty="0">
              <a:solidFill>
                <a:srgbClr val="264796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488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B9841E-3A54-6C94-C439-3C4D56C3F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произошло за 1,5 месяца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81849F-E1B9-206B-F596-58669F19E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4045" y="840202"/>
            <a:ext cx="7444335" cy="554154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/>
              <a:t>1. Главный результат за 1,5 месяца</a:t>
            </a:r>
          </a:p>
          <a:p>
            <a:pPr marL="0" indent="0">
              <a:buNone/>
            </a:pPr>
            <a:r>
              <a:rPr lang="ru-RU" b="0" dirty="0"/>
              <a:t>За месяц мы продвинулись от постановки общих задач к </a:t>
            </a:r>
            <a:r>
              <a:rPr lang="ru-RU" b="0" dirty="0" smtClean="0"/>
              <a:t>формированию </a:t>
            </a:r>
            <a:r>
              <a:rPr lang="ru-RU" b="0" dirty="0"/>
              <a:t>конкретных инструментов проекта</a:t>
            </a:r>
            <a:r>
              <a:rPr lang="ru-RU" b="0" dirty="0" smtClean="0"/>
              <a:t>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2. Что уже сделано</a:t>
            </a:r>
          </a:p>
          <a:p>
            <a:r>
              <a:rPr lang="ru-RU" b="0" dirty="0"/>
              <a:t>Сформирован состав рабочей </a:t>
            </a:r>
            <a:r>
              <a:rPr lang="ru-RU" b="0" dirty="0" smtClean="0"/>
              <a:t>группы</a:t>
            </a:r>
          </a:p>
          <a:p>
            <a:r>
              <a:rPr lang="ru-RU" b="0" dirty="0" smtClean="0"/>
              <a:t>Проведен </a:t>
            </a:r>
            <a:r>
              <a:rPr lang="ru-RU" b="0" dirty="0"/>
              <a:t>мозговой </a:t>
            </a:r>
            <a:r>
              <a:rPr lang="ru-RU" b="0" dirty="0" smtClean="0"/>
              <a:t>штурм</a:t>
            </a:r>
          </a:p>
          <a:p>
            <a:r>
              <a:rPr lang="ru-RU" b="0" dirty="0" smtClean="0"/>
              <a:t>Определены </a:t>
            </a:r>
            <a:r>
              <a:rPr lang="ru-RU" b="0" dirty="0"/>
              <a:t>и согласованы ключевые метрики успеха проекта (процент трудоустройства общий и по специальности</a:t>
            </a:r>
            <a:r>
              <a:rPr lang="ru-RU" b="0" dirty="0" smtClean="0"/>
              <a:t>).</a:t>
            </a:r>
            <a:endParaRPr lang="ru-RU" b="0" dirty="0"/>
          </a:p>
          <a:p>
            <a:r>
              <a:rPr lang="ru-RU" b="0" dirty="0" smtClean="0"/>
              <a:t>Разработаны три </a:t>
            </a:r>
            <a:r>
              <a:rPr lang="ru-RU" b="0" dirty="0"/>
              <a:t>ключевых </a:t>
            </a:r>
            <a:r>
              <a:rPr lang="ru-RU" b="0" dirty="0" smtClean="0"/>
              <a:t>решения: </a:t>
            </a:r>
            <a:r>
              <a:rPr lang="ru-RU" b="0" dirty="0"/>
              <a:t>программа «Карьерный навигатор», группа быстрого </a:t>
            </a:r>
            <a:r>
              <a:rPr lang="ru-RU" b="0" dirty="0" smtClean="0"/>
              <a:t>реагирования </a:t>
            </a:r>
            <a:r>
              <a:rPr lang="ru-RU" b="0" dirty="0"/>
              <a:t>и </a:t>
            </a:r>
            <a:r>
              <a:rPr lang="ru-RU" b="0" dirty="0" smtClean="0"/>
              <a:t>трудоустройство студентов и выпускников в РГПУ им. А.И. Герцена с механизмом </a:t>
            </a:r>
            <a:r>
              <a:rPr lang="ru-RU" b="0" dirty="0"/>
              <a:t>наставничества для </a:t>
            </a:r>
            <a:r>
              <a:rPr lang="ru-RU" b="0" dirty="0" smtClean="0"/>
              <a:t>них.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>3. Что стало понятно</a:t>
            </a:r>
          </a:p>
          <a:p>
            <a:r>
              <a:rPr lang="ru-RU" b="0" dirty="0"/>
              <a:t>Ключевой запрос студентов </a:t>
            </a:r>
            <a:r>
              <a:rPr lang="ru-RU" b="0" dirty="0" smtClean="0"/>
              <a:t>– не </a:t>
            </a:r>
            <a:r>
              <a:rPr lang="ru-RU" b="0" dirty="0"/>
              <a:t>просто "найти работу", а получить квалифицированное сопровождение на всех этапах: от составления резюме до адаптации на первом рабочем месте</a:t>
            </a:r>
            <a:r>
              <a:rPr lang="ru-RU" b="0" dirty="0" smtClean="0"/>
              <a:t>.</a:t>
            </a:r>
            <a:endParaRPr lang="ru-RU" b="0" dirty="0"/>
          </a:p>
          <a:p>
            <a:r>
              <a:rPr lang="ru-RU" b="0" dirty="0"/>
              <a:t>Успех проекта напрямую зависит от вовлеченности и подготовки </a:t>
            </a:r>
            <a:r>
              <a:rPr lang="ru-RU" b="0" dirty="0" smtClean="0"/>
              <a:t>ответственных за планирование карьеры  </a:t>
            </a:r>
            <a:r>
              <a:rPr lang="ru-RU" b="0" dirty="0"/>
              <a:t>на каждом факультете, так как именно они являются ближайшим контактным лицом для студентов</a:t>
            </a:r>
            <a:r>
              <a:rPr lang="ru-RU" b="0" dirty="0" smtClean="0"/>
              <a:t>.</a:t>
            </a:r>
            <a:endParaRPr lang="ru-RU" b="0" dirty="0"/>
          </a:p>
          <a:p>
            <a:r>
              <a:rPr lang="ru-RU" b="0" dirty="0"/>
              <a:t>Важнейшим элементом системы является не только помощь в трудоустройстве, но и пост-поддержка (закрепление наставника), что повышает лояльность выпускников и снижает риски увольнения.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648312" y="2268118"/>
            <a:ext cx="2648338" cy="1780007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Проект </a:t>
            </a:r>
            <a:endParaRPr lang="ru-RU" dirty="0" smtClean="0"/>
          </a:p>
          <a:p>
            <a:pPr algn="ctr"/>
            <a:r>
              <a:rPr lang="ru-RU" dirty="0"/>
              <a:t>«Твой путь к успеху»</a:t>
            </a:r>
          </a:p>
        </p:txBody>
      </p:sp>
    </p:spTree>
    <p:extLst>
      <p:ext uri="{BB962C8B-B14F-4D97-AF65-F5344CB8AC3E}">
        <p14:creationId xmlns:p14="http://schemas.microsoft.com/office/powerpoint/2010/main" val="749090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F4CD47-6EA1-D486-A093-21232FB28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5B3E63-2B68-D4D3-6F72-90C667D6B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Где мы сейчас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20F9AD5-5BAD-0655-EC0D-643A3ABBC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9" y="1145512"/>
            <a:ext cx="7318366" cy="53356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/>
              <a:t>Степень готовности ключевых этапов проекта</a:t>
            </a:r>
          </a:p>
          <a:p>
            <a:pPr marL="0" indent="0">
              <a:buNone/>
            </a:pPr>
            <a:r>
              <a:rPr lang="ru-RU" b="0" dirty="0"/>
              <a:t>Например:</a:t>
            </a:r>
          </a:p>
          <a:p>
            <a:pPr marL="0" indent="0">
              <a:buNone/>
            </a:pPr>
            <a:r>
              <a:rPr lang="ru-RU" b="0" dirty="0"/>
              <a:t>✔️ Осмысление проблемы </a:t>
            </a:r>
            <a:r>
              <a:rPr lang="ru-RU" b="0" dirty="0" smtClean="0"/>
              <a:t>– завершено</a:t>
            </a:r>
            <a:endParaRPr lang="ru-RU" b="0" dirty="0"/>
          </a:p>
          <a:p>
            <a:pPr marL="0" indent="0">
              <a:buNone/>
            </a:pPr>
            <a:r>
              <a:rPr lang="ru-RU" b="0" dirty="0"/>
              <a:t>✔️ Сбор информации </a:t>
            </a:r>
            <a:r>
              <a:rPr lang="ru-RU" b="0" dirty="0" smtClean="0"/>
              <a:t>– в работе с частичным завершением (проведена первая оценка студентов и выявлены риски нетрудоустройства</a:t>
            </a:r>
            <a:r>
              <a:rPr lang="en-US" b="0" dirty="0" smtClean="0"/>
              <a:t>, </a:t>
            </a:r>
            <a:r>
              <a:rPr lang="ru-RU" b="0" dirty="0" smtClean="0"/>
              <a:t>новый опрос запланирован на сентябрь 2026)</a:t>
            </a:r>
          </a:p>
          <a:p>
            <a:pPr marL="0" indent="0">
              <a:buNone/>
            </a:pPr>
            <a:r>
              <a:rPr lang="ru-RU" b="0" dirty="0"/>
              <a:t>✔️ Подготовка решений – </a:t>
            </a:r>
            <a:r>
              <a:rPr lang="ru-RU" b="0" dirty="0" smtClean="0"/>
              <a:t>завершено</a:t>
            </a:r>
          </a:p>
          <a:p>
            <a:pPr marL="0" indent="0">
              <a:buNone/>
            </a:pPr>
            <a:r>
              <a:rPr lang="ru-RU" b="0" dirty="0" smtClean="0"/>
              <a:t>⇢ </a:t>
            </a:r>
            <a:r>
              <a:rPr lang="ru-RU" b="0" dirty="0"/>
              <a:t>Согласование </a:t>
            </a:r>
            <a:r>
              <a:rPr lang="ru-RU" b="0" dirty="0" smtClean="0"/>
              <a:t>– впереди</a:t>
            </a:r>
            <a:endParaRPr lang="ru-RU" b="0" dirty="0"/>
          </a:p>
          <a:p>
            <a:pPr marL="0" indent="0">
              <a:buNone/>
            </a:pPr>
            <a:r>
              <a:rPr lang="ru-RU" b="0" dirty="0"/>
              <a:t>⇢ Реализация </a:t>
            </a:r>
            <a:r>
              <a:rPr lang="ru-RU" b="0" dirty="0" smtClean="0"/>
              <a:t>– впереди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Что уже появилось в результате проекта</a:t>
            </a:r>
          </a:p>
          <a:p>
            <a:r>
              <a:rPr lang="ru-RU" b="0" dirty="0" smtClean="0"/>
              <a:t>Определена </a:t>
            </a:r>
            <a:r>
              <a:rPr lang="ru-RU" b="0" dirty="0"/>
              <a:t>структура и функционал группы быстрого реагирования (единая точка входа для вопросов по трудоустройству).</a:t>
            </a:r>
          </a:p>
          <a:p>
            <a:r>
              <a:rPr lang="ru-RU" b="0" dirty="0"/>
              <a:t>Разработан проект программы повышения квалификации «Карьерный навигатор» для обучения ответственных сотрудников на факультетах</a:t>
            </a:r>
            <a:r>
              <a:rPr lang="ru-RU" b="0" dirty="0" smtClean="0"/>
              <a:t>.</a:t>
            </a:r>
            <a:endParaRPr lang="ru-RU" b="0" dirty="0"/>
          </a:p>
        </p:txBody>
      </p:sp>
      <p:sp>
        <p:nvSpPr>
          <p:cNvPr id="6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 txBox="1">
            <a:spLocks/>
          </p:cNvSpPr>
          <p:nvPr/>
        </p:nvSpPr>
        <p:spPr>
          <a:xfrm>
            <a:off x="8648312" y="2268118"/>
            <a:ext cx="2648338" cy="17800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Проект </a:t>
            </a:r>
          </a:p>
          <a:p>
            <a:pPr algn="ctr"/>
            <a:r>
              <a:rPr lang="ru-RU" dirty="0"/>
              <a:t>«Твой путь к успеху»</a:t>
            </a:r>
          </a:p>
        </p:txBody>
      </p:sp>
    </p:spTree>
    <p:extLst>
      <p:ext uri="{BB962C8B-B14F-4D97-AF65-F5344CB8AC3E}">
        <p14:creationId xmlns:p14="http://schemas.microsoft.com/office/powerpoint/2010/main" val="4609974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809C5-D720-F43C-A6AD-A804A89613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009CFF-ED20-0E9A-5319-AF2877BD7B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Детали проекта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61A8A32-AC7F-E647-6BC4-DF7823AC8C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9" y="925927"/>
            <a:ext cx="7318366" cy="5335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latin typeface="+mn-lt"/>
              </a:rPr>
              <a:t>Программа </a:t>
            </a:r>
            <a:r>
              <a:rPr lang="ru-RU" sz="2000" dirty="0">
                <a:latin typeface="+mn-lt"/>
              </a:rPr>
              <a:t>повышения квалификации «Карьерный навигатор» для обучения ответственных сотрудников на факультетах</a:t>
            </a: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 txBox="1">
            <a:spLocks/>
          </p:cNvSpPr>
          <p:nvPr/>
        </p:nvSpPr>
        <p:spPr>
          <a:xfrm>
            <a:off x="8572112" y="1668043"/>
            <a:ext cx="2648338" cy="17800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Проект </a:t>
            </a:r>
          </a:p>
          <a:p>
            <a:pPr algn="ctr"/>
            <a:r>
              <a:rPr lang="ru-RU" dirty="0"/>
              <a:t>«Твой путь к успеху»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2999" y="1819275"/>
            <a:ext cx="730567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Цель </a:t>
            </a:r>
            <a:r>
              <a:rPr lang="ru-RU" sz="1600" dirty="0" smtClean="0"/>
              <a:t>направления</a:t>
            </a:r>
            <a:r>
              <a:rPr lang="en-US" sz="1600" dirty="0" smtClean="0"/>
              <a:t>: </a:t>
            </a:r>
            <a:r>
              <a:rPr lang="ru-RU" sz="1600" dirty="0"/>
              <a:t>с</a:t>
            </a:r>
            <a:r>
              <a:rPr lang="ru-RU" sz="1600" dirty="0" smtClean="0"/>
              <a:t>оздание </a:t>
            </a:r>
            <a:r>
              <a:rPr lang="ru-RU" sz="1600" dirty="0"/>
              <a:t>на каждом факультете/институте </a:t>
            </a:r>
            <a:r>
              <a:rPr lang="ru-RU" sz="1600" dirty="0" smtClean="0"/>
              <a:t>квалифицированного </a:t>
            </a:r>
            <a:r>
              <a:rPr lang="ru-RU" sz="1600" dirty="0"/>
              <a:t>специалиста, способного профессионально сопровождать студента в вопросах карьерного планирования, трудоустройства и адаптации на рынке труда</a:t>
            </a:r>
            <a:r>
              <a:rPr lang="ru-RU" sz="1600" dirty="0" smtClean="0"/>
              <a:t>.</a:t>
            </a:r>
          </a:p>
          <a:p>
            <a:endParaRPr lang="ru-RU" sz="1600" dirty="0" smtClean="0"/>
          </a:p>
          <a:p>
            <a:r>
              <a:rPr lang="ru-RU" sz="1600" b="1" dirty="0"/>
              <a:t>Ключевые </a:t>
            </a:r>
            <a:r>
              <a:rPr lang="ru-RU" sz="1600" b="1" dirty="0" smtClean="0"/>
              <a:t>элементы</a:t>
            </a:r>
            <a:r>
              <a:rPr lang="en-US" sz="1600" b="1" dirty="0" smtClean="0"/>
              <a:t>:</a:t>
            </a:r>
            <a:endParaRPr lang="ru-RU" sz="1600" b="1" dirty="0"/>
          </a:p>
          <a:p>
            <a:pPr marL="342900" indent="-342900">
              <a:buAutoNum type="arabicPeriod"/>
            </a:pPr>
            <a:r>
              <a:rPr lang="ru-RU" sz="1600" b="1" dirty="0" smtClean="0"/>
              <a:t>Обучение </a:t>
            </a:r>
            <a:r>
              <a:rPr lang="ru-RU" sz="1600" b="1" dirty="0"/>
              <a:t>ответственных сотрудников </a:t>
            </a:r>
            <a:r>
              <a:rPr lang="ru-RU" sz="1600" b="1" dirty="0" smtClean="0"/>
              <a:t>факультетов</a:t>
            </a:r>
            <a:r>
              <a:rPr lang="en-US" sz="1600" b="1" dirty="0" smtClean="0"/>
              <a:t>:</a:t>
            </a: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Разработка </a:t>
            </a:r>
            <a:r>
              <a:rPr lang="ru-RU" sz="1600" dirty="0"/>
              <a:t>программы повышения квалификации </a:t>
            </a:r>
            <a:r>
              <a:rPr lang="ru-RU" sz="1600" b="1" dirty="0"/>
              <a:t>«Карьерный навигатор: эффективное планирование карьерных траекторий обучающихся</a:t>
            </a:r>
            <a:r>
              <a:rPr lang="ru-RU" sz="1600" b="1" dirty="0" smtClean="0"/>
              <a:t>»</a:t>
            </a:r>
            <a:r>
              <a:rPr lang="ru-RU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Обучение </a:t>
            </a:r>
            <a:r>
              <a:rPr lang="ru-RU" sz="1600" dirty="0"/>
              <a:t>кадровых консультантов </a:t>
            </a:r>
            <a:r>
              <a:rPr lang="ru-RU" sz="1600" dirty="0" smtClean="0"/>
              <a:t>навыкам: составления </a:t>
            </a:r>
            <a:r>
              <a:rPr lang="ru-RU" sz="1600" dirty="0"/>
              <a:t>и анализа резюме и </a:t>
            </a:r>
            <a:r>
              <a:rPr lang="ru-RU" sz="1600" dirty="0" smtClean="0"/>
              <a:t>портфолио; подготовки </a:t>
            </a:r>
            <a:r>
              <a:rPr lang="ru-RU" sz="1600" dirty="0"/>
              <a:t>к </a:t>
            </a:r>
            <a:r>
              <a:rPr lang="ru-RU" sz="1600" dirty="0" smtClean="0"/>
              <a:t>собеседованиям; работы </a:t>
            </a:r>
            <a:r>
              <a:rPr lang="ru-RU" sz="1600" dirty="0"/>
              <a:t>с карьерными треками студентов разных </a:t>
            </a:r>
            <a:r>
              <a:rPr lang="ru-RU" sz="1600" dirty="0" smtClean="0"/>
              <a:t>направлений; взаимодействия </a:t>
            </a:r>
            <a:r>
              <a:rPr lang="ru-RU" sz="1600" dirty="0"/>
              <a:t>с работодателями.</a:t>
            </a:r>
          </a:p>
          <a:p>
            <a:r>
              <a:rPr lang="ru-RU" sz="1600" b="1" dirty="0" smtClean="0"/>
              <a:t>2. Внедрение </a:t>
            </a:r>
            <a:r>
              <a:rPr lang="ru-RU" sz="1600" b="1" dirty="0"/>
              <a:t>обязательного курса для </a:t>
            </a:r>
            <a:r>
              <a:rPr lang="ru-RU" sz="1600" b="1" dirty="0" smtClean="0"/>
              <a:t>студентов</a:t>
            </a:r>
            <a:endParaRPr lang="ru-RU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Введение </a:t>
            </a:r>
            <a:r>
              <a:rPr lang="ru-RU" sz="1600" dirty="0"/>
              <a:t>в учебный план с </a:t>
            </a:r>
            <a:r>
              <a:rPr lang="ru-RU" sz="1600" b="1" dirty="0"/>
              <a:t>3-го курса бакалавриата</a:t>
            </a:r>
            <a:r>
              <a:rPr lang="ru-RU" sz="1600" dirty="0"/>
              <a:t> </a:t>
            </a:r>
            <a:r>
              <a:rPr lang="ru-RU" sz="1600" dirty="0" smtClean="0"/>
              <a:t>модуля</a:t>
            </a:r>
            <a:r>
              <a:rPr lang="ru-RU" sz="1600" dirty="0"/>
              <a:t> </a:t>
            </a:r>
            <a:r>
              <a:rPr lang="ru-RU" sz="1600" b="1" dirty="0"/>
              <a:t>«Управление карьерой</a:t>
            </a:r>
            <a:r>
              <a:rPr lang="ru-RU" sz="1600" b="1" dirty="0" smtClean="0"/>
              <a:t>»</a:t>
            </a:r>
            <a:r>
              <a:rPr lang="ru-RU" sz="16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/>
              <a:t>Содержание курса: основы </a:t>
            </a:r>
            <a:r>
              <a:rPr lang="ru-RU" sz="1600" dirty="0" err="1" smtClean="0"/>
              <a:t>самопрезентации</a:t>
            </a:r>
            <a:r>
              <a:rPr lang="ru-RU" sz="1600" dirty="0" smtClean="0"/>
              <a:t>; анализ рынка труда; построение </a:t>
            </a:r>
            <a:r>
              <a:rPr lang="ru-RU" sz="1600" dirty="0"/>
              <a:t>индивидуальной карьерной </a:t>
            </a:r>
            <a:r>
              <a:rPr lang="ru-RU" sz="1600" dirty="0" smtClean="0"/>
              <a:t>траектории; правовые </a:t>
            </a:r>
            <a:r>
              <a:rPr lang="ru-RU" sz="1600" dirty="0"/>
              <a:t>аспекты трудовых </a:t>
            </a:r>
            <a:r>
              <a:rPr lang="ru-RU" sz="1600" dirty="0" smtClean="0"/>
              <a:t>отношений; практические </a:t>
            </a:r>
            <a:r>
              <a:rPr lang="ru-RU" sz="1600" dirty="0"/>
              <a:t>кейсы от </a:t>
            </a:r>
            <a:r>
              <a:rPr lang="ru-RU" sz="1600" dirty="0" smtClean="0"/>
              <a:t>работодателей</a:t>
            </a:r>
            <a:r>
              <a:rPr lang="ru-RU" sz="1600" dirty="0"/>
              <a:t> </a:t>
            </a:r>
            <a:r>
              <a:rPr lang="ru-RU" sz="1600" dirty="0" smtClean="0"/>
              <a:t>и др.</a:t>
            </a:r>
            <a:endParaRPr lang="ru-RU" sz="16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8420782" y="4204231"/>
            <a:ext cx="305684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Сроки</a:t>
            </a:r>
          </a:p>
          <a:p>
            <a:r>
              <a:rPr lang="ru-RU" sz="1600" dirty="0">
                <a:solidFill>
                  <a:schemeClr val="bg1"/>
                </a:solidFill>
              </a:rPr>
              <a:t>Разработка программ – до сентября 2026 г.</a:t>
            </a:r>
          </a:p>
          <a:p>
            <a:r>
              <a:rPr lang="ru-RU" sz="1600" dirty="0">
                <a:solidFill>
                  <a:schemeClr val="bg1"/>
                </a:solidFill>
              </a:rPr>
              <a:t>Обучение кадровых консультантов – октябрь–декабрь 2026 г.</a:t>
            </a:r>
          </a:p>
          <a:p>
            <a:r>
              <a:rPr lang="ru-RU" sz="1600" dirty="0">
                <a:solidFill>
                  <a:schemeClr val="bg1"/>
                </a:solidFill>
              </a:rPr>
              <a:t>Пилотирование курса для студентов – с февраля 2027 г.</a:t>
            </a:r>
            <a:endParaRPr lang="ru-RU" sz="1600" b="0" i="0" dirty="0"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985351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EC9811-01EB-87B7-9948-F4C5993A2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1433F6-1A0E-8CFD-FAA2-7BCAAD10B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Детали проекта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0EA38DA-B0C2-0EC7-A388-68CA209B8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9" y="1154527"/>
            <a:ext cx="7318366" cy="53356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+mn-lt"/>
              </a:rPr>
              <a:t>Группа быстрого </a:t>
            </a:r>
            <a:r>
              <a:rPr lang="ru-RU" sz="2000" dirty="0" smtClean="0">
                <a:latin typeface="+mn-lt"/>
              </a:rPr>
              <a:t>реагирования</a:t>
            </a:r>
          </a:p>
          <a:p>
            <a:pPr marL="0" indent="0">
              <a:buNone/>
            </a:pPr>
            <a:r>
              <a:rPr lang="ru-RU" sz="1600" b="0" dirty="0">
                <a:latin typeface="+mn-lt"/>
              </a:rPr>
              <a:t>Цель </a:t>
            </a:r>
            <a:r>
              <a:rPr lang="ru-RU" sz="1600" b="0" dirty="0" smtClean="0">
                <a:latin typeface="+mn-lt"/>
              </a:rPr>
              <a:t>направления</a:t>
            </a:r>
            <a:r>
              <a:rPr lang="en-US" sz="1600" b="0" dirty="0" smtClean="0">
                <a:latin typeface="+mn-lt"/>
              </a:rPr>
              <a:t>: </a:t>
            </a:r>
            <a:r>
              <a:rPr lang="ru-RU" sz="1600" b="0" dirty="0" smtClean="0">
                <a:latin typeface="+mn-lt"/>
              </a:rPr>
              <a:t>Обеспечить </a:t>
            </a:r>
            <a:r>
              <a:rPr lang="ru-RU" sz="1600" b="0" dirty="0">
                <a:latin typeface="+mn-lt"/>
              </a:rPr>
              <a:t>оперативный ответ на любой </a:t>
            </a:r>
            <a:r>
              <a:rPr lang="ru-RU" sz="1600" b="0" dirty="0" smtClean="0">
                <a:latin typeface="+mn-lt"/>
              </a:rPr>
              <a:t>вопрос связанный с  адаптацией выпускника на рабочем месте.</a:t>
            </a:r>
          </a:p>
          <a:p>
            <a:pPr marL="0" indent="0">
              <a:buNone/>
            </a:pPr>
            <a:r>
              <a:rPr lang="ru-RU" sz="1800" dirty="0">
                <a:latin typeface="+mn-lt"/>
              </a:rPr>
              <a:t>Ключевые </a:t>
            </a:r>
            <a:r>
              <a:rPr lang="ru-RU" sz="1800" dirty="0" smtClean="0">
                <a:latin typeface="+mn-lt"/>
              </a:rPr>
              <a:t>элементы</a:t>
            </a:r>
            <a:r>
              <a:rPr lang="en-US" sz="1800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  <a:p>
            <a:pPr marL="0" indent="0">
              <a:buNone/>
            </a:pPr>
            <a:r>
              <a:rPr lang="ru-RU" sz="1600" dirty="0" smtClean="0">
                <a:latin typeface="+mn-lt"/>
              </a:rPr>
              <a:t>1. Единая </a:t>
            </a:r>
            <a:r>
              <a:rPr lang="ru-RU" sz="1600" dirty="0">
                <a:latin typeface="+mn-lt"/>
              </a:rPr>
              <a:t>точка </a:t>
            </a:r>
            <a:r>
              <a:rPr lang="ru-RU" sz="1600" dirty="0" smtClean="0">
                <a:latin typeface="+mn-lt"/>
              </a:rPr>
              <a:t>входа</a:t>
            </a:r>
            <a:endParaRPr lang="ru-RU" sz="1600" b="0" dirty="0">
              <a:latin typeface="+mn-lt"/>
            </a:endParaRPr>
          </a:p>
          <a:p>
            <a:r>
              <a:rPr lang="ru-RU" sz="1600" b="0" dirty="0" smtClean="0">
                <a:latin typeface="+mn-lt"/>
              </a:rPr>
              <a:t>Создание </a:t>
            </a:r>
            <a:r>
              <a:rPr lang="ru-RU" sz="1600" b="0" dirty="0">
                <a:latin typeface="+mn-lt"/>
              </a:rPr>
              <a:t>централизованного канала (телефон, чат-бот, форма на сайте, почта</a:t>
            </a:r>
            <a:r>
              <a:rPr lang="ru-RU" sz="1600" b="0" dirty="0" smtClean="0">
                <a:latin typeface="+mn-lt"/>
              </a:rPr>
              <a:t>).</a:t>
            </a:r>
          </a:p>
          <a:p>
            <a:r>
              <a:rPr lang="ru-RU" sz="1600" b="0" dirty="0" smtClean="0">
                <a:latin typeface="+mn-lt"/>
              </a:rPr>
              <a:t>Прием запросов от выпускников. </a:t>
            </a:r>
          </a:p>
          <a:p>
            <a:pPr marL="0" indent="0">
              <a:buNone/>
            </a:pPr>
            <a:r>
              <a:rPr lang="ru-RU" sz="1600" dirty="0" smtClean="0">
                <a:latin typeface="+mn-lt"/>
              </a:rPr>
              <a:t>2. Маршрутизация запросов</a:t>
            </a:r>
            <a:endParaRPr lang="ru-RU" sz="1600" b="0" dirty="0">
              <a:latin typeface="+mn-lt"/>
            </a:endParaRPr>
          </a:p>
          <a:p>
            <a:r>
              <a:rPr lang="ru-RU" sz="1600" b="0" dirty="0" smtClean="0">
                <a:latin typeface="+mn-lt"/>
              </a:rPr>
              <a:t>Центр </a:t>
            </a:r>
            <a:r>
              <a:rPr lang="ru-RU" sz="1600" b="0" dirty="0">
                <a:latin typeface="+mn-lt"/>
              </a:rPr>
              <a:t>карьеры «Мост» принимает все входящие </a:t>
            </a:r>
            <a:r>
              <a:rPr lang="ru-RU" sz="1600" b="0" dirty="0" smtClean="0">
                <a:latin typeface="+mn-lt"/>
              </a:rPr>
              <a:t>обращения.</a:t>
            </a:r>
          </a:p>
          <a:p>
            <a:r>
              <a:rPr lang="ru-RU" sz="1600" b="0" dirty="0" smtClean="0">
                <a:latin typeface="+mn-lt"/>
              </a:rPr>
              <a:t>Распределяет </a:t>
            </a:r>
            <a:r>
              <a:rPr lang="ru-RU" sz="1600" b="0" dirty="0">
                <a:latin typeface="+mn-lt"/>
              </a:rPr>
              <a:t>запросы по профильным </a:t>
            </a:r>
            <a:r>
              <a:rPr lang="ru-RU" sz="1600" b="0" dirty="0" smtClean="0">
                <a:latin typeface="+mn-lt"/>
              </a:rPr>
              <a:t>подразделениям: кадровые </a:t>
            </a:r>
            <a:r>
              <a:rPr lang="ru-RU" sz="1600" b="0" dirty="0">
                <a:latin typeface="+mn-lt"/>
              </a:rPr>
              <a:t>консультанты </a:t>
            </a:r>
            <a:r>
              <a:rPr lang="ru-RU" sz="1600" b="0" dirty="0" smtClean="0">
                <a:latin typeface="+mn-lt"/>
              </a:rPr>
              <a:t>факультетов; учебное управление; юридическая служба; отдел практики;</a:t>
            </a:r>
            <a:r>
              <a:rPr lang="ru-RU" sz="1600" b="0" dirty="0">
                <a:latin typeface="+mn-lt"/>
              </a:rPr>
              <a:t> </a:t>
            </a:r>
            <a:r>
              <a:rPr lang="ru-RU" sz="1600" b="0" dirty="0" smtClean="0">
                <a:latin typeface="+mn-lt"/>
              </a:rPr>
              <a:t>кадровые партнеры; РУМЦ и др.</a:t>
            </a:r>
            <a:endParaRPr lang="ru-RU" sz="1600" b="0" dirty="0">
              <a:latin typeface="+mn-lt"/>
            </a:endParaRPr>
          </a:p>
          <a:p>
            <a:pPr marL="0" indent="0">
              <a:buNone/>
            </a:pPr>
            <a:endParaRPr lang="ru-RU" sz="1600" b="0" dirty="0">
              <a:latin typeface="+mn-lt"/>
            </a:endParaRP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 txBox="1">
            <a:spLocks/>
          </p:cNvSpPr>
          <p:nvPr/>
        </p:nvSpPr>
        <p:spPr>
          <a:xfrm>
            <a:off x="8572112" y="1668043"/>
            <a:ext cx="2648338" cy="17800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Проект </a:t>
            </a:r>
          </a:p>
          <a:p>
            <a:pPr algn="ctr"/>
            <a:r>
              <a:rPr lang="ru-RU" dirty="0"/>
              <a:t>«Твой путь к успеху»</a:t>
            </a:r>
          </a:p>
        </p:txBody>
      </p:sp>
    </p:spTree>
    <p:extLst>
      <p:ext uri="{BB962C8B-B14F-4D97-AF65-F5344CB8AC3E}">
        <p14:creationId xmlns:p14="http://schemas.microsoft.com/office/powerpoint/2010/main" val="1265614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616111-198D-AFE7-6F9D-CF521407E9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31EA85-740A-2F17-E9DC-853C8B88C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Детали проекта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3D2134F-D75C-A3CC-D97D-53090F652D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9" y="925927"/>
            <a:ext cx="7318366" cy="5335675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1900" dirty="0">
                <a:latin typeface="+mn-lt"/>
              </a:rPr>
              <a:t>Наставничество для выпускников, трудоустроенных в </a:t>
            </a:r>
            <a:r>
              <a:rPr lang="ru-RU" sz="1900" dirty="0" smtClean="0">
                <a:latin typeface="+mn-lt"/>
              </a:rPr>
              <a:t>университете</a:t>
            </a:r>
          </a:p>
          <a:p>
            <a:pPr marL="0" indent="0">
              <a:buNone/>
            </a:pPr>
            <a:r>
              <a:rPr lang="ru-RU" sz="1900" dirty="0">
                <a:latin typeface="+mn-lt"/>
              </a:rPr>
              <a:t>Цель </a:t>
            </a:r>
            <a:r>
              <a:rPr lang="ru-RU" sz="1900" dirty="0" smtClean="0">
                <a:latin typeface="+mn-lt"/>
              </a:rPr>
              <a:t>направления</a:t>
            </a:r>
            <a:r>
              <a:rPr lang="en-US" sz="1900" dirty="0" smtClean="0">
                <a:latin typeface="+mn-lt"/>
              </a:rPr>
              <a:t>: </a:t>
            </a:r>
            <a:r>
              <a:rPr lang="ru-RU" sz="1900" b="0" dirty="0" smtClean="0">
                <a:latin typeface="+mn-lt"/>
              </a:rPr>
              <a:t>Обеспечить </a:t>
            </a:r>
            <a:r>
              <a:rPr lang="ru-RU" sz="1900" b="0" dirty="0">
                <a:latin typeface="+mn-lt"/>
              </a:rPr>
              <a:t>плавный и успешный переход выпускника из статуса студента в статус молодого сотрудника университета, закрепить его в вузе как профессионала, повысить кадровую устойчивость и преемственность внутри РГПУ им. А. И. Герцена</a:t>
            </a:r>
            <a:r>
              <a:rPr lang="ru-RU" sz="1900" b="0" dirty="0" smtClean="0">
                <a:latin typeface="+mn-lt"/>
              </a:rPr>
              <a:t>.</a:t>
            </a:r>
          </a:p>
          <a:p>
            <a:pPr marL="0" indent="0">
              <a:buNone/>
            </a:pPr>
            <a:r>
              <a:rPr lang="ru-RU" sz="1900" dirty="0">
                <a:latin typeface="+mn-lt"/>
              </a:rPr>
              <a:t>Ключевые </a:t>
            </a:r>
            <a:r>
              <a:rPr lang="ru-RU" sz="1900" dirty="0" smtClean="0">
                <a:latin typeface="+mn-lt"/>
              </a:rPr>
              <a:t>элементы</a:t>
            </a:r>
            <a:r>
              <a:rPr lang="en-US" sz="1900" dirty="0" smtClean="0">
                <a:latin typeface="+mn-lt"/>
              </a:rPr>
              <a:t>:</a:t>
            </a:r>
            <a:endParaRPr lang="ru-RU" sz="1900" dirty="0">
              <a:latin typeface="+mn-lt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900" dirty="0" smtClean="0">
                <a:latin typeface="+mn-lt"/>
              </a:rPr>
              <a:t>1. Трудоустройство </a:t>
            </a:r>
            <a:r>
              <a:rPr lang="ru-RU" sz="1900" dirty="0">
                <a:latin typeface="+mn-lt"/>
              </a:rPr>
              <a:t>выпускников внутри университета</a:t>
            </a:r>
            <a:endParaRPr lang="ru-RU" sz="1900" b="0" dirty="0">
              <a:latin typeface="+mn-lt"/>
            </a:endParaRPr>
          </a:p>
          <a:p>
            <a:pPr>
              <a:spcBef>
                <a:spcPts val="0"/>
              </a:spcBef>
            </a:pPr>
            <a:r>
              <a:rPr lang="ru-RU" sz="1900" b="0" dirty="0">
                <a:latin typeface="+mn-lt"/>
              </a:rPr>
              <a:t>Формирование ежегодного перечня вакантных ставок в структурных подразделениях (кафедры, лаборатории, центры, управления, проектные офисы).</a:t>
            </a:r>
          </a:p>
          <a:p>
            <a:pPr>
              <a:spcBef>
                <a:spcPts val="0"/>
              </a:spcBef>
            </a:pPr>
            <a:r>
              <a:rPr lang="ru-RU" sz="1900" b="0" dirty="0">
                <a:latin typeface="+mn-lt"/>
              </a:rPr>
              <a:t>Целевое приглашение выпускников на внутренние </a:t>
            </a:r>
            <a:r>
              <a:rPr lang="ru-RU" sz="1900" b="0" dirty="0" smtClean="0">
                <a:latin typeface="+mn-lt"/>
              </a:rPr>
              <a:t>позиции.</a:t>
            </a:r>
            <a:endParaRPr lang="ru-RU" sz="1900" b="0" dirty="0">
              <a:latin typeface="+mn-lt"/>
            </a:endParaRPr>
          </a:p>
          <a:p>
            <a:r>
              <a:rPr lang="ru-RU" sz="1900" b="0" dirty="0" smtClean="0">
                <a:latin typeface="+mn-lt"/>
              </a:rPr>
              <a:t>Приоритет </a:t>
            </a:r>
            <a:r>
              <a:rPr lang="ru-RU" sz="1900" b="0" dirty="0">
                <a:latin typeface="+mn-lt"/>
              </a:rPr>
              <a:t>при трудоустройстве отдаётся выпускникам, показавшим высокие академические и проектные результаты</a:t>
            </a:r>
            <a:r>
              <a:rPr lang="ru-RU" sz="1900" b="0" dirty="0" smtClean="0">
                <a:latin typeface="+mn-lt"/>
              </a:rPr>
              <a:t>. </a:t>
            </a:r>
          </a:p>
          <a:p>
            <a:pPr marL="0" indent="0">
              <a:buNone/>
            </a:pPr>
            <a:r>
              <a:rPr lang="ru-RU" sz="1900" b="0" dirty="0" smtClean="0">
                <a:latin typeface="+mn-lt"/>
              </a:rPr>
              <a:t>2. </a:t>
            </a:r>
            <a:r>
              <a:rPr lang="ru-RU" sz="1900" dirty="0" smtClean="0">
                <a:latin typeface="+mn-lt"/>
              </a:rPr>
              <a:t>Закрепление </a:t>
            </a:r>
            <a:r>
              <a:rPr lang="ru-RU" sz="1900" dirty="0">
                <a:latin typeface="+mn-lt"/>
              </a:rPr>
              <a:t>наставника </a:t>
            </a:r>
            <a:endParaRPr lang="ru-RU" sz="1900" dirty="0" smtClean="0">
              <a:latin typeface="+mn-lt"/>
            </a:endParaRPr>
          </a:p>
          <a:p>
            <a:r>
              <a:rPr lang="ru-RU" sz="1900" b="0" dirty="0" smtClean="0">
                <a:latin typeface="+mn-lt"/>
              </a:rPr>
              <a:t>Каждому </a:t>
            </a:r>
            <a:r>
              <a:rPr lang="ru-RU" sz="1900" b="0" dirty="0">
                <a:latin typeface="+mn-lt"/>
              </a:rPr>
              <a:t>трудоустроенному выпускнику назначается наставник из числа опытных сотрудников университета:</a:t>
            </a:r>
          </a:p>
          <a:p>
            <a:r>
              <a:rPr lang="ru-RU" sz="1900" b="0" dirty="0" smtClean="0">
                <a:latin typeface="+mn-lt"/>
              </a:rPr>
              <a:t>Наставник </a:t>
            </a:r>
            <a:r>
              <a:rPr lang="ru-RU" sz="1900" b="0" dirty="0">
                <a:latin typeface="+mn-lt"/>
              </a:rPr>
              <a:t>сопровождает выпускника в течение первых 6–12 месяцев работы.</a:t>
            </a:r>
          </a:p>
          <a:p>
            <a:r>
              <a:rPr lang="ru-RU" sz="1900" b="0" dirty="0">
                <a:latin typeface="+mn-lt"/>
              </a:rPr>
              <a:t>Задачи </a:t>
            </a:r>
            <a:r>
              <a:rPr lang="ru-RU" sz="1900" b="0" dirty="0" smtClean="0">
                <a:latin typeface="+mn-lt"/>
              </a:rPr>
              <a:t>наставника: знакомство </a:t>
            </a:r>
            <a:r>
              <a:rPr lang="ru-RU" sz="1900" b="0" dirty="0">
                <a:latin typeface="+mn-lt"/>
              </a:rPr>
              <a:t>с внутренней структурой и </a:t>
            </a:r>
            <a:r>
              <a:rPr lang="ru-RU" sz="1900" b="0" dirty="0" smtClean="0">
                <a:latin typeface="+mn-lt"/>
              </a:rPr>
              <a:t>регламентами; помощь </a:t>
            </a:r>
            <a:r>
              <a:rPr lang="ru-RU" sz="1900" b="0" dirty="0">
                <a:latin typeface="+mn-lt"/>
              </a:rPr>
              <a:t>в освоении должностных </a:t>
            </a:r>
            <a:r>
              <a:rPr lang="ru-RU" sz="1900" b="0" dirty="0" smtClean="0">
                <a:latin typeface="+mn-lt"/>
              </a:rPr>
              <a:t>обязанностей; вовлечение </a:t>
            </a:r>
            <a:r>
              <a:rPr lang="ru-RU" sz="1900" b="0" dirty="0">
                <a:latin typeface="+mn-lt"/>
              </a:rPr>
              <a:t>в научно-методическую и проектную </a:t>
            </a:r>
            <a:r>
              <a:rPr lang="ru-RU" sz="1900" b="0" dirty="0" smtClean="0">
                <a:latin typeface="+mn-lt"/>
              </a:rPr>
              <a:t>деятельность; сопровождение </a:t>
            </a:r>
            <a:r>
              <a:rPr lang="ru-RU" sz="1900" b="0" dirty="0">
                <a:latin typeface="+mn-lt"/>
              </a:rPr>
              <a:t>при оформлении документов и прохождении испытательного </a:t>
            </a:r>
            <a:r>
              <a:rPr lang="ru-RU" sz="1900" b="0" dirty="0" smtClean="0">
                <a:latin typeface="+mn-lt"/>
              </a:rPr>
              <a:t>срока; регулярная </a:t>
            </a:r>
            <a:r>
              <a:rPr lang="ru-RU" sz="1900" b="0" dirty="0">
                <a:latin typeface="+mn-lt"/>
              </a:rPr>
              <a:t>обратная связь по профессиональному росту.</a:t>
            </a:r>
          </a:p>
          <a:p>
            <a:pPr>
              <a:spcBef>
                <a:spcPts val="0"/>
              </a:spcBef>
            </a:pPr>
            <a:endParaRPr lang="ru-RU" b="0" dirty="0" smtClean="0"/>
          </a:p>
          <a:p>
            <a:pPr marL="0" indent="0">
              <a:buNone/>
            </a:pPr>
            <a:endParaRPr lang="ru-RU" b="0" dirty="0"/>
          </a:p>
          <a:p>
            <a:pPr marL="0" indent="0">
              <a:buNone/>
            </a:pPr>
            <a:endParaRPr lang="ru-RU" sz="2000" dirty="0">
              <a:latin typeface="+mn-lt"/>
            </a:endParaRPr>
          </a:p>
        </p:txBody>
      </p:sp>
      <p:sp>
        <p:nvSpPr>
          <p:cNvPr id="7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 txBox="1">
            <a:spLocks/>
          </p:cNvSpPr>
          <p:nvPr/>
        </p:nvSpPr>
        <p:spPr>
          <a:xfrm>
            <a:off x="8572112" y="1668043"/>
            <a:ext cx="2648338" cy="17800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Проект </a:t>
            </a:r>
          </a:p>
          <a:p>
            <a:pPr algn="ctr"/>
            <a:r>
              <a:rPr lang="ru-RU" dirty="0"/>
              <a:t>«Твой путь к успеху»</a:t>
            </a:r>
          </a:p>
        </p:txBody>
      </p:sp>
    </p:spTree>
    <p:extLst>
      <p:ext uri="{BB962C8B-B14F-4D97-AF65-F5344CB8AC3E}">
        <p14:creationId xmlns:p14="http://schemas.microsoft.com/office/powerpoint/2010/main" val="139787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AF6B11-9BE0-8645-E01F-DC4AC1AE06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6E1162C-E19C-20B3-CF49-EC4431A6F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дальше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8742E4-C237-9CC0-D08A-D2FCB77EEB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999" y="1145512"/>
            <a:ext cx="7318366" cy="5335675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AutoNum type="arabicPeriod"/>
            </a:pPr>
            <a:r>
              <a:rPr lang="ru-RU" sz="1800" dirty="0" smtClean="0">
                <a:latin typeface="+mn-lt"/>
              </a:rPr>
              <a:t>Три </a:t>
            </a:r>
            <a:r>
              <a:rPr lang="ru-RU" sz="1800" dirty="0">
                <a:latin typeface="+mn-lt"/>
              </a:rPr>
              <a:t>ключевых результата, которые должны быть получены </a:t>
            </a:r>
            <a:br>
              <a:rPr lang="ru-RU" sz="1800" dirty="0">
                <a:latin typeface="+mn-lt"/>
              </a:rPr>
            </a:br>
            <a:r>
              <a:rPr lang="ru-RU" sz="1800" dirty="0">
                <a:latin typeface="+mn-lt"/>
              </a:rPr>
              <a:t>до 1 сентября 2026 г. </a:t>
            </a:r>
            <a:endParaRPr lang="ru-RU" sz="1800" dirty="0" smtClean="0">
              <a:latin typeface="+mn-lt"/>
            </a:endParaRPr>
          </a:p>
          <a:p>
            <a:r>
              <a:rPr lang="ru-RU" sz="1700" b="0" dirty="0" smtClean="0">
                <a:latin typeface="+mn-lt"/>
              </a:rPr>
              <a:t>Разработать</a:t>
            </a:r>
            <a:r>
              <a:rPr lang="ru-RU" sz="1700" b="0" dirty="0">
                <a:latin typeface="+mn-lt"/>
              </a:rPr>
              <a:t> </a:t>
            </a:r>
            <a:r>
              <a:rPr lang="ru-RU" sz="1700" b="0" dirty="0" smtClean="0">
                <a:latin typeface="+mn-lt"/>
              </a:rPr>
              <a:t>программу повышения квалификации «Карьерный навигатор»</a:t>
            </a:r>
          </a:p>
          <a:p>
            <a:r>
              <a:rPr lang="ru-RU" sz="1700" b="0" dirty="0" smtClean="0">
                <a:latin typeface="+mn-lt"/>
              </a:rPr>
              <a:t>Создать </a:t>
            </a:r>
            <a:r>
              <a:rPr lang="ru-RU" sz="1700" b="0" dirty="0">
                <a:latin typeface="+mn-lt"/>
              </a:rPr>
              <a:t>и запустить регламент работы </a:t>
            </a:r>
            <a:r>
              <a:rPr lang="ru-RU" sz="1700" b="0" dirty="0" smtClean="0">
                <a:latin typeface="+mn-lt"/>
              </a:rPr>
              <a:t>«Группы </a:t>
            </a:r>
            <a:r>
              <a:rPr lang="ru-RU" sz="1700" b="0" dirty="0">
                <a:latin typeface="+mn-lt"/>
              </a:rPr>
              <a:t>быстрого </a:t>
            </a:r>
            <a:r>
              <a:rPr lang="ru-RU" sz="1700" b="0" dirty="0" smtClean="0">
                <a:latin typeface="+mn-lt"/>
              </a:rPr>
              <a:t>реагирования»</a:t>
            </a:r>
          </a:p>
          <a:p>
            <a:r>
              <a:rPr lang="ru-RU" sz="1800" b="0" dirty="0" smtClean="0">
                <a:latin typeface="+mn-lt"/>
              </a:rPr>
              <a:t>Провести </a:t>
            </a:r>
            <a:r>
              <a:rPr lang="ru-RU" sz="1800" b="0" dirty="0">
                <a:latin typeface="+mn-lt"/>
              </a:rPr>
              <a:t>серии встреч с факультетами для формирования базы </a:t>
            </a:r>
            <a:r>
              <a:rPr lang="ru-RU" sz="1800" b="0" dirty="0" smtClean="0">
                <a:latin typeface="+mn-lt"/>
              </a:rPr>
              <a:t>наставников</a:t>
            </a:r>
          </a:p>
          <a:p>
            <a:pPr marL="0" indent="0">
              <a:buNone/>
            </a:pPr>
            <a:r>
              <a:rPr lang="ru-RU" sz="1800" dirty="0" smtClean="0">
                <a:latin typeface="+mn-lt"/>
              </a:rPr>
              <a:t>2</a:t>
            </a:r>
            <a:r>
              <a:rPr lang="ru-RU" sz="1800" dirty="0">
                <a:latin typeface="+mn-lt"/>
              </a:rPr>
              <a:t>. Три ключевых результата, которые должны быть получены до 1 декабря 2026 г. </a:t>
            </a:r>
          </a:p>
          <a:p>
            <a:r>
              <a:rPr lang="ru-RU" sz="1800" b="0" dirty="0" smtClean="0">
                <a:latin typeface="+mn-lt"/>
              </a:rPr>
              <a:t>Выявлены студенты</a:t>
            </a:r>
            <a:r>
              <a:rPr lang="en-US" sz="1800" b="0" dirty="0" smtClean="0">
                <a:latin typeface="+mn-lt"/>
              </a:rPr>
              <a:t>, </a:t>
            </a:r>
            <a:r>
              <a:rPr lang="ru-RU" sz="1800" b="0" dirty="0" smtClean="0">
                <a:latin typeface="+mn-lt"/>
              </a:rPr>
              <a:t>находящихся под риском </a:t>
            </a:r>
            <a:r>
              <a:rPr lang="ru-RU" sz="1800" b="0" dirty="0" err="1" smtClean="0">
                <a:latin typeface="+mn-lt"/>
              </a:rPr>
              <a:t>нетрудоустройства</a:t>
            </a:r>
            <a:endParaRPr lang="ru-RU" sz="1800" b="0" dirty="0" smtClean="0">
              <a:latin typeface="+mn-lt"/>
            </a:endParaRPr>
          </a:p>
          <a:p>
            <a:r>
              <a:rPr lang="ru-RU" sz="1800" b="0" dirty="0" smtClean="0">
                <a:latin typeface="+mn-lt"/>
              </a:rPr>
              <a:t>Проведена работа с обучающимися, входящими в группы риска </a:t>
            </a:r>
            <a:r>
              <a:rPr lang="ru-RU" sz="1800" b="0" dirty="0" err="1" smtClean="0">
                <a:latin typeface="+mn-lt"/>
              </a:rPr>
              <a:t>нетрудоустройства</a:t>
            </a:r>
            <a:endParaRPr lang="ru-RU" sz="1800" b="0" dirty="0" smtClean="0">
              <a:latin typeface="+mn-lt"/>
            </a:endParaRPr>
          </a:p>
          <a:p>
            <a:r>
              <a:rPr lang="ru-RU" sz="1800" b="0" dirty="0" smtClean="0">
                <a:latin typeface="+mn-lt"/>
              </a:rPr>
              <a:t>Завершен </a:t>
            </a:r>
            <a:r>
              <a:rPr lang="ru-RU" sz="1800" b="0" dirty="0">
                <a:latin typeface="+mn-lt"/>
              </a:rPr>
              <a:t>анализ фактического состояния трудоустройства выпускников 2026 </a:t>
            </a:r>
            <a:r>
              <a:rPr lang="ru-RU" sz="1800" b="0" dirty="0" smtClean="0">
                <a:latin typeface="+mn-lt"/>
              </a:rPr>
              <a:t>года</a:t>
            </a:r>
          </a:p>
          <a:p>
            <a:r>
              <a:rPr lang="ru-RU" sz="1800" b="0" dirty="0" smtClean="0">
                <a:latin typeface="+mn-lt"/>
              </a:rPr>
              <a:t>Реализована программа </a:t>
            </a:r>
            <a:r>
              <a:rPr lang="ru-RU" sz="1800" b="0" dirty="0">
                <a:latin typeface="+mn-lt"/>
              </a:rPr>
              <a:t>«Карьерный навигатор</a:t>
            </a:r>
            <a:r>
              <a:rPr lang="ru-RU" sz="1800" b="0" dirty="0" smtClean="0">
                <a:latin typeface="+mn-lt"/>
              </a:rPr>
              <a:t>»</a:t>
            </a:r>
          </a:p>
          <a:p>
            <a:r>
              <a:rPr lang="ru-RU" sz="1800" b="0" dirty="0">
                <a:latin typeface="+mn-lt"/>
              </a:rPr>
              <a:t>Запущена работа «Группы быстрого реагирования</a:t>
            </a:r>
            <a:r>
              <a:rPr lang="ru-RU" sz="1800" b="0" dirty="0" smtClean="0">
                <a:latin typeface="+mn-lt"/>
              </a:rPr>
              <a:t>»</a:t>
            </a:r>
          </a:p>
          <a:p>
            <a:r>
              <a:rPr lang="ru-RU" sz="1800" b="0" dirty="0" smtClean="0">
                <a:latin typeface="+mn-lt"/>
              </a:rPr>
              <a:t>Наставники </a:t>
            </a:r>
            <a:r>
              <a:rPr lang="ru-RU" sz="1800" b="0" dirty="0">
                <a:latin typeface="+mn-lt"/>
              </a:rPr>
              <a:t>закреплены за новыми сотрудниками </a:t>
            </a:r>
            <a:endParaRPr lang="ru-RU" sz="1800" b="0" dirty="0" smtClean="0">
              <a:latin typeface="+mn-lt"/>
            </a:endParaRPr>
          </a:p>
          <a:p>
            <a:r>
              <a:rPr lang="ru-RU" sz="1800" b="0" dirty="0" smtClean="0"/>
              <a:t>Разработана </a:t>
            </a:r>
            <a:r>
              <a:rPr lang="ru-RU" sz="1800" b="0" dirty="0"/>
              <a:t>и </a:t>
            </a:r>
            <a:r>
              <a:rPr lang="ru-RU" sz="1800" b="0" dirty="0" smtClean="0"/>
              <a:t>согласована</a:t>
            </a:r>
            <a:r>
              <a:rPr lang="ru-RU" sz="1800" b="0" dirty="0"/>
              <a:t> </a:t>
            </a:r>
            <a:r>
              <a:rPr lang="ru-RU" sz="1800" b="0" dirty="0" smtClean="0"/>
              <a:t>программа </a:t>
            </a:r>
            <a:r>
              <a:rPr lang="ru-RU" sz="1800" b="0" dirty="0"/>
              <a:t>по курсу «Управление карьерой» </a:t>
            </a:r>
          </a:p>
          <a:p>
            <a:endParaRPr lang="ru-RU" sz="1800" b="0" dirty="0" smtClean="0">
              <a:latin typeface="+mn-lt"/>
            </a:endParaRPr>
          </a:p>
          <a:p>
            <a:pPr marL="0" indent="0">
              <a:buNone/>
            </a:pPr>
            <a:r>
              <a:rPr lang="ru-RU" sz="1800" dirty="0" smtClean="0">
                <a:latin typeface="+mn-lt"/>
              </a:rPr>
              <a:t>3</a:t>
            </a:r>
            <a:r>
              <a:rPr lang="ru-RU" sz="1800" dirty="0">
                <a:latin typeface="+mn-lt"/>
              </a:rPr>
              <a:t>. Срок завершения проекта: </a:t>
            </a:r>
            <a:r>
              <a:rPr lang="ru-RU" sz="1800" b="0" dirty="0" smtClean="0">
                <a:latin typeface="+mn-lt"/>
              </a:rPr>
              <a:t>бессрочно</a:t>
            </a:r>
          </a:p>
          <a:p>
            <a:pPr marL="0" indent="0">
              <a:buNone/>
            </a:pPr>
            <a:r>
              <a:rPr lang="ru-RU" sz="1800" dirty="0" smtClean="0">
                <a:latin typeface="+mn-lt"/>
              </a:rPr>
              <a:t>4</a:t>
            </a:r>
            <a:r>
              <a:rPr lang="ru-RU" sz="1800" dirty="0">
                <a:latin typeface="+mn-lt"/>
              </a:rPr>
              <a:t>. Где нужна помощь</a:t>
            </a:r>
          </a:p>
          <a:p>
            <a:pPr marL="0" indent="0">
              <a:buNone/>
            </a:pPr>
            <a:r>
              <a:rPr lang="ru-RU" sz="1800" b="0" dirty="0">
                <a:latin typeface="+mn-lt"/>
              </a:rPr>
              <a:t>Для успешной реализации проекта необходима поддержка руководства университета в части утверждения </a:t>
            </a:r>
            <a:r>
              <a:rPr lang="ru-RU" sz="1800" b="0" dirty="0" smtClean="0">
                <a:latin typeface="+mn-lt"/>
              </a:rPr>
              <a:t>программ и  их финансирования, </a:t>
            </a:r>
            <a:r>
              <a:rPr lang="ru-RU" sz="1800" b="0" dirty="0">
                <a:latin typeface="+mn-lt"/>
              </a:rPr>
              <a:t>а также активное содействие со стороны директоров институтов и деканов факультетов в </a:t>
            </a:r>
            <a:r>
              <a:rPr lang="ru-RU" sz="1800" b="0" dirty="0" smtClean="0">
                <a:latin typeface="+mn-lt"/>
              </a:rPr>
              <a:t>направлении ответственных </a:t>
            </a:r>
            <a:r>
              <a:rPr lang="ru-RU" sz="1800" b="0" dirty="0">
                <a:latin typeface="+mn-lt"/>
              </a:rPr>
              <a:t>сотрудников </a:t>
            </a:r>
            <a:r>
              <a:rPr lang="ru-RU" sz="1800" b="0" dirty="0" smtClean="0">
                <a:latin typeface="+mn-lt"/>
              </a:rPr>
              <a:t>и </a:t>
            </a:r>
            <a:r>
              <a:rPr lang="ru-RU" sz="1800" b="0" dirty="0">
                <a:latin typeface="+mn-lt"/>
              </a:rPr>
              <a:t>организации их участия в обучении.</a:t>
            </a:r>
            <a:endParaRPr lang="ru-RU" sz="1800" dirty="0">
              <a:latin typeface="+mn-lt"/>
            </a:endParaRPr>
          </a:p>
        </p:txBody>
      </p:sp>
      <p:sp>
        <p:nvSpPr>
          <p:cNvPr id="6" name="Текст 3">
            <a:extLst>
              <a:ext uri="{FF2B5EF4-FFF2-40B4-BE49-F238E27FC236}">
                <a16:creationId xmlns:a16="http://schemas.microsoft.com/office/drawing/2014/main" id="{9B198CD5-2003-CC5D-CE9D-4E3E4D9780F3}"/>
              </a:ext>
            </a:extLst>
          </p:cNvPr>
          <p:cNvSpPr txBox="1">
            <a:spLocks/>
          </p:cNvSpPr>
          <p:nvPr/>
        </p:nvSpPr>
        <p:spPr>
          <a:xfrm>
            <a:off x="8676887" y="1849018"/>
            <a:ext cx="2648338" cy="17800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dirty="0" smtClean="0"/>
              <a:t>Проект </a:t>
            </a:r>
          </a:p>
          <a:p>
            <a:pPr algn="ctr"/>
            <a:r>
              <a:rPr lang="ru-RU"/>
              <a:t>«Твой путь к успеху»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62404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rgbClr val="405A8B"/>
              </a:gs>
              <a:gs pos="50000">
                <a:srgbClr val="3A5582"/>
              </a:gs>
              <a:gs pos="100000">
                <a:srgbClr val="385380"/>
              </a:gs>
            </a:gsLst>
            <a:lin ang="27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 rot="15667211">
            <a:off x="-914141" y="2212713"/>
            <a:ext cx="7332996" cy="7332996"/>
          </a:xfrm>
          <a:prstGeom prst="ellipse">
            <a:avLst/>
          </a:prstGeom>
          <a:gradFill>
            <a:gsLst>
              <a:gs pos="0">
                <a:srgbClr val="929FB0"/>
              </a:gs>
              <a:gs pos="50000">
                <a:srgbClr val="70809E"/>
              </a:gs>
              <a:gs pos="100000">
                <a:srgbClr val="405B88">
                  <a:alpha val="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923579" y="3004241"/>
            <a:ext cx="815340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Спасибо за внимание</a:t>
            </a:r>
            <a:endParaRPr lang="ru-RU" sz="3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13220" y="5307309"/>
            <a:ext cx="847825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40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Спасская Елена Борисовна</a:t>
            </a:r>
            <a:r>
              <a:rPr lang="ru-RU" sz="14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/>
            </a:r>
            <a:br>
              <a:rPr lang="ru-RU" sz="1400" b="1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Начальник Управления межрегионального сотрудничества в сфере образования </a:t>
            </a:r>
          </a:p>
          <a:p>
            <a:pPr algn="r"/>
            <a:r>
              <a:rPr lang="ru-RU" sz="1600" dirty="0">
                <a:solidFill>
                  <a:schemeClr val="bg1"/>
                </a:solidFill>
                <a:ea typeface="Roboto" panose="02000000000000000000" pitchFamily="2" charset="0"/>
                <a:cs typeface="Arial" panose="020B0604020202020204" pitchFamily="34" charset="0"/>
              </a:rPr>
              <a:t>ФГБОУ ВО «Российский государственный педагогический университет им. А. И. Герцена»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557" y="431329"/>
            <a:ext cx="1550230" cy="1522044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 rot="6563369">
            <a:off x="7824660" y="-917645"/>
            <a:ext cx="5556274" cy="5491996"/>
          </a:xfrm>
          <a:prstGeom prst="ellipse">
            <a:avLst/>
          </a:prstGeom>
          <a:gradFill>
            <a:gsLst>
              <a:gs pos="0">
                <a:srgbClr val="929FB0"/>
              </a:gs>
              <a:gs pos="50000">
                <a:srgbClr val="70809E"/>
              </a:gs>
              <a:gs pos="100000">
                <a:srgbClr val="405B88">
                  <a:alpha val="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t="573" r="18305" b="13266"/>
          <a:stretch/>
        </p:blipFill>
        <p:spPr>
          <a:xfrm>
            <a:off x="8203406" y="-322657"/>
            <a:ext cx="5525654" cy="5082370"/>
          </a:xfrm>
          <a:prstGeom prst="ellipse">
            <a:avLst/>
          </a:prstGeom>
          <a:ln w="63500" cap="rnd"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32237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1908</Words>
  <Application>Microsoft Office PowerPoint</Application>
  <PresentationFormat>Широкоэкранный</PresentationFormat>
  <Paragraphs>490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9" baseType="lpstr">
      <vt:lpstr>Aptos</vt:lpstr>
      <vt:lpstr>Arial</vt:lpstr>
      <vt:lpstr>Arial Black</vt:lpstr>
      <vt:lpstr>Calibri</vt:lpstr>
      <vt:lpstr>Calibri Light</vt:lpstr>
      <vt:lpstr>Roboto</vt:lpstr>
      <vt:lpstr>Times New Roman</vt:lpstr>
      <vt:lpstr>Verdana</vt:lpstr>
      <vt:lpstr>Тема Office</vt:lpstr>
      <vt:lpstr>Презентация PowerPoint</vt:lpstr>
      <vt:lpstr>Презентация PowerPoint</vt:lpstr>
      <vt:lpstr>Презентация PowerPoint</vt:lpstr>
      <vt:lpstr>Результаты трудоустройства за 2022-2025 гг. Официальные данные платформы «Работа России. Аналитика» </vt:lpstr>
      <vt:lpstr>Результаты трудоустройства за 2022-2025 гг. Официальные данные платформы «Работа России. Аналитика» </vt:lpstr>
      <vt:lpstr>Презентация PowerPoint</vt:lpstr>
      <vt:lpstr>Занятость выпускников РГПУ им. А. И. Герцена в период обучения</vt:lpstr>
      <vt:lpstr>Презентация PowerPoint</vt:lpstr>
      <vt:lpstr>Презентация PowerPoint</vt:lpstr>
      <vt:lpstr>1. Продолжение учебы в магистратуре и низкий процент совмещения с работой</vt:lpstr>
      <vt:lpstr>Презентация PowerPoint</vt:lpstr>
      <vt:lpstr>В связи с выходом обновленных методических рекомендаций по созданию и организации работы центров карьеры в рамках федерального проекта (письмо № МН-7/2713 от 04.06.2026) на университет возлагаются дополнительные обязательства по сопровождению иностранных студентов.</vt:lpstr>
      <vt:lpstr>Презентация PowerPoint</vt:lpstr>
      <vt:lpstr>Что произошло за 1,5 месяца</vt:lpstr>
      <vt:lpstr>Где мы сейчас</vt:lpstr>
      <vt:lpstr>Детали проекта </vt:lpstr>
      <vt:lpstr>Детали проекта </vt:lpstr>
      <vt:lpstr>Детали проекта </vt:lpstr>
      <vt:lpstr>Что дальше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2026-07-30T09:16:05Z</dcterms:created>
  <dcterms:modified xsi:type="dcterms:W3CDTF">2026-07-30T09:25:20Z</dcterms:modified>
</cp:coreProperties>
</file>