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2" r:id="rId8"/>
    <p:sldId id="264" r:id="rId9"/>
    <p:sldId id="261" r:id="rId10"/>
    <p:sldId id="266" r:id="rId11"/>
    <p:sldId id="265" r:id="rId12"/>
    <p:sldId id="269" r:id="rId13"/>
  </p:sldIdLst>
  <p:sldSz cx="12192000" cy="6858000"/>
  <p:notesSz cx="6858000" cy="9144000"/>
  <p:embeddedFontLst>
    <p:embeddedFont>
      <p:font typeface="Montserrat" panose="00000500000000000000" pitchFamily="2" charset="-52"/>
      <p:regular r:id="rId14"/>
      <p:bold r:id="rId15"/>
      <p:italic r:id="rId16"/>
      <p:boldItalic r:id="rId17"/>
    </p:embeddedFont>
    <p:embeddedFont>
      <p:font typeface="Montserrat Medium" panose="00000600000000000000" pitchFamily="2" charset="-52"/>
      <p:regular r:id="rId18"/>
    </p:embeddedFont>
    <p:embeddedFont>
      <p:font typeface="Montserrat SemiBold" panose="00000700000000000000" pitchFamily="2" charset="-52"/>
      <p:bold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778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867" userDrawn="1">
          <p15:clr>
            <a:srgbClr val="A4A3A4"/>
          </p15:clr>
        </p15:guide>
        <p15:guide id="4" orient="horz" pos="4042" userDrawn="1">
          <p15:clr>
            <a:srgbClr val="A4A3A4"/>
          </p15:clr>
        </p15:guide>
        <p15:guide id="5" pos="6856" userDrawn="1">
          <p15:clr>
            <a:srgbClr val="A4A3A4"/>
          </p15:clr>
        </p15:guide>
        <p15:guide id="6" pos="3273" userDrawn="1">
          <p15:clr>
            <a:srgbClr val="A4A3A4"/>
          </p15:clr>
        </p15:guide>
        <p15:guide id="7" pos="9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520"/>
    <a:srgbClr val="0537A5"/>
    <a:srgbClr val="0036A8"/>
    <a:srgbClr val="0085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94" y="114"/>
      </p:cViewPr>
      <p:guideLst>
        <p:guide pos="778"/>
        <p:guide pos="3840"/>
        <p:guide orient="horz" pos="867"/>
        <p:guide orient="horz" pos="4042"/>
        <p:guide pos="6856"/>
        <p:guide pos="3273"/>
        <p:guide pos="9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3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478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90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21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487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642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956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870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985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876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599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EA1C9-0C42-435B-9D1B-B35F519EAA99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417C6-FC74-4407-9CAF-F4FDEBF4FD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886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человек, Человеческое лицо, улыбка, одежда&#10;&#10;Автоматически созданное описание">
            <a:extLst>
              <a:ext uri="{FF2B5EF4-FFF2-40B4-BE49-F238E27FC236}">
                <a16:creationId xmlns:a16="http://schemas.microsoft.com/office/drawing/2014/main" id="{06EC2C56-F039-F695-BAC5-8BB9E48C66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931" y="0"/>
            <a:ext cx="5122069" cy="68580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235075" y="4318366"/>
            <a:ext cx="6720568" cy="874723"/>
          </a:xfrm>
          <a:prstGeom prst="roundRect">
            <a:avLst>
              <a:gd name="adj" fmla="val 7695"/>
            </a:avLst>
          </a:prstGeom>
          <a:solidFill>
            <a:srgbClr val="CF452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36000" bIns="36000" rtlCol="0" anchor="ctr">
            <a:spAutoFit/>
          </a:bodyPr>
          <a:lstStyle/>
          <a:p>
            <a:r>
              <a:rPr lang="ru-RU" sz="5000" dirty="0">
                <a:latin typeface="Montserrat Medium" panose="00000600000000000000" pitchFamily="2" charset="-52"/>
              </a:rPr>
              <a:t>Моя первая работа</a:t>
            </a:r>
          </a:p>
        </p:txBody>
      </p:sp>
      <p:pic>
        <p:nvPicPr>
          <p:cNvPr id="4" name="Рисунок 3" descr="Изображение выглядит как Графика, Шрифт, графический дизайн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9298EEE5-7318-EE51-B2F8-815769F64A5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82" y="141402"/>
            <a:ext cx="1587227" cy="8942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13666" y="5283305"/>
            <a:ext cx="93821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0537A5"/>
                </a:solidFill>
                <a:latin typeface="Montserrat" panose="00000500000000000000" pitchFamily="2" charset="-52"/>
              </a:rPr>
              <a:t>Трудоустройство несовершеннолетних</a:t>
            </a:r>
            <a:br>
              <a:rPr lang="ru-RU" sz="20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2000" dirty="0">
                <a:solidFill>
                  <a:srgbClr val="0537A5"/>
                </a:solidFill>
                <a:latin typeface="Montserrat" panose="00000500000000000000" pitchFamily="2" charset="-52"/>
              </a:rPr>
              <a:t>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900674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2407AAB6-A4D3-3DC5-16C8-C185BD9C53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человек, одежда, ноутбук, Человеческое лицо&#10;&#10;Автоматически созданное описание">
            <a:extLst>
              <a:ext uri="{FF2B5EF4-FFF2-40B4-BE49-F238E27FC236}">
                <a16:creationId xmlns:a16="http://schemas.microsoft.com/office/drawing/2014/main" id="{14EA7F77-F4A9-B7A6-BA85-9CEF1236362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4"/>
          <a:stretch/>
        </p:blipFill>
        <p:spPr>
          <a:xfrm>
            <a:off x="115163" y="-436729"/>
            <a:ext cx="5922233" cy="7294729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309DCB76-0B68-7552-4048-5CE1EE0FDBF3}"/>
              </a:ext>
            </a:extLst>
          </p:cNvPr>
          <p:cNvSpPr txBox="1"/>
          <p:nvPr/>
        </p:nvSpPr>
        <p:spPr>
          <a:xfrm>
            <a:off x="6220151" y="5438015"/>
            <a:ext cx="4566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По желанию гражданина,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ему могут быть подобраны варианты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трудоустройства на более длительный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срок.</a:t>
            </a:r>
            <a:endParaRPr lang="ru-RU" dirty="0"/>
          </a:p>
        </p:txBody>
      </p:sp>
      <p:sp>
        <p:nvSpPr>
          <p:cNvPr id="55" name="Полилиния: фигура 54">
            <a:extLst>
              <a:ext uri="{FF2B5EF4-FFF2-40B4-BE49-F238E27FC236}">
                <a16:creationId xmlns:a16="http://schemas.microsoft.com/office/drawing/2014/main" id="{5858CA3D-63BB-53EC-03E5-D73D0784958A}"/>
              </a:ext>
            </a:extLst>
          </p:cNvPr>
          <p:cNvSpPr/>
          <p:nvPr/>
        </p:nvSpPr>
        <p:spPr>
          <a:xfrm>
            <a:off x="6084422" y="4797307"/>
            <a:ext cx="4679147" cy="1852563"/>
          </a:xfrm>
          <a:custGeom>
            <a:avLst/>
            <a:gdLst>
              <a:gd name="connsiteX0" fmla="*/ 3077628 w 4463263"/>
              <a:gd name="connsiteY0" fmla="*/ 0 h 1852563"/>
              <a:gd name="connsiteX1" fmla="*/ 4365003 w 4463263"/>
              <a:gd name="connsiteY1" fmla="*/ 0 h 1852563"/>
              <a:gd name="connsiteX2" fmla="*/ 4463263 w 4463263"/>
              <a:gd name="connsiteY2" fmla="*/ 98260 h 1852563"/>
              <a:gd name="connsiteX3" fmla="*/ 4463263 w 4463263"/>
              <a:gd name="connsiteY3" fmla="*/ 491287 h 1852563"/>
              <a:gd name="connsiteX4" fmla="*/ 4463178 w 4463263"/>
              <a:gd name="connsiteY4" fmla="*/ 491710 h 1852563"/>
              <a:gd name="connsiteX5" fmla="*/ 4463263 w 4463263"/>
              <a:gd name="connsiteY5" fmla="*/ 492133 h 1852563"/>
              <a:gd name="connsiteX6" fmla="*/ 4463263 w 4463263"/>
              <a:gd name="connsiteY6" fmla="*/ 1667102 h 1852563"/>
              <a:gd name="connsiteX7" fmla="*/ 4277802 w 4463263"/>
              <a:gd name="connsiteY7" fmla="*/ 1852563 h 1852563"/>
              <a:gd name="connsiteX8" fmla="*/ 185461 w 4463263"/>
              <a:gd name="connsiteY8" fmla="*/ 1852563 h 1852563"/>
              <a:gd name="connsiteX9" fmla="*/ 0 w 4463263"/>
              <a:gd name="connsiteY9" fmla="*/ 1667102 h 1852563"/>
              <a:gd name="connsiteX10" fmla="*/ 0 w 4463263"/>
              <a:gd name="connsiteY10" fmla="*/ 492133 h 1852563"/>
              <a:gd name="connsiteX11" fmla="*/ 185461 w 4463263"/>
              <a:gd name="connsiteY11" fmla="*/ 306672 h 1852563"/>
              <a:gd name="connsiteX12" fmla="*/ 2896951 w 4463263"/>
              <a:gd name="connsiteY12" fmla="*/ 306672 h 1852563"/>
              <a:gd name="connsiteX13" fmla="*/ 2976102 w 4463263"/>
              <a:gd name="connsiteY13" fmla="*/ 227521 h 1852563"/>
              <a:gd name="connsiteX14" fmla="*/ 2979368 w 4463263"/>
              <a:gd name="connsiteY14" fmla="*/ 243698 h 1852563"/>
              <a:gd name="connsiteX15" fmla="*/ 2979368 w 4463263"/>
              <a:gd name="connsiteY15" fmla="*/ 98260 h 1852563"/>
              <a:gd name="connsiteX16" fmla="*/ 3077628 w 4463263"/>
              <a:gd name="connsiteY16" fmla="*/ 0 h 18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63263" h="1852563">
                <a:moveTo>
                  <a:pt x="3077628" y="0"/>
                </a:moveTo>
                <a:lnTo>
                  <a:pt x="4365003" y="0"/>
                </a:lnTo>
                <a:cubicBezTo>
                  <a:pt x="4419270" y="0"/>
                  <a:pt x="4463263" y="43993"/>
                  <a:pt x="4463263" y="98260"/>
                </a:cubicBezTo>
                <a:lnTo>
                  <a:pt x="4463263" y="491287"/>
                </a:lnTo>
                <a:lnTo>
                  <a:pt x="4463178" y="491710"/>
                </a:lnTo>
                <a:lnTo>
                  <a:pt x="4463263" y="492133"/>
                </a:lnTo>
                <a:lnTo>
                  <a:pt x="4463263" y="1667102"/>
                </a:lnTo>
                <a:cubicBezTo>
                  <a:pt x="4463263" y="1769529"/>
                  <a:pt x="4380229" y="1852563"/>
                  <a:pt x="4277802" y="1852563"/>
                </a:cubicBezTo>
                <a:lnTo>
                  <a:pt x="185461" y="1852563"/>
                </a:lnTo>
                <a:cubicBezTo>
                  <a:pt x="83034" y="1852563"/>
                  <a:pt x="0" y="1769529"/>
                  <a:pt x="0" y="1667102"/>
                </a:cubicBezTo>
                <a:lnTo>
                  <a:pt x="0" y="492133"/>
                </a:lnTo>
                <a:cubicBezTo>
                  <a:pt x="0" y="389706"/>
                  <a:pt x="83034" y="306672"/>
                  <a:pt x="185461" y="306672"/>
                </a:cubicBezTo>
                <a:lnTo>
                  <a:pt x="2896951" y="306672"/>
                </a:lnTo>
                <a:cubicBezTo>
                  <a:pt x="2940665" y="306672"/>
                  <a:pt x="2976102" y="271235"/>
                  <a:pt x="2976102" y="227521"/>
                </a:cubicBezTo>
                <a:lnTo>
                  <a:pt x="2979368" y="243698"/>
                </a:lnTo>
                <a:lnTo>
                  <a:pt x="2979368" y="98260"/>
                </a:lnTo>
                <a:cubicBezTo>
                  <a:pt x="2979368" y="43993"/>
                  <a:pt x="3023361" y="0"/>
                  <a:pt x="3077628" y="0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58" name="Graphic 8">
            <a:extLst>
              <a:ext uri="{FF2B5EF4-FFF2-40B4-BE49-F238E27FC236}">
                <a16:creationId xmlns:a16="http://schemas.microsoft.com/office/drawing/2014/main" id="{01B2AB6C-85A4-DC50-B4C5-1CCEB0D5A3A9}"/>
              </a:ext>
            </a:extLst>
          </p:cNvPr>
          <p:cNvGrpSpPr/>
          <p:nvPr/>
        </p:nvGrpSpPr>
        <p:grpSpPr>
          <a:xfrm>
            <a:off x="9813081" y="4905365"/>
            <a:ext cx="419100" cy="405907"/>
            <a:chOff x="5917356" y="3967443"/>
            <a:chExt cx="419100" cy="405907"/>
          </a:xfrm>
          <a:noFill/>
        </p:grpSpPr>
        <p:sp>
          <p:nvSpPr>
            <p:cNvPr id="59" name="Freeform 594">
              <a:extLst>
                <a:ext uri="{FF2B5EF4-FFF2-40B4-BE49-F238E27FC236}">
                  <a16:creationId xmlns:a16="http://schemas.microsoft.com/office/drawing/2014/main" id="{7D36169E-35E4-86A3-16EE-D81C70F3C0C5}"/>
                </a:ext>
              </a:extLst>
            </p:cNvPr>
            <p:cNvSpPr/>
            <p:nvPr/>
          </p:nvSpPr>
          <p:spPr>
            <a:xfrm>
              <a:off x="6079281" y="4205663"/>
              <a:ext cx="95250" cy="57054"/>
            </a:xfrm>
            <a:custGeom>
              <a:avLst/>
              <a:gdLst>
                <a:gd name="connsiteX0" fmla="*/ 95250 w 95250"/>
                <a:gd name="connsiteY0" fmla="*/ 57055 h 57054"/>
                <a:gd name="connsiteX1" fmla="*/ 95250 w 95250"/>
                <a:gd name="connsiteY1" fmla="*/ 28480 h 57054"/>
                <a:gd name="connsiteX2" fmla="*/ 47625 w 95250"/>
                <a:gd name="connsiteY2" fmla="*/ 0 h 57054"/>
                <a:gd name="connsiteX3" fmla="*/ 0 w 95250"/>
                <a:gd name="connsiteY3" fmla="*/ 28480 h 57054"/>
                <a:gd name="connsiteX4" fmla="*/ 0 w 95250"/>
                <a:gd name="connsiteY4" fmla="*/ 57055 h 5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57054">
                  <a:moveTo>
                    <a:pt x="95250" y="57055"/>
                  </a:moveTo>
                  <a:lnTo>
                    <a:pt x="95250" y="28480"/>
                  </a:lnTo>
                  <a:cubicBezTo>
                    <a:pt x="95250" y="17621"/>
                    <a:pt x="69056" y="0"/>
                    <a:pt x="47625" y="0"/>
                  </a:cubicBezTo>
                  <a:cubicBezTo>
                    <a:pt x="26194" y="0"/>
                    <a:pt x="0" y="17621"/>
                    <a:pt x="0" y="28480"/>
                  </a:cubicBezTo>
                  <a:lnTo>
                    <a:pt x="0" y="57055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0" name="Freeform 595">
              <a:extLst>
                <a:ext uri="{FF2B5EF4-FFF2-40B4-BE49-F238E27FC236}">
                  <a16:creationId xmlns:a16="http://schemas.microsoft.com/office/drawing/2014/main" id="{16381F13-B43C-D1F4-575C-D74DF7A9EED8}"/>
                </a:ext>
              </a:extLst>
            </p:cNvPr>
            <p:cNvSpPr/>
            <p:nvPr/>
          </p:nvSpPr>
          <p:spPr>
            <a:xfrm>
              <a:off x="6022131" y="4091268"/>
              <a:ext cx="209550" cy="209550"/>
            </a:xfrm>
            <a:custGeom>
              <a:avLst/>
              <a:gdLst>
                <a:gd name="connsiteX0" fmla="*/ 209550 w 209550"/>
                <a:gd name="connsiteY0" fmla="*/ 104775 h 209550"/>
                <a:gd name="connsiteX1" fmla="*/ 104775 w 209550"/>
                <a:gd name="connsiteY1" fmla="*/ 209550 h 209550"/>
                <a:gd name="connsiteX2" fmla="*/ 0 w 209550"/>
                <a:gd name="connsiteY2" fmla="*/ 104775 h 209550"/>
                <a:gd name="connsiteX3" fmla="*/ 104775 w 209550"/>
                <a:gd name="connsiteY3" fmla="*/ 0 h 209550"/>
                <a:gd name="connsiteX4" fmla="*/ 209550 w 209550"/>
                <a:gd name="connsiteY4" fmla="*/ 104775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209550">
                  <a:moveTo>
                    <a:pt x="209550" y="104775"/>
                  </a:moveTo>
                  <a:cubicBezTo>
                    <a:pt x="209550" y="162641"/>
                    <a:pt x="162641" y="209550"/>
                    <a:pt x="104775" y="209550"/>
                  </a:cubicBezTo>
                  <a:cubicBezTo>
                    <a:pt x="46909" y="209550"/>
                    <a:pt x="0" y="162641"/>
                    <a:pt x="0" y="104775"/>
                  </a:cubicBezTo>
                  <a:cubicBezTo>
                    <a:pt x="0" y="46909"/>
                    <a:pt x="46909" y="0"/>
                    <a:pt x="104775" y="0"/>
                  </a:cubicBezTo>
                  <a:cubicBezTo>
                    <a:pt x="162641" y="0"/>
                    <a:pt x="209550" y="46909"/>
                    <a:pt x="209550" y="104775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1" name="Freeform 596">
              <a:extLst>
                <a:ext uri="{FF2B5EF4-FFF2-40B4-BE49-F238E27FC236}">
                  <a16:creationId xmlns:a16="http://schemas.microsoft.com/office/drawing/2014/main" id="{757EB294-D036-06E8-29F9-1DBA3CFEC59B}"/>
                </a:ext>
              </a:extLst>
            </p:cNvPr>
            <p:cNvSpPr/>
            <p:nvPr/>
          </p:nvSpPr>
          <p:spPr>
            <a:xfrm>
              <a:off x="6098331" y="4129368"/>
              <a:ext cx="57150" cy="75818"/>
            </a:xfrm>
            <a:custGeom>
              <a:avLst/>
              <a:gdLst>
                <a:gd name="connsiteX0" fmla="*/ 28575 w 57150"/>
                <a:gd name="connsiteY0" fmla="*/ 75819 h 75818"/>
                <a:gd name="connsiteX1" fmla="*/ 0 w 57150"/>
                <a:gd name="connsiteY1" fmla="*/ 43339 h 75818"/>
                <a:gd name="connsiteX2" fmla="*/ 0 w 57150"/>
                <a:gd name="connsiteY2" fmla="*/ 32480 h 75818"/>
                <a:gd name="connsiteX3" fmla="*/ 28575 w 57150"/>
                <a:gd name="connsiteY3" fmla="*/ 0 h 75818"/>
                <a:gd name="connsiteX4" fmla="*/ 57150 w 57150"/>
                <a:gd name="connsiteY4" fmla="*/ 32480 h 75818"/>
                <a:gd name="connsiteX5" fmla="*/ 57150 w 57150"/>
                <a:gd name="connsiteY5" fmla="*/ 43339 h 75818"/>
                <a:gd name="connsiteX6" fmla="*/ 28575 w 57150"/>
                <a:gd name="connsiteY6" fmla="*/ 75819 h 75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75818">
                  <a:moveTo>
                    <a:pt x="28575" y="75819"/>
                  </a:moveTo>
                  <a:cubicBezTo>
                    <a:pt x="11430" y="75819"/>
                    <a:pt x="0" y="61246"/>
                    <a:pt x="0" y="43339"/>
                  </a:cubicBezTo>
                  <a:lnTo>
                    <a:pt x="0" y="32480"/>
                  </a:lnTo>
                  <a:cubicBezTo>
                    <a:pt x="0" y="14573"/>
                    <a:pt x="11430" y="0"/>
                    <a:pt x="28575" y="0"/>
                  </a:cubicBezTo>
                  <a:cubicBezTo>
                    <a:pt x="45720" y="0"/>
                    <a:pt x="57150" y="14573"/>
                    <a:pt x="57150" y="32480"/>
                  </a:cubicBezTo>
                  <a:lnTo>
                    <a:pt x="57150" y="43339"/>
                  </a:lnTo>
                  <a:cubicBezTo>
                    <a:pt x="57150" y="61246"/>
                    <a:pt x="45720" y="75819"/>
                    <a:pt x="28575" y="7581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2" name="Freeform 597">
              <a:extLst>
                <a:ext uri="{FF2B5EF4-FFF2-40B4-BE49-F238E27FC236}">
                  <a16:creationId xmlns:a16="http://schemas.microsoft.com/office/drawing/2014/main" id="{48593289-DFE4-AF62-7A27-42066AC4A99D}"/>
                </a:ext>
              </a:extLst>
            </p:cNvPr>
            <p:cNvSpPr/>
            <p:nvPr/>
          </p:nvSpPr>
          <p:spPr>
            <a:xfrm>
              <a:off x="6003081" y="4043738"/>
              <a:ext cx="95250" cy="57054"/>
            </a:xfrm>
            <a:custGeom>
              <a:avLst/>
              <a:gdLst>
                <a:gd name="connsiteX0" fmla="*/ 95250 w 95250"/>
                <a:gd name="connsiteY0" fmla="*/ 28480 h 57054"/>
                <a:gd name="connsiteX1" fmla="*/ 47625 w 95250"/>
                <a:gd name="connsiteY1" fmla="*/ 0 h 57054"/>
                <a:gd name="connsiteX2" fmla="*/ 0 w 95250"/>
                <a:gd name="connsiteY2" fmla="*/ 28480 h 57054"/>
                <a:gd name="connsiteX3" fmla="*/ 0 w 95250"/>
                <a:gd name="connsiteY3" fmla="*/ 57055 h 5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57054">
                  <a:moveTo>
                    <a:pt x="95250" y="28480"/>
                  </a:moveTo>
                  <a:cubicBezTo>
                    <a:pt x="95250" y="17621"/>
                    <a:pt x="69056" y="0"/>
                    <a:pt x="47625" y="0"/>
                  </a:cubicBezTo>
                  <a:cubicBezTo>
                    <a:pt x="26194" y="0"/>
                    <a:pt x="0" y="17621"/>
                    <a:pt x="0" y="28480"/>
                  </a:cubicBezTo>
                  <a:lnTo>
                    <a:pt x="0" y="57055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3" name="Freeform 598">
              <a:extLst>
                <a:ext uri="{FF2B5EF4-FFF2-40B4-BE49-F238E27FC236}">
                  <a16:creationId xmlns:a16="http://schemas.microsoft.com/office/drawing/2014/main" id="{7F8EAE9C-8FB2-97C2-D4FD-635812CD8A13}"/>
                </a:ext>
              </a:extLst>
            </p:cNvPr>
            <p:cNvSpPr/>
            <p:nvPr/>
          </p:nvSpPr>
          <p:spPr>
            <a:xfrm>
              <a:off x="6022131" y="3967443"/>
              <a:ext cx="57150" cy="75819"/>
            </a:xfrm>
            <a:custGeom>
              <a:avLst/>
              <a:gdLst>
                <a:gd name="connsiteX0" fmla="*/ 28575 w 57150"/>
                <a:gd name="connsiteY0" fmla="*/ 75819 h 75819"/>
                <a:gd name="connsiteX1" fmla="*/ 0 w 57150"/>
                <a:gd name="connsiteY1" fmla="*/ 43339 h 75819"/>
                <a:gd name="connsiteX2" fmla="*/ 0 w 57150"/>
                <a:gd name="connsiteY2" fmla="*/ 32480 h 75819"/>
                <a:gd name="connsiteX3" fmla="*/ 28575 w 57150"/>
                <a:gd name="connsiteY3" fmla="*/ 0 h 75819"/>
                <a:gd name="connsiteX4" fmla="*/ 57150 w 57150"/>
                <a:gd name="connsiteY4" fmla="*/ 32480 h 75819"/>
                <a:gd name="connsiteX5" fmla="*/ 57150 w 57150"/>
                <a:gd name="connsiteY5" fmla="*/ 43339 h 75819"/>
                <a:gd name="connsiteX6" fmla="*/ 28575 w 57150"/>
                <a:gd name="connsiteY6" fmla="*/ 75819 h 7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75819">
                  <a:moveTo>
                    <a:pt x="28575" y="75819"/>
                  </a:moveTo>
                  <a:cubicBezTo>
                    <a:pt x="11430" y="75819"/>
                    <a:pt x="0" y="61246"/>
                    <a:pt x="0" y="43339"/>
                  </a:cubicBezTo>
                  <a:lnTo>
                    <a:pt x="0" y="32480"/>
                  </a:lnTo>
                  <a:cubicBezTo>
                    <a:pt x="0" y="14573"/>
                    <a:pt x="11430" y="0"/>
                    <a:pt x="28575" y="0"/>
                  </a:cubicBezTo>
                  <a:cubicBezTo>
                    <a:pt x="45720" y="0"/>
                    <a:pt x="57150" y="14573"/>
                    <a:pt x="57150" y="32480"/>
                  </a:cubicBezTo>
                  <a:lnTo>
                    <a:pt x="57150" y="43339"/>
                  </a:lnTo>
                  <a:cubicBezTo>
                    <a:pt x="57150" y="61246"/>
                    <a:pt x="45720" y="75819"/>
                    <a:pt x="28575" y="7581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4" name="Freeform 599">
              <a:extLst>
                <a:ext uri="{FF2B5EF4-FFF2-40B4-BE49-F238E27FC236}">
                  <a16:creationId xmlns:a16="http://schemas.microsoft.com/office/drawing/2014/main" id="{89ADA13F-46A1-481D-1425-017D98DF6CC9}"/>
                </a:ext>
              </a:extLst>
            </p:cNvPr>
            <p:cNvSpPr/>
            <p:nvPr/>
          </p:nvSpPr>
          <p:spPr>
            <a:xfrm>
              <a:off x="6155481" y="4043738"/>
              <a:ext cx="95250" cy="57054"/>
            </a:xfrm>
            <a:custGeom>
              <a:avLst/>
              <a:gdLst>
                <a:gd name="connsiteX0" fmla="*/ 0 w 95250"/>
                <a:gd name="connsiteY0" fmla="*/ 28480 h 57054"/>
                <a:gd name="connsiteX1" fmla="*/ 47625 w 95250"/>
                <a:gd name="connsiteY1" fmla="*/ 0 h 57054"/>
                <a:gd name="connsiteX2" fmla="*/ 95250 w 95250"/>
                <a:gd name="connsiteY2" fmla="*/ 28480 h 57054"/>
                <a:gd name="connsiteX3" fmla="*/ 95250 w 95250"/>
                <a:gd name="connsiteY3" fmla="*/ 57055 h 5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57054">
                  <a:moveTo>
                    <a:pt x="0" y="28480"/>
                  </a:moveTo>
                  <a:cubicBezTo>
                    <a:pt x="0" y="17621"/>
                    <a:pt x="26194" y="0"/>
                    <a:pt x="47625" y="0"/>
                  </a:cubicBezTo>
                  <a:cubicBezTo>
                    <a:pt x="69056" y="0"/>
                    <a:pt x="95250" y="17621"/>
                    <a:pt x="95250" y="28480"/>
                  </a:cubicBezTo>
                  <a:lnTo>
                    <a:pt x="95250" y="57055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5" name="Freeform 600">
              <a:extLst>
                <a:ext uri="{FF2B5EF4-FFF2-40B4-BE49-F238E27FC236}">
                  <a16:creationId xmlns:a16="http://schemas.microsoft.com/office/drawing/2014/main" id="{7B0382C7-8D62-821E-5C18-E5F79CBCE525}"/>
                </a:ext>
              </a:extLst>
            </p:cNvPr>
            <p:cNvSpPr/>
            <p:nvPr/>
          </p:nvSpPr>
          <p:spPr>
            <a:xfrm>
              <a:off x="6174531" y="3967443"/>
              <a:ext cx="57150" cy="75819"/>
            </a:xfrm>
            <a:custGeom>
              <a:avLst/>
              <a:gdLst>
                <a:gd name="connsiteX0" fmla="*/ 28575 w 57150"/>
                <a:gd name="connsiteY0" fmla="*/ 75819 h 75819"/>
                <a:gd name="connsiteX1" fmla="*/ 57150 w 57150"/>
                <a:gd name="connsiteY1" fmla="*/ 43339 h 75819"/>
                <a:gd name="connsiteX2" fmla="*/ 57150 w 57150"/>
                <a:gd name="connsiteY2" fmla="*/ 32480 h 75819"/>
                <a:gd name="connsiteX3" fmla="*/ 28575 w 57150"/>
                <a:gd name="connsiteY3" fmla="*/ 0 h 75819"/>
                <a:gd name="connsiteX4" fmla="*/ 0 w 57150"/>
                <a:gd name="connsiteY4" fmla="*/ 32480 h 75819"/>
                <a:gd name="connsiteX5" fmla="*/ 0 w 57150"/>
                <a:gd name="connsiteY5" fmla="*/ 43339 h 75819"/>
                <a:gd name="connsiteX6" fmla="*/ 28575 w 57150"/>
                <a:gd name="connsiteY6" fmla="*/ 75819 h 7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75819">
                  <a:moveTo>
                    <a:pt x="28575" y="75819"/>
                  </a:moveTo>
                  <a:cubicBezTo>
                    <a:pt x="45720" y="75819"/>
                    <a:pt x="57150" y="61246"/>
                    <a:pt x="57150" y="43339"/>
                  </a:cubicBezTo>
                  <a:lnTo>
                    <a:pt x="57150" y="32480"/>
                  </a:lnTo>
                  <a:cubicBezTo>
                    <a:pt x="57150" y="14573"/>
                    <a:pt x="45720" y="0"/>
                    <a:pt x="28575" y="0"/>
                  </a:cubicBezTo>
                  <a:cubicBezTo>
                    <a:pt x="11430" y="0"/>
                    <a:pt x="0" y="14573"/>
                    <a:pt x="0" y="32480"/>
                  </a:cubicBezTo>
                  <a:lnTo>
                    <a:pt x="0" y="43339"/>
                  </a:lnTo>
                  <a:cubicBezTo>
                    <a:pt x="0" y="61246"/>
                    <a:pt x="11430" y="75819"/>
                    <a:pt x="28575" y="7581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6" name="Freeform 601">
              <a:extLst>
                <a:ext uri="{FF2B5EF4-FFF2-40B4-BE49-F238E27FC236}">
                  <a16:creationId xmlns:a16="http://schemas.microsoft.com/office/drawing/2014/main" id="{8585D5E4-0C58-0C38-4941-82C3B8C92841}"/>
                </a:ext>
              </a:extLst>
            </p:cNvPr>
            <p:cNvSpPr/>
            <p:nvPr/>
          </p:nvSpPr>
          <p:spPr>
            <a:xfrm>
              <a:off x="6250731" y="4196138"/>
              <a:ext cx="85725" cy="57054"/>
            </a:xfrm>
            <a:custGeom>
              <a:avLst/>
              <a:gdLst>
                <a:gd name="connsiteX0" fmla="*/ 85725 w 85725"/>
                <a:gd name="connsiteY0" fmla="*/ 57055 h 57054"/>
                <a:gd name="connsiteX1" fmla="*/ 85725 w 85725"/>
                <a:gd name="connsiteY1" fmla="*/ 28480 h 57054"/>
                <a:gd name="connsiteX2" fmla="*/ 38100 w 85725"/>
                <a:gd name="connsiteY2" fmla="*/ 0 h 57054"/>
                <a:gd name="connsiteX3" fmla="*/ 0 w 85725"/>
                <a:gd name="connsiteY3" fmla="*/ 14668 h 5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57054">
                  <a:moveTo>
                    <a:pt x="85725" y="57055"/>
                  </a:moveTo>
                  <a:lnTo>
                    <a:pt x="85725" y="28480"/>
                  </a:lnTo>
                  <a:cubicBezTo>
                    <a:pt x="85725" y="17621"/>
                    <a:pt x="59531" y="0"/>
                    <a:pt x="38100" y="0"/>
                  </a:cubicBezTo>
                  <a:cubicBezTo>
                    <a:pt x="24765" y="0"/>
                    <a:pt x="9525" y="6858"/>
                    <a:pt x="0" y="14668"/>
                  </a:cubicBez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7" name="Freeform 602">
              <a:extLst>
                <a:ext uri="{FF2B5EF4-FFF2-40B4-BE49-F238E27FC236}">
                  <a16:creationId xmlns:a16="http://schemas.microsoft.com/office/drawing/2014/main" id="{26D64644-1DF3-4340-560D-4104DE1BAE89}"/>
                </a:ext>
              </a:extLst>
            </p:cNvPr>
            <p:cNvSpPr/>
            <p:nvPr/>
          </p:nvSpPr>
          <p:spPr>
            <a:xfrm>
              <a:off x="6260256" y="4119843"/>
              <a:ext cx="57150" cy="75818"/>
            </a:xfrm>
            <a:custGeom>
              <a:avLst/>
              <a:gdLst>
                <a:gd name="connsiteX0" fmla="*/ 28575 w 57150"/>
                <a:gd name="connsiteY0" fmla="*/ 75819 h 75818"/>
                <a:gd name="connsiteX1" fmla="*/ 0 w 57150"/>
                <a:gd name="connsiteY1" fmla="*/ 43339 h 75818"/>
                <a:gd name="connsiteX2" fmla="*/ 0 w 57150"/>
                <a:gd name="connsiteY2" fmla="*/ 32480 h 75818"/>
                <a:gd name="connsiteX3" fmla="*/ 28575 w 57150"/>
                <a:gd name="connsiteY3" fmla="*/ 0 h 75818"/>
                <a:gd name="connsiteX4" fmla="*/ 57150 w 57150"/>
                <a:gd name="connsiteY4" fmla="*/ 32480 h 75818"/>
                <a:gd name="connsiteX5" fmla="*/ 57150 w 57150"/>
                <a:gd name="connsiteY5" fmla="*/ 43339 h 75818"/>
                <a:gd name="connsiteX6" fmla="*/ 28575 w 57150"/>
                <a:gd name="connsiteY6" fmla="*/ 75819 h 75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75818">
                  <a:moveTo>
                    <a:pt x="28575" y="75819"/>
                  </a:moveTo>
                  <a:cubicBezTo>
                    <a:pt x="11430" y="75819"/>
                    <a:pt x="0" y="61246"/>
                    <a:pt x="0" y="43339"/>
                  </a:cubicBezTo>
                  <a:lnTo>
                    <a:pt x="0" y="32480"/>
                  </a:lnTo>
                  <a:cubicBezTo>
                    <a:pt x="0" y="14573"/>
                    <a:pt x="11430" y="0"/>
                    <a:pt x="28575" y="0"/>
                  </a:cubicBezTo>
                  <a:cubicBezTo>
                    <a:pt x="45720" y="0"/>
                    <a:pt x="57150" y="14573"/>
                    <a:pt x="57150" y="32480"/>
                  </a:cubicBezTo>
                  <a:lnTo>
                    <a:pt x="57150" y="43339"/>
                  </a:lnTo>
                  <a:cubicBezTo>
                    <a:pt x="57150" y="61246"/>
                    <a:pt x="45720" y="75819"/>
                    <a:pt x="28575" y="7581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8" name="Freeform 603">
              <a:extLst>
                <a:ext uri="{FF2B5EF4-FFF2-40B4-BE49-F238E27FC236}">
                  <a16:creationId xmlns:a16="http://schemas.microsoft.com/office/drawing/2014/main" id="{F1FDFF01-6D89-17E3-5469-EAF39179DC50}"/>
                </a:ext>
              </a:extLst>
            </p:cNvPr>
            <p:cNvSpPr/>
            <p:nvPr/>
          </p:nvSpPr>
          <p:spPr>
            <a:xfrm>
              <a:off x="5917356" y="4196138"/>
              <a:ext cx="85725" cy="57054"/>
            </a:xfrm>
            <a:custGeom>
              <a:avLst/>
              <a:gdLst>
                <a:gd name="connsiteX0" fmla="*/ 0 w 85725"/>
                <a:gd name="connsiteY0" fmla="*/ 57055 h 57054"/>
                <a:gd name="connsiteX1" fmla="*/ 0 w 85725"/>
                <a:gd name="connsiteY1" fmla="*/ 28480 h 57054"/>
                <a:gd name="connsiteX2" fmla="*/ 47625 w 85725"/>
                <a:gd name="connsiteY2" fmla="*/ 0 h 57054"/>
                <a:gd name="connsiteX3" fmla="*/ 85725 w 85725"/>
                <a:gd name="connsiteY3" fmla="*/ 14668 h 5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57054">
                  <a:moveTo>
                    <a:pt x="0" y="57055"/>
                  </a:moveTo>
                  <a:lnTo>
                    <a:pt x="0" y="28480"/>
                  </a:lnTo>
                  <a:cubicBezTo>
                    <a:pt x="0" y="17621"/>
                    <a:pt x="26194" y="0"/>
                    <a:pt x="47625" y="0"/>
                  </a:cubicBezTo>
                  <a:cubicBezTo>
                    <a:pt x="60960" y="0"/>
                    <a:pt x="76200" y="6858"/>
                    <a:pt x="85725" y="14668"/>
                  </a:cubicBez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9" name="Freeform 604">
              <a:extLst>
                <a:ext uri="{FF2B5EF4-FFF2-40B4-BE49-F238E27FC236}">
                  <a16:creationId xmlns:a16="http://schemas.microsoft.com/office/drawing/2014/main" id="{DA0AB972-97CC-A9CB-A350-69B887050A1B}"/>
                </a:ext>
              </a:extLst>
            </p:cNvPr>
            <p:cNvSpPr/>
            <p:nvPr/>
          </p:nvSpPr>
          <p:spPr>
            <a:xfrm>
              <a:off x="5936406" y="4119843"/>
              <a:ext cx="57150" cy="75818"/>
            </a:xfrm>
            <a:custGeom>
              <a:avLst/>
              <a:gdLst>
                <a:gd name="connsiteX0" fmla="*/ 28575 w 57150"/>
                <a:gd name="connsiteY0" fmla="*/ 75819 h 75818"/>
                <a:gd name="connsiteX1" fmla="*/ 57150 w 57150"/>
                <a:gd name="connsiteY1" fmla="*/ 43339 h 75818"/>
                <a:gd name="connsiteX2" fmla="*/ 57150 w 57150"/>
                <a:gd name="connsiteY2" fmla="*/ 32480 h 75818"/>
                <a:gd name="connsiteX3" fmla="*/ 28575 w 57150"/>
                <a:gd name="connsiteY3" fmla="*/ 0 h 75818"/>
                <a:gd name="connsiteX4" fmla="*/ 0 w 57150"/>
                <a:gd name="connsiteY4" fmla="*/ 32480 h 75818"/>
                <a:gd name="connsiteX5" fmla="*/ 0 w 57150"/>
                <a:gd name="connsiteY5" fmla="*/ 43339 h 75818"/>
                <a:gd name="connsiteX6" fmla="*/ 28575 w 57150"/>
                <a:gd name="connsiteY6" fmla="*/ 75819 h 75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0" h="75818">
                  <a:moveTo>
                    <a:pt x="28575" y="75819"/>
                  </a:moveTo>
                  <a:cubicBezTo>
                    <a:pt x="45720" y="75819"/>
                    <a:pt x="57150" y="61246"/>
                    <a:pt x="57150" y="43339"/>
                  </a:cubicBezTo>
                  <a:lnTo>
                    <a:pt x="57150" y="32480"/>
                  </a:lnTo>
                  <a:cubicBezTo>
                    <a:pt x="57150" y="14573"/>
                    <a:pt x="45720" y="0"/>
                    <a:pt x="28575" y="0"/>
                  </a:cubicBezTo>
                  <a:cubicBezTo>
                    <a:pt x="11430" y="0"/>
                    <a:pt x="0" y="14573"/>
                    <a:pt x="0" y="32480"/>
                  </a:cubicBezTo>
                  <a:lnTo>
                    <a:pt x="0" y="43339"/>
                  </a:lnTo>
                  <a:cubicBezTo>
                    <a:pt x="0" y="61246"/>
                    <a:pt x="11430" y="75819"/>
                    <a:pt x="28575" y="7581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0" name="Freeform 605">
              <a:extLst>
                <a:ext uri="{FF2B5EF4-FFF2-40B4-BE49-F238E27FC236}">
                  <a16:creationId xmlns:a16="http://schemas.microsoft.com/office/drawing/2014/main" id="{0EFC6838-00EC-A490-7005-5ABFD0B73FD1}"/>
                </a:ext>
              </a:extLst>
            </p:cNvPr>
            <p:cNvSpPr/>
            <p:nvPr/>
          </p:nvSpPr>
          <p:spPr>
            <a:xfrm>
              <a:off x="6181960" y="4253193"/>
              <a:ext cx="120157" cy="120157"/>
            </a:xfrm>
            <a:custGeom>
              <a:avLst/>
              <a:gdLst>
                <a:gd name="connsiteX0" fmla="*/ 33719 w 120157"/>
                <a:gd name="connsiteY0" fmla="*/ 0 h 120157"/>
                <a:gd name="connsiteX1" fmla="*/ 114586 w 120157"/>
                <a:gd name="connsiteY1" fmla="*/ 80867 h 120157"/>
                <a:gd name="connsiteX2" fmla="*/ 114586 w 120157"/>
                <a:gd name="connsiteY2" fmla="*/ 107823 h 120157"/>
                <a:gd name="connsiteX3" fmla="*/ 107823 w 120157"/>
                <a:gd name="connsiteY3" fmla="*/ 114586 h 120157"/>
                <a:gd name="connsiteX4" fmla="*/ 80867 w 120157"/>
                <a:gd name="connsiteY4" fmla="*/ 114586 h 120157"/>
                <a:gd name="connsiteX5" fmla="*/ 0 w 120157"/>
                <a:gd name="connsiteY5" fmla="*/ 33719 h 12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0157" h="120157">
                  <a:moveTo>
                    <a:pt x="33719" y="0"/>
                  </a:moveTo>
                  <a:lnTo>
                    <a:pt x="114586" y="80867"/>
                  </a:lnTo>
                  <a:cubicBezTo>
                    <a:pt x="122015" y="88297"/>
                    <a:pt x="122015" y="100394"/>
                    <a:pt x="114586" y="107823"/>
                  </a:cubicBezTo>
                  <a:lnTo>
                    <a:pt x="107823" y="114586"/>
                  </a:lnTo>
                  <a:cubicBezTo>
                    <a:pt x="100394" y="122015"/>
                    <a:pt x="88297" y="122015"/>
                    <a:pt x="80867" y="114586"/>
                  </a:cubicBezTo>
                  <a:lnTo>
                    <a:pt x="0" y="33719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sp>
        <p:nvSpPr>
          <p:cNvPr id="54" name="Полилиния: фигура 53">
            <a:extLst>
              <a:ext uri="{FF2B5EF4-FFF2-40B4-BE49-F238E27FC236}">
                <a16:creationId xmlns:a16="http://schemas.microsoft.com/office/drawing/2014/main" id="{990CBE65-4270-0DC0-9E7B-22F3D438CAFE}"/>
              </a:ext>
            </a:extLst>
          </p:cNvPr>
          <p:cNvSpPr/>
          <p:nvPr/>
        </p:nvSpPr>
        <p:spPr>
          <a:xfrm>
            <a:off x="6107579" y="2714816"/>
            <a:ext cx="4679147" cy="1840665"/>
          </a:xfrm>
          <a:custGeom>
            <a:avLst/>
            <a:gdLst>
              <a:gd name="connsiteX0" fmla="*/ 1570575 w 4463264"/>
              <a:gd name="connsiteY0" fmla="*/ 0 h 1840665"/>
              <a:gd name="connsiteX1" fmla="*/ 2857950 w 4463264"/>
              <a:gd name="connsiteY1" fmla="*/ 0 h 1840665"/>
              <a:gd name="connsiteX2" fmla="*/ 2956210 w 4463264"/>
              <a:gd name="connsiteY2" fmla="*/ 98260 h 1840665"/>
              <a:gd name="connsiteX3" fmla="*/ 2956210 w 4463264"/>
              <a:gd name="connsiteY3" fmla="*/ 233045 h 1840665"/>
              <a:gd name="connsiteX4" fmla="*/ 2959164 w 4463264"/>
              <a:gd name="connsiteY4" fmla="*/ 247677 h 1840665"/>
              <a:gd name="connsiteX5" fmla="*/ 2987841 w 4463264"/>
              <a:gd name="connsiteY5" fmla="*/ 282501 h 1840665"/>
              <a:gd name="connsiteX6" fmla="*/ 3028019 w 4463264"/>
              <a:gd name="connsiteY6" fmla="*/ 294774 h 1840665"/>
              <a:gd name="connsiteX7" fmla="*/ 4277803 w 4463264"/>
              <a:gd name="connsiteY7" fmla="*/ 294774 h 1840665"/>
              <a:gd name="connsiteX8" fmla="*/ 4463264 w 4463264"/>
              <a:gd name="connsiteY8" fmla="*/ 480235 h 1840665"/>
              <a:gd name="connsiteX9" fmla="*/ 4463264 w 4463264"/>
              <a:gd name="connsiteY9" fmla="*/ 1655204 h 1840665"/>
              <a:gd name="connsiteX10" fmla="*/ 4277803 w 4463264"/>
              <a:gd name="connsiteY10" fmla="*/ 1840665 h 1840665"/>
              <a:gd name="connsiteX11" fmla="*/ 185461 w 4463264"/>
              <a:gd name="connsiteY11" fmla="*/ 1840665 h 1840665"/>
              <a:gd name="connsiteX12" fmla="*/ 0 w 4463264"/>
              <a:gd name="connsiteY12" fmla="*/ 1655204 h 1840665"/>
              <a:gd name="connsiteX13" fmla="*/ 0 w 4463264"/>
              <a:gd name="connsiteY13" fmla="*/ 480235 h 1840665"/>
              <a:gd name="connsiteX14" fmla="*/ 185461 w 4463264"/>
              <a:gd name="connsiteY14" fmla="*/ 294774 h 1840665"/>
              <a:gd name="connsiteX15" fmla="*/ 1393169 w 4463264"/>
              <a:gd name="connsiteY15" fmla="*/ 294774 h 1840665"/>
              <a:gd name="connsiteX16" fmla="*/ 1393164 w 4463264"/>
              <a:gd name="connsiteY16" fmla="*/ 294773 h 1840665"/>
              <a:gd name="connsiteX17" fmla="*/ 1472315 w 4463264"/>
              <a:gd name="connsiteY17" fmla="*/ 215622 h 1840665"/>
              <a:gd name="connsiteX18" fmla="*/ 1472315 w 4463264"/>
              <a:gd name="connsiteY18" fmla="*/ 98260 h 1840665"/>
              <a:gd name="connsiteX19" fmla="*/ 1570575 w 4463264"/>
              <a:gd name="connsiteY19" fmla="*/ 0 h 184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463264" h="1840665">
                <a:moveTo>
                  <a:pt x="1570575" y="0"/>
                </a:moveTo>
                <a:lnTo>
                  <a:pt x="2857950" y="0"/>
                </a:lnTo>
                <a:cubicBezTo>
                  <a:pt x="2912217" y="0"/>
                  <a:pt x="2956210" y="43993"/>
                  <a:pt x="2956210" y="98260"/>
                </a:cubicBezTo>
                <a:lnTo>
                  <a:pt x="2956210" y="233045"/>
                </a:lnTo>
                <a:lnTo>
                  <a:pt x="2959164" y="247677"/>
                </a:lnTo>
                <a:cubicBezTo>
                  <a:pt x="2965172" y="261882"/>
                  <a:pt x="2975208" y="273967"/>
                  <a:pt x="2987841" y="282501"/>
                </a:cubicBezTo>
                <a:lnTo>
                  <a:pt x="3028019" y="294774"/>
                </a:lnTo>
                <a:lnTo>
                  <a:pt x="4277803" y="294774"/>
                </a:lnTo>
                <a:cubicBezTo>
                  <a:pt x="4380230" y="294774"/>
                  <a:pt x="4463264" y="377808"/>
                  <a:pt x="4463264" y="480235"/>
                </a:cubicBezTo>
                <a:lnTo>
                  <a:pt x="4463264" y="1655204"/>
                </a:lnTo>
                <a:cubicBezTo>
                  <a:pt x="4463264" y="1757631"/>
                  <a:pt x="4380230" y="1840665"/>
                  <a:pt x="4277803" y="1840665"/>
                </a:cubicBezTo>
                <a:lnTo>
                  <a:pt x="185461" y="1840665"/>
                </a:lnTo>
                <a:cubicBezTo>
                  <a:pt x="83034" y="1840665"/>
                  <a:pt x="0" y="1757631"/>
                  <a:pt x="0" y="1655204"/>
                </a:cubicBezTo>
                <a:lnTo>
                  <a:pt x="0" y="480235"/>
                </a:lnTo>
                <a:cubicBezTo>
                  <a:pt x="0" y="377808"/>
                  <a:pt x="83034" y="294774"/>
                  <a:pt x="185461" y="294774"/>
                </a:cubicBezTo>
                <a:lnTo>
                  <a:pt x="1393169" y="294774"/>
                </a:lnTo>
                <a:lnTo>
                  <a:pt x="1393164" y="294773"/>
                </a:lnTo>
                <a:cubicBezTo>
                  <a:pt x="1436878" y="294773"/>
                  <a:pt x="1472315" y="259336"/>
                  <a:pt x="1472315" y="215622"/>
                </a:cubicBezTo>
                <a:lnTo>
                  <a:pt x="1472315" y="98260"/>
                </a:lnTo>
                <a:cubicBezTo>
                  <a:pt x="1472315" y="43993"/>
                  <a:pt x="1516308" y="0"/>
                  <a:pt x="1570575" y="0"/>
                </a:cubicBezTo>
                <a:close/>
              </a:path>
            </a:pathLst>
          </a:custGeom>
          <a:solidFill>
            <a:schemeClr val="bg1">
              <a:alpha val="90000"/>
            </a:schemeClr>
          </a:solidFill>
          <a:ln w="15875"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17FD3FC-255B-BE65-EDF3-C5FA95E94BB3}"/>
              </a:ext>
            </a:extLst>
          </p:cNvPr>
          <p:cNvSpPr txBox="1"/>
          <p:nvPr/>
        </p:nvSpPr>
        <p:spPr>
          <a:xfrm>
            <a:off x="6223411" y="3266516"/>
            <a:ext cx="429335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CF4520"/>
                </a:solidFill>
                <a:latin typeface="Montserrat SemiBold" panose="00000700000000000000" pitchFamily="2" charset="-52"/>
              </a:rPr>
              <a:t>1 месяц</a:t>
            </a:r>
            <a:br>
              <a:rPr lang="ru-RU" sz="5400" dirty="0">
                <a:solidFill>
                  <a:srgbClr val="0033A0"/>
                </a:solidFill>
                <a:latin typeface="Montserrat SemiBold" panose="00000700000000000000" pitchFamily="2" charset="-52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–</a:t>
            </a:r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</a:rPr>
              <a:t> обычный срок трудоустройства</a:t>
            </a:r>
            <a:endParaRPr lang="ru-RU" dirty="0">
              <a:solidFill>
                <a:srgbClr val="0537A5"/>
              </a:solidFill>
            </a:endParaRPr>
          </a:p>
        </p:txBody>
      </p:sp>
      <p:grpSp>
        <p:nvGrpSpPr>
          <p:cNvPr id="79" name="Graphic 171">
            <a:extLst>
              <a:ext uri="{FF2B5EF4-FFF2-40B4-BE49-F238E27FC236}">
                <a16:creationId xmlns:a16="http://schemas.microsoft.com/office/drawing/2014/main" id="{D1E92EDA-BCD5-B5DE-EB50-348683331702}"/>
              </a:ext>
            </a:extLst>
          </p:cNvPr>
          <p:cNvGrpSpPr/>
          <p:nvPr/>
        </p:nvGrpSpPr>
        <p:grpSpPr>
          <a:xfrm>
            <a:off x="8177490" y="2820189"/>
            <a:ext cx="399686" cy="390525"/>
            <a:chOff x="7062816" y="663715"/>
            <a:chExt cx="399686" cy="390525"/>
          </a:xfrm>
          <a:noFill/>
        </p:grpSpPr>
        <p:sp>
          <p:nvSpPr>
            <p:cNvPr id="80" name="Freeform 192">
              <a:extLst>
                <a:ext uri="{FF2B5EF4-FFF2-40B4-BE49-F238E27FC236}">
                  <a16:creationId xmlns:a16="http://schemas.microsoft.com/office/drawing/2014/main" id="{5527CC4E-C809-8423-C6CD-FD6EAE773363}"/>
                </a:ext>
              </a:extLst>
            </p:cNvPr>
            <p:cNvSpPr/>
            <p:nvPr/>
          </p:nvSpPr>
          <p:spPr>
            <a:xfrm>
              <a:off x="7119914" y="692290"/>
              <a:ext cx="342588" cy="295274"/>
            </a:xfrm>
            <a:custGeom>
              <a:avLst/>
              <a:gdLst>
                <a:gd name="connsiteX0" fmla="*/ 0 w 342588"/>
                <a:gd name="connsiteY0" fmla="*/ 133350 h 295274"/>
                <a:gd name="connsiteX1" fmla="*/ 0 w 342588"/>
                <a:gd name="connsiteY1" fmla="*/ 28575 h 295274"/>
                <a:gd name="connsiteX2" fmla="*/ 28549 w 342588"/>
                <a:gd name="connsiteY2" fmla="*/ 0 h 295274"/>
                <a:gd name="connsiteX3" fmla="*/ 314040 w 342588"/>
                <a:gd name="connsiteY3" fmla="*/ 0 h 295274"/>
                <a:gd name="connsiteX4" fmla="*/ 342589 w 342588"/>
                <a:gd name="connsiteY4" fmla="*/ 28575 h 295274"/>
                <a:gd name="connsiteX5" fmla="*/ 342589 w 342588"/>
                <a:gd name="connsiteY5" fmla="*/ 266700 h 295274"/>
                <a:gd name="connsiteX6" fmla="*/ 314040 w 342588"/>
                <a:gd name="connsiteY6" fmla="*/ 295275 h 295274"/>
                <a:gd name="connsiteX7" fmla="*/ 171294 w 342588"/>
                <a:gd name="connsiteY7" fmla="*/ 295275 h 295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2588" h="295274">
                  <a:moveTo>
                    <a:pt x="0" y="133350"/>
                  </a:moveTo>
                  <a:lnTo>
                    <a:pt x="0" y="28575"/>
                  </a:lnTo>
                  <a:cubicBezTo>
                    <a:pt x="0" y="12764"/>
                    <a:pt x="12752" y="0"/>
                    <a:pt x="28549" y="0"/>
                  </a:cubicBezTo>
                  <a:lnTo>
                    <a:pt x="314040" y="0"/>
                  </a:lnTo>
                  <a:cubicBezTo>
                    <a:pt x="329837" y="0"/>
                    <a:pt x="342589" y="12764"/>
                    <a:pt x="342589" y="28575"/>
                  </a:cubicBezTo>
                  <a:lnTo>
                    <a:pt x="342589" y="266700"/>
                  </a:lnTo>
                  <a:cubicBezTo>
                    <a:pt x="342589" y="282512"/>
                    <a:pt x="329837" y="295275"/>
                    <a:pt x="314040" y="295275"/>
                  </a:cubicBezTo>
                  <a:lnTo>
                    <a:pt x="171294" y="295275"/>
                  </a:ln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1" name="Freeform 193">
              <a:extLst>
                <a:ext uri="{FF2B5EF4-FFF2-40B4-BE49-F238E27FC236}">
                  <a16:creationId xmlns:a16="http://schemas.microsoft.com/office/drawing/2014/main" id="{FEBB6EFD-A407-1B84-0DEA-E643EF1C38E3}"/>
                </a:ext>
              </a:extLst>
            </p:cNvPr>
            <p:cNvSpPr/>
            <p:nvPr/>
          </p:nvSpPr>
          <p:spPr>
            <a:xfrm>
              <a:off x="7119914" y="692290"/>
              <a:ext cx="342588" cy="66675"/>
            </a:xfrm>
            <a:custGeom>
              <a:avLst/>
              <a:gdLst>
                <a:gd name="connsiteX0" fmla="*/ 19033 w 342588"/>
                <a:gd name="connsiteY0" fmla="*/ 0 h 66675"/>
                <a:gd name="connsiteX1" fmla="*/ 323556 w 342588"/>
                <a:gd name="connsiteY1" fmla="*/ 0 h 66675"/>
                <a:gd name="connsiteX2" fmla="*/ 342589 w 342588"/>
                <a:gd name="connsiteY2" fmla="*/ 19050 h 66675"/>
                <a:gd name="connsiteX3" fmla="*/ 342589 w 342588"/>
                <a:gd name="connsiteY3" fmla="*/ 66675 h 66675"/>
                <a:gd name="connsiteX4" fmla="*/ 0 w 342588"/>
                <a:gd name="connsiteY4" fmla="*/ 66675 h 66675"/>
                <a:gd name="connsiteX5" fmla="*/ 0 w 342588"/>
                <a:gd name="connsiteY5" fmla="*/ 19050 h 66675"/>
                <a:gd name="connsiteX6" fmla="*/ 19033 w 342588"/>
                <a:gd name="connsiteY6" fmla="*/ 0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2588" h="66675">
                  <a:moveTo>
                    <a:pt x="19033" y="0"/>
                  </a:moveTo>
                  <a:lnTo>
                    <a:pt x="323556" y="0"/>
                  </a:lnTo>
                  <a:cubicBezTo>
                    <a:pt x="334024" y="0"/>
                    <a:pt x="342589" y="8573"/>
                    <a:pt x="342589" y="19050"/>
                  </a:cubicBezTo>
                  <a:lnTo>
                    <a:pt x="342589" y="66675"/>
                  </a:lnTo>
                  <a:lnTo>
                    <a:pt x="0" y="66675"/>
                  </a:lnTo>
                  <a:lnTo>
                    <a:pt x="0" y="19050"/>
                  </a:lnTo>
                  <a:cubicBezTo>
                    <a:pt x="0" y="8573"/>
                    <a:pt x="8565" y="0"/>
                    <a:pt x="19033" y="0"/>
                  </a:cubicBezTo>
                  <a:close/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2" name="Freeform 194">
              <a:extLst>
                <a:ext uri="{FF2B5EF4-FFF2-40B4-BE49-F238E27FC236}">
                  <a16:creationId xmlns:a16="http://schemas.microsoft.com/office/drawing/2014/main" id="{63A6AA16-E3C6-620B-CCB8-7A85A3C91726}"/>
                </a:ext>
              </a:extLst>
            </p:cNvPr>
            <p:cNvSpPr/>
            <p:nvPr/>
          </p:nvSpPr>
          <p:spPr>
            <a:xfrm>
              <a:off x="7177012" y="663715"/>
              <a:ext cx="9516" cy="57150"/>
            </a:xfrm>
            <a:custGeom>
              <a:avLst/>
              <a:gdLst>
                <a:gd name="connsiteX0" fmla="*/ 0 w 9516"/>
                <a:gd name="connsiteY0" fmla="*/ 0 h 57150"/>
                <a:gd name="connsiteX1" fmla="*/ 0 w 9516"/>
                <a:gd name="connsiteY1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57150">
                  <a:moveTo>
                    <a:pt x="0" y="0"/>
                  </a:moveTo>
                  <a:lnTo>
                    <a:pt x="0" y="571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3" name="Freeform 195">
              <a:extLst>
                <a:ext uri="{FF2B5EF4-FFF2-40B4-BE49-F238E27FC236}">
                  <a16:creationId xmlns:a16="http://schemas.microsoft.com/office/drawing/2014/main" id="{E643FFAB-0108-B511-FF42-9628AFA5A1A0}"/>
                </a:ext>
              </a:extLst>
            </p:cNvPr>
            <p:cNvSpPr/>
            <p:nvPr/>
          </p:nvSpPr>
          <p:spPr>
            <a:xfrm>
              <a:off x="7234111" y="663715"/>
              <a:ext cx="9516" cy="57150"/>
            </a:xfrm>
            <a:custGeom>
              <a:avLst/>
              <a:gdLst>
                <a:gd name="connsiteX0" fmla="*/ 0 w 9516"/>
                <a:gd name="connsiteY0" fmla="*/ 0 h 57150"/>
                <a:gd name="connsiteX1" fmla="*/ 0 w 9516"/>
                <a:gd name="connsiteY1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57150">
                  <a:moveTo>
                    <a:pt x="0" y="0"/>
                  </a:moveTo>
                  <a:lnTo>
                    <a:pt x="0" y="571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4" name="Freeform 196">
              <a:extLst>
                <a:ext uri="{FF2B5EF4-FFF2-40B4-BE49-F238E27FC236}">
                  <a16:creationId xmlns:a16="http://schemas.microsoft.com/office/drawing/2014/main" id="{E955535B-A6C1-3100-8347-BD736F11732A}"/>
                </a:ext>
              </a:extLst>
            </p:cNvPr>
            <p:cNvSpPr/>
            <p:nvPr/>
          </p:nvSpPr>
          <p:spPr>
            <a:xfrm>
              <a:off x="7291209" y="663715"/>
              <a:ext cx="9516" cy="57150"/>
            </a:xfrm>
            <a:custGeom>
              <a:avLst/>
              <a:gdLst>
                <a:gd name="connsiteX0" fmla="*/ 0 w 9516"/>
                <a:gd name="connsiteY0" fmla="*/ 0 h 57150"/>
                <a:gd name="connsiteX1" fmla="*/ 0 w 9516"/>
                <a:gd name="connsiteY1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57150">
                  <a:moveTo>
                    <a:pt x="0" y="0"/>
                  </a:moveTo>
                  <a:lnTo>
                    <a:pt x="0" y="571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5" name="Freeform 197">
              <a:extLst>
                <a:ext uri="{FF2B5EF4-FFF2-40B4-BE49-F238E27FC236}">
                  <a16:creationId xmlns:a16="http://schemas.microsoft.com/office/drawing/2014/main" id="{452997DE-5843-3772-8632-F7F540270B10}"/>
                </a:ext>
              </a:extLst>
            </p:cNvPr>
            <p:cNvSpPr/>
            <p:nvPr/>
          </p:nvSpPr>
          <p:spPr>
            <a:xfrm>
              <a:off x="7348307" y="663715"/>
              <a:ext cx="9516" cy="57150"/>
            </a:xfrm>
            <a:custGeom>
              <a:avLst/>
              <a:gdLst>
                <a:gd name="connsiteX0" fmla="*/ 0 w 9516"/>
                <a:gd name="connsiteY0" fmla="*/ 0 h 57150"/>
                <a:gd name="connsiteX1" fmla="*/ 0 w 9516"/>
                <a:gd name="connsiteY1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57150">
                  <a:moveTo>
                    <a:pt x="0" y="0"/>
                  </a:moveTo>
                  <a:lnTo>
                    <a:pt x="0" y="571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6" name="Freeform 198">
              <a:extLst>
                <a:ext uri="{FF2B5EF4-FFF2-40B4-BE49-F238E27FC236}">
                  <a16:creationId xmlns:a16="http://schemas.microsoft.com/office/drawing/2014/main" id="{941CBB11-6ADB-E701-3DC1-1F9B1B35DFF2}"/>
                </a:ext>
              </a:extLst>
            </p:cNvPr>
            <p:cNvSpPr/>
            <p:nvPr/>
          </p:nvSpPr>
          <p:spPr>
            <a:xfrm>
              <a:off x="7405405" y="663715"/>
              <a:ext cx="9516" cy="57150"/>
            </a:xfrm>
            <a:custGeom>
              <a:avLst/>
              <a:gdLst>
                <a:gd name="connsiteX0" fmla="*/ 0 w 9516"/>
                <a:gd name="connsiteY0" fmla="*/ 0 h 57150"/>
                <a:gd name="connsiteX1" fmla="*/ 0 w 9516"/>
                <a:gd name="connsiteY1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57150">
                  <a:moveTo>
                    <a:pt x="0" y="0"/>
                  </a:moveTo>
                  <a:lnTo>
                    <a:pt x="0" y="571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7" name="Freeform 199">
              <a:extLst>
                <a:ext uri="{FF2B5EF4-FFF2-40B4-BE49-F238E27FC236}">
                  <a16:creationId xmlns:a16="http://schemas.microsoft.com/office/drawing/2014/main" id="{AD2DECB6-79BF-51E3-01AA-FEB15ED3E330}"/>
                </a:ext>
              </a:extLst>
            </p:cNvPr>
            <p:cNvSpPr/>
            <p:nvPr/>
          </p:nvSpPr>
          <p:spPr>
            <a:xfrm>
              <a:off x="7062816" y="844690"/>
              <a:ext cx="209359" cy="209550"/>
            </a:xfrm>
            <a:custGeom>
              <a:avLst/>
              <a:gdLst>
                <a:gd name="connsiteX0" fmla="*/ 209360 w 209359"/>
                <a:gd name="connsiteY0" fmla="*/ 104775 h 209550"/>
                <a:gd name="connsiteX1" fmla="*/ 104680 w 209359"/>
                <a:gd name="connsiteY1" fmla="*/ 209550 h 209550"/>
                <a:gd name="connsiteX2" fmla="*/ 0 w 209359"/>
                <a:gd name="connsiteY2" fmla="*/ 104775 h 209550"/>
                <a:gd name="connsiteX3" fmla="*/ 104680 w 209359"/>
                <a:gd name="connsiteY3" fmla="*/ 0 h 209550"/>
                <a:gd name="connsiteX4" fmla="*/ 209360 w 209359"/>
                <a:gd name="connsiteY4" fmla="*/ 104775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359" h="209550">
                  <a:moveTo>
                    <a:pt x="209360" y="104775"/>
                  </a:moveTo>
                  <a:cubicBezTo>
                    <a:pt x="209360" y="162641"/>
                    <a:pt x="162493" y="209550"/>
                    <a:pt x="104680" y="209550"/>
                  </a:cubicBezTo>
                  <a:cubicBezTo>
                    <a:pt x="46867" y="209550"/>
                    <a:pt x="0" y="162641"/>
                    <a:pt x="0" y="104775"/>
                  </a:cubicBezTo>
                  <a:cubicBezTo>
                    <a:pt x="0" y="46909"/>
                    <a:pt x="46867" y="0"/>
                    <a:pt x="104680" y="0"/>
                  </a:cubicBezTo>
                  <a:cubicBezTo>
                    <a:pt x="162493" y="0"/>
                    <a:pt x="209360" y="46909"/>
                    <a:pt x="209360" y="104775"/>
                  </a:cubicBezTo>
                  <a:close/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88" name="Freeform 200">
              <a:extLst>
                <a:ext uri="{FF2B5EF4-FFF2-40B4-BE49-F238E27FC236}">
                  <a16:creationId xmlns:a16="http://schemas.microsoft.com/office/drawing/2014/main" id="{A0F19232-6289-DBAC-4161-BE3793260200}"/>
                </a:ext>
              </a:extLst>
            </p:cNvPr>
            <p:cNvSpPr/>
            <p:nvPr/>
          </p:nvSpPr>
          <p:spPr>
            <a:xfrm>
              <a:off x="7167496" y="882790"/>
              <a:ext cx="57098" cy="66675"/>
            </a:xfrm>
            <a:custGeom>
              <a:avLst/>
              <a:gdLst>
                <a:gd name="connsiteX0" fmla="*/ 0 w 57098"/>
                <a:gd name="connsiteY0" fmla="*/ 0 h 66675"/>
                <a:gd name="connsiteX1" fmla="*/ 0 w 57098"/>
                <a:gd name="connsiteY1" fmla="*/ 66675 h 66675"/>
                <a:gd name="connsiteX2" fmla="*/ 57098 w 57098"/>
                <a:gd name="connsiteY2" fmla="*/ 6667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098" h="66675">
                  <a:moveTo>
                    <a:pt x="0" y="0"/>
                  </a:moveTo>
                  <a:lnTo>
                    <a:pt x="0" y="66675"/>
                  </a:lnTo>
                  <a:lnTo>
                    <a:pt x="57098" y="66675"/>
                  </a:ln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2A3B039-71DD-0828-125B-5B4DCCEB28CB}"/>
              </a:ext>
            </a:extLst>
          </p:cNvPr>
          <p:cNvSpPr txBox="1"/>
          <p:nvPr/>
        </p:nvSpPr>
        <p:spPr>
          <a:xfrm>
            <a:off x="6218485" y="1321210"/>
            <a:ext cx="4431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Подросткам в возрасте от 14 до 18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</a:rPr>
              <a:t> 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лет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доступно </a:t>
            </a:r>
            <a:r>
              <a:rPr lang="ru-RU" sz="1600" dirty="0">
                <a:solidFill>
                  <a:srgbClr val="CF4520"/>
                </a:solidFill>
                <a:latin typeface="Montserrat SemiBold" panose="00000700000000000000" pitchFamily="2" charset="-52"/>
              </a:rPr>
              <a:t>временное трудоустройство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в свободное от учебы время.</a:t>
            </a:r>
            <a:endParaRPr lang="ru-RU" sz="1600" dirty="0"/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:a16="http://schemas.microsoft.com/office/drawing/2014/main" id="{8E2D228E-696E-1E7A-D7FD-AB3B5CCE9223}"/>
              </a:ext>
            </a:extLst>
          </p:cNvPr>
          <p:cNvSpPr/>
          <p:nvPr/>
        </p:nvSpPr>
        <p:spPr>
          <a:xfrm>
            <a:off x="6096000" y="596067"/>
            <a:ext cx="4690727" cy="1876924"/>
          </a:xfrm>
          <a:custGeom>
            <a:avLst/>
            <a:gdLst>
              <a:gd name="connsiteX0" fmla="*/ 98260 w 4474845"/>
              <a:gd name="connsiteY0" fmla="*/ 0 h 1876924"/>
              <a:gd name="connsiteX1" fmla="*/ 1385635 w 4474845"/>
              <a:gd name="connsiteY1" fmla="*/ 0 h 1876924"/>
              <a:gd name="connsiteX2" fmla="*/ 1483895 w 4474845"/>
              <a:gd name="connsiteY2" fmla="*/ 98260 h 1876924"/>
              <a:gd name="connsiteX3" fmla="*/ 1483895 w 4474845"/>
              <a:gd name="connsiteY3" fmla="*/ 251882 h 1876924"/>
              <a:gd name="connsiteX4" fmla="*/ 1563046 w 4474845"/>
              <a:gd name="connsiteY4" fmla="*/ 331033 h 1876924"/>
              <a:gd name="connsiteX5" fmla="*/ 4289384 w 4474845"/>
              <a:gd name="connsiteY5" fmla="*/ 331033 h 1876924"/>
              <a:gd name="connsiteX6" fmla="*/ 4474845 w 4474845"/>
              <a:gd name="connsiteY6" fmla="*/ 516494 h 1876924"/>
              <a:gd name="connsiteX7" fmla="*/ 4474845 w 4474845"/>
              <a:gd name="connsiteY7" fmla="*/ 1691463 h 1876924"/>
              <a:gd name="connsiteX8" fmla="*/ 4289384 w 4474845"/>
              <a:gd name="connsiteY8" fmla="*/ 1876924 h 1876924"/>
              <a:gd name="connsiteX9" fmla="*/ 185462 w 4474845"/>
              <a:gd name="connsiteY9" fmla="*/ 1876924 h 1876924"/>
              <a:gd name="connsiteX10" fmla="*/ 1 w 4474845"/>
              <a:gd name="connsiteY10" fmla="*/ 1691463 h 1876924"/>
              <a:gd name="connsiteX11" fmla="*/ 1 w 4474845"/>
              <a:gd name="connsiteY11" fmla="*/ 516494 h 1876924"/>
              <a:gd name="connsiteX12" fmla="*/ 2545 w 4474845"/>
              <a:gd name="connsiteY12" fmla="*/ 503893 h 1876924"/>
              <a:gd name="connsiteX13" fmla="*/ 0 w 4474845"/>
              <a:gd name="connsiteY13" fmla="*/ 491287 h 1876924"/>
              <a:gd name="connsiteX14" fmla="*/ 0 w 4474845"/>
              <a:gd name="connsiteY14" fmla="*/ 98260 h 1876924"/>
              <a:gd name="connsiteX15" fmla="*/ 98260 w 4474845"/>
              <a:gd name="connsiteY15" fmla="*/ 0 h 187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74845" h="1876924">
                <a:moveTo>
                  <a:pt x="98260" y="0"/>
                </a:moveTo>
                <a:lnTo>
                  <a:pt x="1385635" y="0"/>
                </a:lnTo>
                <a:cubicBezTo>
                  <a:pt x="1439902" y="0"/>
                  <a:pt x="1483895" y="43993"/>
                  <a:pt x="1483895" y="98260"/>
                </a:cubicBezTo>
                <a:lnTo>
                  <a:pt x="1483895" y="251882"/>
                </a:lnTo>
                <a:cubicBezTo>
                  <a:pt x="1483895" y="295596"/>
                  <a:pt x="1519332" y="331033"/>
                  <a:pt x="1563046" y="331033"/>
                </a:cubicBezTo>
                <a:lnTo>
                  <a:pt x="4289384" y="331033"/>
                </a:lnTo>
                <a:cubicBezTo>
                  <a:pt x="4391811" y="331033"/>
                  <a:pt x="4474845" y="414067"/>
                  <a:pt x="4474845" y="516494"/>
                </a:cubicBezTo>
                <a:lnTo>
                  <a:pt x="4474845" y="1691463"/>
                </a:lnTo>
                <a:cubicBezTo>
                  <a:pt x="4474845" y="1793890"/>
                  <a:pt x="4391811" y="1876924"/>
                  <a:pt x="4289384" y="1876924"/>
                </a:cubicBezTo>
                <a:lnTo>
                  <a:pt x="185462" y="1876924"/>
                </a:lnTo>
                <a:cubicBezTo>
                  <a:pt x="83035" y="1876924"/>
                  <a:pt x="1" y="1793890"/>
                  <a:pt x="1" y="1691463"/>
                </a:cubicBezTo>
                <a:lnTo>
                  <a:pt x="1" y="516494"/>
                </a:lnTo>
                <a:lnTo>
                  <a:pt x="2545" y="503893"/>
                </a:lnTo>
                <a:lnTo>
                  <a:pt x="0" y="491287"/>
                </a:lnTo>
                <a:lnTo>
                  <a:pt x="0" y="98260"/>
                </a:lnTo>
                <a:cubicBezTo>
                  <a:pt x="0" y="43993"/>
                  <a:pt x="43993" y="0"/>
                  <a:pt x="98260" y="0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99" name="Graphic 8">
            <a:extLst>
              <a:ext uri="{FF2B5EF4-FFF2-40B4-BE49-F238E27FC236}">
                <a16:creationId xmlns:a16="http://schemas.microsoft.com/office/drawing/2014/main" id="{27D11ECD-2CEA-D505-8809-E9A6B10B0CBE}"/>
              </a:ext>
            </a:extLst>
          </p:cNvPr>
          <p:cNvGrpSpPr/>
          <p:nvPr/>
        </p:nvGrpSpPr>
        <p:grpSpPr>
          <a:xfrm>
            <a:off x="6632411" y="739508"/>
            <a:ext cx="438037" cy="260919"/>
            <a:chOff x="3685569" y="3974628"/>
            <a:chExt cx="438037" cy="260919"/>
          </a:xfrm>
          <a:noFill/>
        </p:grpSpPr>
        <p:sp>
          <p:nvSpPr>
            <p:cNvPr id="100" name="Freeform 557">
              <a:extLst>
                <a:ext uri="{FF2B5EF4-FFF2-40B4-BE49-F238E27FC236}">
                  <a16:creationId xmlns:a16="http://schemas.microsoft.com/office/drawing/2014/main" id="{4A83316B-3861-9B89-246A-162FDA620C21}"/>
                </a:ext>
              </a:extLst>
            </p:cNvPr>
            <p:cNvSpPr/>
            <p:nvPr/>
          </p:nvSpPr>
          <p:spPr>
            <a:xfrm>
              <a:off x="3685569" y="3974628"/>
              <a:ext cx="438037" cy="170941"/>
            </a:xfrm>
            <a:custGeom>
              <a:avLst/>
              <a:gdLst>
                <a:gd name="connsiteX0" fmla="*/ 405397 w 438037"/>
                <a:gd name="connsiteY0" fmla="*/ 108506 h 170941"/>
                <a:gd name="connsiteX1" fmla="*/ 438038 w 438037"/>
                <a:gd name="connsiteY1" fmla="*/ 95853 h 170941"/>
                <a:gd name="connsiteX2" fmla="*/ 437752 w 438037"/>
                <a:gd name="connsiteY2" fmla="*/ 70926 h 170941"/>
                <a:gd name="connsiteX3" fmla="*/ 233436 w 438037"/>
                <a:gd name="connsiteY3" fmla="*/ 1855 h 170941"/>
                <a:gd name="connsiteX4" fmla="*/ 211644 w 438037"/>
                <a:gd name="connsiteY4" fmla="*/ 1855 h 170941"/>
                <a:gd name="connsiteX5" fmla="*/ 0 w 438037"/>
                <a:gd name="connsiteY5" fmla="*/ 70926 h 170941"/>
                <a:gd name="connsiteX6" fmla="*/ 285 w 438037"/>
                <a:gd name="connsiteY6" fmla="*/ 95853 h 170941"/>
                <a:gd name="connsiteX7" fmla="*/ 214689 w 438037"/>
                <a:gd name="connsiteY7" fmla="*/ 169301 h 170941"/>
                <a:gd name="connsiteX8" fmla="*/ 233436 w 438037"/>
                <a:gd name="connsiteY8" fmla="*/ 169301 h 170941"/>
                <a:gd name="connsiteX9" fmla="*/ 375420 w 438037"/>
                <a:gd name="connsiteY9" fmla="*/ 118401 h 170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38037" h="170941">
                  <a:moveTo>
                    <a:pt x="405397" y="108506"/>
                  </a:moveTo>
                  <a:lnTo>
                    <a:pt x="438038" y="95853"/>
                  </a:lnTo>
                  <a:lnTo>
                    <a:pt x="437752" y="70926"/>
                  </a:lnTo>
                  <a:lnTo>
                    <a:pt x="233436" y="1855"/>
                  </a:lnTo>
                  <a:cubicBezTo>
                    <a:pt x="226394" y="-618"/>
                    <a:pt x="218686" y="-618"/>
                    <a:pt x="211644" y="1855"/>
                  </a:cubicBezTo>
                  <a:lnTo>
                    <a:pt x="0" y="70926"/>
                  </a:lnTo>
                  <a:lnTo>
                    <a:pt x="285" y="95853"/>
                  </a:lnTo>
                  <a:lnTo>
                    <a:pt x="214689" y="169301"/>
                  </a:lnTo>
                  <a:cubicBezTo>
                    <a:pt x="220779" y="171489"/>
                    <a:pt x="227346" y="171489"/>
                    <a:pt x="233436" y="169301"/>
                  </a:cubicBezTo>
                  <a:lnTo>
                    <a:pt x="375420" y="118401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01" name="Freeform 558">
              <a:extLst>
                <a:ext uri="{FF2B5EF4-FFF2-40B4-BE49-F238E27FC236}">
                  <a16:creationId xmlns:a16="http://schemas.microsoft.com/office/drawing/2014/main" id="{BBA9799C-C47C-F22D-786E-610938A9700C}"/>
                </a:ext>
              </a:extLst>
            </p:cNvPr>
            <p:cNvSpPr/>
            <p:nvPr/>
          </p:nvSpPr>
          <p:spPr>
            <a:xfrm>
              <a:off x="3913104" y="4045269"/>
              <a:ext cx="161777" cy="190278"/>
            </a:xfrm>
            <a:custGeom>
              <a:avLst/>
              <a:gdLst>
                <a:gd name="connsiteX0" fmla="*/ 0 w 161777"/>
                <a:gd name="connsiteY0" fmla="*/ 0 h 190278"/>
                <a:gd name="connsiteX1" fmla="*/ 144839 w 161777"/>
                <a:gd name="connsiteY1" fmla="*/ 46333 h 190278"/>
                <a:gd name="connsiteX2" fmla="*/ 161778 w 161777"/>
                <a:gd name="connsiteY2" fmla="*/ 76112 h 190278"/>
                <a:gd name="connsiteX3" fmla="*/ 161778 w 161777"/>
                <a:gd name="connsiteY3" fmla="*/ 190279 h 190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7" h="190278">
                  <a:moveTo>
                    <a:pt x="0" y="0"/>
                  </a:moveTo>
                  <a:lnTo>
                    <a:pt x="144839" y="46333"/>
                  </a:lnTo>
                  <a:cubicBezTo>
                    <a:pt x="154450" y="49092"/>
                    <a:pt x="161778" y="56703"/>
                    <a:pt x="161778" y="76112"/>
                  </a:cubicBezTo>
                  <a:lnTo>
                    <a:pt x="161778" y="190279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 dirty="0"/>
            </a:p>
          </p:txBody>
        </p:sp>
        <p:sp>
          <p:nvSpPr>
            <p:cNvPr id="102" name="Freeform 559">
              <a:extLst>
                <a:ext uri="{FF2B5EF4-FFF2-40B4-BE49-F238E27FC236}">
                  <a16:creationId xmlns:a16="http://schemas.microsoft.com/office/drawing/2014/main" id="{385228FD-0207-9168-CF96-3150BA8099E8}"/>
                </a:ext>
              </a:extLst>
            </p:cNvPr>
            <p:cNvSpPr/>
            <p:nvPr/>
          </p:nvSpPr>
          <p:spPr>
            <a:xfrm>
              <a:off x="3789392" y="4111866"/>
              <a:ext cx="228392" cy="123681"/>
            </a:xfrm>
            <a:custGeom>
              <a:avLst/>
              <a:gdLst>
                <a:gd name="connsiteX0" fmla="*/ 0 w 228392"/>
                <a:gd name="connsiteY0" fmla="*/ 0 h 123681"/>
                <a:gd name="connsiteX1" fmla="*/ 0 w 228392"/>
                <a:gd name="connsiteY1" fmla="*/ 85625 h 123681"/>
                <a:gd name="connsiteX2" fmla="*/ 114196 w 228392"/>
                <a:gd name="connsiteY2" fmla="*/ 123681 h 123681"/>
                <a:gd name="connsiteX3" fmla="*/ 228392 w 228392"/>
                <a:gd name="connsiteY3" fmla="*/ 85625 h 123681"/>
                <a:gd name="connsiteX4" fmla="*/ 228392 w 228392"/>
                <a:gd name="connsiteY4" fmla="*/ 0 h 12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92" h="123681">
                  <a:moveTo>
                    <a:pt x="0" y="0"/>
                  </a:moveTo>
                  <a:lnTo>
                    <a:pt x="0" y="85625"/>
                  </a:lnTo>
                  <a:cubicBezTo>
                    <a:pt x="0" y="106651"/>
                    <a:pt x="51103" y="123681"/>
                    <a:pt x="114196" y="123681"/>
                  </a:cubicBezTo>
                  <a:cubicBezTo>
                    <a:pt x="177290" y="123681"/>
                    <a:pt x="228392" y="106651"/>
                    <a:pt x="228392" y="85625"/>
                  </a:cubicBezTo>
                  <a:lnTo>
                    <a:pt x="228392" y="0"/>
                  </a:lnTo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 dirty="0"/>
            </a:p>
          </p:txBody>
        </p:sp>
      </p:grpSp>
    </p:spTree>
    <p:extLst>
      <p:ext uri="{BB962C8B-B14F-4D97-AF65-F5344CB8AC3E}">
        <p14:creationId xmlns:p14="http://schemas.microsoft.com/office/powerpoint/2010/main" val="923042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24379" y="1204729"/>
            <a:ext cx="9740859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ru-RU" sz="3200" dirty="0">
                <a:solidFill>
                  <a:schemeClr val="bg1"/>
                </a:solidFill>
                <a:latin typeface="Montserrat Medium" panose="00000600000000000000" pitchFamily="2" charset="-52"/>
              </a:rPr>
              <a:t>Несовершеннолетних нельзя</a:t>
            </a:r>
            <a:br>
              <a:rPr lang="ru-RU" sz="3200" dirty="0">
                <a:solidFill>
                  <a:schemeClr val="bg1"/>
                </a:solidFill>
                <a:latin typeface="Montserrat Medium" panose="00000600000000000000" pitchFamily="2" charset="-52"/>
              </a:rPr>
            </a:br>
            <a:r>
              <a:rPr lang="ru-RU" sz="3200" dirty="0">
                <a:solidFill>
                  <a:schemeClr val="bg1"/>
                </a:solidFill>
                <a:latin typeface="Montserrat Medium" panose="00000600000000000000" pitchFamily="2" charset="-52"/>
              </a:rPr>
              <a:t>привлекать к работе: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E15047F7-DF01-E7D4-B148-D911E7CCC07A}"/>
              </a:ext>
            </a:extLst>
          </p:cNvPr>
          <p:cNvGrpSpPr/>
          <p:nvPr/>
        </p:nvGrpSpPr>
        <p:grpSpPr>
          <a:xfrm>
            <a:off x="1224674" y="2523609"/>
            <a:ext cx="5678545" cy="3590655"/>
            <a:chOff x="1600051" y="2289688"/>
            <a:chExt cx="5678545" cy="3590655"/>
          </a:xfrm>
        </p:grpSpPr>
        <p:sp>
          <p:nvSpPr>
            <p:cNvPr id="15" name="Скругленный прямоугольник 9">
              <a:extLst>
                <a:ext uri="{FF2B5EF4-FFF2-40B4-BE49-F238E27FC236}">
                  <a16:creationId xmlns:a16="http://schemas.microsoft.com/office/drawing/2014/main" id="{C06E203C-6988-663D-2174-C7B9ED290C3C}"/>
                </a:ext>
              </a:extLst>
            </p:cNvPr>
            <p:cNvSpPr/>
            <p:nvPr/>
          </p:nvSpPr>
          <p:spPr>
            <a:xfrm>
              <a:off x="2007424" y="3257548"/>
              <a:ext cx="5271172" cy="709543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32000" rtlCol="0" anchor="ctr"/>
            <a:lstStyle/>
            <a:p>
              <a:r>
                <a:rPr lang="en-US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 C</a:t>
              </a:r>
              <a:r>
                <a:rPr lang="ru-RU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 подземными работами</a:t>
              </a:r>
              <a:endParaRPr lang="ru-RU" sz="1600" dirty="0">
                <a:latin typeface="Montserrat" panose="00000500000000000000" pitchFamily="2" charset="-52"/>
              </a:endParaRPr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124A0AA5-3AC2-7169-398E-86505EBAF62C}"/>
                </a:ext>
              </a:extLst>
            </p:cNvPr>
            <p:cNvSpPr/>
            <p:nvPr/>
          </p:nvSpPr>
          <p:spPr>
            <a:xfrm>
              <a:off x="1603468" y="3232328"/>
              <a:ext cx="763731" cy="763731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2</a:t>
              </a:r>
            </a:p>
          </p:txBody>
        </p:sp>
        <p:sp>
          <p:nvSpPr>
            <p:cNvPr id="18" name="Скругленный прямоугольник 9">
              <a:extLst>
                <a:ext uri="{FF2B5EF4-FFF2-40B4-BE49-F238E27FC236}">
                  <a16:creationId xmlns:a16="http://schemas.microsoft.com/office/drawing/2014/main" id="{93B0E68C-8A8D-5B0D-CEC2-EA033787DA87}"/>
                </a:ext>
              </a:extLst>
            </p:cNvPr>
            <p:cNvSpPr/>
            <p:nvPr/>
          </p:nvSpPr>
          <p:spPr>
            <a:xfrm>
              <a:off x="2007424" y="2312908"/>
              <a:ext cx="5271172" cy="709543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32000" rtlCol="0" anchor="ctr"/>
            <a:lstStyle/>
            <a:p>
              <a:r>
                <a:rPr lang="en-US" sz="1600" b="1" dirty="0">
                  <a:solidFill>
                    <a:srgbClr val="0033A0"/>
                  </a:solidFill>
                </a:rPr>
                <a:t> </a:t>
              </a:r>
              <a:r>
                <a:rPr lang="en-US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C</a:t>
              </a:r>
              <a:r>
                <a:rPr lang="ru-RU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 вредными и опасными условиями труда</a:t>
              </a:r>
              <a:endParaRPr lang="ru-RU" sz="1600" dirty="0">
                <a:latin typeface="Montserrat" panose="00000500000000000000" pitchFamily="2" charset="-52"/>
              </a:endParaRPr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4B16E995-4D0F-BC02-B586-DDB526FED30B}"/>
                </a:ext>
              </a:extLst>
            </p:cNvPr>
            <p:cNvSpPr/>
            <p:nvPr/>
          </p:nvSpPr>
          <p:spPr>
            <a:xfrm>
              <a:off x="1607342" y="2289688"/>
              <a:ext cx="755982" cy="755982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1</a:t>
              </a:r>
            </a:p>
          </p:txBody>
        </p:sp>
        <p:sp>
          <p:nvSpPr>
            <p:cNvPr id="4" name="Скругленный прямоугольник 9">
              <a:extLst>
                <a:ext uri="{FF2B5EF4-FFF2-40B4-BE49-F238E27FC236}">
                  <a16:creationId xmlns:a16="http://schemas.microsoft.com/office/drawing/2014/main" id="{B9F4C57D-1BBC-1133-FD91-34CF5B7E43F6}"/>
                </a:ext>
              </a:extLst>
            </p:cNvPr>
            <p:cNvSpPr/>
            <p:nvPr/>
          </p:nvSpPr>
          <p:spPr>
            <a:xfrm>
              <a:off x="2007424" y="4202188"/>
              <a:ext cx="5271172" cy="709543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32000" rtlCol="0" anchor="ctr"/>
            <a:lstStyle/>
            <a:p>
              <a:r>
                <a:rPr lang="ru-RU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 Устанавливать испытательный срок</a:t>
              </a:r>
              <a:endParaRPr lang="ru-RU" sz="1600" dirty="0">
                <a:latin typeface="Montserrat" panose="00000500000000000000" pitchFamily="2" charset="-52"/>
              </a:endParaRPr>
            </a:p>
          </p:txBody>
        </p:sp>
        <p:sp>
          <p:nvSpPr>
            <p:cNvPr id="5" name="Овал 4">
              <a:extLst>
                <a:ext uri="{FF2B5EF4-FFF2-40B4-BE49-F238E27FC236}">
                  <a16:creationId xmlns:a16="http://schemas.microsoft.com/office/drawing/2014/main" id="{FCB7FA1C-5CE4-4576-BB9F-77EFE411BF73}"/>
                </a:ext>
              </a:extLst>
            </p:cNvPr>
            <p:cNvSpPr/>
            <p:nvPr/>
          </p:nvSpPr>
          <p:spPr>
            <a:xfrm>
              <a:off x="1610007" y="4182717"/>
              <a:ext cx="750653" cy="750653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3</a:t>
              </a: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2007424" y="5146827"/>
              <a:ext cx="5271172" cy="709543"/>
            </a:xfrm>
            <a:prstGeom prst="round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0" tIns="288000" bIns="288000" rtlCol="0" anchor="ctr"/>
            <a:lstStyle/>
            <a:p>
              <a:r>
                <a:rPr lang="ru-RU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Которая может причинить вред здоровью</a:t>
              </a:r>
            </a:p>
            <a:p>
              <a:r>
                <a:rPr lang="ru-RU" sz="1600" dirty="0">
                  <a:solidFill>
                    <a:srgbClr val="0033A0"/>
                  </a:solidFill>
                  <a:latin typeface="Montserrat" panose="00000500000000000000" pitchFamily="2" charset="-52"/>
                </a:rPr>
                <a:t>или нравственному развитию</a:t>
              </a:r>
            </a:p>
          </p:txBody>
        </p:sp>
        <p:sp>
          <p:nvSpPr>
            <p:cNvPr id="14" name="Овал 13"/>
            <p:cNvSpPr/>
            <p:nvPr/>
          </p:nvSpPr>
          <p:spPr>
            <a:xfrm>
              <a:off x="1600051" y="5113195"/>
              <a:ext cx="767148" cy="767148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4</a:t>
              </a:r>
              <a:endParaRPr lang="ru-RU" sz="32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  <p:pic>
        <p:nvPicPr>
          <p:cNvPr id="7" name="Рисунок 6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D980E9D6-6802-727F-D729-1E05CFE09E2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pic>
        <p:nvPicPr>
          <p:cNvPr id="2" name="Рисунок 1" descr="Изображение выглядит как одежда, человек, Человеческое лицо, свитер&#10;&#10;Автоматически созданное описание">
            <a:extLst>
              <a:ext uri="{FF2B5EF4-FFF2-40B4-BE49-F238E27FC236}">
                <a16:creationId xmlns:a16="http://schemas.microsoft.com/office/drawing/2014/main" id="{94466D28-9428-A545-7936-49ACF0C53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01"/>
          <a:stretch/>
        </p:blipFill>
        <p:spPr>
          <a:xfrm>
            <a:off x="6403136" y="462223"/>
            <a:ext cx="6132119" cy="6395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537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08502" y="1200574"/>
            <a:ext cx="7072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200" dirty="0">
                <a:solidFill>
                  <a:schemeClr val="bg1"/>
                </a:solidFill>
                <a:latin typeface="Montserrat Medium" panose="00000600000000000000" pitchFamily="2" charset="-52"/>
              </a:rPr>
              <a:t>Рабочая неделя для подростка:</a:t>
            </a:r>
          </a:p>
        </p:txBody>
      </p:sp>
      <p:pic>
        <p:nvPicPr>
          <p:cNvPr id="3" name="Рисунок 2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66ED288A-DEE2-A16E-2C73-1258BE53E2B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sp>
        <p:nvSpPr>
          <p:cNvPr id="55" name="Полилиния: фигура 54">
            <a:extLst>
              <a:ext uri="{FF2B5EF4-FFF2-40B4-BE49-F238E27FC236}">
                <a16:creationId xmlns:a16="http://schemas.microsoft.com/office/drawing/2014/main" id="{8321F415-CFA0-FDAE-4EB4-55D90C7D0F32}"/>
              </a:ext>
            </a:extLst>
          </p:cNvPr>
          <p:cNvSpPr/>
          <p:nvPr/>
        </p:nvSpPr>
        <p:spPr>
          <a:xfrm>
            <a:off x="1512405" y="2604076"/>
            <a:ext cx="2335713" cy="1723967"/>
          </a:xfrm>
          <a:custGeom>
            <a:avLst/>
            <a:gdLst>
              <a:gd name="connsiteX0" fmla="*/ 98260 w 4474845"/>
              <a:gd name="connsiteY0" fmla="*/ 0 h 1876924"/>
              <a:gd name="connsiteX1" fmla="*/ 1385635 w 4474845"/>
              <a:gd name="connsiteY1" fmla="*/ 0 h 1876924"/>
              <a:gd name="connsiteX2" fmla="*/ 1483895 w 4474845"/>
              <a:gd name="connsiteY2" fmla="*/ 98260 h 1876924"/>
              <a:gd name="connsiteX3" fmla="*/ 1483895 w 4474845"/>
              <a:gd name="connsiteY3" fmla="*/ 251882 h 1876924"/>
              <a:gd name="connsiteX4" fmla="*/ 1563046 w 4474845"/>
              <a:gd name="connsiteY4" fmla="*/ 331033 h 1876924"/>
              <a:gd name="connsiteX5" fmla="*/ 4289384 w 4474845"/>
              <a:gd name="connsiteY5" fmla="*/ 331033 h 1876924"/>
              <a:gd name="connsiteX6" fmla="*/ 4474845 w 4474845"/>
              <a:gd name="connsiteY6" fmla="*/ 516494 h 1876924"/>
              <a:gd name="connsiteX7" fmla="*/ 4474845 w 4474845"/>
              <a:gd name="connsiteY7" fmla="*/ 1691463 h 1876924"/>
              <a:gd name="connsiteX8" fmla="*/ 4289384 w 4474845"/>
              <a:gd name="connsiteY8" fmla="*/ 1876924 h 1876924"/>
              <a:gd name="connsiteX9" fmla="*/ 185462 w 4474845"/>
              <a:gd name="connsiteY9" fmla="*/ 1876924 h 1876924"/>
              <a:gd name="connsiteX10" fmla="*/ 1 w 4474845"/>
              <a:gd name="connsiteY10" fmla="*/ 1691463 h 1876924"/>
              <a:gd name="connsiteX11" fmla="*/ 1 w 4474845"/>
              <a:gd name="connsiteY11" fmla="*/ 516494 h 1876924"/>
              <a:gd name="connsiteX12" fmla="*/ 2545 w 4474845"/>
              <a:gd name="connsiteY12" fmla="*/ 503893 h 1876924"/>
              <a:gd name="connsiteX13" fmla="*/ 0 w 4474845"/>
              <a:gd name="connsiteY13" fmla="*/ 491287 h 1876924"/>
              <a:gd name="connsiteX14" fmla="*/ 0 w 4474845"/>
              <a:gd name="connsiteY14" fmla="*/ 98260 h 1876924"/>
              <a:gd name="connsiteX15" fmla="*/ 98260 w 4474845"/>
              <a:gd name="connsiteY15" fmla="*/ 0 h 187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74845" h="1876924">
                <a:moveTo>
                  <a:pt x="98260" y="0"/>
                </a:moveTo>
                <a:lnTo>
                  <a:pt x="1385635" y="0"/>
                </a:lnTo>
                <a:cubicBezTo>
                  <a:pt x="1439902" y="0"/>
                  <a:pt x="1483895" y="43993"/>
                  <a:pt x="1483895" y="98260"/>
                </a:cubicBezTo>
                <a:lnTo>
                  <a:pt x="1483895" y="251882"/>
                </a:lnTo>
                <a:cubicBezTo>
                  <a:pt x="1483895" y="295596"/>
                  <a:pt x="1519332" y="331033"/>
                  <a:pt x="1563046" y="331033"/>
                </a:cubicBezTo>
                <a:lnTo>
                  <a:pt x="4289384" y="331033"/>
                </a:lnTo>
                <a:cubicBezTo>
                  <a:pt x="4391811" y="331033"/>
                  <a:pt x="4474845" y="414067"/>
                  <a:pt x="4474845" y="516494"/>
                </a:cubicBezTo>
                <a:lnTo>
                  <a:pt x="4474845" y="1691463"/>
                </a:lnTo>
                <a:cubicBezTo>
                  <a:pt x="4474845" y="1793890"/>
                  <a:pt x="4391811" y="1876924"/>
                  <a:pt x="4289384" y="1876924"/>
                </a:cubicBezTo>
                <a:lnTo>
                  <a:pt x="185462" y="1876924"/>
                </a:lnTo>
                <a:cubicBezTo>
                  <a:pt x="83035" y="1876924"/>
                  <a:pt x="1" y="1793890"/>
                  <a:pt x="1" y="1691463"/>
                </a:cubicBezTo>
                <a:lnTo>
                  <a:pt x="1" y="516494"/>
                </a:lnTo>
                <a:lnTo>
                  <a:pt x="2545" y="503893"/>
                </a:lnTo>
                <a:lnTo>
                  <a:pt x="0" y="491287"/>
                </a:lnTo>
                <a:lnTo>
                  <a:pt x="0" y="98260"/>
                </a:lnTo>
                <a:cubicBezTo>
                  <a:pt x="0" y="43993"/>
                  <a:pt x="43993" y="0"/>
                  <a:pt x="98260" y="0"/>
                </a:cubicBezTo>
                <a:close/>
              </a:path>
            </a:pathLst>
          </a:custGeom>
          <a:solidFill>
            <a:schemeClr val="bg1">
              <a:alpha val="90000"/>
            </a:schemeClr>
          </a:solidFill>
          <a:ln w="15875"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CD3D1E-12D9-8E83-F99E-38543EC38AAC}"/>
              </a:ext>
            </a:extLst>
          </p:cNvPr>
          <p:cNvSpPr txBox="1"/>
          <p:nvPr/>
        </p:nvSpPr>
        <p:spPr>
          <a:xfrm>
            <a:off x="1636748" y="3228079"/>
            <a:ext cx="21527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F4520"/>
                </a:solidFill>
                <a:latin typeface="Montserrat Medium" panose="00000600000000000000" pitchFamily="2" charset="-52"/>
              </a:rPr>
              <a:t>До 16 лет</a:t>
            </a:r>
            <a:b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</a:br>
            <a:r>
              <a:rPr lang="ru-RU" sz="1400" dirty="0">
                <a:solidFill>
                  <a:srgbClr val="0537A5"/>
                </a:solidFill>
                <a:latin typeface="Montserrat" panose="00000500000000000000" pitchFamily="2" charset="-52"/>
              </a:rPr>
              <a:t>- не более 24 часов</a:t>
            </a:r>
            <a:br>
              <a:rPr lang="ru-RU" sz="14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rgbClr val="0537A5"/>
                </a:solidFill>
                <a:latin typeface="Montserrat" panose="00000500000000000000" pitchFamily="2" charset="-52"/>
              </a:rPr>
              <a:t>в неделю</a:t>
            </a:r>
            <a:endParaRPr lang="ru-RU" sz="1400" dirty="0"/>
          </a:p>
        </p:txBody>
      </p:sp>
      <p:grpSp>
        <p:nvGrpSpPr>
          <p:cNvPr id="23" name="Graphic 171">
            <a:extLst>
              <a:ext uri="{FF2B5EF4-FFF2-40B4-BE49-F238E27FC236}">
                <a16:creationId xmlns:a16="http://schemas.microsoft.com/office/drawing/2014/main" id="{D0AE0638-2A89-2DDC-EA25-C8A9BFB77C28}"/>
              </a:ext>
            </a:extLst>
          </p:cNvPr>
          <p:cNvGrpSpPr/>
          <p:nvPr/>
        </p:nvGrpSpPr>
        <p:grpSpPr>
          <a:xfrm>
            <a:off x="1731796" y="2688394"/>
            <a:ext cx="380910" cy="389461"/>
            <a:chOff x="4759860" y="2168761"/>
            <a:chExt cx="437752" cy="447579"/>
          </a:xfrm>
          <a:noFill/>
        </p:grpSpPr>
        <p:sp>
          <p:nvSpPr>
            <p:cNvPr id="24" name="Freeform 261">
              <a:extLst>
                <a:ext uri="{FF2B5EF4-FFF2-40B4-BE49-F238E27FC236}">
                  <a16:creationId xmlns:a16="http://schemas.microsoft.com/office/drawing/2014/main" id="{2F31066E-79FD-DB69-9729-9884D8630ED9}"/>
                </a:ext>
              </a:extLst>
            </p:cNvPr>
            <p:cNvSpPr/>
            <p:nvPr/>
          </p:nvSpPr>
          <p:spPr>
            <a:xfrm>
              <a:off x="4817524" y="2168761"/>
              <a:ext cx="94982" cy="114204"/>
            </a:xfrm>
            <a:custGeom>
              <a:avLst/>
              <a:gdLst>
                <a:gd name="connsiteX0" fmla="*/ 47016 w 94982"/>
                <a:gd name="connsiteY0" fmla="*/ 114205 h 114204"/>
                <a:gd name="connsiteX1" fmla="*/ 94978 w 94982"/>
                <a:gd name="connsiteY1" fmla="*/ 65151 h 114204"/>
                <a:gd name="connsiteX2" fmla="*/ 94978 w 94982"/>
                <a:gd name="connsiteY2" fmla="*/ 49054 h 114204"/>
                <a:gd name="connsiteX3" fmla="*/ 47967 w 94982"/>
                <a:gd name="connsiteY3" fmla="*/ 0 h 114204"/>
                <a:gd name="connsiteX4" fmla="*/ 5 w 94982"/>
                <a:gd name="connsiteY4" fmla="*/ 49054 h 114204"/>
                <a:gd name="connsiteX5" fmla="*/ 5 w 94982"/>
                <a:gd name="connsiteY5" fmla="*/ 65151 h 114204"/>
                <a:gd name="connsiteX6" fmla="*/ 47016 w 94982"/>
                <a:gd name="connsiteY6" fmla="*/ 114205 h 114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4982" h="114204">
                  <a:moveTo>
                    <a:pt x="47016" y="114205"/>
                  </a:moveTo>
                  <a:cubicBezTo>
                    <a:pt x="72519" y="114205"/>
                    <a:pt x="94788" y="92202"/>
                    <a:pt x="94978" y="65151"/>
                  </a:cubicBezTo>
                  <a:lnTo>
                    <a:pt x="94978" y="49054"/>
                  </a:lnTo>
                  <a:cubicBezTo>
                    <a:pt x="95359" y="21908"/>
                    <a:pt x="73471" y="0"/>
                    <a:pt x="47967" y="0"/>
                  </a:cubicBezTo>
                  <a:cubicBezTo>
                    <a:pt x="22463" y="0"/>
                    <a:pt x="195" y="22003"/>
                    <a:pt x="5" y="49054"/>
                  </a:cubicBezTo>
                  <a:lnTo>
                    <a:pt x="5" y="65151"/>
                  </a:lnTo>
                  <a:cubicBezTo>
                    <a:pt x="-376" y="92297"/>
                    <a:pt x="21512" y="114205"/>
                    <a:pt x="47016" y="114205"/>
                  </a:cubicBezTo>
                  <a:close/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 dirty="0">
                <a:solidFill>
                  <a:srgbClr val="0070C0"/>
                </a:solidFill>
              </a:endParaRPr>
            </a:p>
          </p:txBody>
        </p:sp>
        <p:sp>
          <p:nvSpPr>
            <p:cNvPr id="25" name="Freeform 262">
              <a:extLst>
                <a:ext uri="{FF2B5EF4-FFF2-40B4-BE49-F238E27FC236}">
                  <a16:creationId xmlns:a16="http://schemas.microsoft.com/office/drawing/2014/main" id="{300CA863-EC7A-726C-9653-50858BB38B98}"/>
                </a:ext>
              </a:extLst>
            </p:cNvPr>
            <p:cNvSpPr/>
            <p:nvPr/>
          </p:nvSpPr>
          <p:spPr>
            <a:xfrm>
              <a:off x="4759860" y="2311445"/>
              <a:ext cx="209359" cy="179641"/>
            </a:xfrm>
            <a:custGeom>
              <a:avLst/>
              <a:gdLst>
                <a:gd name="connsiteX0" fmla="*/ 159494 w 209359"/>
                <a:gd name="connsiteY0" fmla="*/ 179642 h 179641"/>
                <a:gd name="connsiteX1" fmla="*/ 209360 w 209359"/>
                <a:gd name="connsiteY1" fmla="*/ 132017 h 179641"/>
                <a:gd name="connsiteX2" fmla="*/ 209360 w 209359"/>
                <a:gd name="connsiteY2" fmla="*/ 65342 h 179641"/>
                <a:gd name="connsiteX3" fmla="*/ 142936 w 209359"/>
                <a:gd name="connsiteY3" fmla="*/ 0 h 179641"/>
                <a:gd name="connsiteX4" fmla="*/ 66805 w 209359"/>
                <a:gd name="connsiteY4" fmla="*/ 0 h 179641"/>
                <a:gd name="connsiteX5" fmla="*/ 0 w 209359"/>
                <a:gd name="connsiteY5" fmla="*/ 65342 h 179641"/>
                <a:gd name="connsiteX6" fmla="*/ 0 w 209359"/>
                <a:gd name="connsiteY6" fmla="*/ 132017 h 179641"/>
                <a:gd name="connsiteX7" fmla="*/ 45203 w 209359"/>
                <a:gd name="connsiteY7" fmla="*/ 179642 h 17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359" h="179641">
                  <a:moveTo>
                    <a:pt x="159494" y="179642"/>
                  </a:moveTo>
                  <a:cubicBezTo>
                    <a:pt x="180715" y="179642"/>
                    <a:pt x="209360" y="153257"/>
                    <a:pt x="209360" y="132017"/>
                  </a:cubicBezTo>
                  <a:lnTo>
                    <a:pt x="209360" y="65342"/>
                  </a:lnTo>
                  <a:cubicBezTo>
                    <a:pt x="209360" y="25717"/>
                    <a:pt x="172531" y="0"/>
                    <a:pt x="142936" y="0"/>
                  </a:cubicBezTo>
                  <a:lnTo>
                    <a:pt x="66805" y="0"/>
                  </a:lnTo>
                  <a:cubicBezTo>
                    <a:pt x="37209" y="0"/>
                    <a:pt x="0" y="25622"/>
                    <a:pt x="0" y="65342"/>
                  </a:cubicBezTo>
                  <a:lnTo>
                    <a:pt x="0" y="132017"/>
                  </a:lnTo>
                  <a:cubicBezTo>
                    <a:pt x="0" y="153257"/>
                    <a:pt x="23981" y="179642"/>
                    <a:pt x="45203" y="179642"/>
                  </a:cubicBez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 dirty="0">
                <a:solidFill>
                  <a:srgbClr val="0070C0"/>
                </a:solidFill>
              </a:endParaRPr>
            </a:p>
          </p:txBody>
        </p:sp>
        <p:sp>
          <p:nvSpPr>
            <p:cNvPr id="26" name="Freeform 263">
              <a:extLst>
                <a:ext uri="{FF2B5EF4-FFF2-40B4-BE49-F238E27FC236}">
                  <a16:creationId xmlns:a16="http://schemas.microsoft.com/office/drawing/2014/main" id="{A7888633-EBCE-F4FA-77A4-2A65F74A23D9}"/>
                </a:ext>
              </a:extLst>
            </p:cNvPr>
            <p:cNvSpPr/>
            <p:nvPr/>
          </p:nvSpPr>
          <p:spPr>
            <a:xfrm>
              <a:off x="4921638" y="2368690"/>
              <a:ext cx="9516" cy="247650"/>
            </a:xfrm>
            <a:custGeom>
              <a:avLst/>
              <a:gdLst>
                <a:gd name="connsiteX0" fmla="*/ 0 w 9516"/>
                <a:gd name="connsiteY0" fmla="*/ 247650 h 247650"/>
                <a:gd name="connsiteX1" fmla="*/ 0 w 9516"/>
                <a:gd name="connsiteY1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247650">
                  <a:moveTo>
                    <a:pt x="0" y="247650"/>
                  </a:moveTo>
                  <a:lnTo>
                    <a:pt x="0" y="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7" name="Freeform 264">
              <a:extLst>
                <a:ext uri="{FF2B5EF4-FFF2-40B4-BE49-F238E27FC236}">
                  <a16:creationId xmlns:a16="http://schemas.microsoft.com/office/drawing/2014/main" id="{02FFF645-CE45-7676-471D-3B95A0A3DFE2}"/>
                </a:ext>
              </a:extLst>
            </p:cNvPr>
            <p:cNvSpPr/>
            <p:nvPr/>
          </p:nvSpPr>
          <p:spPr>
            <a:xfrm>
              <a:off x="4807442" y="2368690"/>
              <a:ext cx="9516" cy="247650"/>
            </a:xfrm>
            <a:custGeom>
              <a:avLst/>
              <a:gdLst>
                <a:gd name="connsiteX0" fmla="*/ 0 w 9516"/>
                <a:gd name="connsiteY0" fmla="*/ 0 h 247650"/>
                <a:gd name="connsiteX1" fmla="*/ 0 w 9516"/>
                <a:gd name="connsiteY1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247650">
                  <a:moveTo>
                    <a:pt x="0" y="0"/>
                  </a:moveTo>
                  <a:lnTo>
                    <a:pt x="0" y="2476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8" name="Freeform 265">
              <a:extLst>
                <a:ext uri="{FF2B5EF4-FFF2-40B4-BE49-F238E27FC236}">
                  <a16:creationId xmlns:a16="http://schemas.microsoft.com/office/drawing/2014/main" id="{386FF9AD-3B05-96DB-ACD2-EF83BFEC2510}"/>
                </a:ext>
              </a:extLst>
            </p:cNvPr>
            <p:cNvSpPr/>
            <p:nvPr/>
          </p:nvSpPr>
          <p:spPr>
            <a:xfrm>
              <a:off x="4864540" y="2463940"/>
              <a:ext cx="9516" cy="152400"/>
            </a:xfrm>
            <a:custGeom>
              <a:avLst/>
              <a:gdLst>
                <a:gd name="connsiteX0" fmla="*/ 0 w 9516"/>
                <a:gd name="connsiteY0" fmla="*/ 152400 h 152400"/>
                <a:gd name="connsiteX1" fmla="*/ 0 w 9516"/>
                <a:gd name="connsiteY1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152400">
                  <a:moveTo>
                    <a:pt x="0" y="152400"/>
                  </a:moveTo>
                  <a:lnTo>
                    <a:pt x="0" y="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9" name="Freeform 266">
              <a:extLst>
                <a:ext uri="{FF2B5EF4-FFF2-40B4-BE49-F238E27FC236}">
                  <a16:creationId xmlns:a16="http://schemas.microsoft.com/office/drawing/2014/main" id="{95D67655-49CB-3DB4-61C4-493DF6EE2769}"/>
                </a:ext>
              </a:extLst>
            </p:cNvPr>
            <p:cNvSpPr/>
            <p:nvPr/>
          </p:nvSpPr>
          <p:spPr>
            <a:xfrm>
              <a:off x="5035834" y="2321065"/>
              <a:ext cx="47581" cy="76200"/>
            </a:xfrm>
            <a:custGeom>
              <a:avLst/>
              <a:gdLst>
                <a:gd name="connsiteX0" fmla="*/ 0 w 47581"/>
                <a:gd name="connsiteY0" fmla="*/ 0 h 76200"/>
                <a:gd name="connsiteX1" fmla="*/ 0 w 47581"/>
                <a:gd name="connsiteY1" fmla="*/ 76200 h 76200"/>
                <a:gd name="connsiteX2" fmla="*/ 47582 w 47581"/>
                <a:gd name="connsiteY2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581" h="76200">
                  <a:moveTo>
                    <a:pt x="0" y="0"/>
                  </a:moveTo>
                  <a:lnTo>
                    <a:pt x="0" y="76200"/>
                  </a:lnTo>
                  <a:lnTo>
                    <a:pt x="47582" y="76200"/>
                  </a:ln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30" name="Freeform 267">
              <a:extLst>
                <a:ext uri="{FF2B5EF4-FFF2-40B4-BE49-F238E27FC236}">
                  <a16:creationId xmlns:a16="http://schemas.microsoft.com/office/drawing/2014/main" id="{38639F13-E1F7-9862-0F76-3A1ABD98BEBF}"/>
                </a:ext>
              </a:extLst>
            </p:cNvPr>
            <p:cNvSpPr/>
            <p:nvPr/>
          </p:nvSpPr>
          <p:spPr>
            <a:xfrm>
              <a:off x="4950187" y="2235340"/>
              <a:ext cx="247425" cy="323850"/>
            </a:xfrm>
            <a:custGeom>
              <a:avLst/>
              <a:gdLst>
                <a:gd name="connsiteX0" fmla="*/ 0 w 247425"/>
                <a:gd name="connsiteY0" fmla="*/ 24479 h 323850"/>
                <a:gd name="connsiteX1" fmla="*/ 85647 w 247425"/>
                <a:gd name="connsiteY1" fmla="*/ 0 h 323850"/>
                <a:gd name="connsiteX2" fmla="*/ 247425 w 247425"/>
                <a:gd name="connsiteY2" fmla="*/ 161925 h 323850"/>
                <a:gd name="connsiteX3" fmla="*/ 85647 w 247425"/>
                <a:gd name="connsiteY3" fmla="*/ 323850 h 323850"/>
                <a:gd name="connsiteX4" fmla="*/ 0 w 247425"/>
                <a:gd name="connsiteY4" fmla="*/ 299275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425" h="323850">
                  <a:moveTo>
                    <a:pt x="0" y="24479"/>
                  </a:moveTo>
                  <a:cubicBezTo>
                    <a:pt x="24838" y="8953"/>
                    <a:pt x="54148" y="0"/>
                    <a:pt x="85647" y="0"/>
                  </a:cubicBezTo>
                  <a:cubicBezTo>
                    <a:pt x="175006" y="0"/>
                    <a:pt x="247425" y="72485"/>
                    <a:pt x="247425" y="161925"/>
                  </a:cubicBezTo>
                  <a:cubicBezTo>
                    <a:pt x="247425" y="251365"/>
                    <a:pt x="175006" y="323850"/>
                    <a:pt x="85647" y="323850"/>
                  </a:cubicBezTo>
                  <a:cubicBezTo>
                    <a:pt x="54148" y="323850"/>
                    <a:pt x="24838" y="314896"/>
                    <a:pt x="0" y="299275"/>
                  </a:cubicBez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31" name="Freeform 268">
              <a:extLst>
                <a:ext uri="{FF2B5EF4-FFF2-40B4-BE49-F238E27FC236}">
                  <a16:creationId xmlns:a16="http://schemas.microsoft.com/office/drawing/2014/main" id="{0E515E10-4E7D-F79D-288A-BE5C8B3EF757}"/>
                </a:ext>
              </a:extLst>
            </p:cNvPr>
            <p:cNvSpPr/>
            <p:nvPr/>
          </p:nvSpPr>
          <p:spPr>
            <a:xfrm>
              <a:off x="4967031" y="2282965"/>
              <a:ext cx="182999" cy="228600"/>
            </a:xfrm>
            <a:custGeom>
              <a:avLst/>
              <a:gdLst>
                <a:gd name="connsiteX0" fmla="*/ 0 w 182999"/>
                <a:gd name="connsiteY0" fmla="*/ 24098 h 228600"/>
                <a:gd name="connsiteX1" fmla="*/ 68803 w 182999"/>
                <a:gd name="connsiteY1" fmla="*/ 0 h 228600"/>
                <a:gd name="connsiteX2" fmla="*/ 182999 w 182999"/>
                <a:gd name="connsiteY2" fmla="*/ 114300 h 228600"/>
                <a:gd name="connsiteX3" fmla="*/ 68803 w 182999"/>
                <a:gd name="connsiteY3" fmla="*/ 228600 h 228600"/>
                <a:gd name="connsiteX4" fmla="*/ 9231 w 182999"/>
                <a:gd name="connsiteY4" fmla="*/ 210217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99" h="228600">
                  <a:moveTo>
                    <a:pt x="0" y="24098"/>
                  </a:moveTo>
                  <a:cubicBezTo>
                    <a:pt x="19223" y="8953"/>
                    <a:pt x="42538" y="0"/>
                    <a:pt x="68803" y="0"/>
                  </a:cubicBezTo>
                  <a:cubicBezTo>
                    <a:pt x="131421" y="0"/>
                    <a:pt x="182999" y="51435"/>
                    <a:pt x="182999" y="114300"/>
                  </a:cubicBezTo>
                  <a:cubicBezTo>
                    <a:pt x="182999" y="177165"/>
                    <a:pt x="131421" y="228600"/>
                    <a:pt x="68803" y="228600"/>
                  </a:cubicBezTo>
                  <a:cubicBezTo>
                    <a:pt x="46630" y="228600"/>
                    <a:pt x="26741" y="221266"/>
                    <a:pt x="9231" y="210217"/>
                  </a:cubicBez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</p:grpSp>
      <p:sp>
        <p:nvSpPr>
          <p:cNvPr id="51" name="Прямоугольник: скругленные углы 50">
            <a:extLst>
              <a:ext uri="{FF2B5EF4-FFF2-40B4-BE49-F238E27FC236}">
                <a16:creationId xmlns:a16="http://schemas.microsoft.com/office/drawing/2014/main" id="{8CC7C1E3-CA26-ADA1-AEA3-A13094BB3B1F}"/>
              </a:ext>
            </a:extLst>
          </p:cNvPr>
          <p:cNvSpPr/>
          <p:nvPr/>
        </p:nvSpPr>
        <p:spPr>
          <a:xfrm>
            <a:off x="1208918" y="4834906"/>
            <a:ext cx="5897924" cy="948811"/>
          </a:xfrm>
          <a:prstGeom prst="roundRect">
            <a:avLst>
              <a:gd name="adj" fmla="val 13469"/>
            </a:avLst>
          </a:prstGeom>
          <a:solidFill>
            <a:srgbClr val="CF452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B3C1CDD-A194-A375-FD4D-F549C2C337FE}"/>
              </a:ext>
            </a:extLst>
          </p:cNvPr>
          <p:cNvSpPr txBox="1"/>
          <p:nvPr/>
        </p:nvSpPr>
        <p:spPr>
          <a:xfrm>
            <a:off x="1883098" y="4938688"/>
            <a:ext cx="4596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При совмещении работы с учебой в школе,</a:t>
            </a:r>
            <a:b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колледже или училище рабочее время</a:t>
            </a:r>
            <a:b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должно быть сокращено не менее, чем вдвое.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:a16="http://schemas.microsoft.com/office/drawing/2014/main" id="{82A5BB4F-ACA2-0B31-5A14-7079430B57E6}"/>
              </a:ext>
            </a:extLst>
          </p:cNvPr>
          <p:cNvSpPr/>
          <p:nvPr/>
        </p:nvSpPr>
        <p:spPr>
          <a:xfrm>
            <a:off x="4490243" y="2604075"/>
            <a:ext cx="2354030" cy="1723967"/>
          </a:xfrm>
          <a:custGeom>
            <a:avLst/>
            <a:gdLst>
              <a:gd name="connsiteX0" fmla="*/ 98260 w 4474845"/>
              <a:gd name="connsiteY0" fmla="*/ 0 h 1876924"/>
              <a:gd name="connsiteX1" fmla="*/ 1385635 w 4474845"/>
              <a:gd name="connsiteY1" fmla="*/ 0 h 1876924"/>
              <a:gd name="connsiteX2" fmla="*/ 1483895 w 4474845"/>
              <a:gd name="connsiteY2" fmla="*/ 98260 h 1876924"/>
              <a:gd name="connsiteX3" fmla="*/ 1483895 w 4474845"/>
              <a:gd name="connsiteY3" fmla="*/ 251882 h 1876924"/>
              <a:gd name="connsiteX4" fmla="*/ 1563046 w 4474845"/>
              <a:gd name="connsiteY4" fmla="*/ 331033 h 1876924"/>
              <a:gd name="connsiteX5" fmla="*/ 4289384 w 4474845"/>
              <a:gd name="connsiteY5" fmla="*/ 331033 h 1876924"/>
              <a:gd name="connsiteX6" fmla="*/ 4474845 w 4474845"/>
              <a:gd name="connsiteY6" fmla="*/ 516494 h 1876924"/>
              <a:gd name="connsiteX7" fmla="*/ 4474845 w 4474845"/>
              <a:gd name="connsiteY7" fmla="*/ 1691463 h 1876924"/>
              <a:gd name="connsiteX8" fmla="*/ 4289384 w 4474845"/>
              <a:gd name="connsiteY8" fmla="*/ 1876924 h 1876924"/>
              <a:gd name="connsiteX9" fmla="*/ 185462 w 4474845"/>
              <a:gd name="connsiteY9" fmla="*/ 1876924 h 1876924"/>
              <a:gd name="connsiteX10" fmla="*/ 1 w 4474845"/>
              <a:gd name="connsiteY10" fmla="*/ 1691463 h 1876924"/>
              <a:gd name="connsiteX11" fmla="*/ 1 w 4474845"/>
              <a:gd name="connsiteY11" fmla="*/ 516494 h 1876924"/>
              <a:gd name="connsiteX12" fmla="*/ 2545 w 4474845"/>
              <a:gd name="connsiteY12" fmla="*/ 503893 h 1876924"/>
              <a:gd name="connsiteX13" fmla="*/ 0 w 4474845"/>
              <a:gd name="connsiteY13" fmla="*/ 491287 h 1876924"/>
              <a:gd name="connsiteX14" fmla="*/ 0 w 4474845"/>
              <a:gd name="connsiteY14" fmla="*/ 98260 h 1876924"/>
              <a:gd name="connsiteX15" fmla="*/ 98260 w 4474845"/>
              <a:gd name="connsiteY15" fmla="*/ 0 h 187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74845" h="1876924">
                <a:moveTo>
                  <a:pt x="98260" y="0"/>
                </a:moveTo>
                <a:lnTo>
                  <a:pt x="1385635" y="0"/>
                </a:lnTo>
                <a:cubicBezTo>
                  <a:pt x="1439902" y="0"/>
                  <a:pt x="1483895" y="43993"/>
                  <a:pt x="1483895" y="98260"/>
                </a:cubicBezTo>
                <a:lnTo>
                  <a:pt x="1483895" y="251882"/>
                </a:lnTo>
                <a:cubicBezTo>
                  <a:pt x="1483895" y="295596"/>
                  <a:pt x="1519332" y="331033"/>
                  <a:pt x="1563046" y="331033"/>
                </a:cubicBezTo>
                <a:lnTo>
                  <a:pt x="4289384" y="331033"/>
                </a:lnTo>
                <a:cubicBezTo>
                  <a:pt x="4391811" y="331033"/>
                  <a:pt x="4474845" y="414067"/>
                  <a:pt x="4474845" y="516494"/>
                </a:cubicBezTo>
                <a:lnTo>
                  <a:pt x="4474845" y="1691463"/>
                </a:lnTo>
                <a:cubicBezTo>
                  <a:pt x="4474845" y="1793890"/>
                  <a:pt x="4391811" y="1876924"/>
                  <a:pt x="4289384" y="1876924"/>
                </a:cubicBezTo>
                <a:lnTo>
                  <a:pt x="185462" y="1876924"/>
                </a:lnTo>
                <a:cubicBezTo>
                  <a:pt x="83035" y="1876924"/>
                  <a:pt x="1" y="1793890"/>
                  <a:pt x="1" y="1691463"/>
                </a:cubicBezTo>
                <a:lnTo>
                  <a:pt x="1" y="516494"/>
                </a:lnTo>
                <a:lnTo>
                  <a:pt x="2545" y="503893"/>
                </a:lnTo>
                <a:lnTo>
                  <a:pt x="0" y="491287"/>
                </a:lnTo>
                <a:lnTo>
                  <a:pt x="0" y="98260"/>
                </a:lnTo>
                <a:cubicBezTo>
                  <a:pt x="0" y="43993"/>
                  <a:pt x="43993" y="0"/>
                  <a:pt x="98260" y="0"/>
                </a:cubicBezTo>
                <a:close/>
              </a:path>
            </a:pathLst>
          </a:custGeom>
          <a:solidFill>
            <a:schemeClr val="bg1">
              <a:alpha val="90000"/>
            </a:schemeClr>
          </a:solidFill>
          <a:ln w="15875"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grpSp>
        <p:nvGrpSpPr>
          <p:cNvPr id="38" name="Graphic 171">
            <a:extLst>
              <a:ext uri="{FF2B5EF4-FFF2-40B4-BE49-F238E27FC236}">
                <a16:creationId xmlns:a16="http://schemas.microsoft.com/office/drawing/2014/main" id="{11B84170-F6CE-0CD4-F059-5EC5B65C0ED0}"/>
              </a:ext>
            </a:extLst>
          </p:cNvPr>
          <p:cNvGrpSpPr/>
          <p:nvPr/>
        </p:nvGrpSpPr>
        <p:grpSpPr>
          <a:xfrm>
            <a:off x="4703062" y="2688394"/>
            <a:ext cx="380910" cy="389461"/>
            <a:chOff x="4759860" y="2168761"/>
            <a:chExt cx="437752" cy="447579"/>
          </a:xfrm>
          <a:noFill/>
        </p:grpSpPr>
        <p:sp>
          <p:nvSpPr>
            <p:cNvPr id="39" name="Freeform 261">
              <a:extLst>
                <a:ext uri="{FF2B5EF4-FFF2-40B4-BE49-F238E27FC236}">
                  <a16:creationId xmlns:a16="http://schemas.microsoft.com/office/drawing/2014/main" id="{A89671D1-984B-7A93-EA1A-06E8B771F45E}"/>
                </a:ext>
              </a:extLst>
            </p:cNvPr>
            <p:cNvSpPr/>
            <p:nvPr/>
          </p:nvSpPr>
          <p:spPr>
            <a:xfrm>
              <a:off x="4817524" y="2168761"/>
              <a:ext cx="94982" cy="114204"/>
            </a:xfrm>
            <a:custGeom>
              <a:avLst/>
              <a:gdLst>
                <a:gd name="connsiteX0" fmla="*/ 47016 w 94982"/>
                <a:gd name="connsiteY0" fmla="*/ 114205 h 114204"/>
                <a:gd name="connsiteX1" fmla="*/ 94978 w 94982"/>
                <a:gd name="connsiteY1" fmla="*/ 65151 h 114204"/>
                <a:gd name="connsiteX2" fmla="*/ 94978 w 94982"/>
                <a:gd name="connsiteY2" fmla="*/ 49054 h 114204"/>
                <a:gd name="connsiteX3" fmla="*/ 47967 w 94982"/>
                <a:gd name="connsiteY3" fmla="*/ 0 h 114204"/>
                <a:gd name="connsiteX4" fmla="*/ 5 w 94982"/>
                <a:gd name="connsiteY4" fmla="*/ 49054 h 114204"/>
                <a:gd name="connsiteX5" fmla="*/ 5 w 94982"/>
                <a:gd name="connsiteY5" fmla="*/ 65151 h 114204"/>
                <a:gd name="connsiteX6" fmla="*/ 47016 w 94982"/>
                <a:gd name="connsiteY6" fmla="*/ 114205 h 114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4982" h="114204">
                  <a:moveTo>
                    <a:pt x="47016" y="114205"/>
                  </a:moveTo>
                  <a:cubicBezTo>
                    <a:pt x="72519" y="114205"/>
                    <a:pt x="94788" y="92202"/>
                    <a:pt x="94978" y="65151"/>
                  </a:cubicBezTo>
                  <a:lnTo>
                    <a:pt x="94978" y="49054"/>
                  </a:lnTo>
                  <a:cubicBezTo>
                    <a:pt x="95359" y="21908"/>
                    <a:pt x="73471" y="0"/>
                    <a:pt x="47967" y="0"/>
                  </a:cubicBezTo>
                  <a:cubicBezTo>
                    <a:pt x="22463" y="0"/>
                    <a:pt x="195" y="22003"/>
                    <a:pt x="5" y="49054"/>
                  </a:cubicBezTo>
                  <a:lnTo>
                    <a:pt x="5" y="65151"/>
                  </a:lnTo>
                  <a:cubicBezTo>
                    <a:pt x="-376" y="92297"/>
                    <a:pt x="21512" y="114205"/>
                    <a:pt x="47016" y="114205"/>
                  </a:cubicBezTo>
                  <a:close/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 dirty="0">
                <a:solidFill>
                  <a:srgbClr val="0070C0"/>
                </a:solidFill>
              </a:endParaRPr>
            </a:p>
          </p:txBody>
        </p:sp>
        <p:sp>
          <p:nvSpPr>
            <p:cNvPr id="40" name="Freeform 262">
              <a:extLst>
                <a:ext uri="{FF2B5EF4-FFF2-40B4-BE49-F238E27FC236}">
                  <a16:creationId xmlns:a16="http://schemas.microsoft.com/office/drawing/2014/main" id="{1F3960C4-6C3F-B011-13D2-9C25B0534AF5}"/>
                </a:ext>
              </a:extLst>
            </p:cNvPr>
            <p:cNvSpPr/>
            <p:nvPr/>
          </p:nvSpPr>
          <p:spPr>
            <a:xfrm>
              <a:off x="4759860" y="2311445"/>
              <a:ext cx="209359" cy="179641"/>
            </a:xfrm>
            <a:custGeom>
              <a:avLst/>
              <a:gdLst>
                <a:gd name="connsiteX0" fmla="*/ 159494 w 209359"/>
                <a:gd name="connsiteY0" fmla="*/ 179642 h 179641"/>
                <a:gd name="connsiteX1" fmla="*/ 209360 w 209359"/>
                <a:gd name="connsiteY1" fmla="*/ 132017 h 179641"/>
                <a:gd name="connsiteX2" fmla="*/ 209360 w 209359"/>
                <a:gd name="connsiteY2" fmla="*/ 65342 h 179641"/>
                <a:gd name="connsiteX3" fmla="*/ 142936 w 209359"/>
                <a:gd name="connsiteY3" fmla="*/ 0 h 179641"/>
                <a:gd name="connsiteX4" fmla="*/ 66805 w 209359"/>
                <a:gd name="connsiteY4" fmla="*/ 0 h 179641"/>
                <a:gd name="connsiteX5" fmla="*/ 0 w 209359"/>
                <a:gd name="connsiteY5" fmla="*/ 65342 h 179641"/>
                <a:gd name="connsiteX6" fmla="*/ 0 w 209359"/>
                <a:gd name="connsiteY6" fmla="*/ 132017 h 179641"/>
                <a:gd name="connsiteX7" fmla="*/ 45203 w 209359"/>
                <a:gd name="connsiteY7" fmla="*/ 179642 h 17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359" h="179641">
                  <a:moveTo>
                    <a:pt x="159494" y="179642"/>
                  </a:moveTo>
                  <a:cubicBezTo>
                    <a:pt x="180715" y="179642"/>
                    <a:pt x="209360" y="153257"/>
                    <a:pt x="209360" y="132017"/>
                  </a:cubicBezTo>
                  <a:lnTo>
                    <a:pt x="209360" y="65342"/>
                  </a:lnTo>
                  <a:cubicBezTo>
                    <a:pt x="209360" y="25717"/>
                    <a:pt x="172531" y="0"/>
                    <a:pt x="142936" y="0"/>
                  </a:cubicBezTo>
                  <a:lnTo>
                    <a:pt x="66805" y="0"/>
                  </a:lnTo>
                  <a:cubicBezTo>
                    <a:pt x="37209" y="0"/>
                    <a:pt x="0" y="25622"/>
                    <a:pt x="0" y="65342"/>
                  </a:cubicBezTo>
                  <a:lnTo>
                    <a:pt x="0" y="132017"/>
                  </a:lnTo>
                  <a:cubicBezTo>
                    <a:pt x="0" y="153257"/>
                    <a:pt x="23981" y="179642"/>
                    <a:pt x="45203" y="179642"/>
                  </a:cubicBez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1" name="Freeform 263">
              <a:extLst>
                <a:ext uri="{FF2B5EF4-FFF2-40B4-BE49-F238E27FC236}">
                  <a16:creationId xmlns:a16="http://schemas.microsoft.com/office/drawing/2014/main" id="{78B05A18-50AA-FC29-271E-65205AFA813F}"/>
                </a:ext>
              </a:extLst>
            </p:cNvPr>
            <p:cNvSpPr/>
            <p:nvPr/>
          </p:nvSpPr>
          <p:spPr>
            <a:xfrm>
              <a:off x="4921638" y="2368690"/>
              <a:ext cx="9516" cy="247650"/>
            </a:xfrm>
            <a:custGeom>
              <a:avLst/>
              <a:gdLst>
                <a:gd name="connsiteX0" fmla="*/ 0 w 9516"/>
                <a:gd name="connsiteY0" fmla="*/ 247650 h 247650"/>
                <a:gd name="connsiteX1" fmla="*/ 0 w 9516"/>
                <a:gd name="connsiteY1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247650">
                  <a:moveTo>
                    <a:pt x="0" y="247650"/>
                  </a:moveTo>
                  <a:lnTo>
                    <a:pt x="0" y="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2" name="Freeform 264">
              <a:extLst>
                <a:ext uri="{FF2B5EF4-FFF2-40B4-BE49-F238E27FC236}">
                  <a16:creationId xmlns:a16="http://schemas.microsoft.com/office/drawing/2014/main" id="{7CAFFAA3-4FE8-BBE3-73B5-12E12B16609D}"/>
                </a:ext>
              </a:extLst>
            </p:cNvPr>
            <p:cNvSpPr/>
            <p:nvPr/>
          </p:nvSpPr>
          <p:spPr>
            <a:xfrm>
              <a:off x="4807442" y="2368690"/>
              <a:ext cx="9516" cy="247650"/>
            </a:xfrm>
            <a:custGeom>
              <a:avLst/>
              <a:gdLst>
                <a:gd name="connsiteX0" fmla="*/ 0 w 9516"/>
                <a:gd name="connsiteY0" fmla="*/ 0 h 247650"/>
                <a:gd name="connsiteX1" fmla="*/ 0 w 9516"/>
                <a:gd name="connsiteY1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247650">
                  <a:moveTo>
                    <a:pt x="0" y="0"/>
                  </a:moveTo>
                  <a:lnTo>
                    <a:pt x="0" y="24765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3" name="Freeform 265">
              <a:extLst>
                <a:ext uri="{FF2B5EF4-FFF2-40B4-BE49-F238E27FC236}">
                  <a16:creationId xmlns:a16="http://schemas.microsoft.com/office/drawing/2014/main" id="{752BD95D-1E19-8B78-B5A3-12CB110C2C15}"/>
                </a:ext>
              </a:extLst>
            </p:cNvPr>
            <p:cNvSpPr/>
            <p:nvPr/>
          </p:nvSpPr>
          <p:spPr>
            <a:xfrm>
              <a:off x="4864540" y="2463940"/>
              <a:ext cx="9516" cy="152400"/>
            </a:xfrm>
            <a:custGeom>
              <a:avLst/>
              <a:gdLst>
                <a:gd name="connsiteX0" fmla="*/ 0 w 9516"/>
                <a:gd name="connsiteY0" fmla="*/ 152400 h 152400"/>
                <a:gd name="connsiteX1" fmla="*/ 0 w 9516"/>
                <a:gd name="connsiteY1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152400">
                  <a:moveTo>
                    <a:pt x="0" y="152400"/>
                  </a:moveTo>
                  <a:lnTo>
                    <a:pt x="0" y="0"/>
                  </a:lnTo>
                </a:path>
              </a:pathLst>
            </a:custGeom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4" name="Freeform 266">
              <a:extLst>
                <a:ext uri="{FF2B5EF4-FFF2-40B4-BE49-F238E27FC236}">
                  <a16:creationId xmlns:a16="http://schemas.microsoft.com/office/drawing/2014/main" id="{A18922D6-5339-187B-042D-7338922D6D93}"/>
                </a:ext>
              </a:extLst>
            </p:cNvPr>
            <p:cNvSpPr/>
            <p:nvPr/>
          </p:nvSpPr>
          <p:spPr>
            <a:xfrm>
              <a:off x="5035834" y="2321065"/>
              <a:ext cx="47581" cy="76200"/>
            </a:xfrm>
            <a:custGeom>
              <a:avLst/>
              <a:gdLst>
                <a:gd name="connsiteX0" fmla="*/ 0 w 47581"/>
                <a:gd name="connsiteY0" fmla="*/ 0 h 76200"/>
                <a:gd name="connsiteX1" fmla="*/ 0 w 47581"/>
                <a:gd name="connsiteY1" fmla="*/ 76200 h 76200"/>
                <a:gd name="connsiteX2" fmla="*/ 47582 w 47581"/>
                <a:gd name="connsiteY2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581" h="76200">
                  <a:moveTo>
                    <a:pt x="0" y="0"/>
                  </a:moveTo>
                  <a:lnTo>
                    <a:pt x="0" y="76200"/>
                  </a:lnTo>
                  <a:lnTo>
                    <a:pt x="47582" y="76200"/>
                  </a:ln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5" name="Freeform 267">
              <a:extLst>
                <a:ext uri="{FF2B5EF4-FFF2-40B4-BE49-F238E27FC236}">
                  <a16:creationId xmlns:a16="http://schemas.microsoft.com/office/drawing/2014/main" id="{E2E9D293-AB5C-E077-10B3-F19E851747DC}"/>
                </a:ext>
              </a:extLst>
            </p:cNvPr>
            <p:cNvSpPr/>
            <p:nvPr/>
          </p:nvSpPr>
          <p:spPr>
            <a:xfrm>
              <a:off x="4950187" y="2235340"/>
              <a:ext cx="247425" cy="323850"/>
            </a:xfrm>
            <a:custGeom>
              <a:avLst/>
              <a:gdLst>
                <a:gd name="connsiteX0" fmla="*/ 0 w 247425"/>
                <a:gd name="connsiteY0" fmla="*/ 24479 h 323850"/>
                <a:gd name="connsiteX1" fmla="*/ 85647 w 247425"/>
                <a:gd name="connsiteY1" fmla="*/ 0 h 323850"/>
                <a:gd name="connsiteX2" fmla="*/ 247425 w 247425"/>
                <a:gd name="connsiteY2" fmla="*/ 161925 h 323850"/>
                <a:gd name="connsiteX3" fmla="*/ 85647 w 247425"/>
                <a:gd name="connsiteY3" fmla="*/ 323850 h 323850"/>
                <a:gd name="connsiteX4" fmla="*/ 0 w 247425"/>
                <a:gd name="connsiteY4" fmla="*/ 299275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425" h="323850">
                  <a:moveTo>
                    <a:pt x="0" y="24479"/>
                  </a:moveTo>
                  <a:cubicBezTo>
                    <a:pt x="24838" y="8953"/>
                    <a:pt x="54148" y="0"/>
                    <a:pt x="85647" y="0"/>
                  </a:cubicBezTo>
                  <a:cubicBezTo>
                    <a:pt x="175006" y="0"/>
                    <a:pt x="247425" y="72485"/>
                    <a:pt x="247425" y="161925"/>
                  </a:cubicBezTo>
                  <a:cubicBezTo>
                    <a:pt x="247425" y="251365"/>
                    <a:pt x="175006" y="323850"/>
                    <a:pt x="85647" y="323850"/>
                  </a:cubicBezTo>
                  <a:cubicBezTo>
                    <a:pt x="54148" y="323850"/>
                    <a:pt x="24838" y="314896"/>
                    <a:pt x="0" y="299275"/>
                  </a:cubicBez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6" name="Freeform 268">
              <a:extLst>
                <a:ext uri="{FF2B5EF4-FFF2-40B4-BE49-F238E27FC236}">
                  <a16:creationId xmlns:a16="http://schemas.microsoft.com/office/drawing/2014/main" id="{8CDF71ED-4BE4-1EF0-D32C-39B3AA75086F}"/>
                </a:ext>
              </a:extLst>
            </p:cNvPr>
            <p:cNvSpPr/>
            <p:nvPr/>
          </p:nvSpPr>
          <p:spPr>
            <a:xfrm>
              <a:off x="4967031" y="2282965"/>
              <a:ext cx="182999" cy="228600"/>
            </a:xfrm>
            <a:custGeom>
              <a:avLst/>
              <a:gdLst>
                <a:gd name="connsiteX0" fmla="*/ 0 w 182999"/>
                <a:gd name="connsiteY0" fmla="*/ 24098 h 228600"/>
                <a:gd name="connsiteX1" fmla="*/ 68803 w 182999"/>
                <a:gd name="connsiteY1" fmla="*/ 0 h 228600"/>
                <a:gd name="connsiteX2" fmla="*/ 182999 w 182999"/>
                <a:gd name="connsiteY2" fmla="*/ 114300 h 228600"/>
                <a:gd name="connsiteX3" fmla="*/ 68803 w 182999"/>
                <a:gd name="connsiteY3" fmla="*/ 228600 h 228600"/>
                <a:gd name="connsiteX4" fmla="*/ 9231 w 182999"/>
                <a:gd name="connsiteY4" fmla="*/ 210217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99" h="228600">
                  <a:moveTo>
                    <a:pt x="0" y="24098"/>
                  </a:moveTo>
                  <a:cubicBezTo>
                    <a:pt x="19223" y="8953"/>
                    <a:pt x="42538" y="0"/>
                    <a:pt x="68803" y="0"/>
                  </a:cubicBezTo>
                  <a:cubicBezTo>
                    <a:pt x="131421" y="0"/>
                    <a:pt x="182999" y="51435"/>
                    <a:pt x="182999" y="114300"/>
                  </a:cubicBezTo>
                  <a:cubicBezTo>
                    <a:pt x="182999" y="177165"/>
                    <a:pt x="131421" y="228600"/>
                    <a:pt x="68803" y="228600"/>
                  </a:cubicBezTo>
                  <a:cubicBezTo>
                    <a:pt x="46630" y="228600"/>
                    <a:pt x="26741" y="221266"/>
                    <a:pt x="9231" y="210217"/>
                  </a:cubicBezTo>
                </a:path>
              </a:pathLst>
            </a:custGeom>
            <a:noFill/>
            <a:ln w="15875" cap="flat">
              <a:solidFill>
                <a:srgbClr val="CF4520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A553C174-CFD8-F2F2-36E0-909D54625686}"/>
              </a:ext>
            </a:extLst>
          </p:cNvPr>
          <p:cNvSpPr txBox="1"/>
          <p:nvPr/>
        </p:nvSpPr>
        <p:spPr>
          <a:xfrm>
            <a:off x="4591914" y="3228079"/>
            <a:ext cx="225826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F4520"/>
                </a:solidFill>
                <a:latin typeface="Montserrat Medium" panose="00000600000000000000" pitchFamily="2" charset="-52"/>
              </a:rPr>
              <a:t>16-18 лет</a:t>
            </a:r>
            <a:b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</a:br>
            <a:r>
              <a:rPr lang="ru-RU" sz="1400" dirty="0">
                <a:solidFill>
                  <a:srgbClr val="0537A5"/>
                </a:solidFill>
                <a:latin typeface="Montserrat" panose="00000500000000000000" pitchFamily="2" charset="-52"/>
              </a:rPr>
              <a:t>- не более 35 часов</a:t>
            </a:r>
            <a:br>
              <a:rPr lang="ru-RU" sz="14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rgbClr val="0537A5"/>
                </a:solidFill>
                <a:latin typeface="Montserrat" panose="00000500000000000000" pitchFamily="2" charset="-52"/>
              </a:rPr>
              <a:t>в неделю</a:t>
            </a:r>
            <a:endParaRPr lang="ru-RU" sz="1400" dirty="0">
              <a:latin typeface="Montserrat" panose="00000500000000000000" pitchFamily="2" charset="-52"/>
            </a:endParaRPr>
          </a:p>
        </p:txBody>
      </p:sp>
      <p:grpSp>
        <p:nvGrpSpPr>
          <p:cNvPr id="58" name="Graphic 871">
            <a:extLst>
              <a:ext uri="{FF2B5EF4-FFF2-40B4-BE49-F238E27FC236}">
                <a16:creationId xmlns:a16="http://schemas.microsoft.com/office/drawing/2014/main" id="{029DF130-2BD8-BEAC-18DE-8A7432BD23EA}"/>
              </a:ext>
            </a:extLst>
          </p:cNvPr>
          <p:cNvGrpSpPr/>
          <p:nvPr/>
        </p:nvGrpSpPr>
        <p:grpSpPr>
          <a:xfrm>
            <a:off x="1397635" y="5117890"/>
            <a:ext cx="400050" cy="400050"/>
            <a:chOff x="11845900" y="6273108"/>
            <a:chExt cx="400050" cy="400050"/>
          </a:xfrm>
          <a:noFill/>
        </p:grpSpPr>
        <p:sp>
          <p:nvSpPr>
            <p:cNvPr id="59" name="Freeform 999">
              <a:extLst>
                <a:ext uri="{FF2B5EF4-FFF2-40B4-BE49-F238E27FC236}">
                  <a16:creationId xmlns:a16="http://schemas.microsoft.com/office/drawing/2014/main" id="{836E91F9-BB0B-C7A0-C06E-42F2CFE0FD5A}"/>
                </a:ext>
              </a:extLst>
            </p:cNvPr>
            <p:cNvSpPr/>
            <p:nvPr/>
          </p:nvSpPr>
          <p:spPr>
            <a:xfrm>
              <a:off x="11845900" y="6273108"/>
              <a:ext cx="400050" cy="400050"/>
            </a:xfrm>
            <a:custGeom>
              <a:avLst/>
              <a:gdLst>
                <a:gd name="connsiteX0" fmla="*/ 400050 w 400050"/>
                <a:gd name="connsiteY0" fmla="*/ 200025 h 400050"/>
                <a:gd name="connsiteX1" fmla="*/ 200025 w 400050"/>
                <a:gd name="connsiteY1" fmla="*/ 400050 h 400050"/>
                <a:gd name="connsiteX2" fmla="*/ 0 w 400050"/>
                <a:gd name="connsiteY2" fmla="*/ 200025 h 400050"/>
                <a:gd name="connsiteX3" fmla="*/ 200025 w 400050"/>
                <a:gd name="connsiteY3" fmla="*/ 0 h 400050"/>
                <a:gd name="connsiteX4" fmla="*/ 400050 w 400050"/>
                <a:gd name="connsiteY4" fmla="*/ 200025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0050" h="400050">
                  <a:moveTo>
                    <a:pt x="400050" y="200025"/>
                  </a:moveTo>
                  <a:cubicBezTo>
                    <a:pt x="400050" y="310496"/>
                    <a:pt x="310496" y="400050"/>
                    <a:pt x="200025" y="400050"/>
                  </a:cubicBezTo>
                  <a:cubicBezTo>
                    <a:pt x="89554" y="400050"/>
                    <a:pt x="0" y="310496"/>
                    <a:pt x="0" y="200025"/>
                  </a:cubicBezTo>
                  <a:cubicBezTo>
                    <a:pt x="0" y="89554"/>
                    <a:pt x="89554" y="0"/>
                    <a:pt x="200025" y="0"/>
                  </a:cubicBezTo>
                  <a:cubicBezTo>
                    <a:pt x="310496" y="0"/>
                    <a:pt x="400050" y="89554"/>
                    <a:pt x="400050" y="200025"/>
                  </a:cubicBez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60" name="Freeform 1000">
              <a:extLst>
                <a:ext uri="{FF2B5EF4-FFF2-40B4-BE49-F238E27FC236}">
                  <a16:creationId xmlns:a16="http://schemas.microsoft.com/office/drawing/2014/main" id="{93232F7F-2FCC-BFF1-AF36-34BB93685C1B}"/>
                </a:ext>
              </a:extLst>
            </p:cNvPr>
            <p:cNvSpPr/>
            <p:nvPr/>
          </p:nvSpPr>
          <p:spPr>
            <a:xfrm>
              <a:off x="11998300" y="6425508"/>
              <a:ext cx="104775" cy="161925"/>
            </a:xfrm>
            <a:custGeom>
              <a:avLst/>
              <a:gdLst>
                <a:gd name="connsiteX0" fmla="*/ 0 w 104775"/>
                <a:gd name="connsiteY0" fmla="*/ 161925 h 161925"/>
                <a:gd name="connsiteX1" fmla="*/ 0 w 104775"/>
                <a:gd name="connsiteY1" fmla="*/ 133350 h 161925"/>
                <a:gd name="connsiteX2" fmla="*/ 28575 w 104775"/>
                <a:gd name="connsiteY2" fmla="*/ 123825 h 161925"/>
                <a:gd name="connsiteX3" fmla="*/ 28575 w 104775"/>
                <a:gd name="connsiteY3" fmla="*/ 38100 h 161925"/>
                <a:gd name="connsiteX4" fmla="*/ 0 w 104775"/>
                <a:gd name="connsiteY4" fmla="*/ 28575 h 161925"/>
                <a:gd name="connsiteX5" fmla="*/ 0 w 104775"/>
                <a:gd name="connsiteY5" fmla="*/ 0 h 161925"/>
                <a:gd name="connsiteX6" fmla="*/ 76200 w 104775"/>
                <a:gd name="connsiteY6" fmla="*/ 0 h 161925"/>
                <a:gd name="connsiteX7" fmla="*/ 76200 w 104775"/>
                <a:gd name="connsiteY7" fmla="*/ 123825 h 161925"/>
                <a:gd name="connsiteX8" fmla="*/ 104775 w 104775"/>
                <a:gd name="connsiteY8" fmla="*/ 133350 h 161925"/>
                <a:gd name="connsiteX9" fmla="*/ 104775 w 104775"/>
                <a:gd name="connsiteY9" fmla="*/ 161925 h 161925"/>
                <a:gd name="connsiteX10" fmla="*/ 0 w 104775"/>
                <a:gd name="connsiteY10" fmla="*/ 16192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775" h="161925">
                  <a:moveTo>
                    <a:pt x="0" y="161925"/>
                  </a:moveTo>
                  <a:lnTo>
                    <a:pt x="0" y="133350"/>
                  </a:lnTo>
                  <a:cubicBezTo>
                    <a:pt x="0" y="133350"/>
                    <a:pt x="15812" y="128111"/>
                    <a:pt x="28575" y="123825"/>
                  </a:cubicBezTo>
                  <a:lnTo>
                    <a:pt x="28575" y="38100"/>
                  </a:lnTo>
                  <a:lnTo>
                    <a:pt x="0" y="28575"/>
                  </a:lnTo>
                  <a:lnTo>
                    <a:pt x="0" y="0"/>
                  </a:lnTo>
                  <a:lnTo>
                    <a:pt x="76200" y="0"/>
                  </a:lnTo>
                  <a:lnTo>
                    <a:pt x="76200" y="123825"/>
                  </a:lnTo>
                  <a:cubicBezTo>
                    <a:pt x="88963" y="128111"/>
                    <a:pt x="104775" y="133350"/>
                    <a:pt x="104775" y="133350"/>
                  </a:cubicBezTo>
                  <a:lnTo>
                    <a:pt x="104775" y="161925"/>
                  </a:lnTo>
                  <a:lnTo>
                    <a:pt x="0" y="161925"/>
                  </a:ln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61" name="Freeform 1001">
              <a:extLst>
                <a:ext uri="{FF2B5EF4-FFF2-40B4-BE49-F238E27FC236}">
                  <a16:creationId xmlns:a16="http://schemas.microsoft.com/office/drawing/2014/main" id="{CD431EE2-E00A-7E5B-9886-BBDE37E6B415}"/>
                </a:ext>
              </a:extLst>
            </p:cNvPr>
            <p:cNvSpPr/>
            <p:nvPr/>
          </p:nvSpPr>
          <p:spPr>
            <a:xfrm>
              <a:off x="12017350" y="6339783"/>
              <a:ext cx="57150" cy="57150"/>
            </a:xfrm>
            <a:custGeom>
              <a:avLst/>
              <a:gdLst>
                <a:gd name="connsiteX0" fmla="*/ 0 w 57150"/>
                <a:gd name="connsiteY0" fmla="*/ 28575 h 57150"/>
                <a:gd name="connsiteX1" fmla="*/ 28575 w 57150"/>
                <a:gd name="connsiteY1" fmla="*/ 57150 h 57150"/>
                <a:gd name="connsiteX2" fmla="*/ 57150 w 57150"/>
                <a:gd name="connsiteY2" fmla="*/ 28575 h 57150"/>
                <a:gd name="connsiteX3" fmla="*/ 28575 w 57150"/>
                <a:gd name="connsiteY3" fmla="*/ 0 h 57150"/>
                <a:gd name="connsiteX4" fmla="*/ 0 w 57150"/>
                <a:gd name="connsiteY4" fmla="*/ 2857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0" y="28575"/>
                  </a:moveTo>
                  <a:cubicBezTo>
                    <a:pt x="0" y="44387"/>
                    <a:pt x="12763" y="57150"/>
                    <a:pt x="28575" y="57150"/>
                  </a:cubicBezTo>
                  <a:cubicBezTo>
                    <a:pt x="44387" y="57150"/>
                    <a:pt x="57150" y="44387"/>
                    <a:pt x="57150" y="28575"/>
                  </a:cubicBezTo>
                  <a:cubicBezTo>
                    <a:pt x="57150" y="12763"/>
                    <a:pt x="44387" y="0"/>
                    <a:pt x="28575" y="0"/>
                  </a:cubicBezTo>
                  <a:cubicBezTo>
                    <a:pt x="12763" y="0"/>
                    <a:pt x="0" y="12763"/>
                    <a:pt x="0" y="28575"/>
                  </a:cubicBez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</p:grpSp>
      <p:pic>
        <p:nvPicPr>
          <p:cNvPr id="69" name="Рисунок 68" descr="Изображение выглядит как человек, Человеческое лицо, одежда, рукав&#10;&#10;Автоматически созданное описание">
            <a:extLst>
              <a:ext uri="{FF2B5EF4-FFF2-40B4-BE49-F238E27FC236}">
                <a16:creationId xmlns:a16="http://schemas.microsoft.com/office/drawing/2014/main" id="{A02CF4A8-E608-4C14-C1E4-E0AC6FC847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807" y="0"/>
            <a:ext cx="51220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150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2060" y="1197055"/>
            <a:ext cx="683071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200" dirty="0">
                <a:solidFill>
                  <a:schemeClr val="bg1"/>
                </a:solidFill>
                <a:latin typeface="Montserrat Medium" panose="00000600000000000000" pitchFamily="2" charset="-52"/>
              </a:rPr>
              <a:t>Рабочая смена для подростка:</a:t>
            </a:r>
          </a:p>
        </p:txBody>
      </p:sp>
      <p:pic>
        <p:nvPicPr>
          <p:cNvPr id="8" name="Рисунок 7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4CF4765C-6314-386F-2BEF-9141224A57B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2AD5D7FD-1A3C-9258-0C7D-8505C3CFEF9A}"/>
              </a:ext>
            </a:extLst>
          </p:cNvPr>
          <p:cNvGrpSpPr/>
          <p:nvPr/>
        </p:nvGrpSpPr>
        <p:grpSpPr>
          <a:xfrm>
            <a:off x="1245063" y="2104892"/>
            <a:ext cx="5546262" cy="661853"/>
            <a:chOff x="1245063" y="2561646"/>
            <a:chExt cx="5546262" cy="661853"/>
          </a:xfrm>
        </p:grpSpPr>
        <p:sp>
          <p:nvSpPr>
            <p:cNvPr id="12" name="Прямоугольник: скругленные углы 11">
              <a:extLst>
                <a:ext uri="{FF2B5EF4-FFF2-40B4-BE49-F238E27FC236}">
                  <a16:creationId xmlns:a16="http://schemas.microsoft.com/office/drawing/2014/main" id="{E2A0A320-170F-28D2-7D71-D7AF93245F9E}"/>
                </a:ext>
              </a:extLst>
            </p:cNvPr>
            <p:cNvSpPr/>
            <p:nvPr/>
          </p:nvSpPr>
          <p:spPr>
            <a:xfrm>
              <a:off x="1553364" y="2561646"/>
              <a:ext cx="5237961" cy="660071"/>
            </a:xfrm>
            <a:prstGeom prst="roundRect">
              <a:avLst>
                <a:gd name="adj" fmla="val 121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432000" tIns="108000" bIns="108000" rtlCol="0" anchor="ctr">
              <a:spAutoFit/>
            </a:bodyPr>
            <a:lstStyle/>
            <a:p>
              <a:r>
                <a:rPr lang="ru-RU" sz="2600" dirty="0">
                  <a:solidFill>
                    <a:srgbClr val="CF4520"/>
                  </a:solidFill>
                  <a:latin typeface="Montserrat Medium" panose="00000600000000000000" pitchFamily="2" charset="-52"/>
                </a:rPr>
                <a:t>До 4 часов </a:t>
              </a:r>
              <a:r>
                <a:rPr lang="ru-RU" sz="1600" dirty="0">
                  <a:solidFill>
                    <a:srgbClr val="0537A5"/>
                  </a:solidFill>
                  <a:latin typeface="Montserrat" panose="00000500000000000000" pitchFamily="2" charset="-52"/>
                </a:rPr>
                <a:t>- возраст от 14 до 15 лет </a:t>
              </a:r>
              <a:endParaRPr lang="ru-RU" sz="1600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402DF4D4-B7CC-8092-8969-3384B8D7DA2F}"/>
                </a:ext>
              </a:extLst>
            </p:cNvPr>
            <p:cNvSpPr/>
            <p:nvPr/>
          </p:nvSpPr>
          <p:spPr>
            <a:xfrm>
              <a:off x="1245063" y="2561647"/>
              <a:ext cx="661852" cy="661852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00" dirty="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</p:txBody>
        </p:sp>
        <p:grpSp>
          <p:nvGrpSpPr>
            <p:cNvPr id="9" name="Graphic 171">
              <a:extLst>
                <a:ext uri="{FF2B5EF4-FFF2-40B4-BE49-F238E27FC236}">
                  <a16:creationId xmlns:a16="http://schemas.microsoft.com/office/drawing/2014/main" id="{A0847CE9-A02E-C520-4DB3-5A3F90D9B7CB}"/>
                </a:ext>
              </a:extLst>
            </p:cNvPr>
            <p:cNvGrpSpPr/>
            <p:nvPr/>
          </p:nvGrpSpPr>
          <p:grpSpPr>
            <a:xfrm>
              <a:off x="1404695" y="2675163"/>
              <a:ext cx="342588" cy="419100"/>
              <a:chOff x="7862190" y="2178190"/>
              <a:chExt cx="342588" cy="419100"/>
            </a:xfrm>
            <a:noFill/>
          </p:grpSpPr>
          <p:grpSp>
            <p:nvGrpSpPr>
              <p:cNvPr id="10" name="Graphic 171">
                <a:extLst>
                  <a:ext uri="{FF2B5EF4-FFF2-40B4-BE49-F238E27FC236}">
                    <a16:creationId xmlns:a16="http://schemas.microsoft.com/office/drawing/2014/main" id="{FDAB156C-AA4C-EFE7-1276-F67A77ABEBEF}"/>
                  </a:ext>
                </a:extLst>
              </p:cNvPr>
              <p:cNvGrpSpPr/>
              <p:nvPr/>
            </p:nvGrpSpPr>
            <p:grpSpPr>
              <a:xfrm>
                <a:off x="7862190" y="2178190"/>
                <a:ext cx="342588" cy="419100"/>
                <a:chOff x="7862190" y="2178190"/>
                <a:chExt cx="342588" cy="419100"/>
              </a:xfrm>
              <a:noFill/>
            </p:grpSpPr>
            <p:sp>
              <p:nvSpPr>
                <p:cNvPr id="16" name="Freeform 291">
                  <a:extLst>
                    <a:ext uri="{FF2B5EF4-FFF2-40B4-BE49-F238E27FC236}">
                      <a16:creationId xmlns:a16="http://schemas.microsoft.com/office/drawing/2014/main" id="{61121A4F-F00E-998B-8B6C-D72865F7B83C}"/>
                    </a:ext>
                  </a:extLst>
                </p:cNvPr>
                <p:cNvSpPr/>
                <p:nvPr/>
              </p:nvSpPr>
              <p:spPr>
                <a:xfrm>
                  <a:off x="7985902" y="2178190"/>
                  <a:ext cx="95163" cy="38100"/>
                </a:xfrm>
                <a:custGeom>
                  <a:avLst/>
                  <a:gdLst>
                    <a:gd name="connsiteX0" fmla="*/ 38065 w 95163"/>
                    <a:gd name="connsiteY0" fmla="*/ 38100 h 38100"/>
                    <a:gd name="connsiteX1" fmla="*/ 0 w 95163"/>
                    <a:gd name="connsiteY1" fmla="*/ 38100 h 38100"/>
                    <a:gd name="connsiteX2" fmla="*/ 0 w 95163"/>
                    <a:gd name="connsiteY2" fmla="*/ 0 h 38100"/>
                    <a:gd name="connsiteX3" fmla="*/ 95163 w 95163"/>
                    <a:gd name="connsiteY3" fmla="*/ 0 h 38100"/>
                    <a:gd name="connsiteX4" fmla="*/ 95163 w 95163"/>
                    <a:gd name="connsiteY4" fmla="*/ 38100 h 38100"/>
                    <a:gd name="connsiteX5" fmla="*/ 57098 w 95163"/>
                    <a:gd name="connsiteY5" fmla="*/ 38100 h 38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5163" h="38100">
                      <a:moveTo>
                        <a:pt x="38065" y="38100"/>
                      </a:moveTo>
                      <a:lnTo>
                        <a:pt x="0" y="38100"/>
                      </a:lnTo>
                      <a:lnTo>
                        <a:pt x="0" y="0"/>
                      </a:lnTo>
                      <a:lnTo>
                        <a:pt x="95163" y="0"/>
                      </a:lnTo>
                      <a:lnTo>
                        <a:pt x="95163" y="38100"/>
                      </a:lnTo>
                      <a:lnTo>
                        <a:pt x="57098" y="38100"/>
                      </a:lnTo>
                    </a:path>
                  </a:pathLst>
                </a:custGeom>
                <a:noFill/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19" name="Freeform 292">
                  <a:extLst>
                    <a:ext uri="{FF2B5EF4-FFF2-40B4-BE49-F238E27FC236}">
                      <a16:creationId xmlns:a16="http://schemas.microsoft.com/office/drawing/2014/main" id="{3C2B2822-8DFE-F5B5-053A-3DB65B94F33B}"/>
                    </a:ext>
                  </a:extLst>
                </p:cNvPr>
                <p:cNvSpPr/>
                <p:nvPr/>
              </p:nvSpPr>
              <p:spPr>
                <a:xfrm>
                  <a:off x="7862190" y="2235340"/>
                  <a:ext cx="342588" cy="361950"/>
                </a:xfrm>
                <a:custGeom>
                  <a:avLst/>
                  <a:gdLst>
                    <a:gd name="connsiteX0" fmla="*/ 190327 w 342588"/>
                    <a:gd name="connsiteY0" fmla="*/ 0 h 361950"/>
                    <a:gd name="connsiteX1" fmla="*/ 190327 w 342588"/>
                    <a:gd name="connsiteY1" fmla="*/ 20193 h 361950"/>
                    <a:gd name="connsiteX2" fmla="*/ 342589 w 342588"/>
                    <a:gd name="connsiteY2" fmla="*/ 190500 h 361950"/>
                    <a:gd name="connsiteX3" fmla="*/ 171294 w 342588"/>
                    <a:gd name="connsiteY3" fmla="*/ 361950 h 361950"/>
                    <a:gd name="connsiteX4" fmla="*/ 0 w 342588"/>
                    <a:gd name="connsiteY4" fmla="*/ 190500 h 361950"/>
                    <a:gd name="connsiteX5" fmla="*/ 152262 w 342588"/>
                    <a:gd name="connsiteY5" fmla="*/ 20193 h 361950"/>
                    <a:gd name="connsiteX6" fmla="*/ 152262 w 342588"/>
                    <a:gd name="connsiteY6" fmla="*/ 0 h 3619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2588" h="361950">
                      <a:moveTo>
                        <a:pt x="190327" y="0"/>
                      </a:moveTo>
                      <a:lnTo>
                        <a:pt x="190327" y="20193"/>
                      </a:lnTo>
                      <a:cubicBezTo>
                        <a:pt x="275974" y="29718"/>
                        <a:pt x="342589" y="102298"/>
                        <a:pt x="342589" y="190500"/>
                      </a:cubicBezTo>
                      <a:cubicBezTo>
                        <a:pt x="342589" y="285178"/>
                        <a:pt x="265887" y="361950"/>
                        <a:pt x="171294" y="361950"/>
                      </a:cubicBezTo>
                      <a:cubicBezTo>
                        <a:pt x="76702" y="361950"/>
                        <a:pt x="0" y="285178"/>
                        <a:pt x="0" y="190500"/>
                      </a:cubicBezTo>
                      <a:cubicBezTo>
                        <a:pt x="0" y="102298"/>
                        <a:pt x="66614" y="29623"/>
                        <a:pt x="152262" y="20193"/>
                      </a:cubicBezTo>
                      <a:lnTo>
                        <a:pt x="152262" y="0"/>
                      </a:lnTo>
                    </a:path>
                  </a:pathLst>
                </a:custGeom>
                <a:noFill/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20" name="Freeform 293">
                  <a:extLst>
                    <a:ext uri="{FF2B5EF4-FFF2-40B4-BE49-F238E27FC236}">
                      <a16:creationId xmlns:a16="http://schemas.microsoft.com/office/drawing/2014/main" id="{737A0FFF-330B-0301-7B70-DCCDE633D119}"/>
                    </a:ext>
                  </a:extLst>
                </p:cNvPr>
                <p:cNvSpPr/>
                <p:nvPr/>
              </p:nvSpPr>
              <p:spPr>
                <a:xfrm>
                  <a:off x="8157196" y="2244865"/>
                  <a:ext cx="28549" cy="28575"/>
                </a:xfrm>
                <a:custGeom>
                  <a:avLst/>
                  <a:gdLst>
                    <a:gd name="connsiteX0" fmla="*/ 28549 w 28549"/>
                    <a:gd name="connsiteY0" fmla="*/ 28575 h 28575"/>
                    <a:gd name="connsiteX1" fmla="*/ 0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28549" y="28575"/>
                      </a:moveTo>
                      <a:lnTo>
                        <a:pt x="0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21" name="Freeform 294">
                  <a:extLst>
                    <a:ext uri="{FF2B5EF4-FFF2-40B4-BE49-F238E27FC236}">
                      <a16:creationId xmlns:a16="http://schemas.microsoft.com/office/drawing/2014/main" id="{3135AB5E-0516-7A8F-232D-F31FFC808173}"/>
                    </a:ext>
                  </a:extLst>
                </p:cNvPr>
                <p:cNvSpPr/>
                <p:nvPr/>
              </p:nvSpPr>
              <p:spPr>
                <a:xfrm>
                  <a:off x="8138164" y="2263915"/>
                  <a:ext cx="28549" cy="28575"/>
                </a:xfrm>
                <a:custGeom>
                  <a:avLst/>
                  <a:gdLst>
                    <a:gd name="connsiteX0" fmla="*/ 0 w 28549"/>
                    <a:gd name="connsiteY0" fmla="*/ 28575 h 28575"/>
                    <a:gd name="connsiteX1" fmla="*/ 28549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0" y="28575"/>
                      </a:moveTo>
                      <a:lnTo>
                        <a:pt x="28549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22" name="Freeform 295">
                  <a:extLst>
                    <a:ext uri="{FF2B5EF4-FFF2-40B4-BE49-F238E27FC236}">
                      <a16:creationId xmlns:a16="http://schemas.microsoft.com/office/drawing/2014/main" id="{CA6B26D3-8DDC-D5F4-9979-8CBD5D22E3D8}"/>
                    </a:ext>
                  </a:extLst>
                </p:cNvPr>
                <p:cNvSpPr/>
                <p:nvPr/>
              </p:nvSpPr>
              <p:spPr>
                <a:xfrm>
                  <a:off x="7881222" y="2244865"/>
                  <a:ext cx="28549" cy="28575"/>
                </a:xfrm>
                <a:custGeom>
                  <a:avLst/>
                  <a:gdLst>
                    <a:gd name="connsiteX0" fmla="*/ 0 w 28549"/>
                    <a:gd name="connsiteY0" fmla="*/ 28575 h 28575"/>
                    <a:gd name="connsiteX1" fmla="*/ 28549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0" y="28575"/>
                      </a:moveTo>
                      <a:lnTo>
                        <a:pt x="28549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23" name="Freeform 296">
                  <a:extLst>
                    <a:ext uri="{FF2B5EF4-FFF2-40B4-BE49-F238E27FC236}">
                      <a16:creationId xmlns:a16="http://schemas.microsoft.com/office/drawing/2014/main" id="{E10C148F-5D04-796A-E276-C375F5110A1B}"/>
                    </a:ext>
                  </a:extLst>
                </p:cNvPr>
                <p:cNvSpPr/>
                <p:nvPr/>
              </p:nvSpPr>
              <p:spPr>
                <a:xfrm>
                  <a:off x="7900255" y="2263915"/>
                  <a:ext cx="28549" cy="28575"/>
                </a:xfrm>
                <a:custGeom>
                  <a:avLst/>
                  <a:gdLst>
                    <a:gd name="connsiteX0" fmla="*/ 28549 w 28549"/>
                    <a:gd name="connsiteY0" fmla="*/ 28575 h 28575"/>
                    <a:gd name="connsiteX1" fmla="*/ 0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28549" y="28575"/>
                      </a:moveTo>
                      <a:lnTo>
                        <a:pt x="0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11" name="Freeform 297">
                <a:extLst>
                  <a:ext uri="{FF2B5EF4-FFF2-40B4-BE49-F238E27FC236}">
                    <a16:creationId xmlns:a16="http://schemas.microsoft.com/office/drawing/2014/main" id="{153FAFF2-4D6B-0884-8321-882227B5C81C}"/>
                  </a:ext>
                </a:extLst>
              </p:cNvPr>
              <p:cNvSpPr/>
              <p:nvPr/>
            </p:nvSpPr>
            <p:spPr>
              <a:xfrm>
                <a:off x="8033484" y="2292490"/>
                <a:ext cx="133228" cy="133350"/>
              </a:xfrm>
              <a:custGeom>
                <a:avLst/>
                <a:gdLst>
                  <a:gd name="connsiteX0" fmla="*/ 0 w 133228"/>
                  <a:gd name="connsiteY0" fmla="*/ 0 h 133350"/>
                  <a:gd name="connsiteX1" fmla="*/ 0 w 133228"/>
                  <a:gd name="connsiteY1" fmla="*/ 133350 h 133350"/>
                  <a:gd name="connsiteX2" fmla="*/ 133229 w 133228"/>
                  <a:gd name="connsiteY2" fmla="*/ 133350 h 133350"/>
                  <a:gd name="connsiteX3" fmla="*/ 0 w 133228"/>
                  <a:gd name="connsiteY3" fmla="*/ 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3228" h="133350">
                    <a:moveTo>
                      <a:pt x="0" y="0"/>
                    </a:moveTo>
                    <a:lnTo>
                      <a:pt x="0" y="133350"/>
                    </a:lnTo>
                    <a:lnTo>
                      <a:pt x="133229" y="133350"/>
                    </a:lnTo>
                    <a:cubicBezTo>
                      <a:pt x="133229" y="59722"/>
                      <a:pt x="73561" y="0"/>
                      <a:pt x="0" y="0"/>
                    </a:cubicBezTo>
                    <a:close/>
                  </a:path>
                </a:pathLst>
              </a:custGeom>
              <a:noFill/>
              <a:ln w="1899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RU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Freeform 298">
                <a:extLst>
                  <a:ext uri="{FF2B5EF4-FFF2-40B4-BE49-F238E27FC236}">
                    <a16:creationId xmlns:a16="http://schemas.microsoft.com/office/drawing/2014/main" id="{53F9BBF1-01F4-C5D0-A0B3-2B37D60FF9BA}"/>
                  </a:ext>
                </a:extLst>
              </p:cNvPr>
              <p:cNvSpPr/>
              <p:nvPr/>
            </p:nvSpPr>
            <p:spPr>
              <a:xfrm>
                <a:off x="7900255" y="2425840"/>
                <a:ext cx="133228" cy="133350"/>
              </a:xfrm>
              <a:custGeom>
                <a:avLst/>
                <a:gdLst>
                  <a:gd name="connsiteX0" fmla="*/ 0 w 133228"/>
                  <a:gd name="connsiteY0" fmla="*/ 0 h 133350"/>
                  <a:gd name="connsiteX1" fmla="*/ 133229 w 133228"/>
                  <a:gd name="connsiteY1" fmla="*/ 13335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28" h="133350">
                    <a:moveTo>
                      <a:pt x="0" y="0"/>
                    </a:moveTo>
                    <a:cubicBezTo>
                      <a:pt x="0" y="73628"/>
                      <a:pt x="57098" y="133350"/>
                      <a:pt x="133229" y="133350"/>
                    </a:cubicBezTo>
                  </a:path>
                </a:pathLst>
              </a:custGeom>
              <a:noFill/>
              <a:ln w="1899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RU">
                  <a:solidFill>
                    <a:srgbClr val="0070C0"/>
                  </a:solidFill>
                </a:endParaRPr>
              </a:p>
            </p:txBody>
          </p:sp>
        </p:grpSp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932FB4CD-D94F-25DD-0C7E-E486FCC3A857}"/>
              </a:ext>
            </a:extLst>
          </p:cNvPr>
          <p:cNvGrpSpPr/>
          <p:nvPr/>
        </p:nvGrpSpPr>
        <p:grpSpPr>
          <a:xfrm>
            <a:off x="1235075" y="3132169"/>
            <a:ext cx="5556250" cy="666618"/>
            <a:chOff x="1235075" y="3884198"/>
            <a:chExt cx="5430420" cy="666618"/>
          </a:xfrm>
        </p:grpSpPr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2C18BCDE-CFAB-DDB4-D070-B5CD357F114A}"/>
                </a:ext>
              </a:extLst>
            </p:cNvPr>
            <p:cNvSpPr/>
            <p:nvPr/>
          </p:nvSpPr>
          <p:spPr>
            <a:xfrm>
              <a:off x="1553364" y="3890745"/>
              <a:ext cx="5112131" cy="660071"/>
            </a:xfrm>
            <a:prstGeom prst="roundRect">
              <a:avLst>
                <a:gd name="adj" fmla="val 121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432000" tIns="108000" bIns="108000" rtlCol="0" anchor="ctr">
              <a:spAutoFit/>
            </a:bodyPr>
            <a:lstStyle/>
            <a:p>
              <a:r>
                <a:rPr lang="ru-RU" sz="2600" dirty="0">
                  <a:solidFill>
                    <a:srgbClr val="CF4520"/>
                  </a:solidFill>
                  <a:latin typeface="Montserrat Medium" panose="00000600000000000000" pitchFamily="2" charset="-52"/>
                </a:rPr>
                <a:t>5 часов </a:t>
              </a:r>
              <a:r>
                <a:rPr lang="ru-RU" sz="1600" dirty="0">
                  <a:solidFill>
                    <a:srgbClr val="0537A5"/>
                  </a:solidFill>
                  <a:latin typeface="Montserrat" panose="00000500000000000000" pitchFamily="2" charset="-52"/>
                </a:rPr>
                <a:t>- возраст от 15 до 16 лет </a:t>
              </a:r>
              <a:endParaRPr lang="ru-RU" sz="1600" dirty="0">
                <a:latin typeface="Montserrat" panose="00000500000000000000" pitchFamily="2" charset="-52"/>
              </a:endParaRPr>
            </a:p>
          </p:txBody>
        </p:sp>
        <p:sp>
          <p:nvSpPr>
            <p:cNvPr id="4" name="Овал 3">
              <a:extLst>
                <a:ext uri="{FF2B5EF4-FFF2-40B4-BE49-F238E27FC236}">
                  <a16:creationId xmlns:a16="http://schemas.microsoft.com/office/drawing/2014/main" id="{4E654B67-6583-0066-AF0A-575BE4F4082E}"/>
                </a:ext>
              </a:extLst>
            </p:cNvPr>
            <p:cNvSpPr/>
            <p:nvPr/>
          </p:nvSpPr>
          <p:spPr>
            <a:xfrm>
              <a:off x="1235075" y="3884198"/>
              <a:ext cx="661852" cy="661852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00" dirty="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</p:txBody>
        </p:sp>
        <p:grpSp>
          <p:nvGrpSpPr>
            <p:cNvPr id="24" name="Graphic 171">
              <a:extLst>
                <a:ext uri="{FF2B5EF4-FFF2-40B4-BE49-F238E27FC236}">
                  <a16:creationId xmlns:a16="http://schemas.microsoft.com/office/drawing/2014/main" id="{FE95F7B5-751B-C4CF-A64F-89D5F5853DB5}"/>
                </a:ext>
              </a:extLst>
            </p:cNvPr>
            <p:cNvGrpSpPr/>
            <p:nvPr/>
          </p:nvGrpSpPr>
          <p:grpSpPr>
            <a:xfrm>
              <a:off x="1394707" y="3987900"/>
              <a:ext cx="342588" cy="419100"/>
              <a:chOff x="7862190" y="2178190"/>
              <a:chExt cx="342588" cy="419100"/>
            </a:xfrm>
            <a:noFill/>
          </p:grpSpPr>
          <p:grpSp>
            <p:nvGrpSpPr>
              <p:cNvPr id="25" name="Graphic 171">
                <a:extLst>
                  <a:ext uri="{FF2B5EF4-FFF2-40B4-BE49-F238E27FC236}">
                    <a16:creationId xmlns:a16="http://schemas.microsoft.com/office/drawing/2014/main" id="{A666D49B-1626-7747-0A80-4F3032F7A702}"/>
                  </a:ext>
                </a:extLst>
              </p:cNvPr>
              <p:cNvGrpSpPr/>
              <p:nvPr/>
            </p:nvGrpSpPr>
            <p:grpSpPr>
              <a:xfrm>
                <a:off x="7862190" y="2178190"/>
                <a:ext cx="342588" cy="419100"/>
                <a:chOff x="7862190" y="2178190"/>
                <a:chExt cx="342588" cy="419100"/>
              </a:xfrm>
              <a:noFill/>
            </p:grpSpPr>
            <p:sp>
              <p:nvSpPr>
                <p:cNvPr id="28" name="Freeform 291">
                  <a:extLst>
                    <a:ext uri="{FF2B5EF4-FFF2-40B4-BE49-F238E27FC236}">
                      <a16:creationId xmlns:a16="http://schemas.microsoft.com/office/drawing/2014/main" id="{AE3607A5-4FBB-59E8-8396-12B2660E4474}"/>
                    </a:ext>
                  </a:extLst>
                </p:cNvPr>
                <p:cNvSpPr/>
                <p:nvPr/>
              </p:nvSpPr>
              <p:spPr>
                <a:xfrm>
                  <a:off x="7985902" y="2178190"/>
                  <a:ext cx="95163" cy="38100"/>
                </a:xfrm>
                <a:custGeom>
                  <a:avLst/>
                  <a:gdLst>
                    <a:gd name="connsiteX0" fmla="*/ 38065 w 95163"/>
                    <a:gd name="connsiteY0" fmla="*/ 38100 h 38100"/>
                    <a:gd name="connsiteX1" fmla="*/ 0 w 95163"/>
                    <a:gd name="connsiteY1" fmla="*/ 38100 h 38100"/>
                    <a:gd name="connsiteX2" fmla="*/ 0 w 95163"/>
                    <a:gd name="connsiteY2" fmla="*/ 0 h 38100"/>
                    <a:gd name="connsiteX3" fmla="*/ 95163 w 95163"/>
                    <a:gd name="connsiteY3" fmla="*/ 0 h 38100"/>
                    <a:gd name="connsiteX4" fmla="*/ 95163 w 95163"/>
                    <a:gd name="connsiteY4" fmla="*/ 38100 h 38100"/>
                    <a:gd name="connsiteX5" fmla="*/ 57098 w 95163"/>
                    <a:gd name="connsiteY5" fmla="*/ 38100 h 38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5163" h="38100">
                      <a:moveTo>
                        <a:pt x="38065" y="38100"/>
                      </a:moveTo>
                      <a:lnTo>
                        <a:pt x="0" y="38100"/>
                      </a:lnTo>
                      <a:lnTo>
                        <a:pt x="0" y="0"/>
                      </a:lnTo>
                      <a:lnTo>
                        <a:pt x="95163" y="0"/>
                      </a:lnTo>
                      <a:lnTo>
                        <a:pt x="95163" y="38100"/>
                      </a:lnTo>
                      <a:lnTo>
                        <a:pt x="57098" y="38100"/>
                      </a:lnTo>
                    </a:path>
                  </a:pathLst>
                </a:custGeom>
                <a:noFill/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29" name="Freeform 292">
                  <a:extLst>
                    <a:ext uri="{FF2B5EF4-FFF2-40B4-BE49-F238E27FC236}">
                      <a16:creationId xmlns:a16="http://schemas.microsoft.com/office/drawing/2014/main" id="{F79421A0-45BD-28B3-5948-EF5D5BC9FD96}"/>
                    </a:ext>
                  </a:extLst>
                </p:cNvPr>
                <p:cNvSpPr/>
                <p:nvPr/>
              </p:nvSpPr>
              <p:spPr>
                <a:xfrm>
                  <a:off x="7862190" y="2235340"/>
                  <a:ext cx="342588" cy="361950"/>
                </a:xfrm>
                <a:custGeom>
                  <a:avLst/>
                  <a:gdLst>
                    <a:gd name="connsiteX0" fmla="*/ 190327 w 342588"/>
                    <a:gd name="connsiteY0" fmla="*/ 0 h 361950"/>
                    <a:gd name="connsiteX1" fmla="*/ 190327 w 342588"/>
                    <a:gd name="connsiteY1" fmla="*/ 20193 h 361950"/>
                    <a:gd name="connsiteX2" fmla="*/ 342589 w 342588"/>
                    <a:gd name="connsiteY2" fmla="*/ 190500 h 361950"/>
                    <a:gd name="connsiteX3" fmla="*/ 171294 w 342588"/>
                    <a:gd name="connsiteY3" fmla="*/ 361950 h 361950"/>
                    <a:gd name="connsiteX4" fmla="*/ 0 w 342588"/>
                    <a:gd name="connsiteY4" fmla="*/ 190500 h 361950"/>
                    <a:gd name="connsiteX5" fmla="*/ 152262 w 342588"/>
                    <a:gd name="connsiteY5" fmla="*/ 20193 h 361950"/>
                    <a:gd name="connsiteX6" fmla="*/ 152262 w 342588"/>
                    <a:gd name="connsiteY6" fmla="*/ 0 h 3619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2588" h="361950">
                      <a:moveTo>
                        <a:pt x="190327" y="0"/>
                      </a:moveTo>
                      <a:lnTo>
                        <a:pt x="190327" y="20193"/>
                      </a:lnTo>
                      <a:cubicBezTo>
                        <a:pt x="275974" y="29718"/>
                        <a:pt x="342589" y="102298"/>
                        <a:pt x="342589" y="190500"/>
                      </a:cubicBezTo>
                      <a:cubicBezTo>
                        <a:pt x="342589" y="285178"/>
                        <a:pt x="265887" y="361950"/>
                        <a:pt x="171294" y="361950"/>
                      </a:cubicBezTo>
                      <a:cubicBezTo>
                        <a:pt x="76702" y="361950"/>
                        <a:pt x="0" y="285178"/>
                        <a:pt x="0" y="190500"/>
                      </a:cubicBezTo>
                      <a:cubicBezTo>
                        <a:pt x="0" y="102298"/>
                        <a:pt x="66614" y="29623"/>
                        <a:pt x="152262" y="20193"/>
                      </a:cubicBezTo>
                      <a:lnTo>
                        <a:pt x="152262" y="0"/>
                      </a:lnTo>
                    </a:path>
                  </a:pathLst>
                </a:custGeom>
                <a:noFill/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0" name="Freeform 293">
                  <a:extLst>
                    <a:ext uri="{FF2B5EF4-FFF2-40B4-BE49-F238E27FC236}">
                      <a16:creationId xmlns:a16="http://schemas.microsoft.com/office/drawing/2014/main" id="{CF5A5637-2DF0-B05F-72AF-2B086405A0F7}"/>
                    </a:ext>
                  </a:extLst>
                </p:cNvPr>
                <p:cNvSpPr/>
                <p:nvPr/>
              </p:nvSpPr>
              <p:spPr>
                <a:xfrm>
                  <a:off x="8157196" y="2244865"/>
                  <a:ext cx="28549" cy="28575"/>
                </a:xfrm>
                <a:custGeom>
                  <a:avLst/>
                  <a:gdLst>
                    <a:gd name="connsiteX0" fmla="*/ 28549 w 28549"/>
                    <a:gd name="connsiteY0" fmla="*/ 28575 h 28575"/>
                    <a:gd name="connsiteX1" fmla="*/ 0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28549" y="28575"/>
                      </a:moveTo>
                      <a:lnTo>
                        <a:pt x="0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1" name="Freeform 294">
                  <a:extLst>
                    <a:ext uri="{FF2B5EF4-FFF2-40B4-BE49-F238E27FC236}">
                      <a16:creationId xmlns:a16="http://schemas.microsoft.com/office/drawing/2014/main" id="{F349C41A-864E-B877-2733-190D724E098C}"/>
                    </a:ext>
                  </a:extLst>
                </p:cNvPr>
                <p:cNvSpPr/>
                <p:nvPr/>
              </p:nvSpPr>
              <p:spPr>
                <a:xfrm>
                  <a:off x="8138164" y="2263915"/>
                  <a:ext cx="28549" cy="28575"/>
                </a:xfrm>
                <a:custGeom>
                  <a:avLst/>
                  <a:gdLst>
                    <a:gd name="connsiteX0" fmla="*/ 0 w 28549"/>
                    <a:gd name="connsiteY0" fmla="*/ 28575 h 28575"/>
                    <a:gd name="connsiteX1" fmla="*/ 28549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0" y="28575"/>
                      </a:moveTo>
                      <a:lnTo>
                        <a:pt x="28549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2" name="Freeform 295">
                  <a:extLst>
                    <a:ext uri="{FF2B5EF4-FFF2-40B4-BE49-F238E27FC236}">
                      <a16:creationId xmlns:a16="http://schemas.microsoft.com/office/drawing/2014/main" id="{F35BECCD-A1AD-0339-1AF1-2359D0F25CA3}"/>
                    </a:ext>
                  </a:extLst>
                </p:cNvPr>
                <p:cNvSpPr/>
                <p:nvPr/>
              </p:nvSpPr>
              <p:spPr>
                <a:xfrm>
                  <a:off x="7881222" y="2244865"/>
                  <a:ext cx="28549" cy="28575"/>
                </a:xfrm>
                <a:custGeom>
                  <a:avLst/>
                  <a:gdLst>
                    <a:gd name="connsiteX0" fmla="*/ 0 w 28549"/>
                    <a:gd name="connsiteY0" fmla="*/ 28575 h 28575"/>
                    <a:gd name="connsiteX1" fmla="*/ 28549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0" y="28575"/>
                      </a:moveTo>
                      <a:lnTo>
                        <a:pt x="28549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3" name="Freeform 296">
                  <a:extLst>
                    <a:ext uri="{FF2B5EF4-FFF2-40B4-BE49-F238E27FC236}">
                      <a16:creationId xmlns:a16="http://schemas.microsoft.com/office/drawing/2014/main" id="{BC880DDB-4621-E056-A987-F5989A6A205F}"/>
                    </a:ext>
                  </a:extLst>
                </p:cNvPr>
                <p:cNvSpPr/>
                <p:nvPr/>
              </p:nvSpPr>
              <p:spPr>
                <a:xfrm>
                  <a:off x="7900255" y="2263915"/>
                  <a:ext cx="28549" cy="28575"/>
                </a:xfrm>
                <a:custGeom>
                  <a:avLst/>
                  <a:gdLst>
                    <a:gd name="connsiteX0" fmla="*/ 28549 w 28549"/>
                    <a:gd name="connsiteY0" fmla="*/ 28575 h 28575"/>
                    <a:gd name="connsiteX1" fmla="*/ 0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28549" y="28575"/>
                      </a:moveTo>
                      <a:lnTo>
                        <a:pt x="0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26" name="Freeform 297">
                <a:extLst>
                  <a:ext uri="{FF2B5EF4-FFF2-40B4-BE49-F238E27FC236}">
                    <a16:creationId xmlns:a16="http://schemas.microsoft.com/office/drawing/2014/main" id="{4A7D24C9-37C8-4562-46CE-04CDAC1A6007}"/>
                  </a:ext>
                </a:extLst>
              </p:cNvPr>
              <p:cNvSpPr/>
              <p:nvPr/>
            </p:nvSpPr>
            <p:spPr>
              <a:xfrm>
                <a:off x="8033484" y="2292490"/>
                <a:ext cx="133228" cy="133350"/>
              </a:xfrm>
              <a:custGeom>
                <a:avLst/>
                <a:gdLst>
                  <a:gd name="connsiteX0" fmla="*/ 0 w 133228"/>
                  <a:gd name="connsiteY0" fmla="*/ 0 h 133350"/>
                  <a:gd name="connsiteX1" fmla="*/ 0 w 133228"/>
                  <a:gd name="connsiteY1" fmla="*/ 133350 h 133350"/>
                  <a:gd name="connsiteX2" fmla="*/ 133229 w 133228"/>
                  <a:gd name="connsiteY2" fmla="*/ 133350 h 133350"/>
                  <a:gd name="connsiteX3" fmla="*/ 0 w 133228"/>
                  <a:gd name="connsiteY3" fmla="*/ 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3228" h="133350">
                    <a:moveTo>
                      <a:pt x="0" y="0"/>
                    </a:moveTo>
                    <a:lnTo>
                      <a:pt x="0" y="133350"/>
                    </a:lnTo>
                    <a:lnTo>
                      <a:pt x="133229" y="133350"/>
                    </a:lnTo>
                    <a:cubicBezTo>
                      <a:pt x="133229" y="59722"/>
                      <a:pt x="73561" y="0"/>
                      <a:pt x="0" y="0"/>
                    </a:cubicBezTo>
                    <a:close/>
                  </a:path>
                </a:pathLst>
              </a:custGeom>
              <a:noFill/>
              <a:ln w="1899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RU">
                  <a:solidFill>
                    <a:srgbClr val="0070C0"/>
                  </a:solidFill>
                </a:endParaRPr>
              </a:p>
            </p:txBody>
          </p:sp>
          <p:sp>
            <p:nvSpPr>
              <p:cNvPr id="27" name="Freeform 298">
                <a:extLst>
                  <a:ext uri="{FF2B5EF4-FFF2-40B4-BE49-F238E27FC236}">
                    <a16:creationId xmlns:a16="http://schemas.microsoft.com/office/drawing/2014/main" id="{3E72D013-0BF7-F948-08DE-857D5B42B648}"/>
                  </a:ext>
                </a:extLst>
              </p:cNvPr>
              <p:cNvSpPr/>
              <p:nvPr/>
            </p:nvSpPr>
            <p:spPr>
              <a:xfrm>
                <a:off x="7900255" y="2425840"/>
                <a:ext cx="133228" cy="133350"/>
              </a:xfrm>
              <a:custGeom>
                <a:avLst/>
                <a:gdLst>
                  <a:gd name="connsiteX0" fmla="*/ 0 w 133228"/>
                  <a:gd name="connsiteY0" fmla="*/ 0 h 133350"/>
                  <a:gd name="connsiteX1" fmla="*/ 133229 w 133228"/>
                  <a:gd name="connsiteY1" fmla="*/ 13335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28" h="133350">
                    <a:moveTo>
                      <a:pt x="0" y="0"/>
                    </a:moveTo>
                    <a:cubicBezTo>
                      <a:pt x="0" y="73628"/>
                      <a:pt x="57098" y="133350"/>
                      <a:pt x="133229" y="133350"/>
                    </a:cubicBezTo>
                  </a:path>
                </a:pathLst>
              </a:custGeom>
              <a:noFill/>
              <a:ln w="1899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RU">
                  <a:solidFill>
                    <a:srgbClr val="0070C0"/>
                  </a:solidFill>
                </a:endParaRPr>
              </a:p>
            </p:txBody>
          </p:sp>
        </p:grpSp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D1CA4B94-0180-8785-14C9-8803B70EBC0E}"/>
              </a:ext>
            </a:extLst>
          </p:cNvPr>
          <p:cNvGrpSpPr/>
          <p:nvPr/>
        </p:nvGrpSpPr>
        <p:grpSpPr>
          <a:xfrm>
            <a:off x="1235075" y="4072525"/>
            <a:ext cx="5556250" cy="664837"/>
            <a:chOff x="1235075" y="5215079"/>
            <a:chExt cx="5430420" cy="664837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3E3514E5-9669-A969-ABAC-D95A16885213}"/>
                </a:ext>
              </a:extLst>
            </p:cNvPr>
            <p:cNvSpPr/>
            <p:nvPr/>
          </p:nvSpPr>
          <p:spPr>
            <a:xfrm>
              <a:off x="1542680" y="5219845"/>
              <a:ext cx="5122815" cy="660071"/>
            </a:xfrm>
            <a:prstGeom prst="roundRect">
              <a:avLst>
                <a:gd name="adj" fmla="val 121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432000" tIns="108000" bIns="108000" rtlCol="0" anchor="ctr">
              <a:spAutoFit/>
            </a:bodyPr>
            <a:lstStyle/>
            <a:p>
              <a:r>
                <a:rPr lang="ru-RU" sz="2600" dirty="0">
                  <a:solidFill>
                    <a:srgbClr val="CF4520"/>
                  </a:solidFill>
                  <a:latin typeface="Montserrat Medium" panose="00000600000000000000" pitchFamily="2" charset="-52"/>
                </a:rPr>
                <a:t>7 часов </a:t>
              </a:r>
              <a:r>
                <a:rPr lang="ru-RU" sz="1600" dirty="0">
                  <a:solidFill>
                    <a:srgbClr val="0537A5"/>
                  </a:solidFill>
                  <a:latin typeface="Montserrat" panose="00000500000000000000" pitchFamily="2" charset="-52"/>
                </a:rPr>
                <a:t>- возраст от 16 до 18 лет </a:t>
              </a:r>
              <a:endParaRPr lang="ru-RU" sz="1600" dirty="0">
                <a:latin typeface="Montserrat" panose="00000500000000000000" pitchFamily="2" charset="-52"/>
              </a:endParaRPr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9229E380-9A4A-1CEC-B5F1-C020CA9649EC}"/>
                </a:ext>
              </a:extLst>
            </p:cNvPr>
            <p:cNvSpPr/>
            <p:nvPr/>
          </p:nvSpPr>
          <p:spPr>
            <a:xfrm>
              <a:off x="1235075" y="5215079"/>
              <a:ext cx="661852" cy="661852"/>
            </a:xfrm>
            <a:prstGeom prst="ellipse">
              <a:avLst/>
            </a:prstGeom>
            <a:solidFill>
              <a:srgbClr val="CF4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00" dirty="0">
                <a:solidFill>
                  <a:schemeClr val="bg1"/>
                </a:solidFill>
                <a:latin typeface="Montserrat Medium" panose="00000600000000000000" pitchFamily="2" charset="-52"/>
              </a:endParaRPr>
            </a:p>
          </p:txBody>
        </p:sp>
        <p:grpSp>
          <p:nvGrpSpPr>
            <p:cNvPr id="34" name="Graphic 171">
              <a:extLst>
                <a:ext uri="{FF2B5EF4-FFF2-40B4-BE49-F238E27FC236}">
                  <a16:creationId xmlns:a16="http://schemas.microsoft.com/office/drawing/2014/main" id="{426BA8F0-F52A-A3CB-8D5F-C1B23253F1F8}"/>
                </a:ext>
              </a:extLst>
            </p:cNvPr>
            <p:cNvGrpSpPr/>
            <p:nvPr/>
          </p:nvGrpSpPr>
          <p:grpSpPr>
            <a:xfrm>
              <a:off x="1394707" y="5336455"/>
              <a:ext cx="342588" cy="419100"/>
              <a:chOff x="7862190" y="2178190"/>
              <a:chExt cx="342588" cy="419100"/>
            </a:xfrm>
            <a:noFill/>
          </p:grpSpPr>
          <p:grpSp>
            <p:nvGrpSpPr>
              <p:cNvPr id="35" name="Graphic 171">
                <a:extLst>
                  <a:ext uri="{FF2B5EF4-FFF2-40B4-BE49-F238E27FC236}">
                    <a16:creationId xmlns:a16="http://schemas.microsoft.com/office/drawing/2014/main" id="{2159A8ED-21D2-1D22-738C-5992C9C5AB43}"/>
                  </a:ext>
                </a:extLst>
              </p:cNvPr>
              <p:cNvGrpSpPr/>
              <p:nvPr/>
            </p:nvGrpSpPr>
            <p:grpSpPr>
              <a:xfrm>
                <a:off x="7862190" y="2178190"/>
                <a:ext cx="342588" cy="419100"/>
                <a:chOff x="7862190" y="2178190"/>
                <a:chExt cx="342588" cy="419100"/>
              </a:xfrm>
              <a:noFill/>
            </p:grpSpPr>
            <p:sp>
              <p:nvSpPr>
                <p:cNvPr id="38" name="Freeform 291">
                  <a:extLst>
                    <a:ext uri="{FF2B5EF4-FFF2-40B4-BE49-F238E27FC236}">
                      <a16:creationId xmlns:a16="http://schemas.microsoft.com/office/drawing/2014/main" id="{A7184A0C-F424-DFB8-CE91-42CA01F950B8}"/>
                    </a:ext>
                  </a:extLst>
                </p:cNvPr>
                <p:cNvSpPr/>
                <p:nvPr/>
              </p:nvSpPr>
              <p:spPr>
                <a:xfrm>
                  <a:off x="7985902" y="2178190"/>
                  <a:ext cx="95163" cy="38100"/>
                </a:xfrm>
                <a:custGeom>
                  <a:avLst/>
                  <a:gdLst>
                    <a:gd name="connsiteX0" fmla="*/ 38065 w 95163"/>
                    <a:gd name="connsiteY0" fmla="*/ 38100 h 38100"/>
                    <a:gd name="connsiteX1" fmla="*/ 0 w 95163"/>
                    <a:gd name="connsiteY1" fmla="*/ 38100 h 38100"/>
                    <a:gd name="connsiteX2" fmla="*/ 0 w 95163"/>
                    <a:gd name="connsiteY2" fmla="*/ 0 h 38100"/>
                    <a:gd name="connsiteX3" fmla="*/ 95163 w 95163"/>
                    <a:gd name="connsiteY3" fmla="*/ 0 h 38100"/>
                    <a:gd name="connsiteX4" fmla="*/ 95163 w 95163"/>
                    <a:gd name="connsiteY4" fmla="*/ 38100 h 38100"/>
                    <a:gd name="connsiteX5" fmla="*/ 57098 w 95163"/>
                    <a:gd name="connsiteY5" fmla="*/ 38100 h 381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5163" h="38100">
                      <a:moveTo>
                        <a:pt x="38065" y="38100"/>
                      </a:moveTo>
                      <a:lnTo>
                        <a:pt x="0" y="38100"/>
                      </a:lnTo>
                      <a:lnTo>
                        <a:pt x="0" y="0"/>
                      </a:lnTo>
                      <a:lnTo>
                        <a:pt x="95163" y="0"/>
                      </a:lnTo>
                      <a:lnTo>
                        <a:pt x="95163" y="38100"/>
                      </a:lnTo>
                      <a:lnTo>
                        <a:pt x="57098" y="38100"/>
                      </a:lnTo>
                    </a:path>
                  </a:pathLst>
                </a:custGeom>
                <a:noFill/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9" name="Freeform 292">
                  <a:extLst>
                    <a:ext uri="{FF2B5EF4-FFF2-40B4-BE49-F238E27FC236}">
                      <a16:creationId xmlns:a16="http://schemas.microsoft.com/office/drawing/2014/main" id="{A1120057-97DB-4C43-5DDC-BD43B37951E3}"/>
                    </a:ext>
                  </a:extLst>
                </p:cNvPr>
                <p:cNvSpPr/>
                <p:nvPr/>
              </p:nvSpPr>
              <p:spPr>
                <a:xfrm>
                  <a:off x="7862190" y="2235340"/>
                  <a:ext cx="342588" cy="361950"/>
                </a:xfrm>
                <a:custGeom>
                  <a:avLst/>
                  <a:gdLst>
                    <a:gd name="connsiteX0" fmla="*/ 190327 w 342588"/>
                    <a:gd name="connsiteY0" fmla="*/ 0 h 361950"/>
                    <a:gd name="connsiteX1" fmla="*/ 190327 w 342588"/>
                    <a:gd name="connsiteY1" fmla="*/ 20193 h 361950"/>
                    <a:gd name="connsiteX2" fmla="*/ 342589 w 342588"/>
                    <a:gd name="connsiteY2" fmla="*/ 190500 h 361950"/>
                    <a:gd name="connsiteX3" fmla="*/ 171294 w 342588"/>
                    <a:gd name="connsiteY3" fmla="*/ 361950 h 361950"/>
                    <a:gd name="connsiteX4" fmla="*/ 0 w 342588"/>
                    <a:gd name="connsiteY4" fmla="*/ 190500 h 361950"/>
                    <a:gd name="connsiteX5" fmla="*/ 152262 w 342588"/>
                    <a:gd name="connsiteY5" fmla="*/ 20193 h 361950"/>
                    <a:gd name="connsiteX6" fmla="*/ 152262 w 342588"/>
                    <a:gd name="connsiteY6" fmla="*/ 0 h 3619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2588" h="361950">
                      <a:moveTo>
                        <a:pt x="190327" y="0"/>
                      </a:moveTo>
                      <a:lnTo>
                        <a:pt x="190327" y="20193"/>
                      </a:lnTo>
                      <a:cubicBezTo>
                        <a:pt x="275974" y="29718"/>
                        <a:pt x="342589" y="102298"/>
                        <a:pt x="342589" y="190500"/>
                      </a:cubicBezTo>
                      <a:cubicBezTo>
                        <a:pt x="342589" y="285178"/>
                        <a:pt x="265887" y="361950"/>
                        <a:pt x="171294" y="361950"/>
                      </a:cubicBezTo>
                      <a:cubicBezTo>
                        <a:pt x="76702" y="361950"/>
                        <a:pt x="0" y="285178"/>
                        <a:pt x="0" y="190500"/>
                      </a:cubicBezTo>
                      <a:cubicBezTo>
                        <a:pt x="0" y="102298"/>
                        <a:pt x="66614" y="29623"/>
                        <a:pt x="152262" y="20193"/>
                      </a:cubicBezTo>
                      <a:lnTo>
                        <a:pt x="152262" y="0"/>
                      </a:lnTo>
                    </a:path>
                  </a:pathLst>
                </a:custGeom>
                <a:noFill/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 dirty="0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40" name="Freeform 293">
                  <a:extLst>
                    <a:ext uri="{FF2B5EF4-FFF2-40B4-BE49-F238E27FC236}">
                      <a16:creationId xmlns:a16="http://schemas.microsoft.com/office/drawing/2014/main" id="{CD3A36D7-7417-362B-B260-017923CDFA31}"/>
                    </a:ext>
                  </a:extLst>
                </p:cNvPr>
                <p:cNvSpPr/>
                <p:nvPr/>
              </p:nvSpPr>
              <p:spPr>
                <a:xfrm>
                  <a:off x="8157196" y="2244865"/>
                  <a:ext cx="28549" cy="28575"/>
                </a:xfrm>
                <a:custGeom>
                  <a:avLst/>
                  <a:gdLst>
                    <a:gd name="connsiteX0" fmla="*/ 28549 w 28549"/>
                    <a:gd name="connsiteY0" fmla="*/ 28575 h 28575"/>
                    <a:gd name="connsiteX1" fmla="*/ 0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28549" y="28575"/>
                      </a:moveTo>
                      <a:lnTo>
                        <a:pt x="0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41" name="Freeform 294">
                  <a:extLst>
                    <a:ext uri="{FF2B5EF4-FFF2-40B4-BE49-F238E27FC236}">
                      <a16:creationId xmlns:a16="http://schemas.microsoft.com/office/drawing/2014/main" id="{A901DD9E-2E41-5EB7-8493-E0D228FD762C}"/>
                    </a:ext>
                  </a:extLst>
                </p:cNvPr>
                <p:cNvSpPr/>
                <p:nvPr/>
              </p:nvSpPr>
              <p:spPr>
                <a:xfrm>
                  <a:off x="8138164" y="2263915"/>
                  <a:ext cx="28549" cy="28575"/>
                </a:xfrm>
                <a:custGeom>
                  <a:avLst/>
                  <a:gdLst>
                    <a:gd name="connsiteX0" fmla="*/ 0 w 28549"/>
                    <a:gd name="connsiteY0" fmla="*/ 28575 h 28575"/>
                    <a:gd name="connsiteX1" fmla="*/ 28549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0" y="28575"/>
                      </a:moveTo>
                      <a:lnTo>
                        <a:pt x="28549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42" name="Freeform 295">
                  <a:extLst>
                    <a:ext uri="{FF2B5EF4-FFF2-40B4-BE49-F238E27FC236}">
                      <a16:creationId xmlns:a16="http://schemas.microsoft.com/office/drawing/2014/main" id="{658D71D5-7624-B002-8BD9-92C468C50259}"/>
                    </a:ext>
                  </a:extLst>
                </p:cNvPr>
                <p:cNvSpPr/>
                <p:nvPr/>
              </p:nvSpPr>
              <p:spPr>
                <a:xfrm>
                  <a:off x="7881222" y="2244865"/>
                  <a:ext cx="28549" cy="28575"/>
                </a:xfrm>
                <a:custGeom>
                  <a:avLst/>
                  <a:gdLst>
                    <a:gd name="connsiteX0" fmla="*/ 0 w 28549"/>
                    <a:gd name="connsiteY0" fmla="*/ 28575 h 28575"/>
                    <a:gd name="connsiteX1" fmla="*/ 28549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0" y="28575"/>
                      </a:moveTo>
                      <a:lnTo>
                        <a:pt x="28549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43" name="Freeform 296">
                  <a:extLst>
                    <a:ext uri="{FF2B5EF4-FFF2-40B4-BE49-F238E27FC236}">
                      <a16:creationId xmlns:a16="http://schemas.microsoft.com/office/drawing/2014/main" id="{D9CCF253-152A-23A7-1110-B29F16C334D1}"/>
                    </a:ext>
                  </a:extLst>
                </p:cNvPr>
                <p:cNvSpPr/>
                <p:nvPr/>
              </p:nvSpPr>
              <p:spPr>
                <a:xfrm>
                  <a:off x="7900255" y="2263915"/>
                  <a:ext cx="28549" cy="28575"/>
                </a:xfrm>
                <a:custGeom>
                  <a:avLst/>
                  <a:gdLst>
                    <a:gd name="connsiteX0" fmla="*/ 28549 w 28549"/>
                    <a:gd name="connsiteY0" fmla="*/ 28575 h 28575"/>
                    <a:gd name="connsiteX1" fmla="*/ 0 w 28549"/>
                    <a:gd name="connsiteY1" fmla="*/ 0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8549" h="28575">
                      <a:moveTo>
                        <a:pt x="28549" y="28575"/>
                      </a:moveTo>
                      <a:lnTo>
                        <a:pt x="0" y="0"/>
                      </a:lnTo>
                    </a:path>
                  </a:pathLst>
                </a:custGeom>
                <a:ln w="18998" cap="flat">
                  <a:solidFill>
                    <a:schemeClr val="bg1"/>
                  </a:solidFill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RU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36" name="Freeform 297">
                <a:extLst>
                  <a:ext uri="{FF2B5EF4-FFF2-40B4-BE49-F238E27FC236}">
                    <a16:creationId xmlns:a16="http://schemas.microsoft.com/office/drawing/2014/main" id="{1AAAECB9-5E6F-152F-BE22-06DA981BF4F4}"/>
                  </a:ext>
                </a:extLst>
              </p:cNvPr>
              <p:cNvSpPr/>
              <p:nvPr/>
            </p:nvSpPr>
            <p:spPr>
              <a:xfrm>
                <a:off x="8033484" y="2292490"/>
                <a:ext cx="133228" cy="133350"/>
              </a:xfrm>
              <a:custGeom>
                <a:avLst/>
                <a:gdLst>
                  <a:gd name="connsiteX0" fmla="*/ 0 w 133228"/>
                  <a:gd name="connsiteY0" fmla="*/ 0 h 133350"/>
                  <a:gd name="connsiteX1" fmla="*/ 0 w 133228"/>
                  <a:gd name="connsiteY1" fmla="*/ 133350 h 133350"/>
                  <a:gd name="connsiteX2" fmla="*/ 133229 w 133228"/>
                  <a:gd name="connsiteY2" fmla="*/ 133350 h 133350"/>
                  <a:gd name="connsiteX3" fmla="*/ 0 w 133228"/>
                  <a:gd name="connsiteY3" fmla="*/ 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3228" h="133350">
                    <a:moveTo>
                      <a:pt x="0" y="0"/>
                    </a:moveTo>
                    <a:lnTo>
                      <a:pt x="0" y="133350"/>
                    </a:lnTo>
                    <a:lnTo>
                      <a:pt x="133229" y="133350"/>
                    </a:lnTo>
                    <a:cubicBezTo>
                      <a:pt x="133229" y="59722"/>
                      <a:pt x="73561" y="0"/>
                      <a:pt x="0" y="0"/>
                    </a:cubicBezTo>
                    <a:close/>
                  </a:path>
                </a:pathLst>
              </a:custGeom>
              <a:noFill/>
              <a:ln w="1899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RU">
                  <a:solidFill>
                    <a:srgbClr val="0070C0"/>
                  </a:solidFill>
                </a:endParaRPr>
              </a:p>
            </p:txBody>
          </p:sp>
          <p:sp>
            <p:nvSpPr>
              <p:cNvPr id="37" name="Freeform 298">
                <a:extLst>
                  <a:ext uri="{FF2B5EF4-FFF2-40B4-BE49-F238E27FC236}">
                    <a16:creationId xmlns:a16="http://schemas.microsoft.com/office/drawing/2014/main" id="{C9BBD045-3323-ECF1-26D1-0996B2785D81}"/>
                  </a:ext>
                </a:extLst>
              </p:cNvPr>
              <p:cNvSpPr/>
              <p:nvPr/>
            </p:nvSpPr>
            <p:spPr>
              <a:xfrm>
                <a:off x="7900255" y="2425840"/>
                <a:ext cx="133228" cy="133350"/>
              </a:xfrm>
              <a:custGeom>
                <a:avLst/>
                <a:gdLst>
                  <a:gd name="connsiteX0" fmla="*/ 0 w 133228"/>
                  <a:gd name="connsiteY0" fmla="*/ 0 h 133350"/>
                  <a:gd name="connsiteX1" fmla="*/ 133229 w 133228"/>
                  <a:gd name="connsiteY1" fmla="*/ 13335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28" h="133350">
                    <a:moveTo>
                      <a:pt x="0" y="0"/>
                    </a:moveTo>
                    <a:cubicBezTo>
                      <a:pt x="0" y="73628"/>
                      <a:pt x="57098" y="133350"/>
                      <a:pt x="133229" y="133350"/>
                    </a:cubicBezTo>
                  </a:path>
                </a:pathLst>
              </a:custGeom>
              <a:noFill/>
              <a:ln w="1899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RU">
                  <a:solidFill>
                    <a:srgbClr val="0070C0"/>
                  </a:solidFill>
                </a:endParaRPr>
              </a:p>
            </p:txBody>
          </p:sp>
        </p:grpSp>
      </p:grpSp>
      <p:sp>
        <p:nvSpPr>
          <p:cNvPr id="51" name="Прямоугольник: скругленные углы 50">
            <a:extLst>
              <a:ext uri="{FF2B5EF4-FFF2-40B4-BE49-F238E27FC236}">
                <a16:creationId xmlns:a16="http://schemas.microsoft.com/office/drawing/2014/main" id="{A0684B55-18AB-F76F-009A-605A6D1B9010}"/>
              </a:ext>
            </a:extLst>
          </p:cNvPr>
          <p:cNvSpPr/>
          <p:nvPr/>
        </p:nvSpPr>
        <p:spPr>
          <a:xfrm>
            <a:off x="1245063" y="5008115"/>
            <a:ext cx="5546262" cy="1688406"/>
          </a:xfrm>
          <a:prstGeom prst="roundRect">
            <a:avLst>
              <a:gd name="adj" fmla="val 7263"/>
            </a:avLst>
          </a:prstGeom>
          <a:solidFill>
            <a:srgbClr val="CF452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DB2E0BD-33D0-587A-5DE8-ED9CFBBFF11B}"/>
              </a:ext>
            </a:extLst>
          </p:cNvPr>
          <p:cNvSpPr txBox="1"/>
          <p:nvPr/>
        </p:nvSpPr>
        <p:spPr>
          <a:xfrm>
            <a:off x="1906915" y="5220910"/>
            <a:ext cx="414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При совмещении работы с учебой</a:t>
            </a:r>
            <a:b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продолжительность смены сокращается:</a:t>
            </a:r>
            <a:endParaRPr lang="ru-RU" sz="1400" dirty="0">
              <a:solidFill>
                <a:schemeClr val="bg1"/>
              </a:solidFill>
            </a:endParaRPr>
          </a:p>
        </p:txBody>
      </p:sp>
      <p:grpSp>
        <p:nvGrpSpPr>
          <p:cNvPr id="47" name="Graphic 871">
            <a:extLst>
              <a:ext uri="{FF2B5EF4-FFF2-40B4-BE49-F238E27FC236}">
                <a16:creationId xmlns:a16="http://schemas.microsoft.com/office/drawing/2014/main" id="{C016F045-B187-B87B-6966-159660BA2BF3}"/>
              </a:ext>
            </a:extLst>
          </p:cNvPr>
          <p:cNvGrpSpPr/>
          <p:nvPr/>
        </p:nvGrpSpPr>
        <p:grpSpPr>
          <a:xfrm>
            <a:off x="1363436" y="5282495"/>
            <a:ext cx="400050" cy="400050"/>
            <a:chOff x="11845900" y="6273108"/>
            <a:chExt cx="400050" cy="400050"/>
          </a:xfrm>
          <a:noFill/>
        </p:grpSpPr>
        <p:sp>
          <p:nvSpPr>
            <p:cNvPr id="48" name="Freeform 999">
              <a:extLst>
                <a:ext uri="{FF2B5EF4-FFF2-40B4-BE49-F238E27FC236}">
                  <a16:creationId xmlns:a16="http://schemas.microsoft.com/office/drawing/2014/main" id="{AA591F7D-958B-0645-3395-B488CD833BB8}"/>
                </a:ext>
              </a:extLst>
            </p:cNvPr>
            <p:cNvSpPr/>
            <p:nvPr/>
          </p:nvSpPr>
          <p:spPr>
            <a:xfrm>
              <a:off x="11845900" y="6273108"/>
              <a:ext cx="400050" cy="400050"/>
            </a:xfrm>
            <a:custGeom>
              <a:avLst/>
              <a:gdLst>
                <a:gd name="connsiteX0" fmla="*/ 400050 w 400050"/>
                <a:gd name="connsiteY0" fmla="*/ 200025 h 400050"/>
                <a:gd name="connsiteX1" fmla="*/ 200025 w 400050"/>
                <a:gd name="connsiteY1" fmla="*/ 400050 h 400050"/>
                <a:gd name="connsiteX2" fmla="*/ 0 w 400050"/>
                <a:gd name="connsiteY2" fmla="*/ 200025 h 400050"/>
                <a:gd name="connsiteX3" fmla="*/ 200025 w 400050"/>
                <a:gd name="connsiteY3" fmla="*/ 0 h 400050"/>
                <a:gd name="connsiteX4" fmla="*/ 400050 w 400050"/>
                <a:gd name="connsiteY4" fmla="*/ 200025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0050" h="400050">
                  <a:moveTo>
                    <a:pt x="400050" y="200025"/>
                  </a:moveTo>
                  <a:cubicBezTo>
                    <a:pt x="400050" y="310496"/>
                    <a:pt x="310496" y="400050"/>
                    <a:pt x="200025" y="400050"/>
                  </a:cubicBezTo>
                  <a:cubicBezTo>
                    <a:pt x="89554" y="400050"/>
                    <a:pt x="0" y="310496"/>
                    <a:pt x="0" y="200025"/>
                  </a:cubicBezTo>
                  <a:cubicBezTo>
                    <a:pt x="0" y="89554"/>
                    <a:pt x="89554" y="0"/>
                    <a:pt x="200025" y="0"/>
                  </a:cubicBezTo>
                  <a:cubicBezTo>
                    <a:pt x="310496" y="0"/>
                    <a:pt x="400050" y="89554"/>
                    <a:pt x="400050" y="200025"/>
                  </a:cubicBez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49" name="Freeform 1000">
              <a:extLst>
                <a:ext uri="{FF2B5EF4-FFF2-40B4-BE49-F238E27FC236}">
                  <a16:creationId xmlns:a16="http://schemas.microsoft.com/office/drawing/2014/main" id="{2B62717B-6D4E-DAFF-A47D-6579C19EB4BE}"/>
                </a:ext>
              </a:extLst>
            </p:cNvPr>
            <p:cNvSpPr/>
            <p:nvPr/>
          </p:nvSpPr>
          <p:spPr>
            <a:xfrm>
              <a:off x="11998300" y="6425508"/>
              <a:ext cx="104775" cy="161925"/>
            </a:xfrm>
            <a:custGeom>
              <a:avLst/>
              <a:gdLst>
                <a:gd name="connsiteX0" fmla="*/ 0 w 104775"/>
                <a:gd name="connsiteY0" fmla="*/ 161925 h 161925"/>
                <a:gd name="connsiteX1" fmla="*/ 0 w 104775"/>
                <a:gd name="connsiteY1" fmla="*/ 133350 h 161925"/>
                <a:gd name="connsiteX2" fmla="*/ 28575 w 104775"/>
                <a:gd name="connsiteY2" fmla="*/ 123825 h 161925"/>
                <a:gd name="connsiteX3" fmla="*/ 28575 w 104775"/>
                <a:gd name="connsiteY3" fmla="*/ 38100 h 161925"/>
                <a:gd name="connsiteX4" fmla="*/ 0 w 104775"/>
                <a:gd name="connsiteY4" fmla="*/ 28575 h 161925"/>
                <a:gd name="connsiteX5" fmla="*/ 0 w 104775"/>
                <a:gd name="connsiteY5" fmla="*/ 0 h 161925"/>
                <a:gd name="connsiteX6" fmla="*/ 76200 w 104775"/>
                <a:gd name="connsiteY6" fmla="*/ 0 h 161925"/>
                <a:gd name="connsiteX7" fmla="*/ 76200 w 104775"/>
                <a:gd name="connsiteY7" fmla="*/ 123825 h 161925"/>
                <a:gd name="connsiteX8" fmla="*/ 104775 w 104775"/>
                <a:gd name="connsiteY8" fmla="*/ 133350 h 161925"/>
                <a:gd name="connsiteX9" fmla="*/ 104775 w 104775"/>
                <a:gd name="connsiteY9" fmla="*/ 161925 h 161925"/>
                <a:gd name="connsiteX10" fmla="*/ 0 w 104775"/>
                <a:gd name="connsiteY10" fmla="*/ 16192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775" h="161925">
                  <a:moveTo>
                    <a:pt x="0" y="161925"/>
                  </a:moveTo>
                  <a:lnTo>
                    <a:pt x="0" y="133350"/>
                  </a:lnTo>
                  <a:cubicBezTo>
                    <a:pt x="0" y="133350"/>
                    <a:pt x="15812" y="128111"/>
                    <a:pt x="28575" y="123825"/>
                  </a:cubicBezTo>
                  <a:lnTo>
                    <a:pt x="28575" y="38100"/>
                  </a:lnTo>
                  <a:lnTo>
                    <a:pt x="0" y="28575"/>
                  </a:lnTo>
                  <a:lnTo>
                    <a:pt x="0" y="0"/>
                  </a:lnTo>
                  <a:lnTo>
                    <a:pt x="76200" y="0"/>
                  </a:lnTo>
                  <a:lnTo>
                    <a:pt x="76200" y="123825"/>
                  </a:lnTo>
                  <a:cubicBezTo>
                    <a:pt x="88963" y="128111"/>
                    <a:pt x="104775" y="133350"/>
                    <a:pt x="104775" y="133350"/>
                  </a:cubicBezTo>
                  <a:lnTo>
                    <a:pt x="104775" y="161925"/>
                  </a:lnTo>
                  <a:lnTo>
                    <a:pt x="0" y="161925"/>
                  </a:ln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50" name="Freeform 1001">
              <a:extLst>
                <a:ext uri="{FF2B5EF4-FFF2-40B4-BE49-F238E27FC236}">
                  <a16:creationId xmlns:a16="http://schemas.microsoft.com/office/drawing/2014/main" id="{273726ED-1A0C-FDD1-6336-DEDAA53F3415}"/>
                </a:ext>
              </a:extLst>
            </p:cNvPr>
            <p:cNvSpPr/>
            <p:nvPr/>
          </p:nvSpPr>
          <p:spPr>
            <a:xfrm>
              <a:off x="12017350" y="6339783"/>
              <a:ext cx="57150" cy="57150"/>
            </a:xfrm>
            <a:custGeom>
              <a:avLst/>
              <a:gdLst>
                <a:gd name="connsiteX0" fmla="*/ 0 w 57150"/>
                <a:gd name="connsiteY0" fmla="*/ 28575 h 57150"/>
                <a:gd name="connsiteX1" fmla="*/ 28575 w 57150"/>
                <a:gd name="connsiteY1" fmla="*/ 57150 h 57150"/>
                <a:gd name="connsiteX2" fmla="*/ 57150 w 57150"/>
                <a:gd name="connsiteY2" fmla="*/ 28575 h 57150"/>
                <a:gd name="connsiteX3" fmla="*/ 28575 w 57150"/>
                <a:gd name="connsiteY3" fmla="*/ 0 h 57150"/>
                <a:gd name="connsiteX4" fmla="*/ 0 w 57150"/>
                <a:gd name="connsiteY4" fmla="*/ 2857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0" y="28575"/>
                  </a:moveTo>
                  <a:cubicBezTo>
                    <a:pt x="0" y="44387"/>
                    <a:pt x="12763" y="57150"/>
                    <a:pt x="28575" y="57150"/>
                  </a:cubicBezTo>
                  <a:cubicBezTo>
                    <a:pt x="44387" y="57150"/>
                    <a:pt x="57150" y="44387"/>
                    <a:pt x="57150" y="28575"/>
                  </a:cubicBezTo>
                  <a:cubicBezTo>
                    <a:pt x="57150" y="12763"/>
                    <a:pt x="44387" y="0"/>
                    <a:pt x="28575" y="0"/>
                  </a:cubicBezTo>
                  <a:cubicBezTo>
                    <a:pt x="12763" y="0"/>
                    <a:pt x="0" y="12763"/>
                    <a:pt x="0" y="28575"/>
                  </a:cubicBez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647A99E4-4475-B40D-C282-4AB3F4950EE3}"/>
              </a:ext>
            </a:extLst>
          </p:cNvPr>
          <p:cNvSpPr txBox="1"/>
          <p:nvPr/>
        </p:nvSpPr>
        <p:spPr>
          <a:xfrm>
            <a:off x="1506311" y="6008558"/>
            <a:ext cx="2507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возраст от 14 до 16 лет</a:t>
            </a:r>
            <a:b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 SemiBold" panose="00000700000000000000" pitchFamily="2" charset="-52"/>
              </a:rPr>
              <a:t>- до 2,5 часов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E5EDDFC-8449-4C3D-89C9-8F03441E25FD}"/>
              </a:ext>
            </a:extLst>
          </p:cNvPr>
          <p:cNvSpPr txBox="1"/>
          <p:nvPr/>
        </p:nvSpPr>
        <p:spPr>
          <a:xfrm>
            <a:off x="4189617" y="5983505"/>
            <a:ext cx="2325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  <a:t>возраст от 16 до 18 лет</a:t>
            </a:r>
            <a:br>
              <a:rPr lang="ru-RU" sz="14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 SemiBold" panose="00000700000000000000" pitchFamily="2" charset="-52"/>
              </a:rPr>
              <a:t>- до 4 часов</a:t>
            </a:r>
          </a:p>
        </p:txBody>
      </p: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id="{185F5DE6-24A7-3BC6-41C3-3FC6CBE82DDD}"/>
              </a:ext>
            </a:extLst>
          </p:cNvPr>
          <p:cNvCxnSpPr>
            <a:cxnSpLocks/>
          </p:cNvCxnSpPr>
          <p:nvPr/>
        </p:nvCxnSpPr>
        <p:spPr>
          <a:xfrm>
            <a:off x="3960021" y="6008558"/>
            <a:ext cx="0" cy="577612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Рисунок 58" descr="Изображение выглядит как человек, Человеческое лицо, одежда, портрет&#10;&#10;Автоматически созданное описание">
            <a:extLst>
              <a:ext uri="{FF2B5EF4-FFF2-40B4-BE49-F238E27FC236}">
                <a16:creationId xmlns:a16="http://schemas.microsoft.com/office/drawing/2014/main" id="{E2A0C8CA-5E9E-F09F-902B-905C686C3F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464" y="-12154"/>
            <a:ext cx="51220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225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F815EFDC-A452-2EA5-A21A-0995371E2123}"/>
              </a:ext>
            </a:extLst>
          </p:cNvPr>
          <p:cNvSpPr/>
          <p:nvPr/>
        </p:nvSpPr>
        <p:spPr>
          <a:xfrm>
            <a:off x="1235075" y="2076379"/>
            <a:ext cx="9612312" cy="929764"/>
          </a:xfrm>
          <a:prstGeom prst="roundRect">
            <a:avLst>
              <a:gd name="adj" fmla="val 11545"/>
            </a:avLst>
          </a:prstGeom>
          <a:solidFill>
            <a:schemeClr val="bg1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142339" y="1183605"/>
            <a:ext cx="19255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  <a:t>Резюме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68524" y="2144274"/>
            <a:ext cx="9612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– это краткая информация о себе, как</a:t>
            </a:r>
            <a:r>
              <a:rPr lang="en-US" sz="1600" dirty="0">
                <a:solidFill>
                  <a:srgbClr val="0537A5"/>
                </a:solidFill>
                <a:latin typeface="Montserrat" panose="00000500000000000000" pitchFamily="2" charset="-52"/>
              </a:rPr>
              <a:t> </a:t>
            </a: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о специалисте, с указанием образования, специальности (квалификации), профессиональных навыков, опыта и  достижений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в трудовой деятельности.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5780" y="3386269"/>
            <a:ext cx="494879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  <a:t>Зачем нужно резюме: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217776" y="4212024"/>
            <a:ext cx="2637549" cy="2239068"/>
          </a:xfrm>
          <a:prstGeom prst="roundRect">
            <a:avLst>
              <a:gd name="adj" fmla="val 968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rgbClr val="0033A0"/>
              </a:solidFill>
              <a:latin typeface="Montserrat" panose="00000500000000000000" pitchFamily="2" charset="-52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30394" y="4212025"/>
            <a:ext cx="2637548" cy="2239066"/>
          </a:xfrm>
          <a:prstGeom prst="roundRect">
            <a:avLst>
              <a:gd name="adj" fmla="val 860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rgbClr val="0033A0"/>
              </a:solidFill>
              <a:latin typeface="Montserrat" panose="00000500000000000000" pitchFamily="2" charset="-52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43013" y="4212025"/>
            <a:ext cx="2637548" cy="2239066"/>
          </a:xfrm>
          <a:prstGeom prst="roundRect">
            <a:avLst>
              <a:gd name="adj" fmla="val 968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rgbClr val="0033A0"/>
              </a:solidFill>
              <a:latin typeface="Montserrat" panose="00000500000000000000" pitchFamily="2" charset="-52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243013" y="5135355"/>
            <a:ext cx="2637548" cy="1315737"/>
          </a:xfrm>
          <a:prstGeom prst="roundRect">
            <a:avLst>
              <a:gd name="adj" fmla="val 8665"/>
            </a:avLst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Привлечь к себе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внимание работодателя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720320" y="5135355"/>
            <a:ext cx="2651329" cy="1315737"/>
          </a:xfrm>
          <a:prstGeom prst="roundRect">
            <a:avLst>
              <a:gd name="adj" fmla="val 8475"/>
            </a:avLst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Создать благоприятное впечатление о себе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212504" y="5135355"/>
            <a:ext cx="2642820" cy="1315737"/>
          </a:xfrm>
          <a:prstGeom prst="roundRect">
            <a:avLst>
              <a:gd name="adj" fmla="val 8665"/>
            </a:avLst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Получить приглашение</a:t>
            </a:r>
            <a:b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на личную встречу</a:t>
            </a:r>
          </a:p>
        </p:txBody>
      </p:sp>
      <p:pic>
        <p:nvPicPr>
          <p:cNvPr id="8" name="Рисунок 7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745F4182-D7CF-049C-C000-9414993D2D9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grpSp>
        <p:nvGrpSpPr>
          <p:cNvPr id="9" name="Graphic 4">
            <a:extLst>
              <a:ext uri="{FF2B5EF4-FFF2-40B4-BE49-F238E27FC236}">
                <a16:creationId xmlns:a16="http://schemas.microsoft.com/office/drawing/2014/main" id="{B5083258-9ACD-1C3D-9FD0-AD65C669C2EB}"/>
              </a:ext>
            </a:extLst>
          </p:cNvPr>
          <p:cNvGrpSpPr/>
          <p:nvPr/>
        </p:nvGrpSpPr>
        <p:grpSpPr>
          <a:xfrm>
            <a:off x="2226461" y="4353017"/>
            <a:ext cx="670653" cy="641347"/>
            <a:chOff x="5077004" y="1318052"/>
            <a:chExt cx="438150" cy="419004"/>
          </a:xfrm>
          <a:noFill/>
        </p:grpSpPr>
        <p:sp>
          <p:nvSpPr>
            <p:cNvPr id="18" name="Freeform 229">
              <a:extLst>
                <a:ext uri="{FF2B5EF4-FFF2-40B4-BE49-F238E27FC236}">
                  <a16:creationId xmlns:a16="http://schemas.microsoft.com/office/drawing/2014/main" id="{83D4393B-F774-4A47-CC4E-5A0345A87506}"/>
                </a:ext>
              </a:extLst>
            </p:cNvPr>
            <p:cNvSpPr/>
            <p:nvPr/>
          </p:nvSpPr>
          <p:spPr>
            <a:xfrm>
              <a:off x="5162729" y="1318052"/>
              <a:ext cx="352425" cy="300837"/>
            </a:xfrm>
            <a:custGeom>
              <a:avLst/>
              <a:gdLst>
                <a:gd name="connsiteX0" fmla="*/ 104775 w 352425"/>
                <a:gd name="connsiteY0" fmla="*/ 222409 h 300837"/>
                <a:gd name="connsiteX1" fmla="*/ 133350 w 352425"/>
                <a:gd name="connsiteY1" fmla="*/ 228505 h 300837"/>
                <a:gd name="connsiteX2" fmla="*/ 133350 w 352425"/>
                <a:gd name="connsiteY2" fmla="*/ 291274 h 300837"/>
                <a:gd name="connsiteX3" fmla="*/ 149638 w 352425"/>
                <a:gd name="connsiteY3" fmla="*/ 298037 h 300837"/>
                <a:gd name="connsiteX4" fmla="*/ 219075 w 352425"/>
                <a:gd name="connsiteY4" fmla="*/ 228600 h 300837"/>
                <a:gd name="connsiteX5" fmla="*/ 352425 w 352425"/>
                <a:gd name="connsiteY5" fmla="*/ 114300 h 300837"/>
                <a:gd name="connsiteX6" fmla="*/ 180975 w 352425"/>
                <a:gd name="connsiteY6" fmla="*/ 0 h 300837"/>
                <a:gd name="connsiteX7" fmla="*/ 0 w 352425"/>
                <a:gd name="connsiteY7" fmla="*/ 114300 h 300837"/>
                <a:gd name="connsiteX8" fmla="*/ 1810 w 352425"/>
                <a:gd name="connsiteY8" fmla="*/ 133350 h 300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2425" h="300837">
                  <a:moveTo>
                    <a:pt x="104775" y="222409"/>
                  </a:moveTo>
                  <a:cubicBezTo>
                    <a:pt x="113824" y="224885"/>
                    <a:pt x="123444" y="226886"/>
                    <a:pt x="133350" y="228505"/>
                  </a:cubicBezTo>
                  <a:lnTo>
                    <a:pt x="133350" y="291274"/>
                  </a:lnTo>
                  <a:cubicBezTo>
                    <a:pt x="133350" y="299752"/>
                    <a:pt x="143637" y="304038"/>
                    <a:pt x="149638" y="298037"/>
                  </a:cubicBezTo>
                  <a:lnTo>
                    <a:pt x="219075" y="228600"/>
                  </a:lnTo>
                  <a:cubicBezTo>
                    <a:pt x="298418" y="216027"/>
                    <a:pt x="352425" y="176022"/>
                    <a:pt x="352425" y="114300"/>
                  </a:cubicBezTo>
                  <a:cubicBezTo>
                    <a:pt x="352425" y="42005"/>
                    <a:pt x="280892" y="0"/>
                    <a:pt x="180975" y="0"/>
                  </a:cubicBezTo>
                  <a:cubicBezTo>
                    <a:pt x="81058" y="0"/>
                    <a:pt x="0" y="42005"/>
                    <a:pt x="0" y="114300"/>
                  </a:cubicBezTo>
                  <a:cubicBezTo>
                    <a:pt x="0" y="120872"/>
                    <a:pt x="667" y="127254"/>
                    <a:pt x="1810" y="133350"/>
                  </a:cubicBez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9" name="Freeform 230">
              <a:extLst>
                <a:ext uri="{FF2B5EF4-FFF2-40B4-BE49-F238E27FC236}">
                  <a16:creationId xmlns:a16="http://schemas.microsoft.com/office/drawing/2014/main" id="{5CD009F2-835B-89A2-E5B4-DD83E22FB7BC}"/>
                </a:ext>
              </a:extLst>
            </p:cNvPr>
            <p:cNvSpPr/>
            <p:nvPr/>
          </p:nvSpPr>
          <p:spPr>
            <a:xfrm>
              <a:off x="5134154" y="1470357"/>
              <a:ext cx="114300" cy="142493"/>
            </a:xfrm>
            <a:custGeom>
              <a:avLst/>
              <a:gdLst>
                <a:gd name="connsiteX0" fmla="*/ 57150 w 114300"/>
                <a:gd name="connsiteY0" fmla="*/ 0 h 142493"/>
                <a:gd name="connsiteX1" fmla="*/ 114300 w 114300"/>
                <a:gd name="connsiteY1" fmla="*/ 71247 h 142493"/>
                <a:gd name="connsiteX2" fmla="*/ 57150 w 114300"/>
                <a:gd name="connsiteY2" fmla="*/ 142494 h 142493"/>
                <a:gd name="connsiteX3" fmla="*/ 0 w 114300"/>
                <a:gd name="connsiteY3" fmla="*/ 71247 h 142493"/>
                <a:gd name="connsiteX4" fmla="*/ 57150 w 114300"/>
                <a:gd name="connsiteY4" fmla="*/ 0 h 14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142493">
                  <a:moveTo>
                    <a:pt x="57150" y="0"/>
                  </a:moveTo>
                  <a:cubicBezTo>
                    <a:pt x="88678" y="0"/>
                    <a:pt x="114300" y="18764"/>
                    <a:pt x="114300" y="71247"/>
                  </a:cubicBezTo>
                  <a:cubicBezTo>
                    <a:pt x="114300" y="123730"/>
                    <a:pt x="88678" y="142494"/>
                    <a:pt x="57150" y="142494"/>
                  </a:cubicBezTo>
                  <a:cubicBezTo>
                    <a:pt x="25622" y="142494"/>
                    <a:pt x="0" y="123730"/>
                    <a:pt x="0" y="71247"/>
                  </a:cubicBezTo>
                  <a:cubicBezTo>
                    <a:pt x="0" y="18764"/>
                    <a:pt x="25622" y="0"/>
                    <a:pt x="57150" y="0"/>
                  </a:cubicBez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0" name="Freeform 231">
              <a:extLst>
                <a:ext uri="{FF2B5EF4-FFF2-40B4-BE49-F238E27FC236}">
                  <a16:creationId xmlns:a16="http://schemas.microsoft.com/office/drawing/2014/main" id="{80AAC68C-CEB1-45B4-4890-AF187EE91462}"/>
                </a:ext>
              </a:extLst>
            </p:cNvPr>
            <p:cNvSpPr/>
            <p:nvPr/>
          </p:nvSpPr>
          <p:spPr>
            <a:xfrm>
              <a:off x="5077004" y="1641807"/>
              <a:ext cx="228600" cy="95250"/>
            </a:xfrm>
            <a:custGeom>
              <a:avLst/>
              <a:gdLst>
                <a:gd name="connsiteX0" fmla="*/ 114300 w 228600"/>
                <a:gd name="connsiteY0" fmla="*/ 0 h 95250"/>
                <a:gd name="connsiteX1" fmla="*/ 0 w 228600"/>
                <a:gd name="connsiteY1" fmla="*/ 66675 h 95250"/>
                <a:gd name="connsiteX2" fmla="*/ 0 w 228600"/>
                <a:gd name="connsiteY2" fmla="*/ 95250 h 95250"/>
                <a:gd name="connsiteX3" fmla="*/ 228600 w 228600"/>
                <a:gd name="connsiteY3" fmla="*/ 95250 h 95250"/>
                <a:gd name="connsiteX4" fmla="*/ 228600 w 228600"/>
                <a:gd name="connsiteY4" fmla="*/ 66675 h 95250"/>
                <a:gd name="connsiteX5" fmla="*/ 114300 w 228600"/>
                <a:gd name="connsiteY5" fmla="*/ 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8600" h="95250">
                  <a:moveTo>
                    <a:pt x="114300" y="0"/>
                  </a:moveTo>
                  <a:cubicBezTo>
                    <a:pt x="39910" y="0"/>
                    <a:pt x="0" y="36862"/>
                    <a:pt x="0" y="66675"/>
                  </a:cubicBezTo>
                  <a:lnTo>
                    <a:pt x="0" y="95250"/>
                  </a:lnTo>
                  <a:lnTo>
                    <a:pt x="228600" y="95250"/>
                  </a:lnTo>
                  <a:lnTo>
                    <a:pt x="228600" y="66675"/>
                  </a:lnTo>
                  <a:cubicBezTo>
                    <a:pt x="228600" y="36862"/>
                    <a:pt x="188690" y="0"/>
                    <a:pt x="114300" y="0"/>
                  </a:cubicBez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1" name="Freeform 232">
              <a:extLst>
                <a:ext uri="{FF2B5EF4-FFF2-40B4-BE49-F238E27FC236}">
                  <a16:creationId xmlns:a16="http://schemas.microsoft.com/office/drawing/2014/main" id="{4D8067F2-060F-8884-6BC9-E9FD357556AE}"/>
                </a:ext>
              </a:extLst>
            </p:cNvPr>
            <p:cNvSpPr/>
            <p:nvPr/>
          </p:nvSpPr>
          <p:spPr>
            <a:xfrm>
              <a:off x="5400854" y="1422732"/>
              <a:ext cx="38100" cy="57150"/>
            </a:xfrm>
            <a:custGeom>
              <a:avLst/>
              <a:gdLst>
                <a:gd name="connsiteX0" fmla="*/ 0 w 38100"/>
                <a:gd name="connsiteY0" fmla="*/ 0 h 57150"/>
                <a:gd name="connsiteX1" fmla="*/ 38100 w 38100"/>
                <a:gd name="connsiteY1" fmla="*/ 0 h 57150"/>
                <a:gd name="connsiteX2" fmla="*/ 38100 w 38100"/>
                <a:gd name="connsiteY2" fmla="*/ 57150 h 57150"/>
                <a:gd name="connsiteX3" fmla="*/ 0 w 38100"/>
                <a:gd name="connsiteY3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100" h="57150">
                  <a:moveTo>
                    <a:pt x="0" y="0"/>
                  </a:moveTo>
                  <a:lnTo>
                    <a:pt x="38100" y="0"/>
                  </a:lnTo>
                  <a:lnTo>
                    <a:pt x="38100" y="57150"/>
                  </a:lnTo>
                  <a:lnTo>
                    <a:pt x="0" y="57150"/>
                  </a:ln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2" name="Freeform 233">
              <a:extLst>
                <a:ext uri="{FF2B5EF4-FFF2-40B4-BE49-F238E27FC236}">
                  <a16:creationId xmlns:a16="http://schemas.microsoft.com/office/drawing/2014/main" id="{CBDBBE1C-3726-AC6D-3C56-36A27FE0D194}"/>
                </a:ext>
              </a:extLst>
            </p:cNvPr>
            <p:cNvSpPr/>
            <p:nvPr/>
          </p:nvSpPr>
          <p:spPr>
            <a:xfrm>
              <a:off x="5334179" y="1365582"/>
              <a:ext cx="38100" cy="114300"/>
            </a:xfrm>
            <a:custGeom>
              <a:avLst/>
              <a:gdLst>
                <a:gd name="connsiteX0" fmla="*/ 0 w 38100"/>
                <a:gd name="connsiteY0" fmla="*/ 0 h 114300"/>
                <a:gd name="connsiteX1" fmla="*/ 38100 w 38100"/>
                <a:gd name="connsiteY1" fmla="*/ 0 h 114300"/>
                <a:gd name="connsiteX2" fmla="*/ 38100 w 38100"/>
                <a:gd name="connsiteY2" fmla="*/ 114300 h 114300"/>
                <a:gd name="connsiteX3" fmla="*/ 0 w 38100"/>
                <a:gd name="connsiteY3" fmla="*/ 11430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100" h="114300">
                  <a:moveTo>
                    <a:pt x="0" y="0"/>
                  </a:moveTo>
                  <a:lnTo>
                    <a:pt x="38100" y="0"/>
                  </a:lnTo>
                  <a:lnTo>
                    <a:pt x="38100" y="114300"/>
                  </a:lnTo>
                  <a:lnTo>
                    <a:pt x="0" y="114300"/>
                  </a:ln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3" name="Freeform 234">
              <a:extLst>
                <a:ext uri="{FF2B5EF4-FFF2-40B4-BE49-F238E27FC236}">
                  <a16:creationId xmlns:a16="http://schemas.microsoft.com/office/drawing/2014/main" id="{FDACC0B5-C01B-EE0A-4CFF-4AE8F3869743}"/>
                </a:ext>
              </a:extLst>
            </p:cNvPr>
            <p:cNvSpPr/>
            <p:nvPr/>
          </p:nvSpPr>
          <p:spPr>
            <a:xfrm>
              <a:off x="5267504" y="1403682"/>
              <a:ext cx="38100" cy="76200"/>
            </a:xfrm>
            <a:custGeom>
              <a:avLst/>
              <a:gdLst>
                <a:gd name="connsiteX0" fmla="*/ 0 w 38100"/>
                <a:gd name="connsiteY0" fmla="*/ 0 h 76200"/>
                <a:gd name="connsiteX1" fmla="*/ 38100 w 38100"/>
                <a:gd name="connsiteY1" fmla="*/ 0 h 76200"/>
                <a:gd name="connsiteX2" fmla="*/ 38100 w 38100"/>
                <a:gd name="connsiteY2" fmla="*/ 76200 h 76200"/>
                <a:gd name="connsiteX3" fmla="*/ 0 w 38100"/>
                <a:gd name="connsiteY3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100" h="76200">
                  <a:moveTo>
                    <a:pt x="0" y="0"/>
                  </a:moveTo>
                  <a:lnTo>
                    <a:pt x="38100" y="0"/>
                  </a:lnTo>
                  <a:lnTo>
                    <a:pt x="38100" y="76200"/>
                  </a:lnTo>
                  <a:lnTo>
                    <a:pt x="0" y="76200"/>
                  </a:ln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24" name="Graphic 684">
            <a:extLst>
              <a:ext uri="{FF2B5EF4-FFF2-40B4-BE49-F238E27FC236}">
                <a16:creationId xmlns:a16="http://schemas.microsoft.com/office/drawing/2014/main" id="{2C189ADD-AFBF-06C7-24A6-66BC92F3B847}"/>
              </a:ext>
            </a:extLst>
          </p:cNvPr>
          <p:cNvGrpSpPr/>
          <p:nvPr/>
        </p:nvGrpSpPr>
        <p:grpSpPr>
          <a:xfrm>
            <a:off x="5787249" y="4353017"/>
            <a:ext cx="548141" cy="641348"/>
            <a:chOff x="5922584" y="4700562"/>
            <a:chExt cx="361621" cy="447675"/>
          </a:xfrm>
          <a:noFill/>
        </p:grpSpPr>
        <p:sp>
          <p:nvSpPr>
            <p:cNvPr id="25" name="Freeform 744">
              <a:extLst>
                <a:ext uri="{FF2B5EF4-FFF2-40B4-BE49-F238E27FC236}">
                  <a16:creationId xmlns:a16="http://schemas.microsoft.com/office/drawing/2014/main" id="{29783C3D-6744-33EE-0C27-47E39BF883D8}"/>
                </a:ext>
              </a:extLst>
            </p:cNvPr>
            <p:cNvSpPr/>
            <p:nvPr/>
          </p:nvSpPr>
          <p:spPr>
            <a:xfrm>
              <a:off x="6122428" y="4700562"/>
              <a:ext cx="9516" cy="171450"/>
            </a:xfrm>
            <a:custGeom>
              <a:avLst/>
              <a:gdLst>
                <a:gd name="connsiteX0" fmla="*/ 0 w 9516"/>
                <a:gd name="connsiteY0" fmla="*/ 0 h 171450"/>
                <a:gd name="connsiteX1" fmla="*/ 0 w 9516"/>
                <a:gd name="connsiteY1" fmla="*/ 171450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171450">
                  <a:moveTo>
                    <a:pt x="0" y="0"/>
                  </a:moveTo>
                  <a:lnTo>
                    <a:pt x="0" y="171450"/>
                  </a:lnTo>
                </a:path>
              </a:pathLst>
            </a:custGeom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6" name="Freeform 745">
              <a:extLst>
                <a:ext uri="{FF2B5EF4-FFF2-40B4-BE49-F238E27FC236}">
                  <a16:creationId xmlns:a16="http://schemas.microsoft.com/office/drawing/2014/main" id="{754AACF3-2BEC-08A5-6DDC-1F832D32D602}"/>
                </a:ext>
              </a:extLst>
            </p:cNvPr>
            <p:cNvSpPr/>
            <p:nvPr/>
          </p:nvSpPr>
          <p:spPr>
            <a:xfrm>
              <a:off x="6122428" y="4910112"/>
              <a:ext cx="9516" cy="238125"/>
            </a:xfrm>
            <a:custGeom>
              <a:avLst/>
              <a:gdLst>
                <a:gd name="connsiteX0" fmla="*/ 0 w 9516"/>
                <a:gd name="connsiteY0" fmla="*/ 0 h 238125"/>
                <a:gd name="connsiteX1" fmla="*/ 0 w 9516"/>
                <a:gd name="connsiteY1" fmla="*/ 238125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238125">
                  <a:moveTo>
                    <a:pt x="0" y="0"/>
                  </a:moveTo>
                  <a:lnTo>
                    <a:pt x="0" y="238125"/>
                  </a:lnTo>
                </a:path>
              </a:pathLst>
            </a:custGeom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7" name="Freeform 746">
              <a:extLst>
                <a:ext uri="{FF2B5EF4-FFF2-40B4-BE49-F238E27FC236}">
                  <a16:creationId xmlns:a16="http://schemas.microsoft.com/office/drawing/2014/main" id="{09113FB4-2615-9152-1152-0AA7E183D91F}"/>
                </a:ext>
              </a:extLst>
            </p:cNvPr>
            <p:cNvSpPr/>
            <p:nvPr/>
          </p:nvSpPr>
          <p:spPr>
            <a:xfrm>
              <a:off x="6122428" y="4729137"/>
              <a:ext cx="161777" cy="76200"/>
            </a:xfrm>
            <a:custGeom>
              <a:avLst/>
              <a:gdLst>
                <a:gd name="connsiteX0" fmla="*/ 161778 w 161777"/>
                <a:gd name="connsiteY0" fmla="*/ 76200 h 76200"/>
                <a:gd name="connsiteX1" fmla="*/ 0 w 161777"/>
                <a:gd name="connsiteY1" fmla="*/ 76200 h 76200"/>
                <a:gd name="connsiteX2" fmla="*/ 0 w 161777"/>
                <a:gd name="connsiteY2" fmla="*/ 0 h 76200"/>
                <a:gd name="connsiteX3" fmla="*/ 161778 w 161777"/>
                <a:gd name="connsiteY3" fmla="*/ 0 h 76200"/>
                <a:gd name="connsiteX4" fmla="*/ 123713 w 161777"/>
                <a:gd name="connsiteY4" fmla="*/ 38100 h 76200"/>
                <a:gd name="connsiteX5" fmla="*/ 161778 w 161777"/>
                <a:gd name="connsiteY5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1777" h="76200">
                  <a:moveTo>
                    <a:pt x="161778" y="76200"/>
                  </a:moveTo>
                  <a:lnTo>
                    <a:pt x="0" y="76200"/>
                  </a:lnTo>
                  <a:lnTo>
                    <a:pt x="0" y="0"/>
                  </a:lnTo>
                  <a:lnTo>
                    <a:pt x="161778" y="0"/>
                  </a:lnTo>
                  <a:lnTo>
                    <a:pt x="123713" y="38100"/>
                  </a:lnTo>
                  <a:lnTo>
                    <a:pt x="161778" y="76200"/>
                  </a:lnTo>
                  <a:close/>
                </a:path>
              </a:pathLst>
            </a:custGeom>
            <a:noFill/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8" name="Freeform 747">
              <a:extLst>
                <a:ext uri="{FF2B5EF4-FFF2-40B4-BE49-F238E27FC236}">
                  <a16:creationId xmlns:a16="http://schemas.microsoft.com/office/drawing/2014/main" id="{FFDEE292-F3EE-D203-CD61-6F984A18D16C}"/>
                </a:ext>
              </a:extLst>
            </p:cNvPr>
            <p:cNvSpPr/>
            <p:nvPr/>
          </p:nvSpPr>
          <p:spPr>
            <a:xfrm>
              <a:off x="5922584" y="4872012"/>
              <a:ext cx="228392" cy="276225"/>
            </a:xfrm>
            <a:custGeom>
              <a:avLst/>
              <a:gdLst>
                <a:gd name="connsiteX0" fmla="*/ 133229 w 228392"/>
                <a:gd name="connsiteY0" fmla="*/ 276225 h 276225"/>
                <a:gd name="connsiteX1" fmla="*/ 133229 w 228392"/>
                <a:gd name="connsiteY1" fmla="*/ 38100 h 276225"/>
                <a:gd name="connsiteX2" fmla="*/ 190327 w 228392"/>
                <a:gd name="connsiteY2" fmla="*/ 38100 h 276225"/>
                <a:gd name="connsiteX3" fmla="*/ 228392 w 228392"/>
                <a:gd name="connsiteY3" fmla="*/ 0 h 276225"/>
                <a:gd name="connsiteX4" fmla="*/ 47582 w 228392"/>
                <a:gd name="connsiteY4" fmla="*/ 0 h 276225"/>
                <a:gd name="connsiteX5" fmla="*/ 0 w 228392"/>
                <a:gd name="connsiteY5" fmla="*/ 57150 h 276225"/>
                <a:gd name="connsiteX6" fmla="*/ 0 w 228392"/>
                <a:gd name="connsiteY6" fmla="*/ 123825 h 276225"/>
                <a:gd name="connsiteX7" fmla="*/ 38065 w 228392"/>
                <a:gd name="connsiteY7" fmla="*/ 161925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8392" h="276225">
                  <a:moveTo>
                    <a:pt x="133229" y="276225"/>
                  </a:moveTo>
                  <a:lnTo>
                    <a:pt x="133229" y="38100"/>
                  </a:lnTo>
                  <a:lnTo>
                    <a:pt x="190327" y="38100"/>
                  </a:lnTo>
                  <a:cubicBezTo>
                    <a:pt x="219066" y="38100"/>
                    <a:pt x="228392" y="21146"/>
                    <a:pt x="228392" y="0"/>
                  </a:cubicBezTo>
                  <a:lnTo>
                    <a:pt x="47582" y="0"/>
                  </a:lnTo>
                  <a:cubicBezTo>
                    <a:pt x="29691" y="0"/>
                    <a:pt x="0" y="14383"/>
                    <a:pt x="0" y="57150"/>
                  </a:cubicBezTo>
                  <a:lnTo>
                    <a:pt x="0" y="123825"/>
                  </a:lnTo>
                  <a:cubicBezTo>
                    <a:pt x="0" y="144304"/>
                    <a:pt x="17605" y="161925"/>
                    <a:pt x="38065" y="161925"/>
                  </a:cubicBezTo>
                </a:path>
              </a:pathLst>
            </a:custGeom>
            <a:noFill/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29" name="Freeform 748">
              <a:extLst>
                <a:ext uri="{FF2B5EF4-FFF2-40B4-BE49-F238E27FC236}">
                  <a16:creationId xmlns:a16="http://schemas.microsoft.com/office/drawing/2014/main" id="{4B1ACE6B-128A-7A86-1DE0-56683883178F}"/>
                </a:ext>
              </a:extLst>
            </p:cNvPr>
            <p:cNvSpPr/>
            <p:nvPr/>
          </p:nvSpPr>
          <p:spPr>
            <a:xfrm>
              <a:off x="6008231" y="5014887"/>
              <a:ext cx="9516" cy="133350"/>
            </a:xfrm>
            <a:custGeom>
              <a:avLst/>
              <a:gdLst>
                <a:gd name="connsiteX0" fmla="*/ 0 w 9516"/>
                <a:gd name="connsiteY0" fmla="*/ 0 h 133350"/>
                <a:gd name="connsiteX1" fmla="*/ 0 w 9516"/>
                <a:gd name="connsiteY1" fmla="*/ 13335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133350">
                  <a:moveTo>
                    <a:pt x="0" y="0"/>
                  </a:moveTo>
                  <a:lnTo>
                    <a:pt x="0" y="133350"/>
                  </a:lnTo>
                </a:path>
              </a:pathLst>
            </a:custGeom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30" name="Freeform 749">
              <a:extLst>
                <a:ext uri="{FF2B5EF4-FFF2-40B4-BE49-F238E27FC236}">
                  <a16:creationId xmlns:a16="http://schemas.microsoft.com/office/drawing/2014/main" id="{DAF548D1-E655-F3CA-ADBD-B312AC5D148B}"/>
                </a:ext>
              </a:extLst>
            </p:cNvPr>
            <p:cNvSpPr/>
            <p:nvPr/>
          </p:nvSpPr>
          <p:spPr>
            <a:xfrm>
              <a:off x="5960650" y="4929162"/>
              <a:ext cx="9516" cy="219075"/>
            </a:xfrm>
            <a:custGeom>
              <a:avLst/>
              <a:gdLst>
                <a:gd name="connsiteX0" fmla="*/ 0 w 9516"/>
                <a:gd name="connsiteY0" fmla="*/ 0 h 219075"/>
                <a:gd name="connsiteX1" fmla="*/ 0 w 9516"/>
                <a:gd name="connsiteY1" fmla="*/ 219075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16" h="219075">
                  <a:moveTo>
                    <a:pt x="0" y="0"/>
                  </a:moveTo>
                  <a:lnTo>
                    <a:pt x="0" y="219075"/>
                  </a:lnTo>
                </a:path>
              </a:pathLst>
            </a:custGeom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  <p:sp>
          <p:nvSpPr>
            <p:cNvPr id="31" name="Freeform 750">
              <a:extLst>
                <a:ext uri="{FF2B5EF4-FFF2-40B4-BE49-F238E27FC236}">
                  <a16:creationId xmlns:a16="http://schemas.microsoft.com/office/drawing/2014/main" id="{4DFFD6AA-6338-471B-CD7F-B7649EC58FA7}"/>
                </a:ext>
              </a:extLst>
            </p:cNvPr>
            <p:cNvSpPr/>
            <p:nvPr/>
          </p:nvSpPr>
          <p:spPr>
            <a:xfrm>
              <a:off x="5979682" y="4757712"/>
              <a:ext cx="66614" cy="85725"/>
            </a:xfrm>
            <a:custGeom>
              <a:avLst/>
              <a:gdLst>
                <a:gd name="connsiteX0" fmla="*/ 38065 w 66614"/>
                <a:gd name="connsiteY0" fmla="*/ 0 h 85725"/>
                <a:gd name="connsiteX1" fmla="*/ 66614 w 66614"/>
                <a:gd name="connsiteY1" fmla="*/ 28575 h 85725"/>
                <a:gd name="connsiteX2" fmla="*/ 66614 w 66614"/>
                <a:gd name="connsiteY2" fmla="*/ 57150 h 85725"/>
                <a:gd name="connsiteX3" fmla="*/ 38065 w 66614"/>
                <a:gd name="connsiteY3" fmla="*/ 85725 h 85725"/>
                <a:gd name="connsiteX4" fmla="*/ 28549 w 66614"/>
                <a:gd name="connsiteY4" fmla="*/ 85725 h 85725"/>
                <a:gd name="connsiteX5" fmla="*/ 0 w 66614"/>
                <a:gd name="connsiteY5" fmla="*/ 57150 h 85725"/>
                <a:gd name="connsiteX6" fmla="*/ 0 w 66614"/>
                <a:gd name="connsiteY6" fmla="*/ 28575 h 85725"/>
                <a:gd name="connsiteX7" fmla="*/ 28549 w 66614"/>
                <a:gd name="connsiteY7" fmla="*/ 0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614" h="85725">
                  <a:moveTo>
                    <a:pt x="38065" y="0"/>
                  </a:moveTo>
                  <a:cubicBezTo>
                    <a:pt x="53833" y="0"/>
                    <a:pt x="66614" y="12793"/>
                    <a:pt x="66614" y="28575"/>
                  </a:cubicBezTo>
                  <a:lnTo>
                    <a:pt x="66614" y="57150"/>
                  </a:lnTo>
                  <a:cubicBezTo>
                    <a:pt x="66614" y="72932"/>
                    <a:pt x="53833" y="85725"/>
                    <a:pt x="38065" y="85725"/>
                  </a:cubicBezTo>
                  <a:lnTo>
                    <a:pt x="28549" y="85725"/>
                  </a:lnTo>
                  <a:cubicBezTo>
                    <a:pt x="12782" y="85725"/>
                    <a:pt x="0" y="72932"/>
                    <a:pt x="0" y="57150"/>
                  </a:cubicBezTo>
                  <a:lnTo>
                    <a:pt x="0" y="28575"/>
                  </a:lnTo>
                  <a:cubicBezTo>
                    <a:pt x="0" y="12793"/>
                    <a:pt x="12782" y="0"/>
                    <a:pt x="28549" y="0"/>
                  </a:cubicBezTo>
                  <a:close/>
                </a:path>
              </a:pathLst>
            </a:custGeom>
            <a:noFill/>
            <a:ln w="18998" cap="flat">
              <a:solidFill>
                <a:srgbClr val="CF452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>
                <a:solidFill>
                  <a:srgbClr val="0070C0"/>
                </a:solidFill>
              </a:endParaRPr>
            </a:p>
          </p:txBody>
        </p:sp>
      </p:grpSp>
      <p:grpSp>
        <p:nvGrpSpPr>
          <p:cNvPr id="32" name="Graphic 12">
            <a:extLst>
              <a:ext uri="{FF2B5EF4-FFF2-40B4-BE49-F238E27FC236}">
                <a16:creationId xmlns:a16="http://schemas.microsoft.com/office/drawing/2014/main" id="{C024627D-D531-DADD-D87D-A592188F1968}"/>
              </a:ext>
            </a:extLst>
          </p:cNvPr>
          <p:cNvGrpSpPr/>
          <p:nvPr/>
        </p:nvGrpSpPr>
        <p:grpSpPr>
          <a:xfrm>
            <a:off x="9227666" y="4353017"/>
            <a:ext cx="617768" cy="617768"/>
            <a:chOff x="10352011" y="4710087"/>
            <a:chExt cx="438150" cy="438150"/>
          </a:xfrm>
          <a:noFill/>
        </p:grpSpPr>
        <p:sp>
          <p:nvSpPr>
            <p:cNvPr id="33" name="Freeform 968">
              <a:extLst>
                <a:ext uri="{FF2B5EF4-FFF2-40B4-BE49-F238E27FC236}">
                  <a16:creationId xmlns:a16="http://schemas.microsoft.com/office/drawing/2014/main" id="{2D143057-489E-4AF2-A20D-DAABF7DF9266}"/>
                </a:ext>
              </a:extLst>
            </p:cNvPr>
            <p:cNvSpPr/>
            <p:nvPr/>
          </p:nvSpPr>
          <p:spPr>
            <a:xfrm>
              <a:off x="10399636" y="4710087"/>
              <a:ext cx="76200" cy="95250"/>
            </a:xfrm>
            <a:custGeom>
              <a:avLst/>
              <a:gdLst>
                <a:gd name="connsiteX0" fmla="*/ 38100 w 76200"/>
                <a:gd name="connsiteY0" fmla="*/ 95250 h 95250"/>
                <a:gd name="connsiteX1" fmla="*/ 76200 w 76200"/>
                <a:gd name="connsiteY1" fmla="*/ 57150 h 95250"/>
                <a:gd name="connsiteX2" fmla="*/ 76200 w 76200"/>
                <a:gd name="connsiteY2" fmla="*/ 38100 h 95250"/>
                <a:gd name="connsiteX3" fmla="*/ 38100 w 76200"/>
                <a:gd name="connsiteY3" fmla="*/ 0 h 95250"/>
                <a:gd name="connsiteX4" fmla="*/ 0 w 76200"/>
                <a:gd name="connsiteY4" fmla="*/ 38100 h 95250"/>
                <a:gd name="connsiteX5" fmla="*/ 0 w 76200"/>
                <a:gd name="connsiteY5" fmla="*/ 57150 h 95250"/>
                <a:gd name="connsiteX6" fmla="*/ 38100 w 76200"/>
                <a:gd name="connsiteY6" fmla="*/ 9525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95250">
                  <a:moveTo>
                    <a:pt x="38100" y="95250"/>
                  </a:moveTo>
                  <a:cubicBezTo>
                    <a:pt x="60293" y="95250"/>
                    <a:pt x="76200" y="79724"/>
                    <a:pt x="76200" y="57150"/>
                  </a:cubicBezTo>
                  <a:lnTo>
                    <a:pt x="76200" y="38100"/>
                  </a:lnTo>
                  <a:cubicBezTo>
                    <a:pt x="76200" y="15526"/>
                    <a:pt x="60293" y="0"/>
                    <a:pt x="38100" y="0"/>
                  </a:cubicBezTo>
                  <a:cubicBezTo>
                    <a:pt x="15907" y="0"/>
                    <a:pt x="0" y="15526"/>
                    <a:pt x="0" y="38100"/>
                  </a:cubicBezTo>
                  <a:lnTo>
                    <a:pt x="0" y="57150"/>
                  </a:lnTo>
                  <a:cubicBezTo>
                    <a:pt x="0" y="79724"/>
                    <a:pt x="15907" y="95250"/>
                    <a:pt x="38100" y="95250"/>
                  </a:cubicBez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4" name="Freeform 969">
              <a:extLst>
                <a:ext uri="{FF2B5EF4-FFF2-40B4-BE49-F238E27FC236}">
                  <a16:creationId xmlns:a16="http://schemas.microsoft.com/office/drawing/2014/main" id="{B509BDD0-49AF-2DE5-C1B2-AC9224542AD3}"/>
                </a:ext>
              </a:extLst>
            </p:cNvPr>
            <p:cNvSpPr/>
            <p:nvPr/>
          </p:nvSpPr>
          <p:spPr>
            <a:xfrm>
              <a:off x="10352011" y="4833912"/>
              <a:ext cx="171450" cy="171450"/>
            </a:xfrm>
            <a:custGeom>
              <a:avLst/>
              <a:gdLst>
                <a:gd name="connsiteX0" fmla="*/ 171450 w 171450"/>
                <a:gd name="connsiteY0" fmla="*/ 57150 h 171450"/>
                <a:gd name="connsiteX1" fmla="*/ 171450 w 171450"/>
                <a:gd name="connsiteY1" fmla="*/ 47625 h 171450"/>
                <a:gd name="connsiteX2" fmla="*/ 85725 w 171450"/>
                <a:gd name="connsiteY2" fmla="*/ 0 h 171450"/>
                <a:gd name="connsiteX3" fmla="*/ 0 w 171450"/>
                <a:gd name="connsiteY3" fmla="*/ 47625 h 171450"/>
                <a:gd name="connsiteX4" fmla="*/ 0 w 171450"/>
                <a:gd name="connsiteY4" fmla="*/ 133350 h 171450"/>
                <a:gd name="connsiteX5" fmla="*/ 38100 w 171450"/>
                <a:gd name="connsiteY5" fmla="*/ 171450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71450">
                  <a:moveTo>
                    <a:pt x="171450" y="57150"/>
                  </a:moveTo>
                  <a:lnTo>
                    <a:pt x="171450" y="47625"/>
                  </a:lnTo>
                  <a:cubicBezTo>
                    <a:pt x="171450" y="16192"/>
                    <a:pt x="118777" y="0"/>
                    <a:pt x="85725" y="0"/>
                  </a:cubicBezTo>
                  <a:cubicBezTo>
                    <a:pt x="52673" y="0"/>
                    <a:pt x="0" y="16192"/>
                    <a:pt x="0" y="47625"/>
                  </a:cubicBezTo>
                  <a:lnTo>
                    <a:pt x="0" y="133350"/>
                  </a:lnTo>
                  <a:cubicBezTo>
                    <a:pt x="0" y="151924"/>
                    <a:pt x="17526" y="171450"/>
                    <a:pt x="38100" y="171450"/>
                  </a:cubicBez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5" name="Freeform 970">
              <a:extLst>
                <a:ext uri="{FF2B5EF4-FFF2-40B4-BE49-F238E27FC236}">
                  <a16:creationId xmlns:a16="http://schemas.microsoft.com/office/drawing/2014/main" id="{B0B17D0A-ACC7-5DE9-4C95-B435F6A19008}"/>
                </a:ext>
              </a:extLst>
            </p:cNvPr>
            <p:cNvSpPr/>
            <p:nvPr/>
          </p:nvSpPr>
          <p:spPr>
            <a:xfrm>
              <a:off x="10485361" y="4948212"/>
              <a:ext cx="38100" cy="200025"/>
            </a:xfrm>
            <a:custGeom>
              <a:avLst/>
              <a:gdLst>
                <a:gd name="connsiteX0" fmla="*/ 0 w 38100"/>
                <a:gd name="connsiteY0" fmla="*/ 200025 h 200025"/>
                <a:gd name="connsiteX1" fmla="*/ 0 w 38100"/>
                <a:gd name="connsiteY1" fmla="*/ 57150 h 200025"/>
                <a:gd name="connsiteX2" fmla="*/ 38100 w 38100"/>
                <a:gd name="connsiteY2" fmla="*/ 19050 h 200025"/>
                <a:gd name="connsiteX3" fmla="*/ 38100 w 38100"/>
                <a:gd name="connsiteY3" fmla="*/ 0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100" h="200025">
                  <a:moveTo>
                    <a:pt x="0" y="200025"/>
                  </a:moveTo>
                  <a:lnTo>
                    <a:pt x="0" y="57150"/>
                  </a:lnTo>
                  <a:cubicBezTo>
                    <a:pt x="20574" y="57150"/>
                    <a:pt x="38100" y="37624"/>
                    <a:pt x="38100" y="19050"/>
                  </a:cubicBezTo>
                  <a:lnTo>
                    <a:pt x="38100" y="0"/>
                  </a:ln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6" name="Freeform 971">
              <a:extLst>
                <a:ext uri="{FF2B5EF4-FFF2-40B4-BE49-F238E27FC236}">
                  <a16:creationId xmlns:a16="http://schemas.microsoft.com/office/drawing/2014/main" id="{7A391469-3071-FE2B-8566-D8930E017486}"/>
                </a:ext>
              </a:extLst>
            </p:cNvPr>
            <p:cNvSpPr/>
            <p:nvPr/>
          </p:nvSpPr>
          <p:spPr>
            <a:xfrm>
              <a:off x="10390111" y="4900587"/>
              <a:ext cx="9525" cy="247650"/>
            </a:xfrm>
            <a:custGeom>
              <a:avLst/>
              <a:gdLst>
                <a:gd name="connsiteX0" fmla="*/ 0 w 9525"/>
                <a:gd name="connsiteY0" fmla="*/ 0 h 247650"/>
                <a:gd name="connsiteX1" fmla="*/ 0 w 9525"/>
                <a:gd name="connsiteY1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47650">
                  <a:moveTo>
                    <a:pt x="0" y="0"/>
                  </a:moveTo>
                  <a:lnTo>
                    <a:pt x="0" y="24765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7" name="Freeform 972">
              <a:extLst>
                <a:ext uri="{FF2B5EF4-FFF2-40B4-BE49-F238E27FC236}">
                  <a16:creationId xmlns:a16="http://schemas.microsoft.com/office/drawing/2014/main" id="{41D9CF32-37C5-F050-BE77-23047D4D4C5B}"/>
                </a:ext>
              </a:extLst>
            </p:cNvPr>
            <p:cNvSpPr/>
            <p:nvPr/>
          </p:nvSpPr>
          <p:spPr>
            <a:xfrm>
              <a:off x="10437736" y="4995837"/>
              <a:ext cx="9525" cy="152400"/>
            </a:xfrm>
            <a:custGeom>
              <a:avLst/>
              <a:gdLst>
                <a:gd name="connsiteX0" fmla="*/ 0 w 9525"/>
                <a:gd name="connsiteY0" fmla="*/ 0 h 152400"/>
                <a:gd name="connsiteX1" fmla="*/ 0 w 9525"/>
                <a:gd name="connsiteY1" fmla="*/ 15240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52400">
                  <a:moveTo>
                    <a:pt x="0" y="0"/>
                  </a:moveTo>
                  <a:lnTo>
                    <a:pt x="0" y="15240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8" name="Freeform 973">
              <a:extLst>
                <a:ext uri="{FF2B5EF4-FFF2-40B4-BE49-F238E27FC236}">
                  <a16:creationId xmlns:a16="http://schemas.microsoft.com/office/drawing/2014/main" id="{B2E2B978-5AD1-C950-64C8-332E293F39A7}"/>
                </a:ext>
              </a:extLst>
            </p:cNvPr>
            <p:cNvSpPr/>
            <p:nvPr/>
          </p:nvSpPr>
          <p:spPr>
            <a:xfrm>
              <a:off x="10666336" y="4710087"/>
              <a:ext cx="76200" cy="95250"/>
            </a:xfrm>
            <a:custGeom>
              <a:avLst/>
              <a:gdLst>
                <a:gd name="connsiteX0" fmla="*/ 38100 w 76200"/>
                <a:gd name="connsiteY0" fmla="*/ 95250 h 95250"/>
                <a:gd name="connsiteX1" fmla="*/ 76200 w 76200"/>
                <a:gd name="connsiteY1" fmla="*/ 57150 h 95250"/>
                <a:gd name="connsiteX2" fmla="*/ 76200 w 76200"/>
                <a:gd name="connsiteY2" fmla="*/ 38100 h 95250"/>
                <a:gd name="connsiteX3" fmla="*/ 38100 w 76200"/>
                <a:gd name="connsiteY3" fmla="*/ 0 h 95250"/>
                <a:gd name="connsiteX4" fmla="*/ 0 w 76200"/>
                <a:gd name="connsiteY4" fmla="*/ 38100 h 95250"/>
                <a:gd name="connsiteX5" fmla="*/ 0 w 76200"/>
                <a:gd name="connsiteY5" fmla="*/ 57150 h 95250"/>
                <a:gd name="connsiteX6" fmla="*/ 38100 w 76200"/>
                <a:gd name="connsiteY6" fmla="*/ 9525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95250">
                  <a:moveTo>
                    <a:pt x="38100" y="95250"/>
                  </a:moveTo>
                  <a:cubicBezTo>
                    <a:pt x="60293" y="95250"/>
                    <a:pt x="76200" y="79724"/>
                    <a:pt x="76200" y="57150"/>
                  </a:cubicBezTo>
                  <a:lnTo>
                    <a:pt x="76200" y="38100"/>
                  </a:lnTo>
                  <a:cubicBezTo>
                    <a:pt x="76200" y="15526"/>
                    <a:pt x="60293" y="0"/>
                    <a:pt x="38100" y="0"/>
                  </a:cubicBezTo>
                  <a:cubicBezTo>
                    <a:pt x="15907" y="0"/>
                    <a:pt x="0" y="15526"/>
                    <a:pt x="0" y="38100"/>
                  </a:cubicBezTo>
                  <a:lnTo>
                    <a:pt x="0" y="57150"/>
                  </a:lnTo>
                  <a:cubicBezTo>
                    <a:pt x="0" y="79724"/>
                    <a:pt x="15907" y="95250"/>
                    <a:pt x="38100" y="95250"/>
                  </a:cubicBez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9" name="Freeform 974">
              <a:extLst>
                <a:ext uri="{FF2B5EF4-FFF2-40B4-BE49-F238E27FC236}">
                  <a16:creationId xmlns:a16="http://schemas.microsoft.com/office/drawing/2014/main" id="{B9D0A6AD-1DEA-3BAE-3D3A-996C928D3582}"/>
                </a:ext>
              </a:extLst>
            </p:cNvPr>
            <p:cNvSpPr/>
            <p:nvPr/>
          </p:nvSpPr>
          <p:spPr>
            <a:xfrm>
              <a:off x="10752061" y="4900587"/>
              <a:ext cx="9525" cy="247650"/>
            </a:xfrm>
            <a:custGeom>
              <a:avLst/>
              <a:gdLst>
                <a:gd name="connsiteX0" fmla="*/ 0 w 9525"/>
                <a:gd name="connsiteY0" fmla="*/ 247650 h 247650"/>
                <a:gd name="connsiteX1" fmla="*/ 0 w 9525"/>
                <a:gd name="connsiteY1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47650">
                  <a:moveTo>
                    <a:pt x="0" y="24765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0" name="Freeform 975">
              <a:extLst>
                <a:ext uri="{FF2B5EF4-FFF2-40B4-BE49-F238E27FC236}">
                  <a16:creationId xmlns:a16="http://schemas.microsoft.com/office/drawing/2014/main" id="{51698CBD-208B-A0D3-BE3D-A4CA0546C47C}"/>
                </a:ext>
              </a:extLst>
            </p:cNvPr>
            <p:cNvSpPr/>
            <p:nvPr/>
          </p:nvSpPr>
          <p:spPr>
            <a:xfrm>
              <a:off x="10618711" y="4948212"/>
              <a:ext cx="38100" cy="200025"/>
            </a:xfrm>
            <a:custGeom>
              <a:avLst/>
              <a:gdLst>
                <a:gd name="connsiteX0" fmla="*/ 0 w 38100"/>
                <a:gd name="connsiteY0" fmla="*/ 0 h 200025"/>
                <a:gd name="connsiteX1" fmla="*/ 0 w 38100"/>
                <a:gd name="connsiteY1" fmla="*/ 19050 h 200025"/>
                <a:gd name="connsiteX2" fmla="*/ 38100 w 38100"/>
                <a:gd name="connsiteY2" fmla="*/ 57150 h 200025"/>
                <a:gd name="connsiteX3" fmla="*/ 38100 w 38100"/>
                <a:gd name="connsiteY3" fmla="*/ 200025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100" h="200025">
                  <a:moveTo>
                    <a:pt x="0" y="0"/>
                  </a:moveTo>
                  <a:lnTo>
                    <a:pt x="0" y="19050"/>
                  </a:lnTo>
                  <a:cubicBezTo>
                    <a:pt x="0" y="37624"/>
                    <a:pt x="17526" y="57150"/>
                    <a:pt x="38100" y="57150"/>
                  </a:cubicBezTo>
                  <a:lnTo>
                    <a:pt x="38100" y="200025"/>
                  </a:ln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1" name="Freeform 976">
              <a:extLst>
                <a:ext uri="{FF2B5EF4-FFF2-40B4-BE49-F238E27FC236}">
                  <a16:creationId xmlns:a16="http://schemas.microsoft.com/office/drawing/2014/main" id="{87F616E4-5808-4A11-ECE2-D0F0E30B5898}"/>
                </a:ext>
              </a:extLst>
            </p:cNvPr>
            <p:cNvSpPr/>
            <p:nvPr/>
          </p:nvSpPr>
          <p:spPr>
            <a:xfrm>
              <a:off x="10618711" y="4833912"/>
              <a:ext cx="171450" cy="171450"/>
            </a:xfrm>
            <a:custGeom>
              <a:avLst/>
              <a:gdLst>
                <a:gd name="connsiteX0" fmla="*/ 133350 w 171450"/>
                <a:gd name="connsiteY0" fmla="*/ 171450 h 171450"/>
                <a:gd name="connsiteX1" fmla="*/ 171450 w 171450"/>
                <a:gd name="connsiteY1" fmla="*/ 133350 h 171450"/>
                <a:gd name="connsiteX2" fmla="*/ 171450 w 171450"/>
                <a:gd name="connsiteY2" fmla="*/ 47625 h 171450"/>
                <a:gd name="connsiteX3" fmla="*/ 85725 w 171450"/>
                <a:gd name="connsiteY3" fmla="*/ 0 h 171450"/>
                <a:gd name="connsiteX4" fmla="*/ 0 w 171450"/>
                <a:gd name="connsiteY4" fmla="*/ 47625 h 171450"/>
                <a:gd name="connsiteX5" fmla="*/ 0 w 171450"/>
                <a:gd name="connsiteY5" fmla="*/ 57150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71450">
                  <a:moveTo>
                    <a:pt x="133350" y="171450"/>
                  </a:moveTo>
                  <a:cubicBezTo>
                    <a:pt x="153924" y="171450"/>
                    <a:pt x="171450" y="151829"/>
                    <a:pt x="171450" y="133350"/>
                  </a:cubicBezTo>
                  <a:lnTo>
                    <a:pt x="171450" y="47625"/>
                  </a:lnTo>
                  <a:cubicBezTo>
                    <a:pt x="171450" y="16192"/>
                    <a:pt x="118777" y="0"/>
                    <a:pt x="85725" y="0"/>
                  </a:cubicBezTo>
                  <a:cubicBezTo>
                    <a:pt x="52673" y="0"/>
                    <a:pt x="0" y="16192"/>
                    <a:pt x="0" y="47625"/>
                  </a:cubicBezTo>
                  <a:lnTo>
                    <a:pt x="0" y="57150"/>
                  </a:ln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2" name="Freeform 977">
              <a:extLst>
                <a:ext uri="{FF2B5EF4-FFF2-40B4-BE49-F238E27FC236}">
                  <a16:creationId xmlns:a16="http://schemas.microsoft.com/office/drawing/2014/main" id="{595B590D-A3D8-3B02-3A30-942FD2F318BA}"/>
                </a:ext>
              </a:extLst>
            </p:cNvPr>
            <p:cNvSpPr/>
            <p:nvPr/>
          </p:nvSpPr>
          <p:spPr>
            <a:xfrm>
              <a:off x="10704436" y="4995837"/>
              <a:ext cx="9525" cy="152400"/>
            </a:xfrm>
            <a:custGeom>
              <a:avLst/>
              <a:gdLst>
                <a:gd name="connsiteX0" fmla="*/ 0 w 9525"/>
                <a:gd name="connsiteY0" fmla="*/ 0 h 152400"/>
                <a:gd name="connsiteX1" fmla="*/ 0 w 9525"/>
                <a:gd name="connsiteY1" fmla="*/ 15240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52400">
                  <a:moveTo>
                    <a:pt x="0" y="0"/>
                  </a:moveTo>
                  <a:lnTo>
                    <a:pt x="0" y="15240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3" name="Freeform 978">
              <a:extLst>
                <a:ext uri="{FF2B5EF4-FFF2-40B4-BE49-F238E27FC236}">
                  <a16:creationId xmlns:a16="http://schemas.microsoft.com/office/drawing/2014/main" id="{04028819-D949-3662-BB2F-96011435425E}"/>
                </a:ext>
              </a:extLst>
            </p:cNvPr>
            <p:cNvSpPr/>
            <p:nvPr/>
          </p:nvSpPr>
          <p:spPr>
            <a:xfrm>
              <a:off x="10437736" y="4881537"/>
              <a:ext cx="38100" cy="76200"/>
            </a:xfrm>
            <a:custGeom>
              <a:avLst/>
              <a:gdLst>
                <a:gd name="connsiteX0" fmla="*/ 38100 w 38100"/>
                <a:gd name="connsiteY0" fmla="*/ 0 h 76200"/>
                <a:gd name="connsiteX1" fmla="*/ 0 w 38100"/>
                <a:gd name="connsiteY1" fmla="*/ 38100 h 76200"/>
                <a:gd name="connsiteX2" fmla="*/ 38100 w 38100"/>
                <a:gd name="connsiteY2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76200">
                  <a:moveTo>
                    <a:pt x="38100" y="0"/>
                  </a:moveTo>
                  <a:lnTo>
                    <a:pt x="0" y="38100"/>
                  </a:lnTo>
                  <a:lnTo>
                    <a:pt x="38100" y="76200"/>
                  </a:ln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4" name="Freeform 979">
              <a:extLst>
                <a:ext uri="{FF2B5EF4-FFF2-40B4-BE49-F238E27FC236}">
                  <a16:creationId xmlns:a16="http://schemas.microsoft.com/office/drawing/2014/main" id="{384DC9B3-1695-D999-D171-AF5242E2A95C}"/>
                </a:ext>
              </a:extLst>
            </p:cNvPr>
            <p:cNvSpPr/>
            <p:nvPr/>
          </p:nvSpPr>
          <p:spPr>
            <a:xfrm>
              <a:off x="10666336" y="4881537"/>
              <a:ext cx="38100" cy="76200"/>
            </a:xfrm>
            <a:custGeom>
              <a:avLst/>
              <a:gdLst>
                <a:gd name="connsiteX0" fmla="*/ 0 w 38100"/>
                <a:gd name="connsiteY0" fmla="*/ 0 h 76200"/>
                <a:gd name="connsiteX1" fmla="*/ 38100 w 38100"/>
                <a:gd name="connsiteY1" fmla="*/ 38100 h 76200"/>
                <a:gd name="connsiteX2" fmla="*/ 0 w 38100"/>
                <a:gd name="connsiteY2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76200">
                  <a:moveTo>
                    <a:pt x="0" y="0"/>
                  </a:moveTo>
                  <a:lnTo>
                    <a:pt x="38100" y="38100"/>
                  </a:lnTo>
                  <a:lnTo>
                    <a:pt x="0" y="76200"/>
                  </a:lnTo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5" name="Freeform 980">
              <a:extLst>
                <a:ext uri="{FF2B5EF4-FFF2-40B4-BE49-F238E27FC236}">
                  <a16:creationId xmlns:a16="http://schemas.microsoft.com/office/drawing/2014/main" id="{C2E2DAD6-8941-B41B-707A-7F1279E17225}"/>
                </a:ext>
              </a:extLst>
            </p:cNvPr>
            <p:cNvSpPr/>
            <p:nvPr/>
          </p:nvSpPr>
          <p:spPr>
            <a:xfrm>
              <a:off x="10437736" y="4919637"/>
              <a:ext cx="85725" cy="9525"/>
            </a:xfrm>
            <a:custGeom>
              <a:avLst/>
              <a:gdLst>
                <a:gd name="connsiteX0" fmla="*/ 0 w 85725"/>
                <a:gd name="connsiteY0" fmla="*/ 0 h 9525"/>
                <a:gd name="connsiteX1" fmla="*/ 85725 w 857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725" h="9525">
                  <a:moveTo>
                    <a:pt x="0" y="0"/>
                  </a:moveTo>
                  <a:lnTo>
                    <a:pt x="85725" y="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6" name="Freeform 981">
              <a:extLst>
                <a:ext uri="{FF2B5EF4-FFF2-40B4-BE49-F238E27FC236}">
                  <a16:creationId xmlns:a16="http://schemas.microsoft.com/office/drawing/2014/main" id="{C4067DE4-18B3-3D5C-62A8-E7185541A6EA}"/>
                </a:ext>
              </a:extLst>
            </p:cNvPr>
            <p:cNvSpPr/>
            <p:nvPr/>
          </p:nvSpPr>
          <p:spPr>
            <a:xfrm>
              <a:off x="10618711" y="4919637"/>
              <a:ext cx="85725" cy="9525"/>
            </a:xfrm>
            <a:custGeom>
              <a:avLst/>
              <a:gdLst>
                <a:gd name="connsiteX0" fmla="*/ 85725 w 85725"/>
                <a:gd name="connsiteY0" fmla="*/ 0 h 9525"/>
                <a:gd name="connsiteX1" fmla="*/ 0 w 857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725" h="9525">
                  <a:moveTo>
                    <a:pt x="85725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7" name="Freeform 982">
              <a:extLst>
                <a:ext uri="{FF2B5EF4-FFF2-40B4-BE49-F238E27FC236}">
                  <a16:creationId xmlns:a16="http://schemas.microsoft.com/office/drawing/2014/main" id="{9684E7B4-7213-49EA-ADB9-7403FE801583}"/>
                </a:ext>
              </a:extLst>
            </p:cNvPr>
            <p:cNvSpPr/>
            <p:nvPr/>
          </p:nvSpPr>
          <p:spPr>
            <a:xfrm>
              <a:off x="10542511" y="4919637"/>
              <a:ext cx="19050" cy="9525"/>
            </a:xfrm>
            <a:custGeom>
              <a:avLst/>
              <a:gdLst>
                <a:gd name="connsiteX0" fmla="*/ 0 w 19050"/>
                <a:gd name="connsiteY0" fmla="*/ 0 h 9525"/>
                <a:gd name="connsiteX1" fmla="*/ 19050 w 19050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0" y="0"/>
                  </a:moveTo>
                  <a:lnTo>
                    <a:pt x="19050" y="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8" name="Freeform 983">
              <a:extLst>
                <a:ext uri="{FF2B5EF4-FFF2-40B4-BE49-F238E27FC236}">
                  <a16:creationId xmlns:a16="http://schemas.microsoft.com/office/drawing/2014/main" id="{3B1E0819-8469-443A-8A0E-7475C237C3BA}"/>
                </a:ext>
              </a:extLst>
            </p:cNvPr>
            <p:cNvSpPr/>
            <p:nvPr/>
          </p:nvSpPr>
          <p:spPr>
            <a:xfrm>
              <a:off x="10580611" y="4919637"/>
              <a:ext cx="19050" cy="9525"/>
            </a:xfrm>
            <a:custGeom>
              <a:avLst/>
              <a:gdLst>
                <a:gd name="connsiteX0" fmla="*/ 0 w 19050"/>
                <a:gd name="connsiteY0" fmla="*/ 0 h 9525"/>
                <a:gd name="connsiteX1" fmla="*/ 19050 w 19050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0" y="0"/>
                  </a:moveTo>
                  <a:lnTo>
                    <a:pt x="19050" y="0"/>
                  </a:lnTo>
                </a:path>
              </a:pathLst>
            </a:custGeom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</p:spTree>
    <p:extLst>
      <p:ext uri="{BB962C8B-B14F-4D97-AF65-F5344CB8AC3E}">
        <p14:creationId xmlns:p14="http://schemas.microsoft.com/office/powerpoint/2010/main" val="4050188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7205" y="1191138"/>
            <a:ext cx="68259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  <a:t>Правила составления резюме:</a:t>
            </a:r>
          </a:p>
        </p:txBody>
      </p:sp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1DF6D174-F58B-E37F-E94E-73A4F332866B}"/>
              </a:ext>
            </a:extLst>
          </p:cNvPr>
          <p:cNvSpPr/>
          <p:nvPr/>
        </p:nvSpPr>
        <p:spPr>
          <a:xfrm>
            <a:off x="1947800" y="3617602"/>
            <a:ext cx="2176525" cy="1086509"/>
          </a:xfrm>
          <a:custGeom>
            <a:avLst/>
            <a:gdLst>
              <a:gd name="connsiteX0" fmla="*/ 273038 w 2713761"/>
              <a:gd name="connsiteY0" fmla="*/ 0 h 1086509"/>
              <a:gd name="connsiteX1" fmla="*/ 2440723 w 2713761"/>
              <a:gd name="connsiteY1" fmla="*/ 0 h 1086509"/>
              <a:gd name="connsiteX2" fmla="*/ 2621811 w 2713761"/>
              <a:gd name="connsiteY2" fmla="*/ 181088 h 1086509"/>
              <a:gd name="connsiteX3" fmla="*/ 2621811 w 2713761"/>
              <a:gd name="connsiteY3" fmla="*/ 389926 h 1086509"/>
              <a:gd name="connsiteX4" fmla="*/ 2713761 w 2713761"/>
              <a:gd name="connsiteY4" fmla="*/ 481876 h 1086509"/>
              <a:gd name="connsiteX5" fmla="*/ 2621811 w 2713761"/>
              <a:gd name="connsiteY5" fmla="*/ 573826 h 1086509"/>
              <a:gd name="connsiteX6" fmla="*/ 2621811 w 2713761"/>
              <a:gd name="connsiteY6" fmla="*/ 905421 h 1086509"/>
              <a:gd name="connsiteX7" fmla="*/ 2440723 w 2713761"/>
              <a:gd name="connsiteY7" fmla="*/ 1086509 h 1086509"/>
              <a:gd name="connsiteX8" fmla="*/ 273038 w 2713761"/>
              <a:gd name="connsiteY8" fmla="*/ 1086509 h 1086509"/>
              <a:gd name="connsiteX9" fmla="*/ 91950 w 2713761"/>
              <a:gd name="connsiteY9" fmla="*/ 905421 h 1086509"/>
              <a:gd name="connsiteX10" fmla="*/ 91950 w 2713761"/>
              <a:gd name="connsiteY10" fmla="*/ 568962 h 1086509"/>
              <a:gd name="connsiteX11" fmla="*/ 0 w 2713761"/>
              <a:gd name="connsiteY11" fmla="*/ 477012 h 1086509"/>
              <a:gd name="connsiteX12" fmla="*/ 91950 w 2713761"/>
              <a:gd name="connsiteY12" fmla="*/ 385062 h 1086509"/>
              <a:gd name="connsiteX13" fmla="*/ 91950 w 2713761"/>
              <a:gd name="connsiteY13" fmla="*/ 181088 h 1086509"/>
              <a:gd name="connsiteX14" fmla="*/ 273038 w 2713761"/>
              <a:gd name="connsiteY14" fmla="*/ 0 h 1086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713761" h="1086509">
                <a:moveTo>
                  <a:pt x="273038" y="0"/>
                </a:moveTo>
                <a:lnTo>
                  <a:pt x="2440723" y="0"/>
                </a:lnTo>
                <a:cubicBezTo>
                  <a:pt x="2540735" y="0"/>
                  <a:pt x="2621811" y="81076"/>
                  <a:pt x="2621811" y="181088"/>
                </a:cubicBezTo>
                <a:lnTo>
                  <a:pt x="2621811" y="389926"/>
                </a:lnTo>
                <a:cubicBezTo>
                  <a:pt x="2621811" y="440709"/>
                  <a:pt x="2662978" y="481876"/>
                  <a:pt x="2713761" y="481876"/>
                </a:cubicBezTo>
                <a:cubicBezTo>
                  <a:pt x="2662978" y="481876"/>
                  <a:pt x="2621811" y="523043"/>
                  <a:pt x="2621811" y="573826"/>
                </a:cubicBezTo>
                <a:lnTo>
                  <a:pt x="2621811" y="905421"/>
                </a:lnTo>
                <a:cubicBezTo>
                  <a:pt x="2621811" y="1005433"/>
                  <a:pt x="2540735" y="1086509"/>
                  <a:pt x="2440723" y="1086509"/>
                </a:cubicBezTo>
                <a:lnTo>
                  <a:pt x="273038" y="1086509"/>
                </a:lnTo>
                <a:cubicBezTo>
                  <a:pt x="173026" y="1086509"/>
                  <a:pt x="91950" y="1005433"/>
                  <a:pt x="91950" y="905421"/>
                </a:cubicBezTo>
                <a:lnTo>
                  <a:pt x="91950" y="568962"/>
                </a:lnTo>
                <a:cubicBezTo>
                  <a:pt x="91950" y="518179"/>
                  <a:pt x="50783" y="477012"/>
                  <a:pt x="0" y="477012"/>
                </a:cubicBezTo>
                <a:cubicBezTo>
                  <a:pt x="50783" y="477012"/>
                  <a:pt x="91950" y="435845"/>
                  <a:pt x="91950" y="385062"/>
                </a:cubicBezTo>
                <a:lnTo>
                  <a:pt x="91950" y="181088"/>
                </a:lnTo>
                <a:cubicBezTo>
                  <a:pt x="91950" y="81076"/>
                  <a:pt x="173026" y="0"/>
                  <a:pt x="273038" y="0"/>
                </a:cubicBezTo>
                <a:close/>
              </a:path>
            </a:pathLst>
          </a:cu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235074" y="4040108"/>
            <a:ext cx="4139213" cy="9353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ru-RU" sz="1600" dirty="0">
                <a:solidFill>
                  <a:srgbClr val="0036A8"/>
                </a:solidFill>
                <a:latin typeface="Montserrat" panose="00000500000000000000" pitchFamily="2" charset="-52"/>
              </a:rPr>
              <a:t>Без ошибок и исправлений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37829" y="3659275"/>
            <a:ext cx="1957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Montserrat Medium" panose="00000600000000000000" pitchFamily="2" charset="-52"/>
              </a:rPr>
              <a:t>Аккуратность</a:t>
            </a:r>
          </a:p>
        </p:txBody>
      </p:sp>
      <p:pic>
        <p:nvPicPr>
          <p:cNvPr id="3" name="Рисунок 2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AFFCBF80-829B-806B-CA6A-C63D2EC8F39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BFDDA69B-8B8A-EFBB-534E-F29210F3D673}"/>
              </a:ext>
            </a:extLst>
          </p:cNvPr>
          <p:cNvSpPr/>
          <p:nvPr/>
        </p:nvSpPr>
        <p:spPr>
          <a:xfrm>
            <a:off x="1330326" y="1981068"/>
            <a:ext cx="1670050" cy="1086509"/>
          </a:xfrm>
          <a:custGeom>
            <a:avLst/>
            <a:gdLst>
              <a:gd name="connsiteX0" fmla="*/ 273038 w 2713761"/>
              <a:gd name="connsiteY0" fmla="*/ 0 h 1086509"/>
              <a:gd name="connsiteX1" fmla="*/ 2440723 w 2713761"/>
              <a:gd name="connsiteY1" fmla="*/ 0 h 1086509"/>
              <a:gd name="connsiteX2" fmla="*/ 2621811 w 2713761"/>
              <a:gd name="connsiteY2" fmla="*/ 181088 h 1086509"/>
              <a:gd name="connsiteX3" fmla="*/ 2621811 w 2713761"/>
              <a:gd name="connsiteY3" fmla="*/ 389926 h 1086509"/>
              <a:gd name="connsiteX4" fmla="*/ 2713761 w 2713761"/>
              <a:gd name="connsiteY4" fmla="*/ 481876 h 1086509"/>
              <a:gd name="connsiteX5" fmla="*/ 2621811 w 2713761"/>
              <a:gd name="connsiteY5" fmla="*/ 573826 h 1086509"/>
              <a:gd name="connsiteX6" fmla="*/ 2621811 w 2713761"/>
              <a:gd name="connsiteY6" fmla="*/ 905421 h 1086509"/>
              <a:gd name="connsiteX7" fmla="*/ 2440723 w 2713761"/>
              <a:gd name="connsiteY7" fmla="*/ 1086509 h 1086509"/>
              <a:gd name="connsiteX8" fmla="*/ 273038 w 2713761"/>
              <a:gd name="connsiteY8" fmla="*/ 1086509 h 1086509"/>
              <a:gd name="connsiteX9" fmla="*/ 91950 w 2713761"/>
              <a:gd name="connsiteY9" fmla="*/ 905421 h 1086509"/>
              <a:gd name="connsiteX10" fmla="*/ 91950 w 2713761"/>
              <a:gd name="connsiteY10" fmla="*/ 568962 h 1086509"/>
              <a:gd name="connsiteX11" fmla="*/ 0 w 2713761"/>
              <a:gd name="connsiteY11" fmla="*/ 477012 h 1086509"/>
              <a:gd name="connsiteX12" fmla="*/ 91950 w 2713761"/>
              <a:gd name="connsiteY12" fmla="*/ 385062 h 1086509"/>
              <a:gd name="connsiteX13" fmla="*/ 91950 w 2713761"/>
              <a:gd name="connsiteY13" fmla="*/ 181088 h 1086509"/>
              <a:gd name="connsiteX14" fmla="*/ 273038 w 2713761"/>
              <a:gd name="connsiteY14" fmla="*/ 0 h 1086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713761" h="1086509">
                <a:moveTo>
                  <a:pt x="273038" y="0"/>
                </a:moveTo>
                <a:lnTo>
                  <a:pt x="2440723" y="0"/>
                </a:lnTo>
                <a:cubicBezTo>
                  <a:pt x="2540735" y="0"/>
                  <a:pt x="2621811" y="81076"/>
                  <a:pt x="2621811" y="181088"/>
                </a:cubicBezTo>
                <a:lnTo>
                  <a:pt x="2621811" y="389926"/>
                </a:lnTo>
                <a:cubicBezTo>
                  <a:pt x="2621811" y="440709"/>
                  <a:pt x="2662978" y="481876"/>
                  <a:pt x="2713761" y="481876"/>
                </a:cubicBezTo>
                <a:cubicBezTo>
                  <a:pt x="2662978" y="481876"/>
                  <a:pt x="2621811" y="523043"/>
                  <a:pt x="2621811" y="573826"/>
                </a:cubicBezTo>
                <a:lnTo>
                  <a:pt x="2621811" y="905421"/>
                </a:lnTo>
                <a:cubicBezTo>
                  <a:pt x="2621811" y="1005433"/>
                  <a:pt x="2540735" y="1086509"/>
                  <a:pt x="2440723" y="1086509"/>
                </a:cubicBezTo>
                <a:lnTo>
                  <a:pt x="273038" y="1086509"/>
                </a:lnTo>
                <a:cubicBezTo>
                  <a:pt x="173026" y="1086509"/>
                  <a:pt x="91950" y="1005433"/>
                  <a:pt x="91950" y="905421"/>
                </a:cubicBezTo>
                <a:lnTo>
                  <a:pt x="91950" y="568962"/>
                </a:lnTo>
                <a:cubicBezTo>
                  <a:pt x="91950" y="518179"/>
                  <a:pt x="50783" y="477012"/>
                  <a:pt x="0" y="477012"/>
                </a:cubicBezTo>
                <a:cubicBezTo>
                  <a:pt x="50783" y="477012"/>
                  <a:pt x="91950" y="435845"/>
                  <a:pt x="91950" y="385062"/>
                </a:cubicBezTo>
                <a:lnTo>
                  <a:pt x="91950" y="181088"/>
                </a:lnTo>
                <a:cubicBezTo>
                  <a:pt x="91950" y="81076"/>
                  <a:pt x="173026" y="0"/>
                  <a:pt x="273038" y="0"/>
                </a:cubicBezTo>
                <a:close/>
              </a:path>
            </a:pathLst>
          </a:cu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15" name="Скругленный прямоугольник 16">
            <a:extLst>
              <a:ext uri="{FF2B5EF4-FFF2-40B4-BE49-F238E27FC236}">
                <a16:creationId xmlns:a16="http://schemas.microsoft.com/office/drawing/2014/main" id="{1C3C45F0-B94A-92E9-DA2D-5259FCFC4406}"/>
              </a:ext>
            </a:extLst>
          </p:cNvPr>
          <p:cNvSpPr/>
          <p:nvPr/>
        </p:nvSpPr>
        <p:spPr>
          <a:xfrm>
            <a:off x="1235075" y="2396320"/>
            <a:ext cx="4139213" cy="96066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ru-RU" sz="1600" dirty="0">
                <a:solidFill>
                  <a:srgbClr val="0036A8"/>
                </a:solidFill>
                <a:latin typeface="Montserrat" panose="00000500000000000000" pitchFamily="2" charset="-52"/>
              </a:rPr>
              <a:t>Желательно 1 страница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BB70D9-CC69-05F4-3464-8A369DFD73CA}"/>
              </a:ext>
            </a:extLst>
          </p:cNvPr>
          <p:cNvSpPr txBox="1"/>
          <p:nvPr/>
        </p:nvSpPr>
        <p:spPr>
          <a:xfrm>
            <a:off x="1365534" y="2022741"/>
            <a:ext cx="1866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Montserrat Medium" panose="00000600000000000000" pitchFamily="2" charset="-52"/>
              </a:rPr>
              <a:t>Краткость</a:t>
            </a: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84BE6601-0F36-1D47-8656-077951DB9988}"/>
              </a:ext>
            </a:extLst>
          </p:cNvPr>
          <p:cNvSpPr/>
          <p:nvPr/>
        </p:nvSpPr>
        <p:spPr>
          <a:xfrm>
            <a:off x="3247505" y="5224079"/>
            <a:ext cx="2042707" cy="1086509"/>
          </a:xfrm>
          <a:custGeom>
            <a:avLst/>
            <a:gdLst>
              <a:gd name="connsiteX0" fmla="*/ 273038 w 2713761"/>
              <a:gd name="connsiteY0" fmla="*/ 0 h 1086509"/>
              <a:gd name="connsiteX1" fmla="*/ 2440723 w 2713761"/>
              <a:gd name="connsiteY1" fmla="*/ 0 h 1086509"/>
              <a:gd name="connsiteX2" fmla="*/ 2621811 w 2713761"/>
              <a:gd name="connsiteY2" fmla="*/ 181088 h 1086509"/>
              <a:gd name="connsiteX3" fmla="*/ 2621811 w 2713761"/>
              <a:gd name="connsiteY3" fmla="*/ 389926 h 1086509"/>
              <a:gd name="connsiteX4" fmla="*/ 2713761 w 2713761"/>
              <a:gd name="connsiteY4" fmla="*/ 481876 h 1086509"/>
              <a:gd name="connsiteX5" fmla="*/ 2621811 w 2713761"/>
              <a:gd name="connsiteY5" fmla="*/ 573826 h 1086509"/>
              <a:gd name="connsiteX6" fmla="*/ 2621811 w 2713761"/>
              <a:gd name="connsiteY6" fmla="*/ 905421 h 1086509"/>
              <a:gd name="connsiteX7" fmla="*/ 2440723 w 2713761"/>
              <a:gd name="connsiteY7" fmla="*/ 1086509 h 1086509"/>
              <a:gd name="connsiteX8" fmla="*/ 273038 w 2713761"/>
              <a:gd name="connsiteY8" fmla="*/ 1086509 h 1086509"/>
              <a:gd name="connsiteX9" fmla="*/ 91950 w 2713761"/>
              <a:gd name="connsiteY9" fmla="*/ 905421 h 1086509"/>
              <a:gd name="connsiteX10" fmla="*/ 91950 w 2713761"/>
              <a:gd name="connsiteY10" fmla="*/ 568962 h 1086509"/>
              <a:gd name="connsiteX11" fmla="*/ 0 w 2713761"/>
              <a:gd name="connsiteY11" fmla="*/ 477012 h 1086509"/>
              <a:gd name="connsiteX12" fmla="*/ 91950 w 2713761"/>
              <a:gd name="connsiteY12" fmla="*/ 385062 h 1086509"/>
              <a:gd name="connsiteX13" fmla="*/ 91950 w 2713761"/>
              <a:gd name="connsiteY13" fmla="*/ 181088 h 1086509"/>
              <a:gd name="connsiteX14" fmla="*/ 273038 w 2713761"/>
              <a:gd name="connsiteY14" fmla="*/ 0 h 1086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713761" h="1086509">
                <a:moveTo>
                  <a:pt x="273038" y="0"/>
                </a:moveTo>
                <a:lnTo>
                  <a:pt x="2440723" y="0"/>
                </a:lnTo>
                <a:cubicBezTo>
                  <a:pt x="2540735" y="0"/>
                  <a:pt x="2621811" y="81076"/>
                  <a:pt x="2621811" y="181088"/>
                </a:cubicBezTo>
                <a:lnTo>
                  <a:pt x="2621811" y="389926"/>
                </a:lnTo>
                <a:cubicBezTo>
                  <a:pt x="2621811" y="440709"/>
                  <a:pt x="2662978" y="481876"/>
                  <a:pt x="2713761" y="481876"/>
                </a:cubicBezTo>
                <a:cubicBezTo>
                  <a:pt x="2662978" y="481876"/>
                  <a:pt x="2621811" y="523043"/>
                  <a:pt x="2621811" y="573826"/>
                </a:cubicBezTo>
                <a:lnTo>
                  <a:pt x="2621811" y="905421"/>
                </a:lnTo>
                <a:cubicBezTo>
                  <a:pt x="2621811" y="1005433"/>
                  <a:pt x="2540735" y="1086509"/>
                  <a:pt x="2440723" y="1086509"/>
                </a:cubicBezTo>
                <a:lnTo>
                  <a:pt x="273038" y="1086509"/>
                </a:lnTo>
                <a:cubicBezTo>
                  <a:pt x="173026" y="1086509"/>
                  <a:pt x="91950" y="1005433"/>
                  <a:pt x="91950" y="905421"/>
                </a:cubicBezTo>
                <a:lnTo>
                  <a:pt x="91950" y="568962"/>
                </a:lnTo>
                <a:cubicBezTo>
                  <a:pt x="91950" y="518179"/>
                  <a:pt x="50783" y="477012"/>
                  <a:pt x="0" y="477012"/>
                </a:cubicBezTo>
                <a:cubicBezTo>
                  <a:pt x="50783" y="477012"/>
                  <a:pt x="91950" y="435845"/>
                  <a:pt x="91950" y="385062"/>
                </a:cubicBezTo>
                <a:lnTo>
                  <a:pt x="91950" y="181088"/>
                </a:lnTo>
                <a:cubicBezTo>
                  <a:pt x="91950" y="81076"/>
                  <a:pt x="173026" y="0"/>
                  <a:pt x="273038" y="0"/>
                </a:cubicBezTo>
                <a:close/>
              </a:path>
            </a:pathLst>
          </a:cu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16">
            <a:extLst>
              <a:ext uri="{FF2B5EF4-FFF2-40B4-BE49-F238E27FC236}">
                <a16:creationId xmlns:a16="http://schemas.microsoft.com/office/drawing/2014/main" id="{9CF074D8-77ED-51B4-EFD8-1B769E921692}"/>
              </a:ext>
            </a:extLst>
          </p:cNvPr>
          <p:cNvSpPr/>
          <p:nvPr/>
        </p:nvSpPr>
        <p:spPr>
          <a:xfrm>
            <a:off x="1236724" y="5649226"/>
            <a:ext cx="4139213" cy="96066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ru-RU" sz="1600" dirty="0">
                <a:solidFill>
                  <a:srgbClr val="0036A8"/>
                </a:solidFill>
                <a:latin typeface="Montserrat" panose="00000500000000000000" pitchFamily="2" charset="-52"/>
              </a:rPr>
              <a:t>Не включайте ложную информацию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05B6E3A-8AE3-81F7-0002-9790AB74539E}"/>
              </a:ext>
            </a:extLst>
          </p:cNvPr>
          <p:cNvSpPr txBox="1"/>
          <p:nvPr/>
        </p:nvSpPr>
        <p:spPr>
          <a:xfrm>
            <a:off x="3257030" y="5265752"/>
            <a:ext cx="1957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Montserrat Medium" panose="00000600000000000000" pitchFamily="2" charset="-52"/>
              </a:rPr>
              <a:t>Правдивость</a:t>
            </a:r>
          </a:p>
        </p:txBody>
      </p:sp>
      <p:pic>
        <p:nvPicPr>
          <p:cNvPr id="29" name="Рисунок 28" descr="Изображение выглядит как человек, одежда, Человеческое лицо, рукав&#10;&#10;Автоматически созданное описание">
            <a:extLst>
              <a:ext uri="{FF2B5EF4-FFF2-40B4-BE49-F238E27FC236}">
                <a16:creationId xmlns:a16="http://schemas.microsoft.com/office/drawing/2014/main" id="{39425A09-68E7-BDAF-A251-EAE6F0635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971" y="0"/>
            <a:ext cx="51220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310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C06EEBA2-5331-4099-EB94-F7FC6B76CB6A}"/>
              </a:ext>
            </a:extLst>
          </p:cNvPr>
          <p:cNvSpPr/>
          <p:nvPr/>
        </p:nvSpPr>
        <p:spPr>
          <a:xfrm>
            <a:off x="1596062" y="2224333"/>
            <a:ext cx="4498790" cy="80282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Подготовьте ответы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на вопросы</a:t>
            </a:r>
          </a:p>
        </p:txBody>
      </p:sp>
      <p:sp>
        <p:nvSpPr>
          <p:cNvPr id="2" name="Скругленный прямоугольник 14">
            <a:extLst>
              <a:ext uri="{FF2B5EF4-FFF2-40B4-BE49-F238E27FC236}">
                <a16:creationId xmlns:a16="http://schemas.microsoft.com/office/drawing/2014/main" id="{8C2C40A9-33A6-8370-74A3-C39BBEDBC692}"/>
              </a:ext>
            </a:extLst>
          </p:cNvPr>
          <p:cNvSpPr/>
          <p:nvPr/>
        </p:nvSpPr>
        <p:spPr>
          <a:xfrm>
            <a:off x="1647198" y="3671238"/>
            <a:ext cx="4447654" cy="81097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177" y="1182912"/>
            <a:ext cx="637546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  <a:t>Мое первое собеседование: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71588" y="238280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235492" y="2218897"/>
            <a:ext cx="811672" cy="811672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596062" y="3784628"/>
            <a:ext cx="3674293" cy="5842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Подумайте, о чем хотите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спросить работодателя</a:t>
            </a:r>
          </a:p>
        </p:txBody>
      </p:sp>
      <p:sp>
        <p:nvSpPr>
          <p:cNvPr id="13" name="Овал 12"/>
          <p:cNvSpPr/>
          <p:nvPr/>
        </p:nvSpPr>
        <p:spPr>
          <a:xfrm>
            <a:off x="1235492" y="3668257"/>
            <a:ext cx="825983" cy="825983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596062" y="5168830"/>
            <a:ext cx="4498790" cy="8075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tlCol="0" anchor="ctr"/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Изучите данные о компании,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в которую хотите устроиться</a:t>
            </a:r>
          </a:p>
        </p:txBody>
      </p:sp>
      <p:sp>
        <p:nvSpPr>
          <p:cNvPr id="16" name="Овал 15"/>
          <p:cNvSpPr/>
          <p:nvPr/>
        </p:nvSpPr>
        <p:spPr>
          <a:xfrm>
            <a:off x="1235492" y="5165590"/>
            <a:ext cx="825983" cy="825983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pic>
        <p:nvPicPr>
          <p:cNvPr id="8" name="Рисунок 7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5ED0D29B-9E40-EF4F-53FC-ACB8A8465F0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grpSp>
        <p:nvGrpSpPr>
          <p:cNvPr id="5" name="Graphic 6">
            <a:extLst>
              <a:ext uri="{FF2B5EF4-FFF2-40B4-BE49-F238E27FC236}">
                <a16:creationId xmlns:a16="http://schemas.microsoft.com/office/drawing/2014/main" id="{F6B77929-BFE6-428C-9890-DB2AB47E57E6}"/>
              </a:ext>
            </a:extLst>
          </p:cNvPr>
          <p:cNvGrpSpPr/>
          <p:nvPr/>
        </p:nvGrpSpPr>
        <p:grpSpPr>
          <a:xfrm>
            <a:off x="1429940" y="2384531"/>
            <a:ext cx="367451" cy="431755"/>
            <a:chOff x="10397993" y="2011328"/>
            <a:chExt cx="367451" cy="431755"/>
          </a:xfrm>
          <a:noFill/>
        </p:grpSpPr>
        <p:sp>
          <p:nvSpPr>
            <p:cNvPr id="7" name="Freeform 531">
              <a:extLst>
                <a:ext uri="{FF2B5EF4-FFF2-40B4-BE49-F238E27FC236}">
                  <a16:creationId xmlns:a16="http://schemas.microsoft.com/office/drawing/2014/main" id="{94365580-8B9C-B6A8-28E3-282E004341C0}"/>
                </a:ext>
              </a:extLst>
            </p:cNvPr>
            <p:cNvSpPr/>
            <p:nvPr/>
          </p:nvSpPr>
          <p:spPr>
            <a:xfrm>
              <a:off x="10600092" y="2323662"/>
              <a:ext cx="165353" cy="119421"/>
            </a:xfrm>
            <a:custGeom>
              <a:avLst/>
              <a:gdLst>
                <a:gd name="connsiteX0" fmla="*/ 0 w 165353"/>
                <a:gd name="connsiteY0" fmla="*/ 55118 h 119421"/>
                <a:gd name="connsiteX1" fmla="*/ 64304 w 165353"/>
                <a:gd name="connsiteY1" fmla="*/ 0 h 119421"/>
                <a:gd name="connsiteX2" fmla="*/ 110236 w 165353"/>
                <a:gd name="connsiteY2" fmla="*/ 0 h 119421"/>
                <a:gd name="connsiteX3" fmla="*/ 165353 w 165353"/>
                <a:gd name="connsiteY3" fmla="*/ 45931 h 119421"/>
                <a:gd name="connsiteX4" fmla="*/ 165353 w 165353"/>
                <a:gd name="connsiteY4" fmla="*/ 119422 h 11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353" h="119421">
                  <a:moveTo>
                    <a:pt x="0" y="55118"/>
                  </a:moveTo>
                  <a:cubicBezTo>
                    <a:pt x="17994" y="31383"/>
                    <a:pt x="35218" y="0"/>
                    <a:pt x="64304" y="0"/>
                  </a:cubicBezTo>
                  <a:lnTo>
                    <a:pt x="110236" y="0"/>
                  </a:lnTo>
                  <a:cubicBezTo>
                    <a:pt x="133316" y="0"/>
                    <a:pt x="165353" y="8899"/>
                    <a:pt x="165353" y="45931"/>
                  </a:cubicBezTo>
                  <a:lnTo>
                    <a:pt x="165353" y="119422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9" name="Freeform 532">
              <a:extLst>
                <a:ext uri="{FF2B5EF4-FFF2-40B4-BE49-F238E27FC236}">
                  <a16:creationId xmlns:a16="http://schemas.microsoft.com/office/drawing/2014/main" id="{10696F37-4770-CA93-2C84-65575AFB33B9}"/>
                </a:ext>
              </a:extLst>
            </p:cNvPr>
            <p:cNvSpPr/>
            <p:nvPr/>
          </p:nvSpPr>
          <p:spPr>
            <a:xfrm>
              <a:off x="10618464" y="2387966"/>
              <a:ext cx="36745" cy="55117"/>
            </a:xfrm>
            <a:custGeom>
              <a:avLst/>
              <a:gdLst>
                <a:gd name="connsiteX0" fmla="*/ 36745 w 36745"/>
                <a:gd name="connsiteY0" fmla="*/ 55118 h 55117"/>
                <a:gd name="connsiteX1" fmla="*/ 36745 w 36745"/>
                <a:gd name="connsiteY1" fmla="*/ 0 h 55117"/>
                <a:gd name="connsiteX2" fmla="*/ 27559 w 36745"/>
                <a:gd name="connsiteY2" fmla="*/ 0 h 55117"/>
                <a:gd name="connsiteX3" fmla="*/ 0 w 36745"/>
                <a:gd name="connsiteY3" fmla="*/ 27559 h 55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45" h="55117">
                  <a:moveTo>
                    <a:pt x="36745" y="55118"/>
                  </a:moveTo>
                  <a:lnTo>
                    <a:pt x="36745" y="0"/>
                  </a:lnTo>
                  <a:lnTo>
                    <a:pt x="27559" y="0"/>
                  </a:lnTo>
                  <a:lnTo>
                    <a:pt x="0" y="27559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0" name="Freeform 533">
              <a:extLst>
                <a:ext uri="{FF2B5EF4-FFF2-40B4-BE49-F238E27FC236}">
                  <a16:creationId xmlns:a16="http://schemas.microsoft.com/office/drawing/2014/main" id="{BBC7AA0E-66D5-3142-FF54-3FAB9FCDA8E3}"/>
                </a:ext>
              </a:extLst>
            </p:cNvPr>
            <p:cNvSpPr/>
            <p:nvPr/>
          </p:nvSpPr>
          <p:spPr>
            <a:xfrm>
              <a:off x="10728700" y="2378780"/>
              <a:ext cx="1148" cy="64304"/>
            </a:xfrm>
            <a:custGeom>
              <a:avLst/>
              <a:gdLst>
                <a:gd name="connsiteX0" fmla="*/ 0 w 1148"/>
                <a:gd name="connsiteY0" fmla="*/ 0 h 64304"/>
                <a:gd name="connsiteX1" fmla="*/ 0 w 1148"/>
                <a:gd name="connsiteY1" fmla="*/ 64304 h 6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8" h="64304">
                  <a:moveTo>
                    <a:pt x="0" y="0"/>
                  </a:moveTo>
                  <a:lnTo>
                    <a:pt x="0" y="64304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4" name="Freeform 534">
              <a:extLst>
                <a:ext uri="{FF2B5EF4-FFF2-40B4-BE49-F238E27FC236}">
                  <a16:creationId xmlns:a16="http://schemas.microsoft.com/office/drawing/2014/main" id="{62E03D36-4AB3-C0E8-C00F-3651A4FF3D1A}"/>
                </a:ext>
              </a:extLst>
            </p:cNvPr>
            <p:cNvSpPr/>
            <p:nvPr/>
          </p:nvSpPr>
          <p:spPr>
            <a:xfrm>
              <a:off x="10397993" y="2323662"/>
              <a:ext cx="202098" cy="119421"/>
            </a:xfrm>
            <a:custGeom>
              <a:avLst/>
              <a:gdLst>
                <a:gd name="connsiteX0" fmla="*/ 119422 w 202098"/>
                <a:gd name="connsiteY0" fmla="*/ 119422 h 119421"/>
                <a:gd name="connsiteX1" fmla="*/ 119422 w 202098"/>
                <a:gd name="connsiteY1" fmla="*/ 55118 h 119421"/>
                <a:gd name="connsiteX2" fmla="*/ 159199 w 202098"/>
                <a:gd name="connsiteY2" fmla="*/ 99488 h 119421"/>
                <a:gd name="connsiteX3" fmla="*/ 202099 w 202098"/>
                <a:gd name="connsiteY3" fmla="*/ 101049 h 119421"/>
                <a:gd name="connsiteX4" fmla="*/ 157889 w 202098"/>
                <a:gd name="connsiteY4" fmla="*/ 30717 h 119421"/>
                <a:gd name="connsiteX5" fmla="*/ 101049 w 202098"/>
                <a:gd name="connsiteY5" fmla="*/ 0 h 119421"/>
                <a:gd name="connsiteX6" fmla="*/ 55118 w 202098"/>
                <a:gd name="connsiteY6" fmla="*/ 0 h 119421"/>
                <a:gd name="connsiteX7" fmla="*/ 0 w 202098"/>
                <a:gd name="connsiteY7" fmla="*/ 55118 h 119421"/>
                <a:gd name="connsiteX8" fmla="*/ 0 w 202098"/>
                <a:gd name="connsiteY8" fmla="*/ 119422 h 11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2098" h="119421">
                  <a:moveTo>
                    <a:pt x="119422" y="119422"/>
                  </a:moveTo>
                  <a:lnTo>
                    <a:pt x="119422" y="55118"/>
                  </a:lnTo>
                  <a:cubicBezTo>
                    <a:pt x="119422" y="55118"/>
                    <a:pt x="147004" y="86799"/>
                    <a:pt x="159199" y="99488"/>
                  </a:cubicBezTo>
                  <a:cubicBezTo>
                    <a:pt x="171393" y="112176"/>
                    <a:pt x="202099" y="101049"/>
                    <a:pt x="202099" y="101049"/>
                  </a:cubicBezTo>
                  <a:cubicBezTo>
                    <a:pt x="202099" y="101049"/>
                    <a:pt x="174632" y="59298"/>
                    <a:pt x="157889" y="30717"/>
                  </a:cubicBezTo>
                  <a:cubicBezTo>
                    <a:pt x="146120" y="10622"/>
                    <a:pt x="130687" y="0"/>
                    <a:pt x="101049" y="0"/>
                  </a:cubicBezTo>
                  <a:lnTo>
                    <a:pt x="55118" y="0"/>
                  </a:lnTo>
                  <a:cubicBezTo>
                    <a:pt x="32037" y="0"/>
                    <a:pt x="0" y="12803"/>
                    <a:pt x="0" y="55118"/>
                  </a:cubicBezTo>
                  <a:lnTo>
                    <a:pt x="0" y="119422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7" name="Freeform 535">
              <a:extLst>
                <a:ext uri="{FF2B5EF4-FFF2-40B4-BE49-F238E27FC236}">
                  <a16:creationId xmlns:a16="http://schemas.microsoft.com/office/drawing/2014/main" id="{36DA322B-FCC4-4753-E652-A89F5F1F0207}"/>
                </a:ext>
              </a:extLst>
            </p:cNvPr>
            <p:cNvSpPr/>
            <p:nvPr/>
          </p:nvSpPr>
          <p:spPr>
            <a:xfrm>
              <a:off x="10434738" y="2378780"/>
              <a:ext cx="1148" cy="64304"/>
            </a:xfrm>
            <a:custGeom>
              <a:avLst/>
              <a:gdLst>
                <a:gd name="connsiteX0" fmla="*/ 0 w 1148"/>
                <a:gd name="connsiteY0" fmla="*/ 0 h 64304"/>
                <a:gd name="connsiteX1" fmla="*/ 0 w 1148"/>
                <a:gd name="connsiteY1" fmla="*/ 64304 h 6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8" h="64304">
                  <a:moveTo>
                    <a:pt x="0" y="0"/>
                  </a:moveTo>
                  <a:lnTo>
                    <a:pt x="0" y="64304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8" name="Freeform 536">
              <a:extLst>
                <a:ext uri="{FF2B5EF4-FFF2-40B4-BE49-F238E27FC236}">
                  <a16:creationId xmlns:a16="http://schemas.microsoft.com/office/drawing/2014/main" id="{AF150FF1-417B-1B4F-5860-F16EE20CA767}"/>
                </a:ext>
              </a:extLst>
            </p:cNvPr>
            <p:cNvSpPr/>
            <p:nvPr/>
          </p:nvSpPr>
          <p:spPr>
            <a:xfrm>
              <a:off x="10664396" y="2213427"/>
              <a:ext cx="64304" cy="82676"/>
            </a:xfrm>
            <a:custGeom>
              <a:avLst/>
              <a:gdLst>
                <a:gd name="connsiteX0" fmla="*/ 32152 w 64304"/>
                <a:gd name="connsiteY0" fmla="*/ 0 h 82676"/>
                <a:gd name="connsiteX1" fmla="*/ 0 w 64304"/>
                <a:gd name="connsiteY1" fmla="*/ 29396 h 82676"/>
                <a:gd name="connsiteX2" fmla="*/ 0 w 64304"/>
                <a:gd name="connsiteY2" fmla="*/ 53281 h 82676"/>
                <a:gd name="connsiteX3" fmla="*/ 32152 w 64304"/>
                <a:gd name="connsiteY3" fmla="*/ 82677 h 82676"/>
                <a:gd name="connsiteX4" fmla="*/ 64304 w 64304"/>
                <a:gd name="connsiteY4" fmla="*/ 53281 h 82676"/>
                <a:gd name="connsiteX5" fmla="*/ 64304 w 64304"/>
                <a:gd name="connsiteY5" fmla="*/ 29396 h 82676"/>
                <a:gd name="connsiteX6" fmla="*/ 32152 w 64304"/>
                <a:gd name="connsiteY6" fmla="*/ 0 h 82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304" h="82676">
                  <a:moveTo>
                    <a:pt x="32152" y="0"/>
                  </a:moveTo>
                  <a:cubicBezTo>
                    <a:pt x="15066" y="0"/>
                    <a:pt x="0" y="12137"/>
                    <a:pt x="0" y="29396"/>
                  </a:cubicBezTo>
                  <a:lnTo>
                    <a:pt x="0" y="53281"/>
                  </a:lnTo>
                  <a:cubicBezTo>
                    <a:pt x="0" y="70539"/>
                    <a:pt x="15066" y="82677"/>
                    <a:pt x="32152" y="82677"/>
                  </a:cubicBezTo>
                  <a:cubicBezTo>
                    <a:pt x="49239" y="82677"/>
                    <a:pt x="64304" y="70539"/>
                    <a:pt x="64304" y="53281"/>
                  </a:cubicBezTo>
                  <a:lnTo>
                    <a:pt x="64304" y="29396"/>
                  </a:lnTo>
                  <a:cubicBezTo>
                    <a:pt x="64304" y="12137"/>
                    <a:pt x="49239" y="0"/>
                    <a:pt x="32152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 dirty="0"/>
            </a:p>
          </p:txBody>
        </p:sp>
        <p:sp>
          <p:nvSpPr>
            <p:cNvPr id="19" name="Freeform 537">
              <a:extLst>
                <a:ext uri="{FF2B5EF4-FFF2-40B4-BE49-F238E27FC236}">
                  <a16:creationId xmlns:a16="http://schemas.microsoft.com/office/drawing/2014/main" id="{D2FC874C-C2B0-D46B-C325-0FD1F77B33FD}"/>
                </a:ext>
              </a:extLst>
            </p:cNvPr>
            <p:cNvSpPr/>
            <p:nvPr/>
          </p:nvSpPr>
          <p:spPr>
            <a:xfrm>
              <a:off x="10443925" y="2213427"/>
              <a:ext cx="64304" cy="82676"/>
            </a:xfrm>
            <a:custGeom>
              <a:avLst/>
              <a:gdLst>
                <a:gd name="connsiteX0" fmla="*/ 32152 w 64304"/>
                <a:gd name="connsiteY0" fmla="*/ 0 h 82676"/>
                <a:gd name="connsiteX1" fmla="*/ 0 w 64304"/>
                <a:gd name="connsiteY1" fmla="*/ 29396 h 82676"/>
                <a:gd name="connsiteX2" fmla="*/ 0 w 64304"/>
                <a:gd name="connsiteY2" fmla="*/ 53281 h 82676"/>
                <a:gd name="connsiteX3" fmla="*/ 32152 w 64304"/>
                <a:gd name="connsiteY3" fmla="*/ 82677 h 82676"/>
                <a:gd name="connsiteX4" fmla="*/ 64304 w 64304"/>
                <a:gd name="connsiteY4" fmla="*/ 53281 h 82676"/>
                <a:gd name="connsiteX5" fmla="*/ 64304 w 64304"/>
                <a:gd name="connsiteY5" fmla="*/ 29396 h 82676"/>
                <a:gd name="connsiteX6" fmla="*/ 32152 w 64304"/>
                <a:gd name="connsiteY6" fmla="*/ 0 h 82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304" h="82676">
                  <a:moveTo>
                    <a:pt x="32152" y="0"/>
                  </a:moveTo>
                  <a:cubicBezTo>
                    <a:pt x="15066" y="0"/>
                    <a:pt x="0" y="12137"/>
                    <a:pt x="0" y="29396"/>
                  </a:cubicBezTo>
                  <a:lnTo>
                    <a:pt x="0" y="53281"/>
                  </a:lnTo>
                  <a:cubicBezTo>
                    <a:pt x="0" y="70539"/>
                    <a:pt x="15066" y="82677"/>
                    <a:pt x="32152" y="82677"/>
                  </a:cubicBezTo>
                  <a:cubicBezTo>
                    <a:pt x="49239" y="82677"/>
                    <a:pt x="64304" y="70539"/>
                    <a:pt x="64304" y="53281"/>
                  </a:cubicBezTo>
                  <a:lnTo>
                    <a:pt x="64304" y="29396"/>
                  </a:lnTo>
                  <a:cubicBezTo>
                    <a:pt x="64304" y="12137"/>
                    <a:pt x="49239" y="0"/>
                    <a:pt x="32152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0" name="Freeform 538">
              <a:extLst>
                <a:ext uri="{FF2B5EF4-FFF2-40B4-BE49-F238E27FC236}">
                  <a16:creationId xmlns:a16="http://schemas.microsoft.com/office/drawing/2014/main" id="{3A5EEC4E-A8B0-8B89-188B-520BCBF15A9E}"/>
                </a:ext>
              </a:extLst>
            </p:cNvPr>
            <p:cNvSpPr/>
            <p:nvPr/>
          </p:nvSpPr>
          <p:spPr>
            <a:xfrm>
              <a:off x="10480670" y="2011328"/>
              <a:ext cx="275588" cy="229678"/>
            </a:xfrm>
            <a:custGeom>
              <a:avLst/>
              <a:gdLst>
                <a:gd name="connsiteX0" fmla="*/ 248030 w 275588"/>
                <a:gd name="connsiteY0" fmla="*/ 0 h 229678"/>
                <a:gd name="connsiteX1" fmla="*/ 27559 w 275588"/>
                <a:gd name="connsiteY1" fmla="*/ 0 h 229678"/>
                <a:gd name="connsiteX2" fmla="*/ 0 w 275588"/>
                <a:gd name="connsiteY2" fmla="*/ 27559 h 229678"/>
                <a:gd name="connsiteX3" fmla="*/ 0 w 275588"/>
                <a:gd name="connsiteY3" fmla="*/ 137794 h 229678"/>
                <a:gd name="connsiteX4" fmla="*/ 27559 w 275588"/>
                <a:gd name="connsiteY4" fmla="*/ 165353 h 229678"/>
                <a:gd name="connsiteX5" fmla="*/ 82677 w 275588"/>
                <a:gd name="connsiteY5" fmla="*/ 165353 h 229678"/>
                <a:gd name="connsiteX6" fmla="*/ 82677 w 275588"/>
                <a:gd name="connsiteY6" fmla="*/ 220471 h 229678"/>
                <a:gd name="connsiteX7" fmla="*/ 98776 w 275588"/>
                <a:gd name="connsiteY7" fmla="*/ 226523 h 229678"/>
                <a:gd name="connsiteX8" fmla="*/ 156167 w 275588"/>
                <a:gd name="connsiteY8" fmla="*/ 165353 h 229678"/>
                <a:gd name="connsiteX9" fmla="*/ 248030 w 275588"/>
                <a:gd name="connsiteY9" fmla="*/ 165353 h 229678"/>
                <a:gd name="connsiteX10" fmla="*/ 275589 w 275588"/>
                <a:gd name="connsiteY10" fmla="*/ 137794 h 229678"/>
                <a:gd name="connsiteX11" fmla="*/ 275589 w 275588"/>
                <a:gd name="connsiteY11" fmla="*/ 27559 h 229678"/>
                <a:gd name="connsiteX12" fmla="*/ 248030 w 275588"/>
                <a:gd name="connsiteY12" fmla="*/ 0 h 229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5588" h="229678">
                  <a:moveTo>
                    <a:pt x="248030" y="0"/>
                  </a:moveTo>
                  <a:lnTo>
                    <a:pt x="27559" y="0"/>
                  </a:lnTo>
                  <a:cubicBezTo>
                    <a:pt x="12344" y="0"/>
                    <a:pt x="0" y="12344"/>
                    <a:pt x="0" y="27559"/>
                  </a:cubicBezTo>
                  <a:lnTo>
                    <a:pt x="0" y="137794"/>
                  </a:lnTo>
                  <a:cubicBezTo>
                    <a:pt x="0" y="153009"/>
                    <a:pt x="12344" y="165353"/>
                    <a:pt x="27559" y="165353"/>
                  </a:cubicBezTo>
                  <a:lnTo>
                    <a:pt x="82677" y="165353"/>
                  </a:lnTo>
                  <a:lnTo>
                    <a:pt x="82677" y="220471"/>
                  </a:lnTo>
                  <a:cubicBezTo>
                    <a:pt x="82677" y="228957"/>
                    <a:pt x="93195" y="232907"/>
                    <a:pt x="98776" y="226523"/>
                  </a:cubicBezTo>
                  <a:lnTo>
                    <a:pt x="156167" y="165353"/>
                  </a:lnTo>
                  <a:lnTo>
                    <a:pt x="248030" y="165353"/>
                  </a:lnTo>
                  <a:cubicBezTo>
                    <a:pt x="263245" y="165353"/>
                    <a:pt x="275589" y="153009"/>
                    <a:pt x="275589" y="137794"/>
                  </a:cubicBezTo>
                  <a:lnTo>
                    <a:pt x="275589" y="27559"/>
                  </a:lnTo>
                  <a:cubicBezTo>
                    <a:pt x="275589" y="12344"/>
                    <a:pt x="263245" y="0"/>
                    <a:pt x="248030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1" name="Freeform 539">
              <a:extLst>
                <a:ext uri="{FF2B5EF4-FFF2-40B4-BE49-F238E27FC236}">
                  <a16:creationId xmlns:a16="http://schemas.microsoft.com/office/drawing/2014/main" id="{06282773-2D9C-5FA2-95EA-590E130411C9}"/>
                </a:ext>
              </a:extLst>
            </p:cNvPr>
            <p:cNvSpPr/>
            <p:nvPr/>
          </p:nvSpPr>
          <p:spPr>
            <a:xfrm>
              <a:off x="10572533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2" name="Freeform 540">
              <a:extLst>
                <a:ext uri="{FF2B5EF4-FFF2-40B4-BE49-F238E27FC236}">
                  <a16:creationId xmlns:a16="http://schemas.microsoft.com/office/drawing/2014/main" id="{8673FB8C-CE7C-F716-2BF9-CFA97088800C}"/>
                </a:ext>
              </a:extLst>
            </p:cNvPr>
            <p:cNvSpPr/>
            <p:nvPr/>
          </p:nvSpPr>
          <p:spPr>
            <a:xfrm>
              <a:off x="10609278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3" name="Freeform 541">
              <a:extLst>
                <a:ext uri="{FF2B5EF4-FFF2-40B4-BE49-F238E27FC236}">
                  <a16:creationId xmlns:a16="http://schemas.microsoft.com/office/drawing/2014/main" id="{A8960EC6-42EF-3074-8017-1CF0ED8F1639}"/>
                </a:ext>
              </a:extLst>
            </p:cNvPr>
            <p:cNvSpPr/>
            <p:nvPr/>
          </p:nvSpPr>
          <p:spPr>
            <a:xfrm>
              <a:off x="10646023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24" name="Graphic 6">
            <a:extLst>
              <a:ext uri="{FF2B5EF4-FFF2-40B4-BE49-F238E27FC236}">
                <a16:creationId xmlns:a16="http://schemas.microsoft.com/office/drawing/2014/main" id="{ACBCB220-698D-2524-A55F-2895C7D65029}"/>
              </a:ext>
            </a:extLst>
          </p:cNvPr>
          <p:cNvGrpSpPr/>
          <p:nvPr/>
        </p:nvGrpSpPr>
        <p:grpSpPr>
          <a:xfrm>
            <a:off x="1429940" y="5331779"/>
            <a:ext cx="367451" cy="431755"/>
            <a:chOff x="10397993" y="2011328"/>
            <a:chExt cx="367451" cy="431755"/>
          </a:xfrm>
          <a:noFill/>
        </p:grpSpPr>
        <p:sp>
          <p:nvSpPr>
            <p:cNvPr id="25" name="Freeform 531">
              <a:extLst>
                <a:ext uri="{FF2B5EF4-FFF2-40B4-BE49-F238E27FC236}">
                  <a16:creationId xmlns:a16="http://schemas.microsoft.com/office/drawing/2014/main" id="{BE388F0B-9ACB-2E02-2C89-5151A8FE5212}"/>
                </a:ext>
              </a:extLst>
            </p:cNvPr>
            <p:cNvSpPr/>
            <p:nvPr/>
          </p:nvSpPr>
          <p:spPr>
            <a:xfrm>
              <a:off x="10600092" y="2323662"/>
              <a:ext cx="165353" cy="119421"/>
            </a:xfrm>
            <a:custGeom>
              <a:avLst/>
              <a:gdLst>
                <a:gd name="connsiteX0" fmla="*/ 0 w 165353"/>
                <a:gd name="connsiteY0" fmla="*/ 55118 h 119421"/>
                <a:gd name="connsiteX1" fmla="*/ 64304 w 165353"/>
                <a:gd name="connsiteY1" fmla="*/ 0 h 119421"/>
                <a:gd name="connsiteX2" fmla="*/ 110236 w 165353"/>
                <a:gd name="connsiteY2" fmla="*/ 0 h 119421"/>
                <a:gd name="connsiteX3" fmla="*/ 165353 w 165353"/>
                <a:gd name="connsiteY3" fmla="*/ 45931 h 119421"/>
                <a:gd name="connsiteX4" fmla="*/ 165353 w 165353"/>
                <a:gd name="connsiteY4" fmla="*/ 119422 h 11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353" h="119421">
                  <a:moveTo>
                    <a:pt x="0" y="55118"/>
                  </a:moveTo>
                  <a:cubicBezTo>
                    <a:pt x="17994" y="31383"/>
                    <a:pt x="35218" y="0"/>
                    <a:pt x="64304" y="0"/>
                  </a:cubicBezTo>
                  <a:lnTo>
                    <a:pt x="110236" y="0"/>
                  </a:lnTo>
                  <a:cubicBezTo>
                    <a:pt x="133316" y="0"/>
                    <a:pt x="165353" y="8899"/>
                    <a:pt x="165353" y="45931"/>
                  </a:cubicBezTo>
                  <a:lnTo>
                    <a:pt x="165353" y="119422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6" name="Freeform 532">
              <a:extLst>
                <a:ext uri="{FF2B5EF4-FFF2-40B4-BE49-F238E27FC236}">
                  <a16:creationId xmlns:a16="http://schemas.microsoft.com/office/drawing/2014/main" id="{B8E192A3-E29F-1375-48D9-D2C19776109C}"/>
                </a:ext>
              </a:extLst>
            </p:cNvPr>
            <p:cNvSpPr/>
            <p:nvPr/>
          </p:nvSpPr>
          <p:spPr>
            <a:xfrm>
              <a:off x="10618464" y="2387966"/>
              <a:ext cx="36745" cy="55117"/>
            </a:xfrm>
            <a:custGeom>
              <a:avLst/>
              <a:gdLst>
                <a:gd name="connsiteX0" fmla="*/ 36745 w 36745"/>
                <a:gd name="connsiteY0" fmla="*/ 55118 h 55117"/>
                <a:gd name="connsiteX1" fmla="*/ 36745 w 36745"/>
                <a:gd name="connsiteY1" fmla="*/ 0 h 55117"/>
                <a:gd name="connsiteX2" fmla="*/ 27559 w 36745"/>
                <a:gd name="connsiteY2" fmla="*/ 0 h 55117"/>
                <a:gd name="connsiteX3" fmla="*/ 0 w 36745"/>
                <a:gd name="connsiteY3" fmla="*/ 27559 h 55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45" h="55117">
                  <a:moveTo>
                    <a:pt x="36745" y="55118"/>
                  </a:moveTo>
                  <a:lnTo>
                    <a:pt x="36745" y="0"/>
                  </a:lnTo>
                  <a:lnTo>
                    <a:pt x="27559" y="0"/>
                  </a:lnTo>
                  <a:lnTo>
                    <a:pt x="0" y="27559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7" name="Freeform 533">
              <a:extLst>
                <a:ext uri="{FF2B5EF4-FFF2-40B4-BE49-F238E27FC236}">
                  <a16:creationId xmlns:a16="http://schemas.microsoft.com/office/drawing/2014/main" id="{1EB31BBC-C805-3D4E-3664-7FFFA95E9CD0}"/>
                </a:ext>
              </a:extLst>
            </p:cNvPr>
            <p:cNvSpPr/>
            <p:nvPr/>
          </p:nvSpPr>
          <p:spPr>
            <a:xfrm>
              <a:off x="10728700" y="2378780"/>
              <a:ext cx="1148" cy="64304"/>
            </a:xfrm>
            <a:custGeom>
              <a:avLst/>
              <a:gdLst>
                <a:gd name="connsiteX0" fmla="*/ 0 w 1148"/>
                <a:gd name="connsiteY0" fmla="*/ 0 h 64304"/>
                <a:gd name="connsiteX1" fmla="*/ 0 w 1148"/>
                <a:gd name="connsiteY1" fmla="*/ 64304 h 6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8" h="64304">
                  <a:moveTo>
                    <a:pt x="0" y="0"/>
                  </a:moveTo>
                  <a:lnTo>
                    <a:pt x="0" y="64304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8" name="Freeform 534">
              <a:extLst>
                <a:ext uri="{FF2B5EF4-FFF2-40B4-BE49-F238E27FC236}">
                  <a16:creationId xmlns:a16="http://schemas.microsoft.com/office/drawing/2014/main" id="{C2DCDBB4-C638-193A-B286-167A6B421217}"/>
                </a:ext>
              </a:extLst>
            </p:cNvPr>
            <p:cNvSpPr/>
            <p:nvPr/>
          </p:nvSpPr>
          <p:spPr>
            <a:xfrm>
              <a:off x="10397993" y="2323662"/>
              <a:ext cx="202098" cy="119421"/>
            </a:xfrm>
            <a:custGeom>
              <a:avLst/>
              <a:gdLst>
                <a:gd name="connsiteX0" fmla="*/ 119422 w 202098"/>
                <a:gd name="connsiteY0" fmla="*/ 119422 h 119421"/>
                <a:gd name="connsiteX1" fmla="*/ 119422 w 202098"/>
                <a:gd name="connsiteY1" fmla="*/ 55118 h 119421"/>
                <a:gd name="connsiteX2" fmla="*/ 159199 w 202098"/>
                <a:gd name="connsiteY2" fmla="*/ 99488 h 119421"/>
                <a:gd name="connsiteX3" fmla="*/ 202099 w 202098"/>
                <a:gd name="connsiteY3" fmla="*/ 101049 h 119421"/>
                <a:gd name="connsiteX4" fmla="*/ 157889 w 202098"/>
                <a:gd name="connsiteY4" fmla="*/ 30717 h 119421"/>
                <a:gd name="connsiteX5" fmla="*/ 101049 w 202098"/>
                <a:gd name="connsiteY5" fmla="*/ 0 h 119421"/>
                <a:gd name="connsiteX6" fmla="*/ 55118 w 202098"/>
                <a:gd name="connsiteY6" fmla="*/ 0 h 119421"/>
                <a:gd name="connsiteX7" fmla="*/ 0 w 202098"/>
                <a:gd name="connsiteY7" fmla="*/ 55118 h 119421"/>
                <a:gd name="connsiteX8" fmla="*/ 0 w 202098"/>
                <a:gd name="connsiteY8" fmla="*/ 119422 h 11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2098" h="119421">
                  <a:moveTo>
                    <a:pt x="119422" y="119422"/>
                  </a:moveTo>
                  <a:lnTo>
                    <a:pt x="119422" y="55118"/>
                  </a:lnTo>
                  <a:cubicBezTo>
                    <a:pt x="119422" y="55118"/>
                    <a:pt x="147004" y="86799"/>
                    <a:pt x="159199" y="99488"/>
                  </a:cubicBezTo>
                  <a:cubicBezTo>
                    <a:pt x="171393" y="112176"/>
                    <a:pt x="202099" y="101049"/>
                    <a:pt x="202099" y="101049"/>
                  </a:cubicBezTo>
                  <a:cubicBezTo>
                    <a:pt x="202099" y="101049"/>
                    <a:pt x="174632" y="59298"/>
                    <a:pt x="157889" y="30717"/>
                  </a:cubicBezTo>
                  <a:cubicBezTo>
                    <a:pt x="146120" y="10622"/>
                    <a:pt x="130687" y="0"/>
                    <a:pt x="101049" y="0"/>
                  </a:cubicBezTo>
                  <a:lnTo>
                    <a:pt x="55118" y="0"/>
                  </a:lnTo>
                  <a:cubicBezTo>
                    <a:pt x="32037" y="0"/>
                    <a:pt x="0" y="12803"/>
                    <a:pt x="0" y="55118"/>
                  </a:cubicBezTo>
                  <a:lnTo>
                    <a:pt x="0" y="119422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9" name="Freeform 535">
              <a:extLst>
                <a:ext uri="{FF2B5EF4-FFF2-40B4-BE49-F238E27FC236}">
                  <a16:creationId xmlns:a16="http://schemas.microsoft.com/office/drawing/2014/main" id="{A5B04795-BDA8-69F5-3B4F-5A50787A0000}"/>
                </a:ext>
              </a:extLst>
            </p:cNvPr>
            <p:cNvSpPr/>
            <p:nvPr/>
          </p:nvSpPr>
          <p:spPr>
            <a:xfrm>
              <a:off x="10434738" y="2378780"/>
              <a:ext cx="1148" cy="64304"/>
            </a:xfrm>
            <a:custGeom>
              <a:avLst/>
              <a:gdLst>
                <a:gd name="connsiteX0" fmla="*/ 0 w 1148"/>
                <a:gd name="connsiteY0" fmla="*/ 0 h 64304"/>
                <a:gd name="connsiteX1" fmla="*/ 0 w 1148"/>
                <a:gd name="connsiteY1" fmla="*/ 64304 h 6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8" h="64304">
                  <a:moveTo>
                    <a:pt x="0" y="0"/>
                  </a:moveTo>
                  <a:lnTo>
                    <a:pt x="0" y="64304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0" name="Freeform 536">
              <a:extLst>
                <a:ext uri="{FF2B5EF4-FFF2-40B4-BE49-F238E27FC236}">
                  <a16:creationId xmlns:a16="http://schemas.microsoft.com/office/drawing/2014/main" id="{8B05864B-5C2D-DE2C-3FFE-BCFFAC78BE18}"/>
                </a:ext>
              </a:extLst>
            </p:cNvPr>
            <p:cNvSpPr/>
            <p:nvPr/>
          </p:nvSpPr>
          <p:spPr>
            <a:xfrm>
              <a:off x="10664396" y="2213427"/>
              <a:ext cx="64304" cy="82676"/>
            </a:xfrm>
            <a:custGeom>
              <a:avLst/>
              <a:gdLst>
                <a:gd name="connsiteX0" fmla="*/ 32152 w 64304"/>
                <a:gd name="connsiteY0" fmla="*/ 0 h 82676"/>
                <a:gd name="connsiteX1" fmla="*/ 0 w 64304"/>
                <a:gd name="connsiteY1" fmla="*/ 29396 h 82676"/>
                <a:gd name="connsiteX2" fmla="*/ 0 w 64304"/>
                <a:gd name="connsiteY2" fmla="*/ 53281 h 82676"/>
                <a:gd name="connsiteX3" fmla="*/ 32152 w 64304"/>
                <a:gd name="connsiteY3" fmla="*/ 82677 h 82676"/>
                <a:gd name="connsiteX4" fmla="*/ 64304 w 64304"/>
                <a:gd name="connsiteY4" fmla="*/ 53281 h 82676"/>
                <a:gd name="connsiteX5" fmla="*/ 64304 w 64304"/>
                <a:gd name="connsiteY5" fmla="*/ 29396 h 82676"/>
                <a:gd name="connsiteX6" fmla="*/ 32152 w 64304"/>
                <a:gd name="connsiteY6" fmla="*/ 0 h 82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304" h="82676">
                  <a:moveTo>
                    <a:pt x="32152" y="0"/>
                  </a:moveTo>
                  <a:cubicBezTo>
                    <a:pt x="15066" y="0"/>
                    <a:pt x="0" y="12137"/>
                    <a:pt x="0" y="29396"/>
                  </a:cubicBezTo>
                  <a:lnTo>
                    <a:pt x="0" y="53281"/>
                  </a:lnTo>
                  <a:cubicBezTo>
                    <a:pt x="0" y="70539"/>
                    <a:pt x="15066" y="82677"/>
                    <a:pt x="32152" y="82677"/>
                  </a:cubicBezTo>
                  <a:cubicBezTo>
                    <a:pt x="49239" y="82677"/>
                    <a:pt x="64304" y="70539"/>
                    <a:pt x="64304" y="53281"/>
                  </a:cubicBezTo>
                  <a:lnTo>
                    <a:pt x="64304" y="29396"/>
                  </a:lnTo>
                  <a:cubicBezTo>
                    <a:pt x="64304" y="12137"/>
                    <a:pt x="49239" y="0"/>
                    <a:pt x="32152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1" name="Freeform 537">
              <a:extLst>
                <a:ext uri="{FF2B5EF4-FFF2-40B4-BE49-F238E27FC236}">
                  <a16:creationId xmlns:a16="http://schemas.microsoft.com/office/drawing/2014/main" id="{12BDC73D-314D-9226-166C-2D765A3D9DE6}"/>
                </a:ext>
              </a:extLst>
            </p:cNvPr>
            <p:cNvSpPr/>
            <p:nvPr/>
          </p:nvSpPr>
          <p:spPr>
            <a:xfrm>
              <a:off x="10443925" y="2213427"/>
              <a:ext cx="64304" cy="82676"/>
            </a:xfrm>
            <a:custGeom>
              <a:avLst/>
              <a:gdLst>
                <a:gd name="connsiteX0" fmla="*/ 32152 w 64304"/>
                <a:gd name="connsiteY0" fmla="*/ 0 h 82676"/>
                <a:gd name="connsiteX1" fmla="*/ 0 w 64304"/>
                <a:gd name="connsiteY1" fmla="*/ 29396 h 82676"/>
                <a:gd name="connsiteX2" fmla="*/ 0 w 64304"/>
                <a:gd name="connsiteY2" fmla="*/ 53281 h 82676"/>
                <a:gd name="connsiteX3" fmla="*/ 32152 w 64304"/>
                <a:gd name="connsiteY3" fmla="*/ 82677 h 82676"/>
                <a:gd name="connsiteX4" fmla="*/ 64304 w 64304"/>
                <a:gd name="connsiteY4" fmla="*/ 53281 h 82676"/>
                <a:gd name="connsiteX5" fmla="*/ 64304 w 64304"/>
                <a:gd name="connsiteY5" fmla="*/ 29396 h 82676"/>
                <a:gd name="connsiteX6" fmla="*/ 32152 w 64304"/>
                <a:gd name="connsiteY6" fmla="*/ 0 h 82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304" h="82676">
                  <a:moveTo>
                    <a:pt x="32152" y="0"/>
                  </a:moveTo>
                  <a:cubicBezTo>
                    <a:pt x="15066" y="0"/>
                    <a:pt x="0" y="12137"/>
                    <a:pt x="0" y="29396"/>
                  </a:cubicBezTo>
                  <a:lnTo>
                    <a:pt x="0" y="53281"/>
                  </a:lnTo>
                  <a:cubicBezTo>
                    <a:pt x="0" y="70539"/>
                    <a:pt x="15066" y="82677"/>
                    <a:pt x="32152" y="82677"/>
                  </a:cubicBezTo>
                  <a:cubicBezTo>
                    <a:pt x="49239" y="82677"/>
                    <a:pt x="64304" y="70539"/>
                    <a:pt x="64304" y="53281"/>
                  </a:cubicBezTo>
                  <a:lnTo>
                    <a:pt x="64304" y="29396"/>
                  </a:lnTo>
                  <a:cubicBezTo>
                    <a:pt x="64304" y="12137"/>
                    <a:pt x="49239" y="0"/>
                    <a:pt x="32152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2" name="Freeform 538">
              <a:extLst>
                <a:ext uri="{FF2B5EF4-FFF2-40B4-BE49-F238E27FC236}">
                  <a16:creationId xmlns:a16="http://schemas.microsoft.com/office/drawing/2014/main" id="{AAF73C6D-A29D-D801-7FC6-F568B5ED2206}"/>
                </a:ext>
              </a:extLst>
            </p:cNvPr>
            <p:cNvSpPr/>
            <p:nvPr/>
          </p:nvSpPr>
          <p:spPr>
            <a:xfrm>
              <a:off x="10480670" y="2011328"/>
              <a:ext cx="275588" cy="229678"/>
            </a:xfrm>
            <a:custGeom>
              <a:avLst/>
              <a:gdLst>
                <a:gd name="connsiteX0" fmla="*/ 248030 w 275588"/>
                <a:gd name="connsiteY0" fmla="*/ 0 h 229678"/>
                <a:gd name="connsiteX1" fmla="*/ 27559 w 275588"/>
                <a:gd name="connsiteY1" fmla="*/ 0 h 229678"/>
                <a:gd name="connsiteX2" fmla="*/ 0 w 275588"/>
                <a:gd name="connsiteY2" fmla="*/ 27559 h 229678"/>
                <a:gd name="connsiteX3" fmla="*/ 0 w 275588"/>
                <a:gd name="connsiteY3" fmla="*/ 137794 h 229678"/>
                <a:gd name="connsiteX4" fmla="*/ 27559 w 275588"/>
                <a:gd name="connsiteY4" fmla="*/ 165353 h 229678"/>
                <a:gd name="connsiteX5" fmla="*/ 82677 w 275588"/>
                <a:gd name="connsiteY5" fmla="*/ 165353 h 229678"/>
                <a:gd name="connsiteX6" fmla="*/ 82677 w 275588"/>
                <a:gd name="connsiteY6" fmla="*/ 220471 h 229678"/>
                <a:gd name="connsiteX7" fmla="*/ 98776 w 275588"/>
                <a:gd name="connsiteY7" fmla="*/ 226523 h 229678"/>
                <a:gd name="connsiteX8" fmla="*/ 156167 w 275588"/>
                <a:gd name="connsiteY8" fmla="*/ 165353 h 229678"/>
                <a:gd name="connsiteX9" fmla="*/ 248030 w 275588"/>
                <a:gd name="connsiteY9" fmla="*/ 165353 h 229678"/>
                <a:gd name="connsiteX10" fmla="*/ 275589 w 275588"/>
                <a:gd name="connsiteY10" fmla="*/ 137794 h 229678"/>
                <a:gd name="connsiteX11" fmla="*/ 275589 w 275588"/>
                <a:gd name="connsiteY11" fmla="*/ 27559 h 229678"/>
                <a:gd name="connsiteX12" fmla="*/ 248030 w 275588"/>
                <a:gd name="connsiteY12" fmla="*/ 0 h 229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5588" h="229678">
                  <a:moveTo>
                    <a:pt x="248030" y="0"/>
                  </a:moveTo>
                  <a:lnTo>
                    <a:pt x="27559" y="0"/>
                  </a:lnTo>
                  <a:cubicBezTo>
                    <a:pt x="12344" y="0"/>
                    <a:pt x="0" y="12344"/>
                    <a:pt x="0" y="27559"/>
                  </a:cubicBezTo>
                  <a:lnTo>
                    <a:pt x="0" y="137794"/>
                  </a:lnTo>
                  <a:cubicBezTo>
                    <a:pt x="0" y="153009"/>
                    <a:pt x="12344" y="165353"/>
                    <a:pt x="27559" y="165353"/>
                  </a:cubicBezTo>
                  <a:lnTo>
                    <a:pt x="82677" y="165353"/>
                  </a:lnTo>
                  <a:lnTo>
                    <a:pt x="82677" y="220471"/>
                  </a:lnTo>
                  <a:cubicBezTo>
                    <a:pt x="82677" y="228957"/>
                    <a:pt x="93195" y="232907"/>
                    <a:pt x="98776" y="226523"/>
                  </a:cubicBezTo>
                  <a:lnTo>
                    <a:pt x="156167" y="165353"/>
                  </a:lnTo>
                  <a:lnTo>
                    <a:pt x="248030" y="165353"/>
                  </a:lnTo>
                  <a:cubicBezTo>
                    <a:pt x="263245" y="165353"/>
                    <a:pt x="275589" y="153009"/>
                    <a:pt x="275589" y="137794"/>
                  </a:cubicBezTo>
                  <a:lnTo>
                    <a:pt x="275589" y="27559"/>
                  </a:lnTo>
                  <a:cubicBezTo>
                    <a:pt x="275589" y="12344"/>
                    <a:pt x="263245" y="0"/>
                    <a:pt x="248030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3" name="Freeform 539">
              <a:extLst>
                <a:ext uri="{FF2B5EF4-FFF2-40B4-BE49-F238E27FC236}">
                  <a16:creationId xmlns:a16="http://schemas.microsoft.com/office/drawing/2014/main" id="{E1052A7B-50EC-C522-0A40-9E4A59107F21}"/>
                </a:ext>
              </a:extLst>
            </p:cNvPr>
            <p:cNvSpPr/>
            <p:nvPr/>
          </p:nvSpPr>
          <p:spPr>
            <a:xfrm>
              <a:off x="10572533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4" name="Freeform 540">
              <a:extLst>
                <a:ext uri="{FF2B5EF4-FFF2-40B4-BE49-F238E27FC236}">
                  <a16:creationId xmlns:a16="http://schemas.microsoft.com/office/drawing/2014/main" id="{A0CAD40E-0426-1BBC-BA6E-1CBDA150B08E}"/>
                </a:ext>
              </a:extLst>
            </p:cNvPr>
            <p:cNvSpPr/>
            <p:nvPr/>
          </p:nvSpPr>
          <p:spPr>
            <a:xfrm>
              <a:off x="10609278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5" name="Freeform 541">
              <a:extLst>
                <a:ext uri="{FF2B5EF4-FFF2-40B4-BE49-F238E27FC236}">
                  <a16:creationId xmlns:a16="http://schemas.microsoft.com/office/drawing/2014/main" id="{31D0FE4C-576C-556E-47B1-855739BF4F5E}"/>
                </a:ext>
              </a:extLst>
            </p:cNvPr>
            <p:cNvSpPr/>
            <p:nvPr/>
          </p:nvSpPr>
          <p:spPr>
            <a:xfrm>
              <a:off x="10646023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36" name="Graphic 6">
            <a:extLst>
              <a:ext uri="{FF2B5EF4-FFF2-40B4-BE49-F238E27FC236}">
                <a16:creationId xmlns:a16="http://schemas.microsoft.com/office/drawing/2014/main" id="{CC64EA84-4D74-E726-93EB-6CBA656E079C}"/>
              </a:ext>
            </a:extLst>
          </p:cNvPr>
          <p:cNvGrpSpPr/>
          <p:nvPr/>
        </p:nvGrpSpPr>
        <p:grpSpPr>
          <a:xfrm>
            <a:off x="1429940" y="3856976"/>
            <a:ext cx="367451" cy="431755"/>
            <a:chOff x="10397993" y="2011328"/>
            <a:chExt cx="367451" cy="431755"/>
          </a:xfrm>
          <a:noFill/>
        </p:grpSpPr>
        <p:sp>
          <p:nvSpPr>
            <p:cNvPr id="37" name="Freeform 531">
              <a:extLst>
                <a:ext uri="{FF2B5EF4-FFF2-40B4-BE49-F238E27FC236}">
                  <a16:creationId xmlns:a16="http://schemas.microsoft.com/office/drawing/2014/main" id="{342F8107-96AB-DA7B-E102-CD75664252F4}"/>
                </a:ext>
              </a:extLst>
            </p:cNvPr>
            <p:cNvSpPr/>
            <p:nvPr/>
          </p:nvSpPr>
          <p:spPr>
            <a:xfrm>
              <a:off x="10600092" y="2323662"/>
              <a:ext cx="165353" cy="119421"/>
            </a:xfrm>
            <a:custGeom>
              <a:avLst/>
              <a:gdLst>
                <a:gd name="connsiteX0" fmla="*/ 0 w 165353"/>
                <a:gd name="connsiteY0" fmla="*/ 55118 h 119421"/>
                <a:gd name="connsiteX1" fmla="*/ 64304 w 165353"/>
                <a:gd name="connsiteY1" fmla="*/ 0 h 119421"/>
                <a:gd name="connsiteX2" fmla="*/ 110236 w 165353"/>
                <a:gd name="connsiteY2" fmla="*/ 0 h 119421"/>
                <a:gd name="connsiteX3" fmla="*/ 165353 w 165353"/>
                <a:gd name="connsiteY3" fmla="*/ 45931 h 119421"/>
                <a:gd name="connsiteX4" fmla="*/ 165353 w 165353"/>
                <a:gd name="connsiteY4" fmla="*/ 119422 h 11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353" h="119421">
                  <a:moveTo>
                    <a:pt x="0" y="55118"/>
                  </a:moveTo>
                  <a:cubicBezTo>
                    <a:pt x="17994" y="31383"/>
                    <a:pt x="35218" y="0"/>
                    <a:pt x="64304" y="0"/>
                  </a:cubicBezTo>
                  <a:lnTo>
                    <a:pt x="110236" y="0"/>
                  </a:lnTo>
                  <a:cubicBezTo>
                    <a:pt x="133316" y="0"/>
                    <a:pt x="165353" y="8899"/>
                    <a:pt x="165353" y="45931"/>
                  </a:cubicBezTo>
                  <a:lnTo>
                    <a:pt x="165353" y="119422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8" name="Freeform 532">
              <a:extLst>
                <a:ext uri="{FF2B5EF4-FFF2-40B4-BE49-F238E27FC236}">
                  <a16:creationId xmlns:a16="http://schemas.microsoft.com/office/drawing/2014/main" id="{06A34B6E-4CE7-2B94-2882-785476396651}"/>
                </a:ext>
              </a:extLst>
            </p:cNvPr>
            <p:cNvSpPr/>
            <p:nvPr/>
          </p:nvSpPr>
          <p:spPr>
            <a:xfrm>
              <a:off x="10618464" y="2387966"/>
              <a:ext cx="36745" cy="55117"/>
            </a:xfrm>
            <a:custGeom>
              <a:avLst/>
              <a:gdLst>
                <a:gd name="connsiteX0" fmla="*/ 36745 w 36745"/>
                <a:gd name="connsiteY0" fmla="*/ 55118 h 55117"/>
                <a:gd name="connsiteX1" fmla="*/ 36745 w 36745"/>
                <a:gd name="connsiteY1" fmla="*/ 0 h 55117"/>
                <a:gd name="connsiteX2" fmla="*/ 27559 w 36745"/>
                <a:gd name="connsiteY2" fmla="*/ 0 h 55117"/>
                <a:gd name="connsiteX3" fmla="*/ 0 w 36745"/>
                <a:gd name="connsiteY3" fmla="*/ 27559 h 55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45" h="55117">
                  <a:moveTo>
                    <a:pt x="36745" y="55118"/>
                  </a:moveTo>
                  <a:lnTo>
                    <a:pt x="36745" y="0"/>
                  </a:lnTo>
                  <a:lnTo>
                    <a:pt x="27559" y="0"/>
                  </a:lnTo>
                  <a:lnTo>
                    <a:pt x="0" y="27559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9" name="Freeform 533">
              <a:extLst>
                <a:ext uri="{FF2B5EF4-FFF2-40B4-BE49-F238E27FC236}">
                  <a16:creationId xmlns:a16="http://schemas.microsoft.com/office/drawing/2014/main" id="{A5ADFFBD-26B7-C410-FEBD-C2CB1DCD55A7}"/>
                </a:ext>
              </a:extLst>
            </p:cNvPr>
            <p:cNvSpPr/>
            <p:nvPr/>
          </p:nvSpPr>
          <p:spPr>
            <a:xfrm>
              <a:off x="10728700" y="2378780"/>
              <a:ext cx="1148" cy="64304"/>
            </a:xfrm>
            <a:custGeom>
              <a:avLst/>
              <a:gdLst>
                <a:gd name="connsiteX0" fmla="*/ 0 w 1148"/>
                <a:gd name="connsiteY0" fmla="*/ 0 h 64304"/>
                <a:gd name="connsiteX1" fmla="*/ 0 w 1148"/>
                <a:gd name="connsiteY1" fmla="*/ 64304 h 6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8" h="64304">
                  <a:moveTo>
                    <a:pt x="0" y="0"/>
                  </a:moveTo>
                  <a:lnTo>
                    <a:pt x="0" y="64304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0" name="Freeform 534">
              <a:extLst>
                <a:ext uri="{FF2B5EF4-FFF2-40B4-BE49-F238E27FC236}">
                  <a16:creationId xmlns:a16="http://schemas.microsoft.com/office/drawing/2014/main" id="{138AC3D3-3187-4D28-D83F-8265C1D6F5DB}"/>
                </a:ext>
              </a:extLst>
            </p:cNvPr>
            <p:cNvSpPr/>
            <p:nvPr/>
          </p:nvSpPr>
          <p:spPr>
            <a:xfrm>
              <a:off x="10397993" y="2323662"/>
              <a:ext cx="202098" cy="119421"/>
            </a:xfrm>
            <a:custGeom>
              <a:avLst/>
              <a:gdLst>
                <a:gd name="connsiteX0" fmla="*/ 119422 w 202098"/>
                <a:gd name="connsiteY0" fmla="*/ 119422 h 119421"/>
                <a:gd name="connsiteX1" fmla="*/ 119422 w 202098"/>
                <a:gd name="connsiteY1" fmla="*/ 55118 h 119421"/>
                <a:gd name="connsiteX2" fmla="*/ 159199 w 202098"/>
                <a:gd name="connsiteY2" fmla="*/ 99488 h 119421"/>
                <a:gd name="connsiteX3" fmla="*/ 202099 w 202098"/>
                <a:gd name="connsiteY3" fmla="*/ 101049 h 119421"/>
                <a:gd name="connsiteX4" fmla="*/ 157889 w 202098"/>
                <a:gd name="connsiteY4" fmla="*/ 30717 h 119421"/>
                <a:gd name="connsiteX5" fmla="*/ 101049 w 202098"/>
                <a:gd name="connsiteY5" fmla="*/ 0 h 119421"/>
                <a:gd name="connsiteX6" fmla="*/ 55118 w 202098"/>
                <a:gd name="connsiteY6" fmla="*/ 0 h 119421"/>
                <a:gd name="connsiteX7" fmla="*/ 0 w 202098"/>
                <a:gd name="connsiteY7" fmla="*/ 55118 h 119421"/>
                <a:gd name="connsiteX8" fmla="*/ 0 w 202098"/>
                <a:gd name="connsiteY8" fmla="*/ 119422 h 11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2098" h="119421">
                  <a:moveTo>
                    <a:pt x="119422" y="119422"/>
                  </a:moveTo>
                  <a:lnTo>
                    <a:pt x="119422" y="55118"/>
                  </a:lnTo>
                  <a:cubicBezTo>
                    <a:pt x="119422" y="55118"/>
                    <a:pt x="147004" y="86799"/>
                    <a:pt x="159199" y="99488"/>
                  </a:cubicBezTo>
                  <a:cubicBezTo>
                    <a:pt x="171393" y="112176"/>
                    <a:pt x="202099" y="101049"/>
                    <a:pt x="202099" y="101049"/>
                  </a:cubicBezTo>
                  <a:cubicBezTo>
                    <a:pt x="202099" y="101049"/>
                    <a:pt x="174632" y="59298"/>
                    <a:pt x="157889" y="30717"/>
                  </a:cubicBezTo>
                  <a:cubicBezTo>
                    <a:pt x="146120" y="10622"/>
                    <a:pt x="130687" y="0"/>
                    <a:pt x="101049" y="0"/>
                  </a:cubicBezTo>
                  <a:lnTo>
                    <a:pt x="55118" y="0"/>
                  </a:lnTo>
                  <a:cubicBezTo>
                    <a:pt x="32037" y="0"/>
                    <a:pt x="0" y="12803"/>
                    <a:pt x="0" y="55118"/>
                  </a:cubicBezTo>
                  <a:lnTo>
                    <a:pt x="0" y="119422"/>
                  </a:lnTo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1" name="Freeform 535">
              <a:extLst>
                <a:ext uri="{FF2B5EF4-FFF2-40B4-BE49-F238E27FC236}">
                  <a16:creationId xmlns:a16="http://schemas.microsoft.com/office/drawing/2014/main" id="{72EA03C7-C5FC-2680-C7E8-9516026A98F1}"/>
                </a:ext>
              </a:extLst>
            </p:cNvPr>
            <p:cNvSpPr/>
            <p:nvPr/>
          </p:nvSpPr>
          <p:spPr>
            <a:xfrm>
              <a:off x="10434738" y="2378780"/>
              <a:ext cx="1148" cy="64304"/>
            </a:xfrm>
            <a:custGeom>
              <a:avLst/>
              <a:gdLst>
                <a:gd name="connsiteX0" fmla="*/ 0 w 1148"/>
                <a:gd name="connsiteY0" fmla="*/ 0 h 64304"/>
                <a:gd name="connsiteX1" fmla="*/ 0 w 1148"/>
                <a:gd name="connsiteY1" fmla="*/ 64304 h 64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8" h="64304">
                  <a:moveTo>
                    <a:pt x="0" y="0"/>
                  </a:moveTo>
                  <a:lnTo>
                    <a:pt x="0" y="64304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2" name="Freeform 536">
              <a:extLst>
                <a:ext uri="{FF2B5EF4-FFF2-40B4-BE49-F238E27FC236}">
                  <a16:creationId xmlns:a16="http://schemas.microsoft.com/office/drawing/2014/main" id="{7536A0AD-958E-75CC-E419-B62B86E3E21B}"/>
                </a:ext>
              </a:extLst>
            </p:cNvPr>
            <p:cNvSpPr/>
            <p:nvPr/>
          </p:nvSpPr>
          <p:spPr>
            <a:xfrm>
              <a:off x="10664396" y="2213427"/>
              <a:ext cx="64304" cy="82676"/>
            </a:xfrm>
            <a:custGeom>
              <a:avLst/>
              <a:gdLst>
                <a:gd name="connsiteX0" fmla="*/ 32152 w 64304"/>
                <a:gd name="connsiteY0" fmla="*/ 0 h 82676"/>
                <a:gd name="connsiteX1" fmla="*/ 0 w 64304"/>
                <a:gd name="connsiteY1" fmla="*/ 29396 h 82676"/>
                <a:gd name="connsiteX2" fmla="*/ 0 w 64304"/>
                <a:gd name="connsiteY2" fmla="*/ 53281 h 82676"/>
                <a:gd name="connsiteX3" fmla="*/ 32152 w 64304"/>
                <a:gd name="connsiteY3" fmla="*/ 82677 h 82676"/>
                <a:gd name="connsiteX4" fmla="*/ 64304 w 64304"/>
                <a:gd name="connsiteY4" fmla="*/ 53281 h 82676"/>
                <a:gd name="connsiteX5" fmla="*/ 64304 w 64304"/>
                <a:gd name="connsiteY5" fmla="*/ 29396 h 82676"/>
                <a:gd name="connsiteX6" fmla="*/ 32152 w 64304"/>
                <a:gd name="connsiteY6" fmla="*/ 0 h 82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304" h="82676">
                  <a:moveTo>
                    <a:pt x="32152" y="0"/>
                  </a:moveTo>
                  <a:cubicBezTo>
                    <a:pt x="15066" y="0"/>
                    <a:pt x="0" y="12137"/>
                    <a:pt x="0" y="29396"/>
                  </a:cubicBezTo>
                  <a:lnTo>
                    <a:pt x="0" y="53281"/>
                  </a:lnTo>
                  <a:cubicBezTo>
                    <a:pt x="0" y="70539"/>
                    <a:pt x="15066" y="82677"/>
                    <a:pt x="32152" y="82677"/>
                  </a:cubicBezTo>
                  <a:cubicBezTo>
                    <a:pt x="49239" y="82677"/>
                    <a:pt x="64304" y="70539"/>
                    <a:pt x="64304" y="53281"/>
                  </a:cubicBezTo>
                  <a:lnTo>
                    <a:pt x="64304" y="29396"/>
                  </a:lnTo>
                  <a:cubicBezTo>
                    <a:pt x="64304" y="12137"/>
                    <a:pt x="49239" y="0"/>
                    <a:pt x="32152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3" name="Freeform 537">
              <a:extLst>
                <a:ext uri="{FF2B5EF4-FFF2-40B4-BE49-F238E27FC236}">
                  <a16:creationId xmlns:a16="http://schemas.microsoft.com/office/drawing/2014/main" id="{C943F0F0-E799-5251-28E3-2C25224AFC2F}"/>
                </a:ext>
              </a:extLst>
            </p:cNvPr>
            <p:cNvSpPr/>
            <p:nvPr/>
          </p:nvSpPr>
          <p:spPr>
            <a:xfrm>
              <a:off x="10443925" y="2213427"/>
              <a:ext cx="64304" cy="82676"/>
            </a:xfrm>
            <a:custGeom>
              <a:avLst/>
              <a:gdLst>
                <a:gd name="connsiteX0" fmla="*/ 32152 w 64304"/>
                <a:gd name="connsiteY0" fmla="*/ 0 h 82676"/>
                <a:gd name="connsiteX1" fmla="*/ 0 w 64304"/>
                <a:gd name="connsiteY1" fmla="*/ 29396 h 82676"/>
                <a:gd name="connsiteX2" fmla="*/ 0 w 64304"/>
                <a:gd name="connsiteY2" fmla="*/ 53281 h 82676"/>
                <a:gd name="connsiteX3" fmla="*/ 32152 w 64304"/>
                <a:gd name="connsiteY3" fmla="*/ 82677 h 82676"/>
                <a:gd name="connsiteX4" fmla="*/ 64304 w 64304"/>
                <a:gd name="connsiteY4" fmla="*/ 53281 h 82676"/>
                <a:gd name="connsiteX5" fmla="*/ 64304 w 64304"/>
                <a:gd name="connsiteY5" fmla="*/ 29396 h 82676"/>
                <a:gd name="connsiteX6" fmla="*/ 32152 w 64304"/>
                <a:gd name="connsiteY6" fmla="*/ 0 h 82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304" h="82676">
                  <a:moveTo>
                    <a:pt x="32152" y="0"/>
                  </a:moveTo>
                  <a:cubicBezTo>
                    <a:pt x="15066" y="0"/>
                    <a:pt x="0" y="12137"/>
                    <a:pt x="0" y="29396"/>
                  </a:cubicBezTo>
                  <a:lnTo>
                    <a:pt x="0" y="53281"/>
                  </a:lnTo>
                  <a:cubicBezTo>
                    <a:pt x="0" y="70539"/>
                    <a:pt x="15066" y="82677"/>
                    <a:pt x="32152" y="82677"/>
                  </a:cubicBezTo>
                  <a:cubicBezTo>
                    <a:pt x="49239" y="82677"/>
                    <a:pt x="64304" y="70539"/>
                    <a:pt x="64304" y="53281"/>
                  </a:cubicBezTo>
                  <a:lnTo>
                    <a:pt x="64304" y="29396"/>
                  </a:lnTo>
                  <a:cubicBezTo>
                    <a:pt x="64304" y="12137"/>
                    <a:pt x="49239" y="0"/>
                    <a:pt x="32152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4" name="Freeform 538">
              <a:extLst>
                <a:ext uri="{FF2B5EF4-FFF2-40B4-BE49-F238E27FC236}">
                  <a16:creationId xmlns:a16="http://schemas.microsoft.com/office/drawing/2014/main" id="{301EC2A8-0DC6-51BB-0DAD-B64E2FFE4A92}"/>
                </a:ext>
              </a:extLst>
            </p:cNvPr>
            <p:cNvSpPr/>
            <p:nvPr/>
          </p:nvSpPr>
          <p:spPr>
            <a:xfrm>
              <a:off x="10480670" y="2011328"/>
              <a:ext cx="275588" cy="229678"/>
            </a:xfrm>
            <a:custGeom>
              <a:avLst/>
              <a:gdLst>
                <a:gd name="connsiteX0" fmla="*/ 248030 w 275588"/>
                <a:gd name="connsiteY0" fmla="*/ 0 h 229678"/>
                <a:gd name="connsiteX1" fmla="*/ 27559 w 275588"/>
                <a:gd name="connsiteY1" fmla="*/ 0 h 229678"/>
                <a:gd name="connsiteX2" fmla="*/ 0 w 275588"/>
                <a:gd name="connsiteY2" fmla="*/ 27559 h 229678"/>
                <a:gd name="connsiteX3" fmla="*/ 0 w 275588"/>
                <a:gd name="connsiteY3" fmla="*/ 137794 h 229678"/>
                <a:gd name="connsiteX4" fmla="*/ 27559 w 275588"/>
                <a:gd name="connsiteY4" fmla="*/ 165353 h 229678"/>
                <a:gd name="connsiteX5" fmla="*/ 82677 w 275588"/>
                <a:gd name="connsiteY5" fmla="*/ 165353 h 229678"/>
                <a:gd name="connsiteX6" fmla="*/ 82677 w 275588"/>
                <a:gd name="connsiteY6" fmla="*/ 220471 h 229678"/>
                <a:gd name="connsiteX7" fmla="*/ 98776 w 275588"/>
                <a:gd name="connsiteY7" fmla="*/ 226523 h 229678"/>
                <a:gd name="connsiteX8" fmla="*/ 156167 w 275588"/>
                <a:gd name="connsiteY8" fmla="*/ 165353 h 229678"/>
                <a:gd name="connsiteX9" fmla="*/ 248030 w 275588"/>
                <a:gd name="connsiteY9" fmla="*/ 165353 h 229678"/>
                <a:gd name="connsiteX10" fmla="*/ 275589 w 275588"/>
                <a:gd name="connsiteY10" fmla="*/ 137794 h 229678"/>
                <a:gd name="connsiteX11" fmla="*/ 275589 w 275588"/>
                <a:gd name="connsiteY11" fmla="*/ 27559 h 229678"/>
                <a:gd name="connsiteX12" fmla="*/ 248030 w 275588"/>
                <a:gd name="connsiteY12" fmla="*/ 0 h 229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5588" h="229678">
                  <a:moveTo>
                    <a:pt x="248030" y="0"/>
                  </a:moveTo>
                  <a:lnTo>
                    <a:pt x="27559" y="0"/>
                  </a:lnTo>
                  <a:cubicBezTo>
                    <a:pt x="12344" y="0"/>
                    <a:pt x="0" y="12344"/>
                    <a:pt x="0" y="27559"/>
                  </a:cubicBezTo>
                  <a:lnTo>
                    <a:pt x="0" y="137794"/>
                  </a:lnTo>
                  <a:cubicBezTo>
                    <a:pt x="0" y="153009"/>
                    <a:pt x="12344" y="165353"/>
                    <a:pt x="27559" y="165353"/>
                  </a:cubicBezTo>
                  <a:lnTo>
                    <a:pt x="82677" y="165353"/>
                  </a:lnTo>
                  <a:lnTo>
                    <a:pt x="82677" y="220471"/>
                  </a:lnTo>
                  <a:cubicBezTo>
                    <a:pt x="82677" y="228957"/>
                    <a:pt x="93195" y="232907"/>
                    <a:pt x="98776" y="226523"/>
                  </a:cubicBezTo>
                  <a:lnTo>
                    <a:pt x="156167" y="165353"/>
                  </a:lnTo>
                  <a:lnTo>
                    <a:pt x="248030" y="165353"/>
                  </a:lnTo>
                  <a:cubicBezTo>
                    <a:pt x="263245" y="165353"/>
                    <a:pt x="275589" y="153009"/>
                    <a:pt x="275589" y="137794"/>
                  </a:cubicBezTo>
                  <a:lnTo>
                    <a:pt x="275589" y="27559"/>
                  </a:lnTo>
                  <a:cubicBezTo>
                    <a:pt x="275589" y="12344"/>
                    <a:pt x="263245" y="0"/>
                    <a:pt x="248030" y="0"/>
                  </a:cubicBezTo>
                  <a:close/>
                </a:path>
              </a:pathLst>
            </a:custGeom>
            <a:noFill/>
            <a:ln w="18323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5" name="Freeform 539">
              <a:extLst>
                <a:ext uri="{FF2B5EF4-FFF2-40B4-BE49-F238E27FC236}">
                  <a16:creationId xmlns:a16="http://schemas.microsoft.com/office/drawing/2014/main" id="{E43CC3E1-1821-AC9C-4CFE-6193B254ABDD}"/>
                </a:ext>
              </a:extLst>
            </p:cNvPr>
            <p:cNvSpPr/>
            <p:nvPr/>
          </p:nvSpPr>
          <p:spPr>
            <a:xfrm>
              <a:off x="10572533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6" name="Freeform 540">
              <a:extLst>
                <a:ext uri="{FF2B5EF4-FFF2-40B4-BE49-F238E27FC236}">
                  <a16:creationId xmlns:a16="http://schemas.microsoft.com/office/drawing/2014/main" id="{4C101ACC-D2B2-27B1-C269-FE499FFDE1E2}"/>
                </a:ext>
              </a:extLst>
            </p:cNvPr>
            <p:cNvSpPr/>
            <p:nvPr/>
          </p:nvSpPr>
          <p:spPr>
            <a:xfrm>
              <a:off x="10609278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7" name="Freeform 541">
              <a:extLst>
                <a:ext uri="{FF2B5EF4-FFF2-40B4-BE49-F238E27FC236}">
                  <a16:creationId xmlns:a16="http://schemas.microsoft.com/office/drawing/2014/main" id="{26ABA805-26E0-F042-8DFF-EE582F563030}"/>
                </a:ext>
              </a:extLst>
            </p:cNvPr>
            <p:cNvSpPr/>
            <p:nvPr/>
          </p:nvSpPr>
          <p:spPr>
            <a:xfrm>
              <a:off x="10646023" y="2094005"/>
              <a:ext cx="18372" cy="1148"/>
            </a:xfrm>
            <a:custGeom>
              <a:avLst/>
              <a:gdLst>
                <a:gd name="connsiteX0" fmla="*/ 0 w 18372"/>
                <a:gd name="connsiteY0" fmla="*/ 0 h 1148"/>
                <a:gd name="connsiteX1" fmla="*/ 18373 w 18372"/>
                <a:gd name="connsiteY1" fmla="*/ 0 h 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72" h="1148">
                  <a:moveTo>
                    <a:pt x="0" y="0"/>
                  </a:moveTo>
                  <a:lnTo>
                    <a:pt x="18373" y="0"/>
                  </a:lnTo>
                </a:path>
              </a:pathLst>
            </a:custGeom>
            <a:ln w="1832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pic>
        <p:nvPicPr>
          <p:cNvPr id="49" name="Рисунок 48" descr="Изображение выглядит как одежда, человек, Человеческое лицо, рукав&#10;&#10;Автоматически созданное описание">
            <a:extLst>
              <a:ext uri="{FF2B5EF4-FFF2-40B4-BE49-F238E27FC236}">
                <a16:creationId xmlns:a16="http://schemas.microsoft.com/office/drawing/2014/main" id="{31ED468F-FE11-5A99-7530-8186486D10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32"/>
          <a:stretch/>
        </p:blipFill>
        <p:spPr>
          <a:xfrm>
            <a:off x="4835042" y="776176"/>
            <a:ext cx="7356958" cy="608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834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38B2BDA5-FC76-3C20-BBF7-840732321080}"/>
              </a:ext>
            </a:extLst>
          </p:cNvPr>
          <p:cNvSpPr/>
          <p:nvPr/>
        </p:nvSpPr>
        <p:spPr>
          <a:xfrm>
            <a:off x="1235075" y="2140485"/>
            <a:ext cx="6623521" cy="44386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CE68DCB-569D-AA8E-6527-64ADAEE15D4C}"/>
              </a:ext>
            </a:extLst>
          </p:cNvPr>
          <p:cNvSpPr/>
          <p:nvPr/>
        </p:nvSpPr>
        <p:spPr>
          <a:xfrm>
            <a:off x="1235074" y="1556385"/>
            <a:ext cx="8918575" cy="44386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27266" y="924340"/>
            <a:ext cx="6731330" cy="52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400"/>
              </a:lnSpc>
            </a:pPr>
            <a: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  <a:t>Где искать работу подростку?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61707" y="2193139"/>
            <a:ext cx="5296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подать заявление на портале «Работа России»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CC2B1157-ACD2-93F7-C58C-DA8C8C2E8D50}"/>
              </a:ext>
            </a:extLst>
          </p:cNvPr>
          <p:cNvSpPr/>
          <p:nvPr/>
        </p:nvSpPr>
        <p:spPr>
          <a:xfrm>
            <a:off x="1330325" y="1646823"/>
            <a:ext cx="1212331" cy="291029"/>
          </a:xfrm>
          <a:prstGeom prst="roundRect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latin typeface="Montserrat" panose="00000500000000000000" pitchFamily="2" charset="-52"/>
              </a:rPr>
              <a:t>Лично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65B4D6-5768-EE9C-8BA7-659DAB666208}"/>
              </a:ext>
            </a:extLst>
          </p:cNvPr>
          <p:cNvSpPr txBox="1"/>
          <p:nvPr/>
        </p:nvSpPr>
        <p:spPr>
          <a:xfrm>
            <a:off x="2561707" y="1623060"/>
            <a:ext cx="7439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Кадровые центры «Работа России» Кировской области</a:t>
            </a:r>
            <a:endParaRPr lang="ru-RU" sz="1600" dirty="0">
              <a:solidFill>
                <a:srgbClr val="0537A5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6090D8-0C21-23D1-417C-6E558A34C97E}"/>
              </a:ext>
            </a:extLst>
          </p:cNvPr>
          <p:cNvSpPr/>
          <p:nvPr/>
        </p:nvSpPr>
        <p:spPr>
          <a:xfrm>
            <a:off x="1330325" y="2216902"/>
            <a:ext cx="1199824" cy="291029"/>
          </a:xfrm>
          <a:prstGeom prst="roundRect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latin typeface="Montserrat" panose="00000500000000000000" pitchFamily="2" charset="-52"/>
              </a:rPr>
              <a:t>Онлайн</a:t>
            </a:r>
          </a:p>
        </p:txBody>
      </p:sp>
      <p:pic>
        <p:nvPicPr>
          <p:cNvPr id="9" name="Рисунок 8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89B0AD36-8D2E-BA3B-4C2B-AD074EBC192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19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244295" y="1937183"/>
            <a:ext cx="4692484" cy="4683888"/>
          </a:xfrm>
          <a:prstGeom prst="roundRect">
            <a:avLst>
              <a:gd name="adj" fmla="val 374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00897" y="1263431"/>
            <a:ext cx="10342896" cy="5334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400"/>
              </a:lnSpc>
            </a:pPr>
            <a:r>
              <a:rPr lang="ru-RU" sz="3600" dirty="0">
                <a:solidFill>
                  <a:srgbClr val="CF4520"/>
                </a:solidFill>
                <a:latin typeface="Montserrat Medium" panose="00000600000000000000" pitchFamily="2" charset="-52"/>
              </a:rPr>
              <a:t>Программы трудоустройства в 2026 году:</a:t>
            </a:r>
            <a:endParaRPr lang="ru-RU" sz="3600" dirty="0">
              <a:latin typeface="Montserrat Medium" panose="00000600000000000000" pitchFamily="2" charset="-5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0535" y="2091514"/>
            <a:ext cx="439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ea typeface="Verdana" pitchFamily="34" charset="0"/>
                <a:cs typeface="Calibri" pitchFamily="34" charset="0"/>
              </a:rPr>
              <a:t>Временное </a:t>
            </a:r>
            <a: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cs typeface="Times New Roman" pitchFamily="18" charset="0"/>
              </a:rPr>
              <a:t>трудоустройство</a:t>
            </a:r>
            <a:b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cs typeface="Times New Roman" pitchFamily="18" charset="0"/>
              </a:rPr>
            </a:br>
            <a: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cs typeface="Times New Roman" pitchFamily="18" charset="0"/>
              </a:rPr>
              <a:t>молодежи:</a:t>
            </a:r>
            <a:endParaRPr lang="ru-RU" b="1" dirty="0">
              <a:solidFill>
                <a:srgbClr val="CF4520"/>
              </a:solidFill>
              <a:latin typeface="Montserrat SemiBold" panose="00000700000000000000" pitchFamily="2" charset="-52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3" name="Рисунок 2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3190350E-53ED-5C94-FFB1-0810DA02E5B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0121C2-DD33-D93B-6592-3B8241A8BD85}"/>
              </a:ext>
            </a:extLst>
          </p:cNvPr>
          <p:cNvSpPr txBox="1"/>
          <p:nvPr/>
        </p:nvSpPr>
        <p:spPr>
          <a:xfrm>
            <a:off x="2074201" y="2801045"/>
            <a:ext cx="3016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возраст от 18 до 25 лет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D0E954-0620-B361-D939-A7C5739A4486}"/>
              </a:ext>
            </a:extLst>
          </p:cNvPr>
          <p:cNvSpPr txBox="1"/>
          <p:nvPr/>
        </p:nvSpPr>
        <p:spPr>
          <a:xfrm>
            <a:off x="2115142" y="3403783"/>
            <a:ext cx="3835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есть диплом о среднем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профессиональном или высшем образовании</a:t>
            </a:r>
            <a:endParaRPr lang="ru-RU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8E59AC-B38A-9E54-747F-458ED5697045}"/>
              </a:ext>
            </a:extLst>
          </p:cNvPr>
          <p:cNvSpPr txBox="1"/>
          <p:nvPr/>
        </p:nvSpPr>
        <p:spPr>
          <a:xfrm>
            <a:off x="2128791" y="4386298"/>
            <a:ext cx="40400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ищут работу в течение года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с даты выдачи документа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об образовании и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о квалификации</a:t>
            </a:r>
            <a:endParaRPr lang="ru-RU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A53F01-ECF5-3708-C6C4-94AE2FDC6C14}"/>
              </a:ext>
            </a:extLst>
          </p:cNvPr>
          <p:cNvSpPr txBox="1"/>
          <p:nvPr/>
        </p:nvSpPr>
        <p:spPr>
          <a:xfrm>
            <a:off x="1570535" y="5577986"/>
            <a:ext cx="4040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Дополнительная финансовая поддержка </a:t>
            </a:r>
            <a:r>
              <a:rPr lang="ru-RU" sz="1600" dirty="0">
                <a:solidFill>
                  <a:srgbClr val="CF4520"/>
                </a:solidFill>
                <a:latin typeface="Montserrat SemiBold" panose="00000700000000000000" pitchFamily="2" charset="-52"/>
                <a:ea typeface="Verdana" pitchFamily="34" charset="0"/>
                <a:cs typeface="Calibri" pitchFamily="34" charset="0"/>
              </a:rPr>
              <a:t>5 000 руб. за полный отработанный месяц</a:t>
            </a:r>
          </a:p>
        </p:txBody>
      </p:sp>
      <p:sp>
        <p:nvSpPr>
          <p:cNvPr id="12" name="Скругленный прямоугольник 7">
            <a:extLst>
              <a:ext uri="{FF2B5EF4-FFF2-40B4-BE49-F238E27FC236}">
                <a16:creationId xmlns:a16="http://schemas.microsoft.com/office/drawing/2014/main" id="{C2BE6F4E-C936-50A2-7CB3-E0CA05017170}"/>
              </a:ext>
            </a:extLst>
          </p:cNvPr>
          <p:cNvSpPr/>
          <p:nvPr/>
        </p:nvSpPr>
        <p:spPr>
          <a:xfrm>
            <a:off x="6419000" y="1935023"/>
            <a:ext cx="4692484" cy="4683887"/>
          </a:xfrm>
          <a:prstGeom prst="roundRect">
            <a:avLst>
              <a:gd name="adj" fmla="val 374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Ищешь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882B5A-AF18-5BF4-CE60-995575452FB0}"/>
              </a:ext>
            </a:extLst>
          </p:cNvPr>
          <p:cNvSpPr txBox="1"/>
          <p:nvPr/>
        </p:nvSpPr>
        <p:spPr>
          <a:xfrm>
            <a:off x="6744084" y="2062881"/>
            <a:ext cx="43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ea typeface="Verdana" pitchFamily="34" charset="0"/>
                <a:cs typeface="Calibri" pitchFamily="34" charset="0"/>
              </a:rPr>
              <a:t>Временное </a:t>
            </a:r>
            <a: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cs typeface="Times New Roman" pitchFamily="18" charset="0"/>
              </a:rPr>
              <a:t>трудоустройство</a:t>
            </a:r>
            <a:b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cs typeface="Times New Roman" pitchFamily="18" charset="0"/>
              </a:rPr>
            </a:br>
            <a:r>
              <a:rPr lang="ru-RU" dirty="0">
                <a:solidFill>
                  <a:srgbClr val="CF4520"/>
                </a:solidFill>
                <a:latin typeface="Montserrat SemiBold" panose="00000700000000000000" pitchFamily="2" charset="-52"/>
                <a:cs typeface="Times New Roman" pitchFamily="18" charset="0"/>
              </a:rPr>
              <a:t>подростков:</a:t>
            </a:r>
            <a:endParaRPr lang="ru-RU" b="1" dirty="0">
              <a:solidFill>
                <a:srgbClr val="CF4520"/>
              </a:solidFill>
              <a:latin typeface="Montserrat SemiBold" panose="00000700000000000000" pitchFamily="2" charset="-52"/>
              <a:ea typeface="Verdana" pitchFamily="34" charset="0"/>
              <a:cs typeface="Calibri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4B9FB3-5044-D492-ED7E-F0042D2DA37C}"/>
              </a:ext>
            </a:extLst>
          </p:cNvPr>
          <p:cNvSpPr txBox="1"/>
          <p:nvPr/>
        </p:nvSpPr>
        <p:spPr>
          <a:xfrm>
            <a:off x="7257164" y="3087653"/>
            <a:ext cx="3016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возраст от 14 до 18 лет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A93E53-FB21-6839-56F4-26039B2EFD01}"/>
              </a:ext>
            </a:extLst>
          </p:cNvPr>
          <p:cNvSpPr txBox="1"/>
          <p:nvPr/>
        </p:nvSpPr>
        <p:spPr>
          <a:xfrm>
            <a:off x="7257164" y="3963347"/>
            <a:ext cx="383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работают в свободное от учебы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cs typeface="Times New Roman" pitchFamily="18" charset="0"/>
              </a:rPr>
              <a:t>время</a:t>
            </a:r>
            <a:endParaRPr lang="ru-RU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E167E3A-E28D-10BC-16A4-F5F5EEECCF8F}"/>
              </a:ext>
            </a:extLst>
          </p:cNvPr>
          <p:cNvSpPr txBox="1"/>
          <p:nvPr/>
        </p:nvSpPr>
        <p:spPr>
          <a:xfrm>
            <a:off x="6725048" y="5340126"/>
            <a:ext cx="436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Дополнительная финансовая поддержка </a:t>
            </a:r>
            <a:r>
              <a:rPr lang="ru-RU" sz="1600" dirty="0">
                <a:solidFill>
                  <a:srgbClr val="CF4520"/>
                </a:solidFill>
                <a:latin typeface="Montserrat SemiBold" panose="00000700000000000000" pitchFamily="2" charset="-52"/>
                <a:ea typeface="Verdana" pitchFamily="34" charset="0"/>
                <a:cs typeface="Calibri" pitchFamily="34" charset="0"/>
              </a:rPr>
              <a:t>5 000 руб./месяц</a:t>
            </a:r>
            <a:br>
              <a:rPr lang="ru-RU" sz="1600" dirty="0">
                <a:solidFill>
                  <a:srgbClr val="CF4520"/>
                </a:solidFill>
                <a:latin typeface="Montserrat SemiBold" panose="00000700000000000000" pitchFamily="2" charset="-52"/>
                <a:ea typeface="Verdana" pitchFamily="34" charset="0"/>
                <a:cs typeface="Calibri" pitchFamily="34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(из фактически отработанных</a:t>
            </a:r>
            <a:b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</a:b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рабочих дней)</a:t>
            </a:r>
            <a:endParaRPr lang="ru-RU" sz="1600" dirty="0">
              <a:solidFill>
                <a:srgbClr val="CF4520"/>
              </a:solidFill>
              <a:latin typeface="Montserrat SemiBold" panose="00000700000000000000" pitchFamily="2" charset="-52"/>
              <a:ea typeface="Verdana" pitchFamily="34" charset="0"/>
              <a:cs typeface="Calibri" pitchFamily="34" charset="0"/>
            </a:endParaRPr>
          </a:p>
        </p:txBody>
      </p:sp>
      <p:grpSp>
        <p:nvGrpSpPr>
          <p:cNvPr id="17" name="Graphic 10">
            <a:extLst>
              <a:ext uri="{FF2B5EF4-FFF2-40B4-BE49-F238E27FC236}">
                <a16:creationId xmlns:a16="http://schemas.microsoft.com/office/drawing/2014/main" id="{82D9E44D-D649-260E-7E97-334E2732FADE}"/>
              </a:ext>
            </a:extLst>
          </p:cNvPr>
          <p:cNvGrpSpPr/>
          <p:nvPr/>
        </p:nvGrpSpPr>
        <p:grpSpPr>
          <a:xfrm>
            <a:off x="1622893" y="3579440"/>
            <a:ext cx="362598" cy="440242"/>
            <a:chOff x="2985065" y="6240077"/>
            <a:chExt cx="362598" cy="440242"/>
          </a:xfrm>
          <a:noFill/>
        </p:grpSpPr>
        <p:sp>
          <p:nvSpPr>
            <p:cNvPr id="18" name="Freeform 998">
              <a:extLst>
                <a:ext uri="{FF2B5EF4-FFF2-40B4-BE49-F238E27FC236}">
                  <a16:creationId xmlns:a16="http://schemas.microsoft.com/office/drawing/2014/main" id="{8F5C384E-699C-3E4F-9426-8E1160C06D8F}"/>
                </a:ext>
              </a:extLst>
            </p:cNvPr>
            <p:cNvSpPr/>
            <p:nvPr/>
          </p:nvSpPr>
          <p:spPr>
            <a:xfrm>
              <a:off x="2985065" y="6240077"/>
              <a:ext cx="288683" cy="365665"/>
            </a:xfrm>
            <a:custGeom>
              <a:avLst/>
              <a:gdLst>
                <a:gd name="connsiteX0" fmla="*/ 38491 w 288683"/>
                <a:gd name="connsiteY0" fmla="*/ 0 h 365665"/>
                <a:gd name="connsiteX1" fmla="*/ 0 w 288683"/>
                <a:gd name="connsiteY1" fmla="*/ 38491 h 365665"/>
                <a:gd name="connsiteX2" fmla="*/ 0 w 288683"/>
                <a:gd name="connsiteY2" fmla="*/ 365666 h 365665"/>
                <a:gd name="connsiteX3" fmla="*/ 288684 w 288683"/>
                <a:gd name="connsiteY3" fmla="*/ 365666 h 365665"/>
                <a:gd name="connsiteX4" fmla="*/ 288684 w 288683"/>
                <a:gd name="connsiteY4" fmla="*/ 0 h 365665"/>
                <a:gd name="connsiteX5" fmla="*/ 38491 w 288683"/>
                <a:gd name="connsiteY5" fmla="*/ 0 h 365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683" h="365665">
                  <a:moveTo>
                    <a:pt x="38491" y="0"/>
                  </a:moveTo>
                  <a:lnTo>
                    <a:pt x="0" y="38491"/>
                  </a:lnTo>
                  <a:lnTo>
                    <a:pt x="0" y="365666"/>
                  </a:lnTo>
                  <a:lnTo>
                    <a:pt x="288684" y="365666"/>
                  </a:lnTo>
                  <a:lnTo>
                    <a:pt x="288684" y="0"/>
                  </a:lnTo>
                  <a:lnTo>
                    <a:pt x="38491" y="0"/>
                  </a:lnTo>
                  <a:close/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19" name="Freeform 999">
              <a:extLst>
                <a:ext uri="{FF2B5EF4-FFF2-40B4-BE49-F238E27FC236}">
                  <a16:creationId xmlns:a16="http://schemas.microsoft.com/office/drawing/2014/main" id="{7C0FD21A-7F13-62EE-B46D-B65C3D08FDD3}"/>
                </a:ext>
              </a:extLst>
            </p:cNvPr>
            <p:cNvSpPr/>
            <p:nvPr/>
          </p:nvSpPr>
          <p:spPr>
            <a:xfrm>
              <a:off x="3017794" y="6295480"/>
              <a:ext cx="329869" cy="384839"/>
            </a:xfrm>
            <a:custGeom>
              <a:avLst/>
              <a:gdLst>
                <a:gd name="connsiteX0" fmla="*/ 1516 w 329869"/>
                <a:gd name="connsiteY0" fmla="*/ 340755 h 384839"/>
                <a:gd name="connsiteX1" fmla="*/ 0 w 329869"/>
                <a:gd name="connsiteY1" fmla="*/ 356356 h 384839"/>
                <a:gd name="connsiteX2" fmla="*/ 292845 w 329869"/>
                <a:gd name="connsiteY2" fmla="*/ 384839 h 384839"/>
                <a:gd name="connsiteX3" fmla="*/ 329869 w 329869"/>
                <a:gd name="connsiteY3" fmla="*/ 4150 h 384839"/>
                <a:gd name="connsiteX4" fmla="*/ 287264 w 329869"/>
                <a:gd name="connsiteY4" fmla="*/ 0 h 384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869" h="384839">
                  <a:moveTo>
                    <a:pt x="1516" y="340755"/>
                  </a:moveTo>
                  <a:lnTo>
                    <a:pt x="0" y="356356"/>
                  </a:lnTo>
                  <a:lnTo>
                    <a:pt x="292845" y="384839"/>
                  </a:lnTo>
                  <a:lnTo>
                    <a:pt x="329869" y="4150"/>
                  </a:lnTo>
                  <a:lnTo>
                    <a:pt x="287264" y="0"/>
                  </a:lnTo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0" name="Freeform 1000">
              <a:extLst>
                <a:ext uri="{FF2B5EF4-FFF2-40B4-BE49-F238E27FC236}">
                  <a16:creationId xmlns:a16="http://schemas.microsoft.com/office/drawing/2014/main" id="{01EEA695-0702-6BA5-3B2B-67BE3CEB1C22}"/>
                </a:ext>
              </a:extLst>
            </p:cNvPr>
            <p:cNvSpPr/>
            <p:nvPr/>
          </p:nvSpPr>
          <p:spPr>
            <a:xfrm>
              <a:off x="3014474" y="6268500"/>
              <a:ext cx="28964" cy="28868"/>
            </a:xfrm>
            <a:custGeom>
              <a:avLst/>
              <a:gdLst>
                <a:gd name="connsiteX0" fmla="*/ 28965 w 28964"/>
                <a:gd name="connsiteY0" fmla="*/ 0 h 28868"/>
                <a:gd name="connsiteX1" fmla="*/ 28868 w 28964"/>
                <a:gd name="connsiteY1" fmla="*/ 28868 h 28868"/>
                <a:gd name="connsiteX2" fmla="*/ 0 w 28964"/>
                <a:gd name="connsiteY2" fmla="*/ 2876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4" h="28868">
                  <a:moveTo>
                    <a:pt x="28965" y="0"/>
                  </a:moveTo>
                  <a:lnTo>
                    <a:pt x="28868" y="28868"/>
                  </a:lnTo>
                  <a:lnTo>
                    <a:pt x="0" y="28760"/>
                  </a:lnTo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1" name="Freeform 1001">
              <a:extLst>
                <a:ext uri="{FF2B5EF4-FFF2-40B4-BE49-F238E27FC236}">
                  <a16:creationId xmlns:a16="http://schemas.microsoft.com/office/drawing/2014/main" id="{F3ED0E05-A306-7F75-CAB6-5E856A233A03}"/>
                </a:ext>
              </a:extLst>
            </p:cNvPr>
            <p:cNvSpPr/>
            <p:nvPr/>
          </p:nvSpPr>
          <p:spPr>
            <a:xfrm>
              <a:off x="3034526" y="6345915"/>
              <a:ext cx="189761" cy="192479"/>
            </a:xfrm>
            <a:custGeom>
              <a:avLst/>
              <a:gdLst>
                <a:gd name="connsiteX0" fmla="*/ 171863 w 189761"/>
                <a:gd name="connsiteY0" fmla="*/ 96240 h 192479"/>
                <a:gd name="connsiteX1" fmla="*/ 171045 w 189761"/>
                <a:gd name="connsiteY1" fmla="*/ 106873 h 192479"/>
                <a:gd name="connsiteX2" fmla="*/ 189761 w 189761"/>
                <a:gd name="connsiteY2" fmla="*/ 124351 h 192479"/>
                <a:gd name="connsiteX3" fmla="*/ 166667 w 189761"/>
                <a:gd name="connsiteY3" fmla="*/ 164357 h 192479"/>
                <a:gd name="connsiteX4" fmla="*/ 142189 w 189761"/>
                <a:gd name="connsiteY4" fmla="*/ 156887 h 192479"/>
                <a:gd name="connsiteX5" fmla="*/ 123749 w 189761"/>
                <a:gd name="connsiteY5" fmla="*/ 167581 h 192479"/>
                <a:gd name="connsiteX6" fmla="*/ 117975 w 189761"/>
                <a:gd name="connsiteY6" fmla="*/ 192480 h 192479"/>
                <a:gd name="connsiteX7" fmla="*/ 71786 w 189761"/>
                <a:gd name="connsiteY7" fmla="*/ 192480 h 192479"/>
                <a:gd name="connsiteX8" fmla="*/ 66012 w 189761"/>
                <a:gd name="connsiteY8" fmla="*/ 167581 h 192479"/>
                <a:gd name="connsiteX9" fmla="*/ 47573 w 189761"/>
                <a:gd name="connsiteY9" fmla="*/ 156887 h 192479"/>
                <a:gd name="connsiteX10" fmla="*/ 23095 w 189761"/>
                <a:gd name="connsiteY10" fmla="*/ 164357 h 192479"/>
                <a:gd name="connsiteX11" fmla="*/ 0 w 189761"/>
                <a:gd name="connsiteY11" fmla="*/ 124351 h 192479"/>
                <a:gd name="connsiteX12" fmla="*/ 18716 w 189761"/>
                <a:gd name="connsiteY12" fmla="*/ 106873 h 192479"/>
                <a:gd name="connsiteX13" fmla="*/ 17898 w 189761"/>
                <a:gd name="connsiteY13" fmla="*/ 96240 h 192479"/>
                <a:gd name="connsiteX14" fmla="*/ 18716 w 189761"/>
                <a:gd name="connsiteY14" fmla="*/ 85607 h 192479"/>
                <a:gd name="connsiteX15" fmla="*/ 0 w 189761"/>
                <a:gd name="connsiteY15" fmla="*/ 68129 h 192479"/>
                <a:gd name="connsiteX16" fmla="*/ 23095 w 189761"/>
                <a:gd name="connsiteY16" fmla="*/ 28123 h 192479"/>
                <a:gd name="connsiteX17" fmla="*/ 47573 w 189761"/>
                <a:gd name="connsiteY17" fmla="*/ 35592 h 192479"/>
                <a:gd name="connsiteX18" fmla="*/ 66012 w 189761"/>
                <a:gd name="connsiteY18" fmla="*/ 24899 h 192479"/>
                <a:gd name="connsiteX19" fmla="*/ 71786 w 189761"/>
                <a:gd name="connsiteY19" fmla="*/ 0 h 192479"/>
                <a:gd name="connsiteX20" fmla="*/ 117975 w 189761"/>
                <a:gd name="connsiteY20" fmla="*/ 0 h 192479"/>
                <a:gd name="connsiteX21" fmla="*/ 123749 w 189761"/>
                <a:gd name="connsiteY21" fmla="*/ 24899 h 192479"/>
                <a:gd name="connsiteX22" fmla="*/ 142189 w 189761"/>
                <a:gd name="connsiteY22" fmla="*/ 35592 h 192479"/>
                <a:gd name="connsiteX23" fmla="*/ 166667 w 189761"/>
                <a:gd name="connsiteY23" fmla="*/ 28123 h 192479"/>
                <a:gd name="connsiteX24" fmla="*/ 189761 w 189761"/>
                <a:gd name="connsiteY24" fmla="*/ 68129 h 192479"/>
                <a:gd name="connsiteX25" fmla="*/ 171045 w 189761"/>
                <a:gd name="connsiteY25" fmla="*/ 85607 h 192479"/>
                <a:gd name="connsiteX26" fmla="*/ 171863 w 189761"/>
                <a:gd name="connsiteY26" fmla="*/ 96240 h 19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89761" h="192479">
                  <a:moveTo>
                    <a:pt x="171863" y="96240"/>
                  </a:moveTo>
                  <a:cubicBezTo>
                    <a:pt x="171863" y="99860"/>
                    <a:pt x="171526" y="103397"/>
                    <a:pt x="171045" y="106873"/>
                  </a:cubicBezTo>
                  <a:lnTo>
                    <a:pt x="189761" y="124351"/>
                  </a:lnTo>
                  <a:lnTo>
                    <a:pt x="166667" y="164357"/>
                  </a:lnTo>
                  <a:lnTo>
                    <a:pt x="142189" y="156887"/>
                  </a:lnTo>
                  <a:cubicBezTo>
                    <a:pt x="136607" y="161254"/>
                    <a:pt x="130425" y="164874"/>
                    <a:pt x="123749" y="167581"/>
                  </a:cubicBezTo>
                  <a:lnTo>
                    <a:pt x="117975" y="192480"/>
                  </a:lnTo>
                  <a:lnTo>
                    <a:pt x="71786" y="192480"/>
                  </a:lnTo>
                  <a:lnTo>
                    <a:pt x="66012" y="167581"/>
                  </a:lnTo>
                  <a:cubicBezTo>
                    <a:pt x="59348" y="164874"/>
                    <a:pt x="53166" y="161254"/>
                    <a:pt x="47573" y="156887"/>
                  </a:cubicBezTo>
                  <a:lnTo>
                    <a:pt x="23095" y="164357"/>
                  </a:lnTo>
                  <a:lnTo>
                    <a:pt x="0" y="124351"/>
                  </a:lnTo>
                  <a:lnTo>
                    <a:pt x="18716" y="106873"/>
                  </a:lnTo>
                  <a:cubicBezTo>
                    <a:pt x="18235" y="103385"/>
                    <a:pt x="17898" y="99848"/>
                    <a:pt x="17898" y="96240"/>
                  </a:cubicBezTo>
                  <a:cubicBezTo>
                    <a:pt x="17898" y="92631"/>
                    <a:pt x="18235" y="89083"/>
                    <a:pt x="18716" y="85607"/>
                  </a:cubicBezTo>
                  <a:lnTo>
                    <a:pt x="0" y="68129"/>
                  </a:lnTo>
                  <a:lnTo>
                    <a:pt x="23095" y="28123"/>
                  </a:lnTo>
                  <a:lnTo>
                    <a:pt x="47573" y="35592"/>
                  </a:lnTo>
                  <a:cubicBezTo>
                    <a:pt x="53154" y="31226"/>
                    <a:pt x="59336" y="27605"/>
                    <a:pt x="66012" y="24899"/>
                  </a:cubicBezTo>
                  <a:lnTo>
                    <a:pt x="71786" y="0"/>
                  </a:lnTo>
                  <a:lnTo>
                    <a:pt x="117975" y="0"/>
                  </a:lnTo>
                  <a:lnTo>
                    <a:pt x="123749" y="24899"/>
                  </a:lnTo>
                  <a:cubicBezTo>
                    <a:pt x="130413" y="27605"/>
                    <a:pt x="136595" y="31226"/>
                    <a:pt x="142189" y="35592"/>
                  </a:cubicBezTo>
                  <a:lnTo>
                    <a:pt x="166667" y="28123"/>
                  </a:lnTo>
                  <a:lnTo>
                    <a:pt x="189761" y="68129"/>
                  </a:lnTo>
                  <a:lnTo>
                    <a:pt x="171045" y="85607"/>
                  </a:lnTo>
                  <a:cubicBezTo>
                    <a:pt x="171526" y="89095"/>
                    <a:pt x="171863" y="92619"/>
                    <a:pt x="171863" y="96240"/>
                  </a:cubicBezTo>
                  <a:close/>
                </a:path>
              </a:pathLst>
            </a:custGeom>
            <a:noFill/>
            <a:ln w="19205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2" name="Freeform 1002">
              <a:extLst>
                <a:ext uri="{FF2B5EF4-FFF2-40B4-BE49-F238E27FC236}">
                  <a16:creationId xmlns:a16="http://schemas.microsoft.com/office/drawing/2014/main" id="{CEFC7911-D225-8572-AF4A-4A4074189E70}"/>
                </a:ext>
              </a:extLst>
            </p:cNvPr>
            <p:cNvSpPr/>
            <p:nvPr/>
          </p:nvSpPr>
          <p:spPr>
            <a:xfrm>
              <a:off x="3100538" y="6413287"/>
              <a:ext cx="57736" cy="57736"/>
            </a:xfrm>
            <a:custGeom>
              <a:avLst/>
              <a:gdLst>
                <a:gd name="connsiteX0" fmla="*/ 57737 w 57736"/>
                <a:gd name="connsiteY0" fmla="*/ 28868 h 57736"/>
                <a:gd name="connsiteX1" fmla="*/ 28868 w 57736"/>
                <a:gd name="connsiteY1" fmla="*/ 57737 h 57736"/>
                <a:gd name="connsiteX2" fmla="*/ 0 w 57736"/>
                <a:gd name="connsiteY2" fmla="*/ 28868 h 57736"/>
                <a:gd name="connsiteX3" fmla="*/ 28868 w 57736"/>
                <a:gd name="connsiteY3" fmla="*/ 0 h 57736"/>
                <a:gd name="connsiteX4" fmla="*/ 57737 w 57736"/>
                <a:gd name="connsiteY4" fmla="*/ 28868 h 57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736" h="57736">
                  <a:moveTo>
                    <a:pt x="57737" y="28868"/>
                  </a:moveTo>
                  <a:cubicBezTo>
                    <a:pt x="57737" y="44812"/>
                    <a:pt x="44812" y="57737"/>
                    <a:pt x="28868" y="57737"/>
                  </a:cubicBezTo>
                  <a:cubicBezTo>
                    <a:pt x="12925" y="57737"/>
                    <a:pt x="0" y="44812"/>
                    <a:pt x="0" y="28868"/>
                  </a:cubicBezTo>
                  <a:cubicBezTo>
                    <a:pt x="0" y="12925"/>
                    <a:pt x="12925" y="0"/>
                    <a:pt x="28868" y="0"/>
                  </a:cubicBezTo>
                  <a:cubicBezTo>
                    <a:pt x="44812" y="0"/>
                    <a:pt x="57737" y="12925"/>
                    <a:pt x="57737" y="28868"/>
                  </a:cubicBezTo>
                  <a:close/>
                </a:path>
              </a:pathLst>
            </a:custGeom>
            <a:noFill/>
            <a:ln w="19205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23" name="Graphic 10">
            <a:extLst>
              <a:ext uri="{FF2B5EF4-FFF2-40B4-BE49-F238E27FC236}">
                <a16:creationId xmlns:a16="http://schemas.microsoft.com/office/drawing/2014/main" id="{9478E849-47DA-FEAA-ADE5-01BBB9295916}"/>
              </a:ext>
            </a:extLst>
          </p:cNvPr>
          <p:cNvGrpSpPr/>
          <p:nvPr/>
        </p:nvGrpSpPr>
        <p:grpSpPr>
          <a:xfrm>
            <a:off x="1622893" y="2760701"/>
            <a:ext cx="362598" cy="440242"/>
            <a:chOff x="2985065" y="6240077"/>
            <a:chExt cx="362598" cy="440242"/>
          </a:xfrm>
          <a:noFill/>
        </p:grpSpPr>
        <p:sp>
          <p:nvSpPr>
            <p:cNvPr id="24" name="Freeform 998">
              <a:extLst>
                <a:ext uri="{FF2B5EF4-FFF2-40B4-BE49-F238E27FC236}">
                  <a16:creationId xmlns:a16="http://schemas.microsoft.com/office/drawing/2014/main" id="{02C2749E-EE5D-7D8A-ADBD-453BED5C102E}"/>
                </a:ext>
              </a:extLst>
            </p:cNvPr>
            <p:cNvSpPr/>
            <p:nvPr/>
          </p:nvSpPr>
          <p:spPr>
            <a:xfrm>
              <a:off x="2985065" y="6240077"/>
              <a:ext cx="288683" cy="365665"/>
            </a:xfrm>
            <a:custGeom>
              <a:avLst/>
              <a:gdLst>
                <a:gd name="connsiteX0" fmla="*/ 38491 w 288683"/>
                <a:gd name="connsiteY0" fmla="*/ 0 h 365665"/>
                <a:gd name="connsiteX1" fmla="*/ 0 w 288683"/>
                <a:gd name="connsiteY1" fmla="*/ 38491 h 365665"/>
                <a:gd name="connsiteX2" fmla="*/ 0 w 288683"/>
                <a:gd name="connsiteY2" fmla="*/ 365666 h 365665"/>
                <a:gd name="connsiteX3" fmla="*/ 288684 w 288683"/>
                <a:gd name="connsiteY3" fmla="*/ 365666 h 365665"/>
                <a:gd name="connsiteX4" fmla="*/ 288684 w 288683"/>
                <a:gd name="connsiteY4" fmla="*/ 0 h 365665"/>
                <a:gd name="connsiteX5" fmla="*/ 38491 w 288683"/>
                <a:gd name="connsiteY5" fmla="*/ 0 h 365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683" h="365665">
                  <a:moveTo>
                    <a:pt x="38491" y="0"/>
                  </a:moveTo>
                  <a:lnTo>
                    <a:pt x="0" y="38491"/>
                  </a:lnTo>
                  <a:lnTo>
                    <a:pt x="0" y="365666"/>
                  </a:lnTo>
                  <a:lnTo>
                    <a:pt x="288684" y="365666"/>
                  </a:lnTo>
                  <a:lnTo>
                    <a:pt x="288684" y="0"/>
                  </a:lnTo>
                  <a:lnTo>
                    <a:pt x="38491" y="0"/>
                  </a:lnTo>
                  <a:close/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5" name="Freeform 999">
              <a:extLst>
                <a:ext uri="{FF2B5EF4-FFF2-40B4-BE49-F238E27FC236}">
                  <a16:creationId xmlns:a16="http://schemas.microsoft.com/office/drawing/2014/main" id="{F631E413-B57C-D158-E750-FB40E3C6A204}"/>
                </a:ext>
              </a:extLst>
            </p:cNvPr>
            <p:cNvSpPr/>
            <p:nvPr/>
          </p:nvSpPr>
          <p:spPr>
            <a:xfrm>
              <a:off x="3017794" y="6295480"/>
              <a:ext cx="329869" cy="384839"/>
            </a:xfrm>
            <a:custGeom>
              <a:avLst/>
              <a:gdLst>
                <a:gd name="connsiteX0" fmla="*/ 1516 w 329869"/>
                <a:gd name="connsiteY0" fmla="*/ 340755 h 384839"/>
                <a:gd name="connsiteX1" fmla="*/ 0 w 329869"/>
                <a:gd name="connsiteY1" fmla="*/ 356356 h 384839"/>
                <a:gd name="connsiteX2" fmla="*/ 292845 w 329869"/>
                <a:gd name="connsiteY2" fmla="*/ 384839 h 384839"/>
                <a:gd name="connsiteX3" fmla="*/ 329869 w 329869"/>
                <a:gd name="connsiteY3" fmla="*/ 4150 h 384839"/>
                <a:gd name="connsiteX4" fmla="*/ 287264 w 329869"/>
                <a:gd name="connsiteY4" fmla="*/ 0 h 384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869" h="384839">
                  <a:moveTo>
                    <a:pt x="1516" y="340755"/>
                  </a:moveTo>
                  <a:lnTo>
                    <a:pt x="0" y="356356"/>
                  </a:lnTo>
                  <a:lnTo>
                    <a:pt x="292845" y="384839"/>
                  </a:lnTo>
                  <a:lnTo>
                    <a:pt x="329869" y="4150"/>
                  </a:lnTo>
                  <a:lnTo>
                    <a:pt x="287264" y="0"/>
                  </a:lnTo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6" name="Freeform 1000">
              <a:extLst>
                <a:ext uri="{FF2B5EF4-FFF2-40B4-BE49-F238E27FC236}">
                  <a16:creationId xmlns:a16="http://schemas.microsoft.com/office/drawing/2014/main" id="{800CFA24-0904-1FBD-1969-9A0A8C1223C3}"/>
                </a:ext>
              </a:extLst>
            </p:cNvPr>
            <p:cNvSpPr/>
            <p:nvPr/>
          </p:nvSpPr>
          <p:spPr>
            <a:xfrm>
              <a:off x="3014474" y="6268500"/>
              <a:ext cx="28964" cy="28868"/>
            </a:xfrm>
            <a:custGeom>
              <a:avLst/>
              <a:gdLst>
                <a:gd name="connsiteX0" fmla="*/ 28965 w 28964"/>
                <a:gd name="connsiteY0" fmla="*/ 0 h 28868"/>
                <a:gd name="connsiteX1" fmla="*/ 28868 w 28964"/>
                <a:gd name="connsiteY1" fmla="*/ 28868 h 28868"/>
                <a:gd name="connsiteX2" fmla="*/ 0 w 28964"/>
                <a:gd name="connsiteY2" fmla="*/ 2876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4" h="28868">
                  <a:moveTo>
                    <a:pt x="28965" y="0"/>
                  </a:moveTo>
                  <a:lnTo>
                    <a:pt x="28868" y="28868"/>
                  </a:lnTo>
                  <a:lnTo>
                    <a:pt x="0" y="28760"/>
                  </a:lnTo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7" name="Freeform 1001">
              <a:extLst>
                <a:ext uri="{FF2B5EF4-FFF2-40B4-BE49-F238E27FC236}">
                  <a16:creationId xmlns:a16="http://schemas.microsoft.com/office/drawing/2014/main" id="{6C4EC80A-D899-77B3-0426-EA472BFAEB31}"/>
                </a:ext>
              </a:extLst>
            </p:cNvPr>
            <p:cNvSpPr/>
            <p:nvPr/>
          </p:nvSpPr>
          <p:spPr>
            <a:xfrm>
              <a:off x="3034526" y="6345915"/>
              <a:ext cx="189761" cy="192479"/>
            </a:xfrm>
            <a:custGeom>
              <a:avLst/>
              <a:gdLst>
                <a:gd name="connsiteX0" fmla="*/ 171863 w 189761"/>
                <a:gd name="connsiteY0" fmla="*/ 96240 h 192479"/>
                <a:gd name="connsiteX1" fmla="*/ 171045 w 189761"/>
                <a:gd name="connsiteY1" fmla="*/ 106873 h 192479"/>
                <a:gd name="connsiteX2" fmla="*/ 189761 w 189761"/>
                <a:gd name="connsiteY2" fmla="*/ 124351 h 192479"/>
                <a:gd name="connsiteX3" fmla="*/ 166667 w 189761"/>
                <a:gd name="connsiteY3" fmla="*/ 164357 h 192479"/>
                <a:gd name="connsiteX4" fmla="*/ 142189 w 189761"/>
                <a:gd name="connsiteY4" fmla="*/ 156887 h 192479"/>
                <a:gd name="connsiteX5" fmla="*/ 123749 w 189761"/>
                <a:gd name="connsiteY5" fmla="*/ 167581 h 192479"/>
                <a:gd name="connsiteX6" fmla="*/ 117975 w 189761"/>
                <a:gd name="connsiteY6" fmla="*/ 192480 h 192479"/>
                <a:gd name="connsiteX7" fmla="*/ 71786 w 189761"/>
                <a:gd name="connsiteY7" fmla="*/ 192480 h 192479"/>
                <a:gd name="connsiteX8" fmla="*/ 66012 w 189761"/>
                <a:gd name="connsiteY8" fmla="*/ 167581 h 192479"/>
                <a:gd name="connsiteX9" fmla="*/ 47573 w 189761"/>
                <a:gd name="connsiteY9" fmla="*/ 156887 h 192479"/>
                <a:gd name="connsiteX10" fmla="*/ 23095 w 189761"/>
                <a:gd name="connsiteY10" fmla="*/ 164357 h 192479"/>
                <a:gd name="connsiteX11" fmla="*/ 0 w 189761"/>
                <a:gd name="connsiteY11" fmla="*/ 124351 h 192479"/>
                <a:gd name="connsiteX12" fmla="*/ 18716 w 189761"/>
                <a:gd name="connsiteY12" fmla="*/ 106873 h 192479"/>
                <a:gd name="connsiteX13" fmla="*/ 17898 w 189761"/>
                <a:gd name="connsiteY13" fmla="*/ 96240 h 192479"/>
                <a:gd name="connsiteX14" fmla="*/ 18716 w 189761"/>
                <a:gd name="connsiteY14" fmla="*/ 85607 h 192479"/>
                <a:gd name="connsiteX15" fmla="*/ 0 w 189761"/>
                <a:gd name="connsiteY15" fmla="*/ 68129 h 192479"/>
                <a:gd name="connsiteX16" fmla="*/ 23095 w 189761"/>
                <a:gd name="connsiteY16" fmla="*/ 28123 h 192479"/>
                <a:gd name="connsiteX17" fmla="*/ 47573 w 189761"/>
                <a:gd name="connsiteY17" fmla="*/ 35592 h 192479"/>
                <a:gd name="connsiteX18" fmla="*/ 66012 w 189761"/>
                <a:gd name="connsiteY18" fmla="*/ 24899 h 192479"/>
                <a:gd name="connsiteX19" fmla="*/ 71786 w 189761"/>
                <a:gd name="connsiteY19" fmla="*/ 0 h 192479"/>
                <a:gd name="connsiteX20" fmla="*/ 117975 w 189761"/>
                <a:gd name="connsiteY20" fmla="*/ 0 h 192479"/>
                <a:gd name="connsiteX21" fmla="*/ 123749 w 189761"/>
                <a:gd name="connsiteY21" fmla="*/ 24899 h 192479"/>
                <a:gd name="connsiteX22" fmla="*/ 142189 w 189761"/>
                <a:gd name="connsiteY22" fmla="*/ 35592 h 192479"/>
                <a:gd name="connsiteX23" fmla="*/ 166667 w 189761"/>
                <a:gd name="connsiteY23" fmla="*/ 28123 h 192479"/>
                <a:gd name="connsiteX24" fmla="*/ 189761 w 189761"/>
                <a:gd name="connsiteY24" fmla="*/ 68129 h 192479"/>
                <a:gd name="connsiteX25" fmla="*/ 171045 w 189761"/>
                <a:gd name="connsiteY25" fmla="*/ 85607 h 192479"/>
                <a:gd name="connsiteX26" fmla="*/ 171863 w 189761"/>
                <a:gd name="connsiteY26" fmla="*/ 96240 h 19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89761" h="192479">
                  <a:moveTo>
                    <a:pt x="171863" y="96240"/>
                  </a:moveTo>
                  <a:cubicBezTo>
                    <a:pt x="171863" y="99860"/>
                    <a:pt x="171526" y="103397"/>
                    <a:pt x="171045" y="106873"/>
                  </a:cubicBezTo>
                  <a:lnTo>
                    <a:pt x="189761" y="124351"/>
                  </a:lnTo>
                  <a:lnTo>
                    <a:pt x="166667" y="164357"/>
                  </a:lnTo>
                  <a:lnTo>
                    <a:pt x="142189" y="156887"/>
                  </a:lnTo>
                  <a:cubicBezTo>
                    <a:pt x="136607" y="161254"/>
                    <a:pt x="130425" y="164874"/>
                    <a:pt x="123749" y="167581"/>
                  </a:cubicBezTo>
                  <a:lnTo>
                    <a:pt x="117975" y="192480"/>
                  </a:lnTo>
                  <a:lnTo>
                    <a:pt x="71786" y="192480"/>
                  </a:lnTo>
                  <a:lnTo>
                    <a:pt x="66012" y="167581"/>
                  </a:lnTo>
                  <a:cubicBezTo>
                    <a:pt x="59348" y="164874"/>
                    <a:pt x="53166" y="161254"/>
                    <a:pt x="47573" y="156887"/>
                  </a:cubicBezTo>
                  <a:lnTo>
                    <a:pt x="23095" y="164357"/>
                  </a:lnTo>
                  <a:lnTo>
                    <a:pt x="0" y="124351"/>
                  </a:lnTo>
                  <a:lnTo>
                    <a:pt x="18716" y="106873"/>
                  </a:lnTo>
                  <a:cubicBezTo>
                    <a:pt x="18235" y="103385"/>
                    <a:pt x="17898" y="99848"/>
                    <a:pt x="17898" y="96240"/>
                  </a:cubicBezTo>
                  <a:cubicBezTo>
                    <a:pt x="17898" y="92631"/>
                    <a:pt x="18235" y="89083"/>
                    <a:pt x="18716" y="85607"/>
                  </a:cubicBezTo>
                  <a:lnTo>
                    <a:pt x="0" y="68129"/>
                  </a:lnTo>
                  <a:lnTo>
                    <a:pt x="23095" y="28123"/>
                  </a:lnTo>
                  <a:lnTo>
                    <a:pt x="47573" y="35592"/>
                  </a:lnTo>
                  <a:cubicBezTo>
                    <a:pt x="53154" y="31226"/>
                    <a:pt x="59336" y="27605"/>
                    <a:pt x="66012" y="24899"/>
                  </a:cubicBezTo>
                  <a:lnTo>
                    <a:pt x="71786" y="0"/>
                  </a:lnTo>
                  <a:lnTo>
                    <a:pt x="117975" y="0"/>
                  </a:lnTo>
                  <a:lnTo>
                    <a:pt x="123749" y="24899"/>
                  </a:lnTo>
                  <a:cubicBezTo>
                    <a:pt x="130413" y="27605"/>
                    <a:pt x="136595" y="31226"/>
                    <a:pt x="142189" y="35592"/>
                  </a:cubicBezTo>
                  <a:lnTo>
                    <a:pt x="166667" y="28123"/>
                  </a:lnTo>
                  <a:lnTo>
                    <a:pt x="189761" y="68129"/>
                  </a:lnTo>
                  <a:lnTo>
                    <a:pt x="171045" y="85607"/>
                  </a:lnTo>
                  <a:cubicBezTo>
                    <a:pt x="171526" y="89095"/>
                    <a:pt x="171863" y="92619"/>
                    <a:pt x="171863" y="96240"/>
                  </a:cubicBezTo>
                  <a:close/>
                </a:path>
              </a:pathLst>
            </a:custGeom>
            <a:noFill/>
            <a:ln w="19205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28" name="Freeform 1002">
              <a:extLst>
                <a:ext uri="{FF2B5EF4-FFF2-40B4-BE49-F238E27FC236}">
                  <a16:creationId xmlns:a16="http://schemas.microsoft.com/office/drawing/2014/main" id="{CC31B112-4B53-73B0-5D24-262C30E40463}"/>
                </a:ext>
              </a:extLst>
            </p:cNvPr>
            <p:cNvSpPr/>
            <p:nvPr/>
          </p:nvSpPr>
          <p:spPr>
            <a:xfrm>
              <a:off x="3100538" y="6413287"/>
              <a:ext cx="57736" cy="57736"/>
            </a:xfrm>
            <a:custGeom>
              <a:avLst/>
              <a:gdLst>
                <a:gd name="connsiteX0" fmla="*/ 57737 w 57736"/>
                <a:gd name="connsiteY0" fmla="*/ 28868 h 57736"/>
                <a:gd name="connsiteX1" fmla="*/ 28868 w 57736"/>
                <a:gd name="connsiteY1" fmla="*/ 57737 h 57736"/>
                <a:gd name="connsiteX2" fmla="*/ 0 w 57736"/>
                <a:gd name="connsiteY2" fmla="*/ 28868 h 57736"/>
                <a:gd name="connsiteX3" fmla="*/ 28868 w 57736"/>
                <a:gd name="connsiteY3" fmla="*/ 0 h 57736"/>
                <a:gd name="connsiteX4" fmla="*/ 57737 w 57736"/>
                <a:gd name="connsiteY4" fmla="*/ 28868 h 57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736" h="57736">
                  <a:moveTo>
                    <a:pt x="57737" y="28868"/>
                  </a:moveTo>
                  <a:cubicBezTo>
                    <a:pt x="57737" y="44812"/>
                    <a:pt x="44812" y="57737"/>
                    <a:pt x="28868" y="57737"/>
                  </a:cubicBezTo>
                  <a:cubicBezTo>
                    <a:pt x="12925" y="57737"/>
                    <a:pt x="0" y="44812"/>
                    <a:pt x="0" y="28868"/>
                  </a:cubicBezTo>
                  <a:cubicBezTo>
                    <a:pt x="0" y="12925"/>
                    <a:pt x="12925" y="0"/>
                    <a:pt x="28868" y="0"/>
                  </a:cubicBezTo>
                  <a:cubicBezTo>
                    <a:pt x="44812" y="0"/>
                    <a:pt x="57737" y="12925"/>
                    <a:pt x="57737" y="28868"/>
                  </a:cubicBezTo>
                  <a:close/>
                </a:path>
              </a:pathLst>
            </a:custGeom>
            <a:noFill/>
            <a:ln w="19205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29" name="Graphic 10">
            <a:extLst>
              <a:ext uri="{FF2B5EF4-FFF2-40B4-BE49-F238E27FC236}">
                <a16:creationId xmlns:a16="http://schemas.microsoft.com/office/drawing/2014/main" id="{2E10A6E1-F144-B6CE-76B5-C2966D33FBDB}"/>
              </a:ext>
            </a:extLst>
          </p:cNvPr>
          <p:cNvGrpSpPr/>
          <p:nvPr/>
        </p:nvGrpSpPr>
        <p:grpSpPr>
          <a:xfrm>
            <a:off x="1666784" y="4657382"/>
            <a:ext cx="362598" cy="440242"/>
            <a:chOff x="2985065" y="6240077"/>
            <a:chExt cx="362598" cy="440242"/>
          </a:xfrm>
          <a:noFill/>
        </p:grpSpPr>
        <p:sp>
          <p:nvSpPr>
            <p:cNvPr id="30" name="Freeform 998">
              <a:extLst>
                <a:ext uri="{FF2B5EF4-FFF2-40B4-BE49-F238E27FC236}">
                  <a16:creationId xmlns:a16="http://schemas.microsoft.com/office/drawing/2014/main" id="{68DB02C4-2D8A-2F24-392D-AE0BA9655C02}"/>
                </a:ext>
              </a:extLst>
            </p:cNvPr>
            <p:cNvSpPr/>
            <p:nvPr/>
          </p:nvSpPr>
          <p:spPr>
            <a:xfrm>
              <a:off x="2985065" y="6240077"/>
              <a:ext cx="288683" cy="365665"/>
            </a:xfrm>
            <a:custGeom>
              <a:avLst/>
              <a:gdLst>
                <a:gd name="connsiteX0" fmla="*/ 38491 w 288683"/>
                <a:gd name="connsiteY0" fmla="*/ 0 h 365665"/>
                <a:gd name="connsiteX1" fmla="*/ 0 w 288683"/>
                <a:gd name="connsiteY1" fmla="*/ 38491 h 365665"/>
                <a:gd name="connsiteX2" fmla="*/ 0 w 288683"/>
                <a:gd name="connsiteY2" fmla="*/ 365666 h 365665"/>
                <a:gd name="connsiteX3" fmla="*/ 288684 w 288683"/>
                <a:gd name="connsiteY3" fmla="*/ 365666 h 365665"/>
                <a:gd name="connsiteX4" fmla="*/ 288684 w 288683"/>
                <a:gd name="connsiteY4" fmla="*/ 0 h 365665"/>
                <a:gd name="connsiteX5" fmla="*/ 38491 w 288683"/>
                <a:gd name="connsiteY5" fmla="*/ 0 h 365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8683" h="365665">
                  <a:moveTo>
                    <a:pt x="38491" y="0"/>
                  </a:moveTo>
                  <a:lnTo>
                    <a:pt x="0" y="38491"/>
                  </a:lnTo>
                  <a:lnTo>
                    <a:pt x="0" y="365666"/>
                  </a:lnTo>
                  <a:lnTo>
                    <a:pt x="288684" y="365666"/>
                  </a:lnTo>
                  <a:lnTo>
                    <a:pt x="288684" y="0"/>
                  </a:lnTo>
                  <a:lnTo>
                    <a:pt x="38491" y="0"/>
                  </a:lnTo>
                  <a:close/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1" name="Freeform 999">
              <a:extLst>
                <a:ext uri="{FF2B5EF4-FFF2-40B4-BE49-F238E27FC236}">
                  <a16:creationId xmlns:a16="http://schemas.microsoft.com/office/drawing/2014/main" id="{D106B88E-9255-B2A7-58B3-6D2AC115A178}"/>
                </a:ext>
              </a:extLst>
            </p:cNvPr>
            <p:cNvSpPr/>
            <p:nvPr/>
          </p:nvSpPr>
          <p:spPr>
            <a:xfrm>
              <a:off x="3017794" y="6295480"/>
              <a:ext cx="329869" cy="384839"/>
            </a:xfrm>
            <a:custGeom>
              <a:avLst/>
              <a:gdLst>
                <a:gd name="connsiteX0" fmla="*/ 1516 w 329869"/>
                <a:gd name="connsiteY0" fmla="*/ 340755 h 384839"/>
                <a:gd name="connsiteX1" fmla="*/ 0 w 329869"/>
                <a:gd name="connsiteY1" fmla="*/ 356356 h 384839"/>
                <a:gd name="connsiteX2" fmla="*/ 292845 w 329869"/>
                <a:gd name="connsiteY2" fmla="*/ 384839 h 384839"/>
                <a:gd name="connsiteX3" fmla="*/ 329869 w 329869"/>
                <a:gd name="connsiteY3" fmla="*/ 4150 h 384839"/>
                <a:gd name="connsiteX4" fmla="*/ 287264 w 329869"/>
                <a:gd name="connsiteY4" fmla="*/ 0 h 384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869" h="384839">
                  <a:moveTo>
                    <a:pt x="1516" y="340755"/>
                  </a:moveTo>
                  <a:lnTo>
                    <a:pt x="0" y="356356"/>
                  </a:lnTo>
                  <a:lnTo>
                    <a:pt x="292845" y="384839"/>
                  </a:lnTo>
                  <a:lnTo>
                    <a:pt x="329869" y="4150"/>
                  </a:lnTo>
                  <a:lnTo>
                    <a:pt x="287264" y="0"/>
                  </a:lnTo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2" name="Freeform 1000">
              <a:extLst>
                <a:ext uri="{FF2B5EF4-FFF2-40B4-BE49-F238E27FC236}">
                  <a16:creationId xmlns:a16="http://schemas.microsoft.com/office/drawing/2014/main" id="{EACEF635-D571-8030-4BDF-964FAC2DD7DF}"/>
                </a:ext>
              </a:extLst>
            </p:cNvPr>
            <p:cNvSpPr/>
            <p:nvPr/>
          </p:nvSpPr>
          <p:spPr>
            <a:xfrm>
              <a:off x="3014474" y="6268500"/>
              <a:ext cx="28964" cy="28868"/>
            </a:xfrm>
            <a:custGeom>
              <a:avLst/>
              <a:gdLst>
                <a:gd name="connsiteX0" fmla="*/ 28965 w 28964"/>
                <a:gd name="connsiteY0" fmla="*/ 0 h 28868"/>
                <a:gd name="connsiteX1" fmla="*/ 28868 w 28964"/>
                <a:gd name="connsiteY1" fmla="*/ 28868 h 28868"/>
                <a:gd name="connsiteX2" fmla="*/ 0 w 28964"/>
                <a:gd name="connsiteY2" fmla="*/ 2876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4" h="28868">
                  <a:moveTo>
                    <a:pt x="28965" y="0"/>
                  </a:moveTo>
                  <a:lnTo>
                    <a:pt x="28868" y="28868"/>
                  </a:lnTo>
                  <a:lnTo>
                    <a:pt x="0" y="28760"/>
                  </a:lnTo>
                </a:path>
              </a:pathLst>
            </a:custGeom>
            <a:noFill/>
            <a:ln w="19205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3" name="Freeform 1001">
              <a:extLst>
                <a:ext uri="{FF2B5EF4-FFF2-40B4-BE49-F238E27FC236}">
                  <a16:creationId xmlns:a16="http://schemas.microsoft.com/office/drawing/2014/main" id="{0C03A1FD-B02B-E18B-9792-35E5B2C98DA4}"/>
                </a:ext>
              </a:extLst>
            </p:cNvPr>
            <p:cNvSpPr/>
            <p:nvPr/>
          </p:nvSpPr>
          <p:spPr>
            <a:xfrm>
              <a:off x="3034526" y="6345915"/>
              <a:ext cx="189761" cy="192479"/>
            </a:xfrm>
            <a:custGeom>
              <a:avLst/>
              <a:gdLst>
                <a:gd name="connsiteX0" fmla="*/ 171863 w 189761"/>
                <a:gd name="connsiteY0" fmla="*/ 96240 h 192479"/>
                <a:gd name="connsiteX1" fmla="*/ 171045 w 189761"/>
                <a:gd name="connsiteY1" fmla="*/ 106873 h 192479"/>
                <a:gd name="connsiteX2" fmla="*/ 189761 w 189761"/>
                <a:gd name="connsiteY2" fmla="*/ 124351 h 192479"/>
                <a:gd name="connsiteX3" fmla="*/ 166667 w 189761"/>
                <a:gd name="connsiteY3" fmla="*/ 164357 h 192479"/>
                <a:gd name="connsiteX4" fmla="*/ 142189 w 189761"/>
                <a:gd name="connsiteY4" fmla="*/ 156887 h 192479"/>
                <a:gd name="connsiteX5" fmla="*/ 123749 w 189761"/>
                <a:gd name="connsiteY5" fmla="*/ 167581 h 192479"/>
                <a:gd name="connsiteX6" fmla="*/ 117975 w 189761"/>
                <a:gd name="connsiteY6" fmla="*/ 192480 h 192479"/>
                <a:gd name="connsiteX7" fmla="*/ 71786 w 189761"/>
                <a:gd name="connsiteY7" fmla="*/ 192480 h 192479"/>
                <a:gd name="connsiteX8" fmla="*/ 66012 w 189761"/>
                <a:gd name="connsiteY8" fmla="*/ 167581 h 192479"/>
                <a:gd name="connsiteX9" fmla="*/ 47573 w 189761"/>
                <a:gd name="connsiteY9" fmla="*/ 156887 h 192479"/>
                <a:gd name="connsiteX10" fmla="*/ 23095 w 189761"/>
                <a:gd name="connsiteY10" fmla="*/ 164357 h 192479"/>
                <a:gd name="connsiteX11" fmla="*/ 0 w 189761"/>
                <a:gd name="connsiteY11" fmla="*/ 124351 h 192479"/>
                <a:gd name="connsiteX12" fmla="*/ 18716 w 189761"/>
                <a:gd name="connsiteY12" fmla="*/ 106873 h 192479"/>
                <a:gd name="connsiteX13" fmla="*/ 17898 w 189761"/>
                <a:gd name="connsiteY13" fmla="*/ 96240 h 192479"/>
                <a:gd name="connsiteX14" fmla="*/ 18716 w 189761"/>
                <a:gd name="connsiteY14" fmla="*/ 85607 h 192479"/>
                <a:gd name="connsiteX15" fmla="*/ 0 w 189761"/>
                <a:gd name="connsiteY15" fmla="*/ 68129 h 192479"/>
                <a:gd name="connsiteX16" fmla="*/ 23095 w 189761"/>
                <a:gd name="connsiteY16" fmla="*/ 28123 h 192479"/>
                <a:gd name="connsiteX17" fmla="*/ 47573 w 189761"/>
                <a:gd name="connsiteY17" fmla="*/ 35592 h 192479"/>
                <a:gd name="connsiteX18" fmla="*/ 66012 w 189761"/>
                <a:gd name="connsiteY18" fmla="*/ 24899 h 192479"/>
                <a:gd name="connsiteX19" fmla="*/ 71786 w 189761"/>
                <a:gd name="connsiteY19" fmla="*/ 0 h 192479"/>
                <a:gd name="connsiteX20" fmla="*/ 117975 w 189761"/>
                <a:gd name="connsiteY20" fmla="*/ 0 h 192479"/>
                <a:gd name="connsiteX21" fmla="*/ 123749 w 189761"/>
                <a:gd name="connsiteY21" fmla="*/ 24899 h 192479"/>
                <a:gd name="connsiteX22" fmla="*/ 142189 w 189761"/>
                <a:gd name="connsiteY22" fmla="*/ 35592 h 192479"/>
                <a:gd name="connsiteX23" fmla="*/ 166667 w 189761"/>
                <a:gd name="connsiteY23" fmla="*/ 28123 h 192479"/>
                <a:gd name="connsiteX24" fmla="*/ 189761 w 189761"/>
                <a:gd name="connsiteY24" fmla="*/ 68129 h 192479"/>
                <a:gd name="connsiteX25" fmla="*/ 171045 w 189761"/>
                <a:gd name="connsiteY25" fmla="*/ 85607 h 192479"/>
                <a:gd name="connsiteX26" fmla="*/ 171863 w 189761"/>
                <a:gd name="connsiteY26" fmla="*/ 96240 h 19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89761" h="192479">
                  <a:moveTo>
                    <a:pt x="171863" y="96240"/>
                  </a:moveTo>
                  <a:cubicBezTo>
                    <a:pt x="171863" y="99860"/>
                    <a:pt x="171526" y="103397"/>
                    <a:pt x="171045" y="106873"/>
                  </a:cubicBezTo>
                  <a:lnTo>
                    <a:pt x="189761" y="124351"/>
                  </a:lnTo>
                  <a:lnTo>
                    <a:pt x="166667" y="164357"/>
                  </a:lnTo>
                  <a:lnTo>
                    <a:pt x="142189" y="156887"/>
                  </a:lnTo>
                  <a:cubicBezTo>
                    <a:pt x="136607" y="161254"/>
                    <a:pt x="130425" y="164874"/>
                    <a:pt x="123749" y="167581"/>
                  </a:cubicBezTo>
                  <a:lnTo>
                    <a:pt x="117975" y="192480"/>
                  </a:lnTo>
                  <a:lnTo>
                    <a:pt x="71786" y="192480"/>
                  </a:lnTo>
                  <a:lnTo>
                    <a:pt x="66012" y="167581"/>
                  </a:lnTo>
                  <a:cubicBezTo>
                    <a:pt x="59348" y="164874"/>
                    <a:pt x="53166" y="161254"/>
                    <a:pt x="47573" y="156887"/>
                  </a:cubicBezTo>
                  <a:lnTo>
                    <a:pt x="23095" y="164357"/>
                  </a:lnTo>
                  <a:lnTo>
                    <a:pt x="0" y="124351"/>
                  </a:lnTo>
                  <a:lnTo>
                    <a:pt x="18716" y="106873"/>
                  </a:lnTo>
                  <a:cubicBezTo>
                    <a:pt x="18235" y="103385"/>
                    <a:pt x="17898" y="99848"/>
                    <a:pt x="17898" y="96240"/>
                  </a:cubicBezTo>
                  <a:cubicBezTo>
                    <a:pt x="17898" y="92631"/>
                    <a:pt x="18235" y="89083"/>
                    <a:pt x="18716" y="85607"/>
                  </a:cubicBezTo>
                  <a:lnTo>
                    <a:pt x="0" y="68129"/>
                  </a:lnTo>
                  <a:lnTo>
                    <a:pt x="23095" y="28123"/>
                  </a:lnTo>
                  <a:lnTo>
                    <a:pt x="47573" y="35592"/>
                  </a:lnTo>
                  <a:cubicBezTo>
                    <a:pt x="53154" y="31226"/>
                    <a:pt x="59336" y="27605"/>
                    <a:pt x="66012" y="24899"/>
                  </a:cubicBezTo>
                  <a:lnTo>
                    <a:pt x="71786" y="0"/>
                  </a:lnTo>
                  <a:lnTo>
                    <a:pt x="117975" y="0"/>
                  </a:lnTo>
                  <a:lnTo>
                    <a:pt x="123749" y="24899"/>
                  </a:lnTo>
                  <a:cubicBezTo>
                    <a:pt x="130413" y="27605"/>
                    <a:pt x="136595" y="31226"/>
                    <a:pt x="142189" y="35592"/>
                  </a:cubicBezTo>
                  <a:lnTo>
                    <a:pt x="166667" y="28123"/>
                  </a:lnTo>
                  <a:lnTo>
                    <a:pt x="189761" y="68129"/>
                  </a:lnTo>
                  <a:lnTo>
                    <a:pt x="171045" y="85607"/>
                  </a:lnTo>
                  <a:cubicBezTo>
                    <a:pt x="171526" y="89095"/>
                    <a:pt x="171863" y="92619"/>
                    <a:pt x="171863" y="96240"/>
                  </a:cubicBezTo>
                  <a:close/>
                </a:path>
              </a:pathLst>
            </a:custGeom>
            <a:noFill/>
            <a:ln w="19205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4" name="Freeform 1002">
              <a:extLst>
                <a:ext uri="{FF2B5EF4-FFF2-40B4-BE49-F238E27FC236}">
                  <a16:creationId xmlns:a16="http://schemas.microsoft.com/office/drawing/2014/main" id="{C0D18D6A-EBC6-DB6B-8EC1-1CE9A3A90022}"/>
                </a:ext>
              </a:extLst>
            </p:cNvPr>
            <p:cNvSpPr/>
            <p:nvPr/>
          </p:nvSpPr>
          <p:spPr>
            <a:xfrm>
              <a:off x="3100538" y="6413287"/>
              <a:ext cx="57736" cy="57736"/>
            </a:xfrm>
            <a:custGeom>
              <a:avLst/>
              <a:gdLst>
                <a:gd name="connsiteX0" fmla="*/ 57737 w 57736"/>
                <a:gd name="connsiteY0" fmla="*/ 28868 h 57736"/>
                <a:gd name="connsiteX1" fmla="*/ 28868 w 57736"/>
                <a:gd name="connsiteY1" fmla="*/ 57737 h 57736"/>
                <a:gd name="connsiteX2" fmla="*/ 0 w 57736"/>
                <a:gd name="connsiteY2" fmla="*/ 28868 h 57736"/>
                <a:gd name="connsiteX3" fmla="*/ 28868 w 57736"/>
                <a:gd name="connsiteY3" fmla="*/ 0 h 57736"/>
                <a:gd name="connsiteX4" fmla="*/ 57737 w 57736"/>
                <a:gd name="connsiteY4" fmla="*/ 28868 h 57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736" h="57736">
                  <a:moveTo>
                    <a:pt x="57737" y="28868"/>
                  </a:moveTo>
                  <a:cubicBezTo>
                    <a:pt x="57737" y="44812"/>
                    <a:pt x="44812" y="57737"/>
                    <a:pt x="28868" y="57737"/>
                  </a:cubicBezTo>
                  <a:cubicBezTo>
                    <a:pt x="12925" y="57737"/>
                    <a:pt x="0" y="44812"/>
                    <a:pt x="0" y="28868"/>
                  </a:cubicBezTo>
                  <a:cubicBezTo>
                    <a:pt x="0" y="12925"/>
                    <a:pt x="12925" y="0"/>
                    <a:pt x="28868" y="0"/>
                  </a:cubicBezTo>
                  <a:cubicBezTo>
                    <a:pt x="44812" y="0"/>
                    <a:pt x="57737" y="12925"/>
                    <a:pt x="57737" y="28868"/>
                  </a:cubicBezTo>
                  <a:close/>
                </a:path>
              </a:pathLst>
            </a:custGeom>
            <a:noFill/>
            <a:ln w="19205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35" name="Graphic 10">
            <a:extLst>
              <a:ext uri="{FF2B5EF4-FFF2-40B4-BE49-F238E27FC236}">
                <a16:creationId xmlns:a16="http://schemas.microsoft.com/office/drawing/2014/main" id="{76207501-4F00-FB3E-0A0E-BE6AFD91D6C0}"/>
              </a:ext>
            </a:extLst>
          </p:cNvPr>
          <p:cNvGrpSpPr/>
          <p:nvPr/>
        </p:nvGrpSpPr>
        <p:grpSpPr>
          <a:xfrm>
            <a:off x="6725896" y="3106410"/>
            <a:ext cx="422084" cy="387659"/>
            <a:chOff x="8088907" y="4794206"/>
            <a:chExt cx="422084" cy="387659"/>
          </a:xfrm>
          <a:noFill/>
        </p:grpSpPr>
        <p:sp>
          <p:nvSpPr>
            <p:cNvPr id="36" name="Freeform 892">
              <a:extLst>
                <a:ext uri="{FF2B5EF4-FFF2-40B4-BE49-F238E27FC236}">
                  <a16:creationId xmlns:a16="http://schemas.microsoft.com/office/drawing/2014/main" id="{D7EBE4E3-13E8-D647-73A4-77E43765BE15}"/>
                </a:ext>
              </a:extLst>
            </p:cNvPr>
            <p:cNvSpPr/>
            <p:nvPr/>
          </p:nvSpPr>
          <p:spPr>
            <a:xfrm>
              <a:off x="8309125" y="4904327"/>
              <a:ext cx="201866" cy="201889"/>
            </a:xfrm>
            <a:custGeom>
              <a:avLst/>
              <a:gdLst>
                <a:gd name="connsiteX0" fmla="*/ 201866 w 201866"/>
                <a:gd name="connsiteY0" fmla="*/ 100945 h 201889"/>
                <a:gd name="connsiteX1" fmla="*/ 100933 w 201866"/>
                <a:gd name="connsiteY1" fmla="*/ 201889 h 201889"/>
                <a:gd name="connsiteX2" fmla="*/ 0 w 201866"/>
                <a:gd name="connsiteY2" fmla="*/ 100945 h 201889"/>
                <a:gd name="connsiteX3" fmla="*/ 100933 w 201866"/>
                <a:gd name="connsiteY3" fmla="*/ 0 h 201889"/>
                <a:gd name="connsiteX4" fmla="*/ 201866 w 201866"/>
                <a:gd name="connsiteY4" fmla="*/ 100945 h 201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66" h="201889">
                  <a:moveTo>
                    <a:pt x="201866" y="100945"/>
                  </a:moveTo>
                  <a:cubicBezTo>
                    <a:pt x="201866" y="156695"/>
                    <a:pt x="156677" y="201889"/>
                    <a:pt x="100933" y="201889"/>
                  </a:cubicBezTo>
                  <a:cubicBezTo>
                    <a:pt x="45189" y="201889"/>
                    <a:pt x="0" y="156695"/>
                    <a:pt x="0" y="100945"/>
                  </a:cubicBezTo>
                  <a:cubicBezTo>
                    <a:pt x="0" y="45194"/>
                    <a:pt x="45189" y="0"/>
                    <a:pt x="100933" y="0"/>
                  </a:cubicBezTo>
                  <a:cubicBezTo>
                    <a:pt x="156677" y="0"/>
                    <a:pt x="201866" y="45194"/>
                    <a:pt x="201866" y="100945"/>
                  </a:cubicBez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7" name="Freeform 893">
              <a:extLst>
                <a:ext uri="{FF2B5EF4-FFF2-40B4-BE49-F238E27FC236}">
                  <a16:creationId xmlns:a16="http://schemas.microsoft.com/office/drawing/2014/main" id="{3233EB75-0943-2564-82E8-559DD2119C0A}"/>
                </a:ext>
              </a:extLst>
            </p:cNvPr>
            <p:cNvSpPr/>
            <p:nvPr/>
          </p:nvSpPr>
          <p:spPr>
            <a:xfrm>
              <a:off x="8233497" y="5058577"/>
              <a:ext cx="123273" cy="123287"/>
            </a:xfrm>
            <a:custGeom>
              <a:avLst/>
              <a:gdLst>
                <a:gd name="connsiteX0" fmla="*/ 123273 w 123273"/>
                <a:gd name="connsiteY0" fmla="*/ 32440 h 123287"/>
                <a:gd name="connsiteX1" fmla="*/ 39155 w 123273"/>
                <a:gd name="connsiteY1" fmla="*/ 116568 h 123287"/>
                <a:gd name="connsiteX2" fmla="*/ 6718 w 123273"/>
                <a:gd name="connsiteY2" fmla="*/ 116568 h 123287"/>
                <a:gd name="connsiteX3" fmla="*/ 6718 w 123273"/>
                <a:gd name="connsiteY3" fmla="*/ 84128 h 123287"/>
                <a:gd name="connsiteX4" fmla="*/ 90837 w 123273"/>
                <a:gd name="connsiteY4" fmla="*/ 0 h 123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273" h="123287">
                  <a:moveTo>
                    <a:pt x="123273" y="32440"/>
                  </a:moveTo>
                  <a:lnTo>
                    <a:pt x="39155" y="116568"/>
                  </a:lnTo>
                  <a:cubicBezTo>
                    <a:pt x="30197" y="125527"/>
                    <a:pt x="15676" y="125527"/>
                    <a:pt x="6718" y="116568"/>
                  </a:cubicBezTo>
                  <a:cubicBezTo>
                    <a:pt x="-2239" y="107609"/>
                    <a:pt x="-2239" y="93087"/>
                    <a:pt x="6718" y="84128"/>
                  </a:cubicBezTo>
                  <a:lnTo>
                    <a:pt x="90837" y="0"/>
                  </a:lnTo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8" name="Freeform 894">
              <a:extLst>
                <a:ext uri="{FF2B5EF4-FFF2-40B4-BE49-F238E27FC236}">
                  <a16:creationId xmlns:a16="http://schemas.microsoft.com/office/drawing/2014/main" id="{FC2D3B65-6CD6-7530-23DA-EA62F85D3C9C}"/>
                </a:ext>
              </a:extLst>
            </p:cNvPr>
            <p:cNvSpPr/>
            <p:nvPr/>
          </p:nvSpPr>
          <p:spPr>
            <a:xfrm>
              <a:off x="8116434" y="4904327"/>
              <a:ext cx="155987" cy="146828"/>
            </a:xfrm>
            <a:custGeom>
              <a:avLst/>
              <a:gdLst>
                <a:gd name="connsiteX0" fmla="*/ 155988 w 155987"/>
                <a:gd name="connsiteY0" fmla="*/ 146829 h 146828"/>
                <a:gd name="connsiteX1" fmla="*/ 0 w 155987"/>
                <a:gd name="connsiteY1" fmla="*/ 146829 h 146828"/>
                <a:gd name="connsiteX2" fmla="*/ 0 w 155987"/>
                <a:gd name="connsiteY2" fmla="*/ 0 h 146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5987" h="146828">
                  <a:moveTo>
                    <a:pt x="155988" y="146829"/>
                  </a:moveTo>
                  <a:lnTo>
                    <a:pt x="0" y="146829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39" name="Freeform 895">
              <a:extLst>
                <a:ext uri="{FF2B5EF4-FFF2-40B4-BE49-F238E27FC236}">
                  <a16:creationId xmlns:a16="http://schemas.microsoft.com/office/drawing/2014/main" id="{0DBB140B-A0A9-2263-2B81-A4BC1B1B5602}"/>
                </a:ext>
              </a:extLst>
            </p:cNvPr>
            <p:cNvSpPr/>
            <p:nvPr/>
          </p:nvSpPr>
          <p:spPr>
            <a:xfrm>
              <a:off x="8199016" y="4959388"/>
              <a:ext cx="55054" cy="91767"/>
            </a:xfrm>
            <a:custGeom>
              <a:avLst/>
              <a:gdLst>
                <a:gd name="connsiteX0" fmla="*/ 0 w 55054"/>
                <a:gd name="connsiteY0" fmla="*/ 0 h 91767"/>
                <a:gd name="connsiteX1" fmla="*/ 55054 w 55054"/>
                <a:gd name="connsiteY1" fmla="*/ 0 h 91767"/>
                <a:gd name="connsiteX2" fmla="*/ 55054 w 55054"/>
                <a:gd name="connsiteY2" fmla="*/ 91768 h 91767"/>
                <a:gd name="connsiteX3" fmla="*/ 0 w 55054"/>
                <a:gd name="connsiteY3" fmla="*/ 91768 h 91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054" h="91767">
                  <a:moveTo>
                    <a:pt x="0" y="0"/>
                  </a:moveTo>
                  <a:lnTo>
                    <a:pt x="55054" y="0"/>
                  </a:lnTo>
                  <a:lnTo>
                    <a:pt x="55054" y="91768"/>
                  </a:lnTo>
                  <a:lnTo>
                    <a:pt x="0" y="91768"/>
                  </a:lnTo>
                  <a:close/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0" name="Freeform 896">
              <a:extLst>
                <a:ext uri="{FF2B5EF4-FFF2-40B4-BE49-F238E27FC236}">
                  <a16:creationId xmlns:a16="http://schemas.microsoft.com/office/drawing/2014/main" id="{9E844A9C-F087-89BF-EF3A-AC35ACE26DC2}"/>
                </a:ext>
              </a:extLst>
            </p:cNvPr>
            <p:cNvSpPr/>
            <p:nvPr/>
          </p:nvSpPr>
          <p:spPr>
            <a:xfrm>
              <a:off x="8088907" y="4794206"/>
              <a:ext cx="137636" cy="128475"/>
            </a:xfrm>
            <a:custGeom>
              <a:avLst/>
              <a:gdLst>
                <a:gd name="connsiteX0" fmla="*/ 137636 w 137636"/>
                <a:gd name="connsiteY0" fmla="*/ 0 h 128475"/>
                <a:gd name="connsiteX1" fmla="*/ 0 w 137636"/>
                <a:gd name="connsiteY1" fmla="*/ 128475 h 128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636" h="128475">
                  <a:moveTo>
                    <a:pt x="137636" y="0"/>
                  </a:moveTo>
                  <a:lnTo>
                    <a:pt x="0" y="128475"/>
                  </a:lnTo>
                </a:path>
              </a:pathLst>
            </a:custGeom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1" name="Freeform 897">
              <a:extLst>
                <a:ext uri="{FF2B5EF4-FFF2-40B4-BE49-F238E27FC236}">
                  <a16:creationId xmlns:a16="http://schemas.microsoft.com/office/drawing/2014/main" id="{BC8A9B74-8B50-EE65-29D1-562E5BBA712C}"/>
                </a:ext>
              </a:extLst>
            </p:cNvPr>
            <p:cNvSpPr/>
            <p:nvPr/>
          </p:nvSpPr>
          <p:spPr>
            <a:xfrm>
              <a:off x="8226543" y="4794206"/>
              <a:ext cx="106404" cy="99327"/>
            </a:xfrm>
            <a:custGeom>
              <a:avLst/>
              <a:gdLst>
                <a:gd name="connsiteX0" fmla="*/ 0 w 106404"/>
                <a:gd name="connsiteY0" fmla="*/ 0 h 99327"/>
                <a:gd name="connsiteX1" fmla="*/ 106404 w 106404"/>
                <a:gd name="connsiteY1" fmla="*/ 99327 h 99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6404" h="99327">
                  <a:moveTo>
                    <a:pt x="0" y="0"/>
                  </a:moveTo>
                  <a:lnTo>
                    <a:pt x="106404" y="99327"/>
                  </a:lnTo>
                </a:path>
              </a:pathLst>
            </a:custGeom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2" name="Freeform 898">
              <a:extLst>
                <a:ext uri="{FF2B5EF4-FFF2-40B4-BE49-F238E27FC236}">
                  <a16:creationId xmlns:a16="http://schemas.microsoft.com/office/drawing/2014/main" id="{2F357C79-51AB-661E-4560-56CC587FDB17}"/>
                </a:ext>
              </a:extLst>
            </p:cNvPr>
            <p:cNvSpPr/>
            <p:nvPr/>
          </p:nvSpPr>
          <p:spPr>
            <a:xfrm>
              <a:off x="8360509" y="4968565"/>
              <a:ext cx="99098" cy="82591"/>
            </a:xfrm>
            <a:custGeom>
              <a:avLst/>
              <a:gdLst>
                <a:gd name="connsiteX0" fmla="*/ 0 w 99098"/>
                <a:gd name="connsiteY0" fmla="*/ 49555 h 82591"/>
                <a:gd name="connsiteX1" fmla="*/ 33033 w 99098"/>
                <a:gd name="connsiteY1" fmla="*/ 82591 h 82591"/>
                <a:gd name="connsiteX2" fmla="*/ 99098 w 99098"/>
                <a:gd name="connsiteY2" fmla="*/ 0 h 82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9098" h="82591">
                  <a:moveTo>
                    <a:pt x="0" y="49555"/>
                  </a:moveTo>
                  <a:lnTo>
                    <a:pt x="33033" y="82591"/>
                  </a:lnTo>
                  <a:lnTo>
                    <a:pt x="99098" y="0"/>
                  </a:lnTo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43" name="Graphic 10">
            <a:extLst>
              <a:ext uri="{FF2B5EF4-FFF2-40B4-BE49-F238E27FC236}">
                <a16:creationId xmlns:a16="http://schemas.microsoft.com/office/drawing/2014/main" id="{2667CF59-E6B1-3D37-2A15-B53245774A22}"/>
              </a:ext>
            </a:extLst>
          </p:cNvPr>
          <p:cNvGrpSpPr/>
          <p:nvPr/>
        </p:nvGrpSpPr>
        <p:grpSpPr>
          <a:xfrm>
            <a:off x="6728534" y="4010896"/>
            <a:ext cx="422084" cy="387659"/>
            <a:chOff x="8088907" y="4794206"/>
            <a:chExt cx="422084" cy="387659"/>
          </a:xfrm>
          <a:noFill/>
        </p:grpSpPr>
        <p:sp>
          <p:nvSpPr>
            <p:cNvPr id="44" name="Freeform 892">
              <a:extLst>
                <a:ext uri="{FF2B5EF4-FFF2-40B4-BE49-F238E27FC236}">
                  <a16:creationId xmlns:a16="http://schemas.microsoft.com/office/drawing/2014/main" id="{D8863EC9-D021-7083-3038-AE037004579C}"/>
                </a:ext>
              </a:extLst>
            </p:cNvPr>
            <p:cNvSpPr/>
            <p:nvPr/>
          </p:nvSpPr>
          <p:spPr>
            <a:xfrm>
              <a:off x="8309125" y="4904327"/>
              <a:ext cx="201866" cy="201889"/>
            </a:xfrm>
            <a:custGeom>
              <a:avLst/>
              <a:gdLst>
                <a:gd name="connsiteX0" fmla="*/ 201866 w 201866"/>
                <a:gd name="connsiteY0" fmla="*/ 100945 h 201889"/>
                <a:gd name="connsiteX1" fmla="*/ 100933 w 201866"/>
                <a:gd name="connsiteY1" fmla="*/ 201889 h 201889"/>
                <a:gd name="connsiteX2" fmla="*/ 0 w 201866"/>
                <a:gd name="connsiteY2" fmla="*/ 100945 h 201889"/>
                <a:gd name="connsiteX3" fmla="*/ 100933 w 201866"/>
                <a:gd name="connsiteY3" fmla="*/ 0 h 201889"/>
                <a:gd name="connsiteX4" fmla="*/ 201866 w 201866"/>
                <a:gd name="connsiteY4" fmla="*/ 100945 h 201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66" h="201889">
                  <a:moveTo>
                    <a:pt x="201866" y="100945"/>
                  </a:moveTo>
                  <a:cubicBezTo>
                    <a:pt x="201866" y="156695"/>
                    <a:pt x="156677" y="201889"/>
                    <a:pt x="100933" y="201889"/>
                  </a:cubicBezTo>
                  <a:cubicBezTo>
                    <a:pt x="45189" y="201889"/>
                    <a:pt x="0" y="156695"/>
                    <a:pt x="0" y="100945"/>
                  </a:cubicBezTo>
                  <a:cubicBezTo>
                    <a:pt x="0" y="45194"/>
                    <a:pt x="45189" y="0"/>
                    <a:pt x="100933" y="0"/>
                  </a:cubicBezTo>
                  <a:cubicBezTo>
                    <a:pt x="156677" y="0"/>
                    <a:pt x="201866" y="45194"/>
                    <a:pt x="201866" y="100945"/>
                  </a:cubicBezTo>
                  <a:close/>
                </a:path>
              </a:pathLst>
            </a:custGeom>
            <a:noFill/>
            <a:ln w="19050" cap="flat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5" name="Freeform 893">
              <a:extLst>
                <a:ext uri="{FF2B5EF4-FFF2-40B4-BE49-F238E27FC236}">
                  <a16:creationId xmlns:a16="http://schemas.microsoft.com/office/drawing/2014/main" id="{E2E4F840-E036-6A04-556E-4802F93533D3}"/>
                </a:ext>
              </a:extLst>
            </p:cNvPr>
            <p:cNvSpPr/>
            <p:nvPr/>
          </p:nvSpPr>
          <p:spPr>
            <a:xfrm>
              <a:off x="8233497" y="5058577"/>
              <a:ext cx="123273" cy="123287"/>
            </a:xfrm>
            <a:custGeom>
              <a:avLst/>
              <a:gdLst>
                <a:gd name="connsiteX0" fmla="*/ 123273 w 123273"/>
                <a:gd name="connsiteY0" fmla="*/ 32440 h 123287"/>
                <a:gd name="connsiteX1" fmla="*/ 39155 w 123273"/>
                <a:gd name="connsiteY1" fmla="*/ 116568 h 123287"/>
                <a:gd name="connsiteX2" fmla="*/ 6718 w 123273"/>
                <a:gd name="connsiteY2" fmla="*/ 116568 h 123287"/>
                <a:gd name="connsiteX3" fmla="*/ 6718 w 123273"/>
                <a:gd name="connsiteY3" fmla="*/ 84128 h 123287"/>
                <a:gd name="connsiteX4" fmla="*/ 90837 w 123273"/>
                <a:gd name="connsiteY4" fmla="*/ 0 h 123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273" h="123287">
                  <a:moveTo>
                    <a:pt x="123273" y="32440"/>
                  </a:moveTo>
                  <a:lnTo>
                    <a:pt x="39155" y="116568"/>
                  </a:lnTo>
                  <a:cubicBezTo>
                    <a:pt x="30197" y="125527"/>
                    <a:pt x="15676" y="125527"/>
                    <a:pt x="6718" y="116568"/>
                  </a:cubicBezTo>
                  <a:cubicBezTo>
                    <a:pt x="-2239" y="107609"/>
                    <a:pt x="-2239" y="93087"/>
                    <a:pt x="6718" y="84128"/>
                  </a:cubicBezTo>
                  <a:lnTo>
                    <a:pt x="90837" y="0"/>
                  </a:lnTo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6" name="Freeform 894">
              <a:extLst>
                <a:ext uri="{FF2B5EF4-FFF2-40B4-BE49-F238E27FC236}">
                  <a16:creationId xmlns:a16="http://schemas.microsoft.com/office/drawing/2014/main" id="{AB70DA99-39AB-72A9-8131-C21EA2F05C71}"/>
                </a:ext>
              </a:extLst>
            </p:cNvPr>
            <p:cNvSpPr/>
            <p:nvPr/>
          </p:nvSpPr>
          <p:spPr>
            <a:xfrm>
              <a:off x="8116434" y="4904327"/>
              <a:ext cx="155987" cy="146828"/>
            </a:xfrm>
            <a:custGeom>
              <a:avLst/>
              <a:gdLst>
                <a:gd name="connsiteX0" fmla="*/ 155988 w 155987"/>
                <a:gd name="connsiteY0" fmla="*/ 146829 h 146828"/>
                <a:gd name="connsiteX1" fmla="*/ 0 w 155987"/>
                <a:gd name="connsiteY1" fmla="*/ 146829 h 146828"/>
                <a:gd name="connsiteX2" fmla="*/ 0 w 155987"/>
                <a:gd name="connsiteY2" fmla="*/ 0 h 146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5987" h="146828">
                  <a:moveTo>
                    <a:pt x="155988" y="146829"/>
                  </a:moveTo>
                  <a:lnTo>
                    <a:pt x="0" y="146829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7" name="Freeform 895">
              <a:extLst>
                <a:ext uri="{FF2B5EF4-FFF2-40B4-BE49-F238E27FC236}">
                  <a16:creationId xmlns:a16="http://schemas.microsoft.com/office/drawing/2014/main" id="{3BCB58DA-1351-57C4-8BC6-953DCD2122D1}"/>
                </a:ext>
              </a:extLst>
            </p:cNvPr>
            <p:cNvSpPr/>
            <p:nvPr/>
          </p:nvSpPr>
          <p:spPr>
            <a:xfrm>
              <a:off x="8199016" y="4959388"/>
              <a:ext cx="55054" cy="91767"/>
            </a:xfrm>
            <a:custGeom>
              <a:avLst/>
              <a:gdLst>
                <a:gd name="connsiteX0" fmla="*/ 0 w 55054"/>
                <a:gd name="connsiteY0" fmla="*/ 0 h 91767"/>
                <a:gd name="connsiteX1" fmla="*/ 55054 w 55054"/>
                <a:gd name="connsiteY1" fmla="*/ 0 h 91767"/>
                <a:gd name="connsiteX2" fmla="*/ 55054 w 55054"/>
                <a:gd name="connsiteY2" fmla="*/ 91768 h 91767"/>
                <a:gd name="connsiteX3" fmla="*/ 0 w 55054"/>
                <a:gd name="connsiteY3" fmla="*/ 91768 h 91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054" h="91767">
                  <a:moveTo>
                    <a:pt x="0" y="0"/>
                  </a:moveTo>
                  <a:lnTo>
                    <a:pt x="55054" y="0"/>
                  </a:lnTo>
                  <a:lnTo>
                    <a:pt x="55054" y="91768"/>
                  </a:lnTo>
                  <a:lnTo>
                    <a:pt x="0" y="91768"/>
                  </a:lnTo>
                  <a:close/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8" name="Freeform 896">
              <a:extLst>
                <a:ext uri="{FF2B5EF4-FFF2-40B4-BE49-F238E27FC236}">
                  <a16:creationId xmlns:a16="http://schemas.microsoft.com/office/drawing/2014/main" id="{A3E6A9CE-1EFD-98A9-C5B0-6602A234508A}"/>
                </a:ext>
              </a:extLst>
            </p:cNvPr>
            <p:cNvSpPr/>
            <p:nvPr/>
          </p:nvSpPr>
          <p:spPr>
            <a:xfrm>
              <a:off x="8088907" y="4794206"/>
              <a:ext cx="137636" cy="128475"/>
            </a:xfrm>
            <a:custGeom>
              <a:avLst/>
              <a:gdLst>
                <a:gd name="connsiteX0" fmla="*/ 137636 w 137636"/>
                <a:gd name="connsiteY0" fmla="*/ 0 h 128475"/>
                <a:gd name="connsiteX1" fmla="*/ 0 w 137636"/>
                <a:gd name="connsiteY1" fmla="*/ 128475 h 128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636" h="128475">
                  <a:moveTo>
                    <a:pt x="137636" y="0"/>
                  </a:moveTo>
                  <a:lnTo>
                    <a:pt x="0" y="128475"/>
                  </a:lnTo>
                </a:path>
              </a:pathLst>
            </a:custGeom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49" name="Freeform 897">
              <a:extLst>
                <a:ext uri="{FF2B5EF4-FFF2-40B4-BE49-F238E27FC236}">
                  <a16:creationId xmlns:a16="http://schemas.microsoft.com/office/drawing/2014/main" id="{B8B8F380-98CD-D871-ECCC-0E6F6B9A3332}"/>
                </a:ext>
              </a:extLst>
            </p:cNvPr>
            <p:cNvSpPr/>
            <p:nvPr/>
          </p:nvSpPr>
          <p:spPr>
            <a:xfrm>
              <a:off x="8226543" y="4794206"/>
              <a:ext cx="106404" cy="99327"/>
            </a:xfrm>
            <a:custGeom>
              <a:avLst/>
              <a:gdLst>
                <a:gd name="connsiteX0" fmla="*/ 0 w 106404"/>
                <a:gd name="connsiteY0" fmla="*/ 0 h 99327"/>
                <a:gd name="connsiteX1" fmla="*/ 106404 w 106404"/>
                <a:gd name="connsiteY1" fmla="*/ 99327 h 99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6404" h="99327">
                  <a:moveTo>
                    <a:pt x="0" y="0"/>
                  </a:moveTo>
                  <a:lnTo>
                    <a:pt x="106404" y="99327"/>
                  </a:lnTo>
                </a:path>
              </a:pathLst>
            </a:custGeom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50" name="Freeform 898">
              <a:extLst>
                <a:ext uri="{FF2B5EF4-FFF2-40B4-BE49-F238E27FC236}">
                  <a16:creationId xmlns:a16="http://schemas.microsoft.com/office/drawing/2014/main" id="{73CB9CB1-77BF-AA54-DB5D-66049E0C5E88}"/>
                </a:ext>
              </a:extLst>
            </p:cNvPr>
            <p:cNvSpPr/>
            <p:nvPr/>
          </p:nvSpPr>
          <p:spPr>
            <a:xfrm>
              <a:off x="8360509" y="4968565"/>
              <a:ext cx="99098" cy="82591"/>
            </a:xfrm>
            <a:custGeom>
              <a:avLst/>
              <a:gdLst>
                <a:gd name="connsiteX0" fmla="*/ 0 w 99098"/>
                <a:gd name="connsiteY0" fmla="*/ 49555 h 82591"/>
                <a:gd name="connsiteX1" fmla="*/ 33033 w 99098"/>
                <a:gd name="connsiteY1" fmla="*/ 82591 h 82591"/>
                <a:gd name="connsiteX2" fmla="*/ 99098 w 99098"/>
                <a:gd name="connsiteY2" fmla="*/ 0 h 82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9098" h="82591">
                  <a:moveTo>
                    <a:pt x="0" y="49555"/>
                  </a:moveTo>
                  <a:lnTo>
                    <a:pt x="33033" y="82591"/>
                  </a:lnTo>
                  <a:lnTo>
                    <a:pt x="99098" y="0"/>
                  </a:lnTo>
                </a:path>
              </a:pathLst>
            </a:custGeom>
            <a:noFill/>
            <a:ln w="19050" cap="rnd">
              <a:solidFill>
                <a:srgbClr val="CF452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</p:spTree>
    <p:extLst>
      <p:ext uri="{BB962C8B-B14F-4D97-AF65-F5344CB8AC3E}">
        <p14:creationId xmlns:p14="http://schemas.microsoft.com/office/powerpoint/2010/main" val="3118053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23824" y="1171654"/>
            <a:ext cx="9823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CF4520"/>
                </a:solidFill>
                <a:latin typeface="Montserrat Medium" panose="00000600000000000000" pitchFamily="2" charset="-52"/>
              </a:rPr>
              <a:t>Как подать заявку для трудоустройства?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35075" y="1914428"/>
            <a:ext cx="9215211" cy="4730927"/>
          </a:xfrm>
          <a:prstGeom prst="roundRect">
            <a:avLst>
              <a:gd name="adj" fmla="val 343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50313" y="2203131"/>
            <a:ext cx="7905750" cy="55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0537A5"/>
                </a:solidFill>
                <a:latin typeface="Montserrat" panose="00000500000000000000" pitchFamily="2" charset="-52"/>
              </a:rPr>
              <a:t>Авторизоваться на единой цифровой платформе «Работа России» через Госуслуги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50313" y="2657199"/>
            <a:ext cx="7905750" cy="534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200" dirty="0">
                <a:latin typeface="Montserrat" panose="00000500000000000000" pitchFamily="2" charset="-52"/>
              </a:rPr>
              <a:t>Если учетной записи ЕСИА нет, ее можно создать самостоятельно или обратиться в Кадровый центр «Работа России», где карьерный консультант поможет с регистрацией</a:t>
            </a:r>
          </a:p>
        </p:txBody>
      </p:sp>
      <p:sp>
        <p:nvSpPr>
          <p:cNvPr id="14" name="Овал 13"/>
          <p:cNvSpPr/>
          <p:nvPr/>
        </p:nvSpPr>
        <p:spPr>
          <a:xfrm>
            <a:off x="1506380" y="4533264"/>
            <a:ext cx="542684" cy="542684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>
                <a:solidFill>
                  <a:schemeClr val="bg1"/>
                </a:solidFill>
                <a:latin typeface="Montserrat" panose="00000500000000000000" pitchFamily="2" charset="-52"/>
              </a:rPr>
              <a:t>3</a:t>
            </a:r>
            <a:endParaRPr lang="ru-RU" sz="34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50313" y="3631379"/>
            <a:ext cx="79057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</a:rPr>
              <a:t>Создать резюме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50313" y="3850898"/>
            <a:ext cx="7905750" cy="303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200" dirty="0">
                <a:latin typeface="Montserrat" panose="00000500000000000000" pitchFamily="2" charset="-52"/>
              </a:rPr>
              <a:t>Составьте резюме самостоятельно или обратитесь в Кадровый центр «Работа России»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50313" y="4606894"/>
            <a:ext cx="79057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</a:rPr>
              <a:t>Подать заявление на услугу «Профессиональная ориентация»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150313" y="4826413"/>
            <a:ext cx="79057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200" dirty="0">
                <a:latin typeface="Montserrat" panose="00000500000000000000" pitchFamily="2" charset="-52"/>
              </a:rPr>
              <a:t>Заполните форму заявления</a:t>
            </a:r>
          </a:p>
        </p:txBody>
      </p:sp>
      <p:sp>
        <p:nvSpPr>
          <p:cNvPr id="20" name="Овал 19"/>
          <p:cNvSpPr/>
          <p:nvPr/>
        </p:nvSpPr>
        <p:spPr>
          <a:xfrm>
            <a:off x="1506380" y="3540996"/>
            <a:ext cx="542684" cy="542684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400" dirty="0">
                <a:solidFill>
                  <a:schemeClr val="bg1"/>
                </a:solidFill>
                <a:latin typeface="Montserrat" panose="00000500000000000000" pitchFamily="2" charset="-52"/>
              </a:rPr>
              <a:t>2</a:t>
            </a:r>
          </a:p>
        </p:txBody>
      </p:sp>
      <p:sp>
        <p:nvSpPr>
          <p:cNvPr id="21" name="Овал 20"/>
          <p:cNvSpPr/>
          <p:nvPr/>
        </p:nvSpPr>
        <p:spPr>
          <a:xfrm>
            <a:off x="1506380" y="2209204"/>
            <a:ext cx="542684" cy="542684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400" dirty="0">
                <a:solidFill>
                  <a:schemeClr val="bg1"/>
                </a:solidFill>
                <a:latin typeface="Montserrat" panose="00000500000000000000" pitchFamily="2" charset="-52"/>
              </a:rPr>
              <a:t>1</a:t>
            </a:r>
          </a:p>
        </p:txBody>
      </p:sp>
      <p:sp>
        <p:nvSpPr>
          <p:cNvPr id="22" name="Овал 21"/>
          <p:cNvSpPr/>
          <p:nvPr/>
        </p:nvSpPr>
        <p:spPr>
          <a:xfrm>
            <a:off x="1506380" y="5575798"/>
            <a:ext cx="542684" cy="542684"/>
          </a:xfrm>
          <a:prstGeom prst="ellipse">
            <a:avLst/>
          </a:prstGeom>
          <a:solidFill>
            <a:srgbClr val="CF4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400" dirty="0">
                <a:solidFill>
                  <a:schemeClr val="bg1"/>
                </a:solidFill>
                <a:latin typeface="Montserrat" panose="00000500000000000000" pitchFamily="2" charset="-52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50313" y="5573814"/>
            <a:ext cx="79057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</a:rPr>
              <a:t>Подать заявление на услугу «Организация временного трудоустройства несовершеннолетних граждан»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50313" y="6023429"/>
            <a:ext cx="79057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200" dirty="0">
                <a:latin typeface="Montserrat" panose="00000500000000000000" pitchFamily="2" charset="-52"/>
              </a:rPr>
              <a:t>Заполните форму заявления и отправьте его</a:t>
            </a:r>
          </a:p>
        </p:txBody>
      </p:sp>
      <p:pic>
        <p:nvPicPr>
          <p:cNvPr id="3" name="Рисунок 2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E3F83034-A348-D9A4-BBF9-A978EE59171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605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13061" y="941103"/>
            <a:ext cx="49840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Montserrat Medium" panose="00000600000000000000" pitchFamily="2" charset="-52"/>
              </a:rPr>
              <a:t>Отдел предоставления мер</a:t>
            </a:r>
            <a:br>
              <a:rPr lang="ru-RU" sz="2400" dirty="0">
                <a:solidFill>
                  <a:schemeClr val="bg1"/>
                </a:solidFill>
                <a:latin typeface="Montserrat Medium" panose="00000600000000000000" pitchFamily="2" charset="-52"/>
              </a:rPr>
            </a:br>
            <a:r>
              <a:rPr lang="ru-RU" sz="2400" dirty="0">
                <a:solidFill>
                  <a:schemeClr val="bg1"/>
                </a:solidFill>
                <a:latin typeface="Montserrat Medium" panose="00000600000000000000" pitchFamily="2" charset="-52"/>
              </a:rPr>
              <a:t>государственной поддержки</a:t>
            </a:r>
            <a:br>
              <a:rPr lang="ru-RU" sz="2400" dirty="0">
                <a:solidFill>
                  <a:schemeClr val="bg1"/>
                </a:solidFill>
                <a:latin typeface="Montserrat Medium" panose="00000600000000000000" pitchFamily="2" charset="-52"/>
              </a:rPr>
            </a:br>
            <a:r>
              <a:rPr lang="ru-RU" sz="2400" dirty="0">
                <a:solidFill>
                  <a:schemeClr val="bg1"/>
                </a:solidFill>
                <a:latin typeface="Montserrat Medium" panose="00000600000000000000" pitchFamily="2" charset="-52"/>
              </a:rPr>
              <a:t>в сфере занятости граждан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6422" y="2817595"/>
            <a:ext cx="2520242" cy="489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1600" dirty="0">
                <a:solidFill>
                  <a:srgbClr val="CF4520"/>
                </a:solidFill>
                <a:latin typeface="Montserrat Medium" panose="00000600000000000000" pitchFamily="2" charset="-52"/>
              </a:rPr>
              <a:t>Контактный телефон: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184841" y="3214045"/>
            <a:ext cx="4200182" cy="1158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8 (8332) 22-68-86, 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8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 (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922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) 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939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-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04-86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8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 (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922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) 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947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-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16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-</a:t>
            </a:r>
            <a:r>
              <a:rPr lang="ru-RU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46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20947" y="2080781"/>
            <a:ext cx="2327881" cy="489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1600" dirty="0">
                <a:solidFill>
                  <a:srgbClr val="CF4520"/>
                </a:solidFill>
                <a:latin typeface="Montserrat Medium" panose="00000600000000000000" pitchFamily="2" charset="-52"/>
              </a:rPr>
              <a:t>Электронная почта: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97164" y="2557040"/>
            <a:ext cx="42001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  <a:ea typeface="Verdana" pitchFamily="34" charset="0"/>
                <a:cs typeface="Calibri" pitchFamily="34" charset="0"/>
              </a:rPr>
              <a:t>molodezhkirov@trudkirov.ru</a:t>
            </a:r>
            <a:endParaRPr lang="ru-RU" sz="1600" dirty="0">
              <a:solidFill>
                <a:schemeClr val="bg1"/>
              </a:solidFill>
              <a:latin typeface="Montserrat" panose="00000500000000000000" pitchFamily="2" charset="-52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3" name="Рисунок 2" descr="Изображение выглядит как Шрифт, Графика, графический дизайн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9E257BA8-466E-1238-2E4E-498DB622E80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60" y="338038"/>
            <a:ext cx="1372526" cy="563395"/>
          </a:xfrm>
          <a:prstGeom prst="rect">
            <a:avLst/>
          </a:prstGeom>
        </p:spPr>
      </p:pic>
      <p:pic>
        <p:nvPicPr>
          <p:cNvPr id="4" name="Рисунок 3" descr="Изображение выглядит как человек, одежда, Человеческое лицо, улыбка&#10;&#10;Автоматически созданное описание">
            <a:extLst>
              <a:ext uri="{FF2B5EF4-FFF2-40B4-BE49-F238E27FC236}">
                <a16:creationId xmlns:a16="http://schemas.microsoft.com/office/drawing/2014/main" id="{8D6710D6-2331-E00C-2E39-FDC318E5B8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02"/>
          <a:stretch/>
        </p:blipFill>
        <p:spPr>
          <a:xfrm>
            <a:off x="5683884" y="0"/>
            <a:ext cx="6508116" cy="685800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1320242" y="4571018"/>
            <a:ext cx="2287689" cy="2144845"/>
          </a:xfrm>
          <a:prstGeom prst="roundRect">
            <a:avLst>
              <a:gd name="adj" fmla="val 839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3" name="Рисунок 22" descr="Изображение выглядит как черный, темнота&#10;&#10;Автоматически созданное описание">
            <a:extLst>
              <a:ext uri="{FF2B5EF4-FFF2-40B4-BE49-F238E27FC236}">
                <a16:creationId xmlns:a16="http://schemas.microsoft.com/office/drawing/2014/main" id="{CA75F2D7-7219-81D4-BE46-D518371B6C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431" y="4665970"/>
            <a:ext cx="1721310" cy="1721310"/>
          </a:xfrm>
          <a:prstGeom prst="rect">
            <a:avLst/>
          </a:prstGeom>
        </p:spPr>
      </p:pic>
      <p:sp>
        <p:nvSpPr>
          <p:cNvPr id="24" name="Скругленный прямоугольник 9">
            <a:extLst>
              <a:ext uri="{FF2B5EF4-FFF2-40B4-BE49-F238E27FC236}">
                <a16:creationId xmlns:a16="http://schemas.microsoft.com/office/drawing/2014/main" id="{38BAB6D6-28E9-A20B-4FAF-6B9B4EBCFCEE}"/>
              </a:ext>
            </a:extLst>
          </p:cNvPr>
          <p:cNvSpPr/>
          <p:nvPr/>
        </p:nvSpPr>
        <p:spPr>
          <a:xfrm>
            <a:off x="3850523" y="4571018"/>
            <a:ext cx="2287689" cy="2144845"/>
          </a:xfrm>
          <a:prstGeom prst="roundRect">
            <a:avLst>
              <a:gd name="adj" fmla="val 839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93708" y="6314151"/>
            <a:ext cx="1471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</a:rPr>
              <a:t>Группа ВК</a:t>
            </a:r>
          </a:p>
        </p:txBody>
      </p:sp>
      <p:pic>
        <p:nvPicPr>
          <p:cNvPr id="26" name="Рисунок 25" descr="Изображение выглядит как шаблон, прямоугольный, Симметрия, пиксель&#10;&#10;Автоматически созданное описание">
            <a:extLst>
              <a:ext uri="{FF2B5EF4-FFF2-40B4-BE49-F238E27FC236}">
                <a16:creationId xmlns:a16="http://schemas.microsoft.com/office/drawing/2014/main" id="{B4A31B2A-890B-CC73-5895-95E69AC393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033" y="4696768"/>
            <a:ext cx="1670668" cy="167066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6F57AF83-EEE4-C310-0E7D-EAB364FDD04D}"/>
              </a:ext>
            </a:extLst>
          </p:cNvPr>
          <p:cNvSpPr txBox="1"/>
          <p:nvPr/>
        </p:nvSpPr>
        <p:spPr>
          <a:xfrm>
            <a:off x="3923021" y="6336079"/>
            <a:ext cx="2330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537A5"/>
                </a:solidFill>
                <a:latin typeface="Montserrat" panose="00000500000000000000" pitchFamily="2" charset="-52"/>
              </a:rPr>
              <a:t>«Работа России»</a:t>
            </a:r>
          </a:p>
        </p:txBody>
      </p:sp>
      <p:grpSp>
        <p:nvGrpSpPr>
          <p:cNvPr id="58" name="Graphic 2">
            <a:extLst>
              <a:ext uri="{FF2B5EF4-FFF2-40B4-BE49-F238E27FC236}">
                <a16:creationId xmlns:a16="http://schemas.microsoft.com/office/drawing/2014/main" id="{5A8EB295-BEAC-6002-60B8-9D115A54FEE1}"/>
              </a:ext>
            </a:extLst>
          </p:cNvPr>
          <p:cNvGrpSpPr/>
          <p:nvPr/>
        </p:nvGrpSpPr>
        <p:grpSpPr>
          <a:xfrm>
            <a:off x="1867814" y="2576839"/>
            <a:ext cx="335688" cy="292013"/>
            <a:chOff x="1382900" y="558780"/>
            <a:chExt cx="436962" cy="380111"/>
          </a:xfrm>
          <a:noFill/>
        </p:grpSpPr>
        <p:sp>
          <p:nvSpPr>
            <p:cNvPr id="59" name="Freeform 15">
              <a:extLst>
                <a:ext uri="{FF2B5EF4-FFF2-40B4-BE49-F238E27FC236}">
                  <a16:creationId xmlns:a16="http://schemas.microsoft.com/office/drawing/2014/main" id="{4483FBBC-5433-449D-F9A3-F2E67BD2C1E9}"/>
                </a:ext>
              </a:extLst>
            </p:cNvPr>
            <p:cNvSpPr/>
            <p:nvPr/>
          </p:nvSpPr>
          <p:spPr>
            <a:xfrm>
              <a:off x="1411397" y="634802"/>
              <a:ext cx="379967" cy="247072"/>
            </a:xfrm>
            <a:custGeom>
              <a:avLst/>
              <a:gdLst>
                <a:gd name="connsiteX0" fmla="*/ 379967 w 379967"/>
                <a:gd name="connsiteY0" fmla="*/ 114034 h 247072"/>
                <a:gd name="connsiteX1" fmla="*/ 379967 w 379967"/>
                <a:gd name="connsiteY1" fmla="*/ 247073 h 247072"/>
                <a:gd name="connsiteX2" fmla="*/ 0 w 379967"/>
                <a:gd name="connsiteY2" fmla="*/ 247073 h 247072"/>
                <a:gd name="connsiteX3" fmla="*/ 0 w 379967"/>
                <a:gd name="connsiteY3" fmla="*/ 19006 h 247072"/>
                <a:gd name="connsiteX4" fmla="*/ 18998 w 379967"/>
                <a:gd name="connsiteY4" fmla="*/ 0 h 247072"/>
                <a:gd name="connsiteX5" fmla="*/ 104491 w 379967"/>
                <a:gd name="connsiteY5" fmla="*/ 0 h 24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967" h="247072">
                  <a:moveTo>
                    <a:pt x="379967" y="114034"/>
                  </a:moveTo>
                  <a:lnTo>
                    <a:pt x="379967" y="247073"/>
                  </a:lnTo>
                  <a:lnTo>
                    <a:pt x="0" y="247073"/>
                  </a:lnTo>
                  <a:lnTo>
                    <a:pt x="0" y="19006"/>
                  </a:lnTo>
                  <a:cubicBezTo>
                    <a:pt x="0" y="8553"/>
                    <a:pt x="8549" y="0"/>
                    <a:pt x="18998" y="0"/>
                  </a:cubicBezTo>
                  <a:lnTo>
                    <a:pt x="104491" y="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0" name="Freeform 16">
              <a:extLst>
                <a:ext uri="{FF2B5EF4-FFF2-40B4-BE49-F238E27FC236}">
                  <a16:creationId xmlns:a16="http://schemas.microsoft.com/office/drawing/2014/main" id="{06D6478D-E829-4040-536D-D830001DCA60}"/>
                </a:ext>
              </a:extLst>
            </p:cNvPr>
            <p:cNvSpPr/>
            <p:nvPr/>
          </p:nvSpPr>
          <p:spPr>
            <a:xfrm>
              <a:off x="1382900" y="881875"/>
              <a:ext cx="436962" cy="57016"/>
            </a:xfrm>
            <a:custGeom>
              <a:avLst/>
              <a:gdLst>
                <a:gd name="connsiteX0" fmla="*/ 0 w 436962"/>
                <a:gd name="connsiteY0" fmla="*/ 0 h 57016"/>
                <a:gd name="connsiteX1" fmla="*/ 436963 w 436962"/>
                <a:gd name="connsiteY1" fmla="*/ 0 h 57016"/>
                <a:gd name="connsiteX2" fmla="*/ 436963 w 436962"/>
                <a:gd name="connsiteY2" fmla="*/ 19006 h 57016"/>
                <a:gd name="connsiteX3" fmla="*/ 398966 w 436962"/>
                <a:gd name="connsiteY3" fmla="*/ 57017 h 57016"/>
                <a:gd name="connsiteX4" fmla="*/ 37997 w 436962"/>
                <a:gd name="connsiteY4" fmla="*/ 57017 h 57016"/>
                <a:gd name="connsiteX5" fmla="*/ 0 w 436962"/>
                <a:gd name="connsiteY5" fmla="*/ 19006 h 57016"/>
                <a:gd name="connsiteX6" fmla="*/ 0 w 436962"/>
                <a:gd name="connsiteY6" fmla="*/ 0 h 57016"/>
                <a:gd name="connsiteX7" fmla="*/ 0 w 436962"/>
                <a:gd name="connsiteY7" fmla="*/ 0 h 57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6962" h="57016">
                  <a:moveTo>
                    <a:pt x="0" y="0"/>
                  </a:moveTo>
                  <a:lnTo>
                    <a:pt x="436963" y="0"/>
                  </a:lnTo>
                  <a:lnTo>
                    <a:pt x="436963" y="19006"/>
                  </a:lnTo>
                  <a:cubicBezTo>
                    <a:pt x="436963" y="40007"/>
                    <a:pt x="419959" y="57017"/>
                    <a:pt x="398966" y="57017"/>
                  </a:cubicBezTo>
                  <a:lnTo>
                    <a:pt x="37997" y="57017"/>
                  </a:lnTo>
                  <a:cubicBezTo>
                    <a:pt x="17004" y="57017"/>
                    <a:pt x="0" y="40007"/>
                    <a:pt x="0" y="19006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1" name="Freeform 17">
              <a:extLst>
                <a:ext uri="{FF2B5EF4-FFF2-40B4-BE49-F238E27FC236}">
                  <a16:creationId xmlns:a16="http://schemas.microsoft.com/office/drawing/2014/main" id="{5A6CE641-55D6-9102-A08B-5089D0ACDBC9}"/>
                </a:ext>
              </a:extLst>
            </p:cNvPr>
            <p:cNvSpPr/>
            <p:nvPr/>
          </p:nvSpPr>
          <p:spPr>
            <a:xfrm>
              <a:off x="1582383" y="910384"/>
              <a:ext cx="47495" cy="9502"/>
            </a:xfrm>
            <a:custGeom>
              <a:avLst/>
              <a:gdLst>
                <a:gd name="connsiteX0" fmla="*/ 0 w 47495"/>
                <a:gd name="connsiteY0" fmla="*/ 0 h 9502"/>
                <a:gd name="connsiteX1" fmla="*/ 47496 w 47495"/>
                <a:gd name="connsiteY1" fmla="*/ 0 h 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495" h="9502">
                  <a:moveTo>
                    <a:pt x="0" y="0"/>
                  </a:moveTo>
                  <a:lnTo>
                    <a:pt x="47496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2" name="Freeform 18">
              <a:extLst>
                <a:ext uri="{FF2B5EF4-FFF2-40B4-BE49-F238E27FC236}">
                  <a16:creationId xmlns:a16="http://schemas.microsoft.com/office/drawing/2014/main" id="{A16BA7AB-A408-F9E0-75F8-06CC89D90E34}"/>
                </a:ext>
              </a:extLst>
            </p:cNvPr>
            <p:cNvSpPr/>
            <p:nvPr/>
          </p:nvSpPr>
          <p:spPr>
            <a:xfrm>
              <a:off x="1534887" y="558780"/>
              <a:ext cx="284975" cy="243119"/>
            </a:xfrm>
            <a:custGeom>
              <a:avLst/>
              <a:gdLst>
                <a:gd name="connsiteX0" fmla="*/ 0 w 284975"/>
                <a:gd name="connsiteY0" fmla="*/ 114034 h 243119"/>
                <a:gd name="connsiteX1" fmla="*/ 0 w 284975"/>
                <a:gd name="connsiteY1" fmla="*/ 28508 h 243119"/>
                <a:gd name="connsiteX2" fmla="*/ 28498 w 284975"/>
                <a:gd name="connsiteY2" fmla="*/ 0 h 243119"/>
                <a:gd name="connsiteX3" fmla="*/ 256478 w 284975"/>
                <a:gd name="connsiteY3" fmla="*/ 0 h 243119"/>
                <a:gd name="connsiteX4" fmla="*/ 284976 w 284975"/>
                <a:gd name="connsiteY4" fmla="*/ 28508 h 243119"/>
                <a:gd name="connsiteX5" fmla="*/ 284976 w 284975"/>
                <a:gd name="connsiteY5" fmla="*/ 142542 h 243119"/>
                <a:gd name="connsiteX6" fmla="*/ 256478 w 284975"/>
                <a:gd name="connsiteY6" fmla="*/ 171050 h 243119"/>
                <a:gd name="connsiteX7" fmla="*/ 180485 w 284975"/>
                <a:gd name="connsiteY7" fmla="*/ 171050 h 243119"/>
                <a:gd name="connsiteX8" fmla="*/ 111235 w 284975"/>
                <a:gd name="connsiteY8" fmla="*/ 240326 h 243119"/>
                <a:gd name="connsiteX9" fmla="*/ 94992 w 284975"/>
                <a:gd name="connsiteY9" fmla="*/ 233579 h 243119"/>
                <a:gd name="connsiteX10" fmla="*/ 94992 w 284975"/>
                <a:gd name="connsiteY10" fmla="*/ 170955 h 243119"/>
                <a:gd name="connsiteX11" fmla="*/ 56995 w 284975"/>
                <a:gd name="connsiteY11" fmla="*/ 170955 h 243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4975" h="243119">
                  <a:moveTo>
                    <a:pt x="0" y="114034"/>
                  </a:moveTo>
                  <a:lnTo>
                    <a:pt x="0" y="28508"/>
                  </a:lnTo>
                  <a:cubicBezTo>
                    <a:pt x="0" y="12734"/>
                    <a:pt x="12729" y="0"/>
                    <a:pt x="28498" y="0"/>
                  </a:cubicBezTo>
                  <a:lnTo>
                    <a:pt x="256478" y="0"/>
                  </a:lnTo>
                  <a:cubicBezTo>
                    <a:pt x="272247" y="0"/>
                    <a:pt x="284976" y="12734"/>
                    <a:pt x="284976" y="28508"/>
                  </a:cubicBezTo>
                  <a:lnTo>
                    <a:pt x="284976" y="142542"/>
                  </a:lnTo>
                  <a:cubicBezTo>
                    <a:pt x="284976" y="158317"/>
                    <a:pt x="272247" y="171050"/>
                    <a:pt x="256478" y="171050"/>
                  </a:cubicBezTo>
                  <a:lnTo>
                    <a:pt x="180485" y="171050"/>
                  </a:lnTo>
                  <a:lnTo>
                    <a:pt x="111235" y="240326"/>
                  </a:lnTo>
                  <a:cubicBezTo>
                    <a:pt x="105251" y="246313"/>
                    <a:pt x="94992" y="242036"/>
                    <a:pt x="94992" y="233579"/>
                  </a:cubicBezTo>
                  <a:lnTo>
                    <a:pt x="94992" y="170955"/>
                  </a:lnTo>
                  <a:lnTo>
                    <a:pt x="56995" y="170955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3" name="Freeform 19">
              <a:extLst>
                <a:ext uri="{FF2B5EF4-FFF2-40B4-BE49-F238E27FC236}">
                  <a16:creationId xmlns:a16="http://schemas.microsoft.com/office/drawing/2014/main" id="{BDF6F5E5-34F3-C946-DCE4-000F9E3F68F1}"/>
                </a:ext>
              </a:extLst>
            </p:cNvPr>
            <p:cNvSpPr/>
            <p:nvPr/>
          </p:nvSpPr>
          <p:spPr>
            <a:xfrm>
              <a:off x="1458893" y="805853"/>
              <a:ext cx="151986" cy="57016"/>
            </a:xfrm>
            <a:custGeom>
              <a:avLst/>
              <a:gdLst>
                <a:gd name="connsiteX0" fmla="*/ 151987 w 151986"/>
                <a:gd name="connsiteY0" fmla="*/ 57017 h 57016"/>
                <a:gd name="connsiteX1" fmla="*/ 151987 w 151986"/>
                <a:gd name="connsiteY1" fmla="*/ 41717 h 57016"/>
                <a:gd name="connsiteX2" fmla="*/ 75993 w 151986"/>
                <a:gd name="connsiteY2" fmla="*/ 0 h 57016"/>
                <a:gd name="connsiteX3" fmla="*/ 0 w 151986"/>
                <a:gd name="connsiteY3" fmla="*/ 41717 h 57016"/>
                <a:gd name="connsiteX4" fmla="*/ 0 w 151986"/>
                <a:gd name="connsiteY4" fmla="*/ 57017 h 57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986" h="57016">
                  <a:moveTo>
                    <a:pt x="151987" y="57017"/>
                  </a:moveTo>
                  <a:lnTo>
                    <a:pt x="151987" y="41717"/>
                  </a:lnTo>
                  <a:cubicBezTo>
                    <a:pt x="151987" y="15204"/>
                    <a:pt x="97177" y="0"/>
                    <a:pt x="75993" y="0"/>
                  </a:cubicBezTo>
                  <a:cubicBezTo>
                    <a:pt x="54810" y="0"/>
                    <a:pt x="0" y="15204"/>
                    <a:pt x="0" y="41717"/>
                  </a:cubicBezTo>
                  <a:lnTo>
                    <a:pt x="0" y="57017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4" name="Freeform 20">
              <a:extLst>
                <a:ext uri="{FF2B5EF4-FFF2-40B4-BE49-F238E27FC236}">
                  <a16:creationId xmlns:a16="http://schemas.microsoft.com/office/drawing/2014/main" id="{5772AF5B-2DBE-953A-B273-B27C84B2AF4E}"/>
                </a:ext>
              </a:extLst>
            </p:cNvPr>
            <p:cNvSpPr/>
            <p:nvPr/>
          </p:nvSpPr>
          <p:spPr>
            <a:xfrm>
              <a:off x="1496890" y="691819"/>
              <a:ext cx="75993" cy="85525"/>
            </a:xfrm>
            <a:custGeom>
              <a:avLst/>
              <a:gdLst>
                <a:gd name="connsiteX0" fmla="*/ 37997 w 75993"/>
                <a:gd name="connsiteY0" fmla="*/ 0 h 85525"/>
                <a:gd name="connsiteX1" fmla="*/ 0 w 75993"/>
                <a:gd name="connsiteY1" fmla="*/ 37821 h 85525"/>
                <a:gd name="connsiteX2" fmla="*/ 0 w 75993"/>
                <a:gd name="connsiteY2" fmla="*/ 47704 h 85525"/>
                <a:gd name="connsiteX3" fmla="*/ 37997 w 75993"/>
                <a:gd name="connsiteY3" fmla="*/ 85525 h 85525"/>
                <a:gd name="connsiteX4" fmla="*/ 75993 w 75993"/>
                <a:gd name="connsiteY4" fmla="*/ 47704 h 85525"/>
                <a:gd name="connsiteX5" fmla="*/ 75993 w 75993"/>
                <a:gd name="connsiteY5" fmla="*/ 37821 h 85525"/>
                <a:gd name="connsiteX6" fmla="*/ 37997 w 75993"/>
                <a:gd name="connsiteY6" fmla="*/ 0 h 85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993" h="85525">
                  <a:moveTo>
                    <a:pt x="37997" y="0"/>
                  </a:moveTo>
                  <a:cubicBezTo>
                    <a:pt x="17099" y="0"/>
                    <a:pt x="0" y="16915"/>
                    <a:pt x="0" y="37821"/>
                  </a:cubicBezTo>
                  <a:lnTo>
                    <a:pt x="0" y="47704"/>
                  </a:lnTo>
                  <a:cubicBezTo>
                    <a:pt x="0" y="68610"/>
                    <a:pt x="17099" y="85525"/>
                    <a:pt x="37997" y="85525"/>
                  </a:cubicBezTo>
                  <a:cubicBezTo>
                    <a:pt x="58895" y="85525"/>
                    <a:pt x="75993" y="68610"/>
                    <a:pt x="75993" y="47704"/>
                  </a:cubicBezTo>
                  <a:lnTo>
                    <a:pt x="75993" y="37821"/>
                  </a:lnTo>
                  <a:cubicBezTo>
                    <a:pt x="75993" y="16915"/>
                    <a:pt x="58895" y="0"/>
                    <a:pt x="37997" y="0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5" name="Freeform 21">
              <a:extLst>
                <a:ext uri="{FF2B5EF4-FFF2-40B4-BE49-F238E27FC236}">
                  <a16:creationId xmlns:a16="http://schemas.microsoft.com/office/drawing/2014/main" id="{D7AA001F-1439-7AA9-FC64-940A5D80534B}"/>
                </a:ext>
              </a:extLst>
            </p:cNvPr>
            <p:cNvSpPr/>
            <p:nvPr/>
          </p:nvSpPr>
          <p:spPr>
            <a:xfrm>
              <a:off x="1601381" y="625300"/>
              <a:ext cx="151986" cy="9502"/>
            </a:xfrm>
            <a:custGeom>
              <a:avLst/>
              <a:gdLst>
                <a:gd name="connsiteX0" fmla="*/ 0 w 151986"/>
                <a:gd name="connsiteY0" fmla="*/ 0 h 9502"/>
                <a:gd name="connsiteX1" fmla="*/ 151987 w 151986"/>
                <a:gd name="connsiteY1" fmla="*/ 0 h 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51986" h="9502">
                  <a:moveTo>
                    <a:pt x="0" y="0"/>
                  </a:moveTo>
                  <a:lnTo>
                    <a:pt x="151987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6" name="Freeform 22">
              <a:extLst>
                <a:ext uri="{FF2B5EF4-FFF2-40B4-BE49-F238E27FC236}">
                  <a16:creationId xmlns:a16="http://schemas.microsoft.com/office/drawing/2014/main" id="{95E41A40-B898-A6F2-3D24-719499215175}"/>
                </a:ext>
              </a:extLst>
            </p:cNvPr>
            <p:cNvSpPr/>
            <p:nvPr/>
          </p:nvSpPr>
          <p:spPr>
            <a:xfrm>
              <a:off x="1601381" y="663311"/>
              <a:ext cx="85492" cy="9502"/>
            </a:xfrm>
            <a:custGeom>
              <a:avLst/>
              <a:gdLst>
                <a:gd name="connsiteX0" fmla="*/ 0 w 85492"/>
                <a:gd name="connsiteY0" fmla="*/ 0 h 9502"/>
                <a:gd name="connsiteX1" fmla="*/ 85493 w 85492"/>
                <a:gd name="connsiteY1" fmla="*/ 0 h 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492" h="9502">
                  <a:moveTo>
                    <a:pt x="0" y="0"/>
                  </a:moveTo>
                  <a:lnTo>
                    <a:pt x="85493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67" name="Graphic 8">
            <a:extLst>
              <a:ext uri="{FF2B5EF4-FFF2-40B4-BE49-F238E27FC236}">
                <a16:creationId xmlns:a16="http://schemas.microsoft.com/office/drawing/2014/main" id="{78FC9D95-2929-1238-3D64-81E063AEFF17}"/>
              </a:ext>
            </a:extLst>
          </p:cNvPr>
          <p:cNvGrpSpPr/>
          <p:nvPr/>
        </p:nvGrpSpPr>
        <p:grpSpPr>
          <a:xfrm>
            <a:off x="1871412" y="3287874"/>
            <a:ext cx="300277" cy="300764"/>
            <a:chOff x="2186005" y="6272798"/>
            <a:chExt cx="399736" cy="400384"/>
          </a:xfrm>
          <a:noFill/>
        </p:grpSpPr>
        <p:sp>
          <p:nvSpPr>
            <p:cNvPr id="68" name="Freeform 808">
              <a:extLst>
                <a:ext uri="{FF2B5EF4-FFF2-40B4-BE49-F238E27FC236}">
                  <a16:creationId xmlns:a16="http://schemas.microsoft.com/office/drawing/2014/main" id="{D7F952B8-1A1E-E55B-9983-B64A940A6073}"/>
                </a:ext>
              </a:extLst>
            </p:cNvPr>
            <p:cNvSpPr/>
            <p:nvPr/>
          </p:nvSpPr>
          <p:spPr>
            <a:xfrm>
              <a:off x="2214281" y="6587434"/>
              <a:ext cx="57150" cy="57150"/>
            </a:xfrm>
            <a:custGeom>
              <a:avLst/>
              <a:gdLst>
                <a:gd name="connsiteX0" fmla="*/ 57150 w 57150"/>
                <a:gd name="connsiteY0" fmla="*/ 0 h 57150"/>
                <a:gd name="connsiteX1" fmla="*/ 0 w 57150"/>
                <a:gd name="connsiteY1" fmla="*/ 0 h 57150"/>
                <a:gd name="connsiteX2" fmla="*/ 0 w 57150"/>
                <a:gd name="connsiteY2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57150">
                  <a:moveTo>
                    <a:pt x="57150" y="0"/>
                  </a:moveTo>
                  <a:lnTo>
                    <a:pt x="0" y="0"/>
                  </a:lnTo>
                  <a:lnTo>
                    <a:pt x="0" y="5715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69" name="Freeform 809">
              <a:extLst>
                <a:ext uri="{FF2B5EF4-FFF2-40B4-BE49-F238E27FC236}">
                  <a16:creationId xmlns:a16="http://schemas.microsoft.com/office/drawing/2014/main" id="{B6285600-7AD4-04F7-0B3C-6F9DFC0F3F41}"/>
                </a:ext>
              </a:extLst>
            </p:cNvPr>
            <p:cNvSpPr/>
            <p:nvPr/>
          </p:nvSpPr>
          <p:spPr>
            <a:xfrm>
              <a:off x="2186005" y="6272798"/>
              <a:ext cx="367174" cy="281297"/>
            </a:xfrm>
            <a:custGeom>
              <a:avLst/>
              <a:gdLst>
                <a:gd name="connsiteX0" fmla="*/ 17703 w 367174"/>
                <a:gd name="connsiteY0" fmla="*/ 281298 h 281297"/>
                <a:gd name="connsiteX1" fmla="*/ 58946 w 367174"/>
                <a:gd name="connsiteY1" fmla="*/ 58127 h 281297"/>
                <a:gd name="connsiteX2" fmla="*/ 341458 w 367174"/>
                <a:gd name="connsiteY2" fmla="*/ 58603 h 281297"/>
                <a:gd name="connsiteX3" fmla="*/ 367175 w 367174"/>
                <a:gd name="connsiteY3" fmla="*/ 84321 h 281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174" h="281297">
                  <a:moveTo>
                    <a:pt x="17703" y="281298"/>
                  </a:moveTo>
                  <a:cubicBezTo>
                    <a:pt x="-15825" y="207860"/>
                    <a:pt x="-1538" y="118611"/>
                    <a:pt x="58946" y="58127"/>
                  </a:cubicBezTo>
                  <a:cubicBezTo>
                    <a:pt x="136765" y="-19692"/>
                    <a:pt x="263733" y="-19216"/>
                    <a:pt x="341458" y="58603"/>
                  </a:cubicBezTo>
                  <a:lnTo>
                    <a:pt x="367175" y="84321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0" name="Freeform 810">
              <a:extLst>
                <a:ext uri="{FF2B5EF4-FFF2-40B4-BE49-F238E27FC236}">
                  <a16:creationId xmlns:a16="http://schemas.microsoft.com/office/drawing/2014/main" id="{BA7FE45A-3B1F-4E89-4003-8ABBA1EDF388}"/>
                </a:ext>
              </a:extLst>
            </p:cNvPr>
            <p:cNvSpPr/>
            <p:nvPr/>
          </p:nvSpPr>
          <p:spPr>
            <a:xfrm>
              <a:off x="2218567" y="6391885"/>
              <a:ext cx="367174" cy="281297"/>
            </a:xfrm>
            <a:custGeom>
              <a:avLst/>
              <a:gdLst>
                <a:gd name="connsiteX0" fmla="*/ 349472 w 367174"/>
                <a:gd name="connsiteY0" fmla="*/ 0 h 281297"/>
                <a:gd name="connsiteX1" fmla="*/ 308229 w 367174"/>
                <a:gd name="connsiteY1" fmla="*/ 223171 h 281297"/>
                <a:gd name="connsiteX2" fmla="*/ 25717 w 367174"/>
                <a:gd name="connsiteY2" fmla="*/ 222695 h 281297"/>
                <a:gd name="connsiteX3" fmla="*/ 0 w 367174"/>
                <a:gd name="connsiteY3" fmla="*/ 196977 h 281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174" h="281297">
                  <a:moveTo>
                    <a:pt x="349472" y="0"/>
                  </a:moveTo>
                  <a:cubicBezTo>
                    <a:pt x="383000" y="73438"/>
                    <a:pt x="368713" y="162687"/>
                    <a:pt x="308229" y="223171"/>
                  </a:cubicBezTo>
                  <a:cubicBezTo>
                    <a:pt x="230410" y="300990"/>
                    <a:pt x="103442" y="300514"/>
                    <a:pt x="25717" y="222695"/>
                  </a:cubicBezTo>
                  <a:lnTo>
                    <a:pt x="0" y="196977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1" name="Freeform 811">
              <a:extLst>
                <a:ext uri="{FF2B5EF4-FFF2-40B4-BE49-F238E27FC236}">
                  <a16:creationId xmlns:a16="http://schemas.microsoft.com/office/drawing/2014/main" id="{8D03C37D-5DFB-6AC2-9354-649D6067C7ED}"/>
                </a:ext>
              </a:extLst>
            </p:cNvPr>
            <p:cNvSpPr/>
            <p:nvPr/>
          </p:nvSpPr>
          <p:spPr>
            <a:xfrm>
              <a:off x="2500031" y="6301684"/>
              <a:ext cx="57150" cy="57150"/>
            </a:xfrm>
            <a:custGeom>
              <a:avLst/>
              <a:gdLst>
                <a:gd name="connsiteX0" fmla="*/ 0 w 57150"/>
                <a:gd name="connsiteY0" fmla="*/ 57150 h 57150"/>
                <a:gd name="connsiteX1" fmla="*/ 57150 w 57150"/>
                <a:gd name="connsiteY1" fmla="*/ 57150 h 57150"/>
                <a:gd name="connsiteX2" fmla="*/ 57150 w 57150"/>
                <a:gd name="connsiteY2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57150">
                  <a:moveTo>
                    <a:pt x="0" y="57150"/>
                  </a:moveTo>
                  <a:lnTo>
                    <a:pt x="57150" y="57150"/>
                  </a:lnTo>
                  <a:lnTo>
                    <a:pt x="57150" y="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2" name="Freeform 812">
              <a:extLst>
                <a:ext uri="{FF2B5EF4-FFF2-40B4-BE49-F238E27FC236}">
                  <a16:creationId xmlns:a16="http://schemas.microsoft.com/office/drawing/2014/main" id="{3C904A4D-0F60-B6AF-478B-AAED9B7F81C3}"/>
                </a:ext>
              </a:extLst>
            </p:cNvPr>
            <p:cNvSpPr/>
            <p:nvPr/>
          </p:nvSpPr>
          <p:spPr>
            <a:xfrm>
              <a:off x="2300006" y="6330259"/>
              <a:ext cx="161925" cy="285750"/>
            </a:xfrm>
            <a:custGeom>
              <a:avLst/>
              <a:gdLst>
                <a:gd name="connsiteX0" fmla="*/ 142875 w 161925"/>
                <a:gd name="connsiteY0" fmla="*/ 0 h 285750"/>
                <a:gd name="connsiteX1" fmla="*/ 161925 w 161925"/>
                <a:gd name="connsiteY1" fmla="*/ 19050 h 285750"/>
                <a:gd name="connsiteX2" fmla="*/ 161925 w 161925"/>
                <a:gd name="connsiteY2" fmla="*/ 266700 h 285750"/>
                <a:gd name="connsiteX3" fmla="*/ 142875 w 161925"/>
                <a:gd name="connsiteY3" fmla="*/ 285750 h 285750"/>
                <a:gd name="connsiteX4" fmla="*/ 19050 w 161925"/>
                <a:gd name="connsiteY4" fmla="*/ 285750 h 285750"/>
                <a:gd name="connsiteX5" fmla="*/ 0 w 161925"/>
                <a:gd name="connsiteY5" fmla="*/ 266700 h 285750"/>
                <a:gd name="connsiteX6" fmla="*/ 0 w 161925"/>
                <a:gd name="connsiteY6" fmla="*/ 19050 h 285750"/>
                <a:gd name="connsiteX7" fmla="*/ 19050 w 161925"/>
                <a:gd name="connsiteY7" fmla="*/ 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1925" h="285750">
                  <a:moveTo>
                    <a:pt x="142875" y="0"/>
                  </a:moveTo>
                  <a:cubicBezTo>
                    <a:pt x="153396" y="0"/>
                    <a:pt x="161925" y="8529"/>
                    <a:pt x="161925" y="19050"/>
                  </a:cubicBezTo>
                  <a:lnTo>
                    <a:pt x="161925" y="266700"/>
                  </a:lnTo>
                  <a:cubicBezTo>
                    <a:pt x="161925" y="277221"/>
                    <a:pt x="153396" y="285750"/>
                    <a:pt x="142875" y="285750"/>
                  </a:cubicBezTo>
                  <a:lnTo>
                    <a:pt x="19050" y="285750"/>
                  </a:lnTo>
                  <a:cubicBezTo>
                    <a:pt x="8529" y="285750"/>
                    <a:pt x="0" y="277221"/>
                    <a:pt x="0" y="266700"/>
                  </a:cubicBezTo>
                  <a:lnTo>
                    <a:pt x="0" y="19050"/>
                  </a:lnTo>
                  <a:cubicBezTo>
                    <a:pt x="0" y="8529"/>
                    <a:pt x="8529" y="0"/>
                    <a:pt x="19050" y="0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3" name="Freeform 813">
              <a:extLst>
                <a:ext uri="{FF2B5EF4-FFF2-40B4-BE49-F238E27FC236}">
                  <a16:creationId xmlns:a16="http://schemas.microsoft.com/office/drawing/2014/main" id="{7985041E-7626-B270-E2A1-6D89EC9C3E17}"/>
                </a:ext>
              </a:extLst>
            </p:cNvPr>
            <p:cNvSpPr/>
            <p:nvPr/>
          </p:nvSpPr>
          <p:spPr>
            <a:xfrm>
              <a:off x="2300006" y="6558859"/>
              <a:ext cx="161925" cy="9525"/>
            </a:xfrm>
            <a:custGeom>
              <a:avLst/>
              <a:gdLst>
                <a:gd name="connsiteX0" fmla="*/ 0 w 161925"/>
                <a:gd name="connsiteY0" fmla="*/ 0 h 9525"/>
                <a:gd name="connsiteX1" fmla="*/ 161925 w 1619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1925" h="9525">
                  <a:moveTo>
                    <a:pt x="0" y="0"/>
                  </a:moveTo>
                  <a:lnTo>
                    <a:pt x="16192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4" name="Freeform 814">
              <a:extLst>
                <a:ext uri="{FF2B5EF4-FFF2-40B4-BE49-F238E27FC236}">
                  <a16:creationId xmlns:a16="http://schemas.microsoft.com/office/drawing/2014/main" id="{439086D2-6D93-78DB-5AE8-5B8C11A89AAA}"/>
                </a:ext>
              </a:extLst>
            </p:cNvPr>
            <p:cNvSpPr/>
            <p:nvPr/>
          </p:nvSpPr>
          <p:spPr>
            <a:xfrm>
              <a:off x="2300006" y="6377884"/>
              <a:ext cx="161925" cy="9525"/>
            </a:xfrm>
            <a:custGeom>
              <a:avLst/>
              <a:gdLst>
                <a:gd name="connsiteX0" fmla="*/ 0 w 161925"/>
                <a:gd name="connsiteY0" fmla="*/ 0 h 9525"/>
                <a:gd name="connsiteX1" fmla="*/ 161925 w 1619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1925" h="9525">
                  <a:moveTo>
                    <a:pt x="0" y="0"/>
                  </a:moveTo>
                  <a:lnTo>
                    <a:pt x="16192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5" name="Freeform 815">
              <a:extLst>
                <a:ext uri="{FF2B5EF4-FFF2-40B4-BE49-F238E27FC236}">
                  <a16:creationId xmlns:a16="http://schemas.microsoft.com/office/drawing/2014/main" id="{213392EB-2A60-D9FE-7611-8C5B26331A5C}"/>
                </a:ext>
              </a:extLst>
            </p:cNvPr>
            <p:cNvSpPr/>
            <p:nvPr/>
          </p:nvSpPr>
          <p:spPr>
            <a:xfrm>
              <a:off x="2366681" y="6587434"/>
              <a:ext cx="28575" cy="9525"/>
            </a:xfrm>
            <a:custGeom>
              <a:avLst/>
              <a:gdLst>
                <a:gd name="connsiteX0" fmla="*/ 0 w 28575"/>
                <a:gd name="connsiteY0" fmla="*/ 0 h 9525"/>
                <a:gd name="connsiteX1" fmla="*/ 28575 w 2857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0" y="0"/>
                  </a:moveTo>
                  <a:lnTo>
                    <a:pt x="2857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76" name="Graphic 8">
            <a:extLst>
              <a:ext uri="{FF2B5EF4-FFF2-40B4-BE49-F238E27FC236}">
                <a16:creationId xmlns:a16="http://schemas.microsoft.com/office/drawing/2014/main" id="{5D931082-6D58-291E-B17F-8E8389DC1CBE}"/>
              </a:ext>
            </a:extLst>
          </p:cNvPr>
          <p:cNvGrpSpPr/>
          <p:nvPr/>
        </p:nvGrpSpPr>
        <p:grpSpPr>
          <a:xfrm>
            <a:off x="1856995" y="3667896"/>
            <a:ext cx="300277" cy="300764"/>
            <a:chOff x="2186005" y="6272798"/>
            <a:chExt cx="399736" cy="400384"/>
          </a:xfrm>
          <a:noFill/>
        </p:grpSpPr>
        <p:sp>
          <p:nvSpPr>
            <p:cNvPr id="77" name="Freeform 808">
              <a:extLst>
                <a:ext uri="{FF2B5EF4-FFF2-40B4-BE49-F238E27FC236}">
                  <a16:creationId xmlns:a16="http://schemas.microsoft.com/office/drawing/2014/main" id="{7420FCAF-AC9F-54C2-6882-E16A296E6329}"/>
                </a:ext>
              </a:extLst>
            </p:cNvPr>
            <p:cNvSpPr/>
            <p:nvPr/>
          </p:nvSpPr>
          <p:spPr>
            <a:xfrm>
              <a:off x="2214281" y="6587434"/>
              <a:ext cx="57150" cy="57150"/>
            </a:xfrm>
            <a:custGeom>
              <a:avLst/>
              <a:gdLst>
                <a:gd name="connsiteX0" fmla="*/ 57150 w 57150"/>
                <a:gd name="connsiteY0" fmla="*/ 0 h 57150"/>
                <a:gd name="connsiteX1" fmla="*/ 0 w 57150"/>
                <a:gd name="connsiteY1" fmla="*/ 0 h 57150"/>
                <a:gd name="connsiteX2" fmla="*/ 0 w 57150"/>
                <a:gd name="connsiteY2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57150">
                  <a:moveTo>
                    <a:pt x="57150" y="0"/>
                  </a:moveTo>
                  <a:lnTo>
                    <a:pt x="0" y="0"/>
                  </a:lnTo>
                  <a:lnTo>
                    <a:pt x="0" y="5715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8" name="Freeform 809">
              <a:extLst>
                <a:ext uri="{FF2B5EF4-FFF2-40B4-BE49-F238E27FC236}">
                  <a16:creationId xmlns:a16="http://schemas.microsoft.com/office/drawing/2014/main" id="{7EECA5DC-8BB1-2A43-A1F4-2584BEE6EDE7}"/>
                </a:ext>
              </a:extLst>
            </p:cNvPr>
            <p:cNvSpPr/>
            <p:nvPr/>
          </p:nvSpPr>
          <p:spPr>
            <a:xfrm>
              <a:off x="2186005" y="6272798"/>
              <a:ext cx="367174" cy="281297"/>
            </a:xfrm>
            <a:custGeom>
              <a:avLst/>
              <a:gdLst>
                <a:gd name="connsiteX0" fmla="*/ 17703 w 367174"/>
                <a:gd name="connsiteY0" fmla="*/ 281298 h 281297"/>
                <a:gd name="connsiteX1" fmla="*/ 58946 w 367174"/>
                <a:gd name="connsiteY1" fmla="*/ 58127 h 281297"/>
                <a:gd name="connsiteX2" fmla="*/ 341458 w 367174"/>
                <a:gd name="connsiteY2" fmla="*/ 58603 h 281297"/>
                <a:gd name="connsiteX3" fmla="*/ 367175 w 367174"/>
                <a:gd name="connsiteY3" fmla="*/ 84321 h 281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174" h="281297">
                  <a:moveTo>
                    <a:pt x="17703" y="281298"/>
                  </a:moveTo>
                  <a:cubicBezTo>
                    <a:pt x="-15825" y="207860"/>
                    <a:pt x="-1538" y="118611"/>
                    <a:pt x="58946" y="58127"/>
                  </a:cubicBezTo>
                  <a:cubicBezTo>
                    <a:pt x="136765" y="-19692"/>
                    <a:pt x="263733" y="-19216"/>
                    <a:pt x="341458" y="58603"/>
                  </a:cubicBezTo>
                  <a:lnTo>
                    <a:pt x="367175" y="84321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79" name="Freeform 810">
              <a:extLst>
                <a:ext uri="{FF2B5EF4-FFF2-40B4-BE49-F238E27FC236}">
                  <a16:creationId xmlns:a16="http://schemas.microsoft.com/office/drawing/2014/main" id="{AFFC1BBC-AA8D-5C13-BBD3-CCA7715CE31B}"/>
                </a:ext>
              </a:extLst>
            </p:cNvPr>
            <p:cNvSpPr/>
            <p:nvPr/>
          </p:nvSpPr>
          <p:spPr>
            <a:xfrm>
              <a:off x="2218567" y="6391885"/>
              <a:ext cx="367174" cy="281297"/>
            </a:xfrm>
            <a:custGeom>
              <a:avLst/>
              <a:gdLst>
                <a:gd name="connsiteX0" fmla="*/ 349472 w 367174"/>
                <a:gd name="connsiteY0" fmla="*/ 0 h 281297"/>
                <a:gd name="connsiteX1" fmla="*/ 308229 w 367174"/>
                <a:gd name="connsiteY1" fmla="*/ 223171 h 281297"/>
                <a:gd name="connsiteX2" fmla="*/ 25717 w 367174"/>
                <a:gd name="connsiteY2" fmla="*/ 222695 h 281297"/>
                <a:gd name="connsiteX3" fmla="*/ 0 w 367174"/>
                <a:gd name="connsiteY3" fmla="*/ 196977 h 281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174" h="281297">
                  <a:moveTo>
                    <a:pt x="349472" y="0"/>
                  </a:moveTo>
                  <a:cubicBezTo>
                    <a:pt x="383000" y="73438"/>
                    <a:pt x="368713" y="162687"/>
                    <a:pt x="308229" y="223171"/>
                  </a:cubicBezTo>
                  <a:cubicBezTo>
                    <a:pt x="230410" y="300990"/>
                    <a:pt x="103442" y="300514"/>
                    <a:pt x="25717" y="222695"/>
                  </a:cubicBezTo>
                  <a:lnTo>
                    <a:pt x="0" y="196977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0" name="Freeform 811">
              <a:extLst>
                <a:ext uri="{FF2B5EF4-FFF2-40B4-BE49-F238E27FC236}">
                  <a16:creationId xmlns:a16="http://schemas.microsoft.com/office/drawing/2014/main" id="{DF9FF6F8-F9A1-057B-12A8-C8B0388FD0C6}"/>
                </a:ext>
              </a:extLst>
            </p:cNvPr>
            <p:cNvSpPr/>
            <p:nvPr/>
          </p:nvSpPr>
          <p:spPr>
            <a:xfrm>
              <a:off x="2500031" y="6301684"/>
              <a:ext cx="57150" cy="57150"/>
            </a:xfrm>
            <a:custGeom>
              <a:avLst/>
              <a:gdLst>
                <a:gd name="connsiteX0" fmla="*/ 0 w 57150"/>
                <a:gd name="connsiteY0" fmla="*/ 57150 h 57150"/>
                <a:gd name="connsiteX1" fmla="*/ 57150 w 57150"/>
                <a:gd name="connsiteY1" fmla="*/ 57150 h 57150"/>
                <a:gd name="connsiteX2" fmla="*/ 57150 w 57150"/>
                <a:gd name="connsiteY2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57150">
                  <a:moveTo>
                    <a:pt x="0" y="57150"/>
                  </a:moveTo>
                  <a:lnTo>
                    <a:pt x="57150" y="57150"/>
                  </a:lnTo>
                  <a:lnTo>
                    <a:pt x="57150" y="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1" name="Freeform 812">
              <a:extLst>
                <a:ext uri="{FF2B5EF4-FFF2-40B4-BE49-F238E27FC236}">
                  <a16:creationId xmlns:a16="http://schemas.microsoft.com/office/drawing/2014/main" id="{04A16C34-2525-1425-D983-6FB284EACB89}"/>
                </a:ext>
              </a:extLst>
            </p:cNvPr>
            <p:cNvSpPr/>
            <p:nvPr/>
          </p:nvSpPr>
          <p:spPr>
            <a:xfrm>
              <a:off x="2300006" y="6330259"/>
              <a:ext cx="161925" cy="285750"/>
            </a:xfrm>
            <a:custGeom>
              <a:avLst/>
              <a:gdLst>
                <a:gd name="connsiteX0" fmla="*/ 142875 w 161925"/>
                <a:gd name="connsiteY0" fmla="*/ 0 h 285750"/>
                <a:gd name="connsiteX1" fmla="*/ 161925 w 161925"/>
                <a:gd name="connsiteY1" fmla="*/ 19050 h 285750"/>
                <a:gd name="connsiteX2" fmla="*/ 161925 w 161925"/>
                <a:gd name="connsiteY2" fmla="*/ 266700 h 285750"/>
                <a:gd name="connsiteX3" fmla="*/ 142875 w 161925"/>
                <a:gd name="connsiteY3" fmla="*/ 285750 h 285750"/>
                <a:gd name="connsiteX4" fmla="*/ 19050 w 161925"/>
                <a:gd name="connsiteY4" fmla="*/ 285750 h 285750"/>
                <a:gd name="connsiteX5" fmla="*/ 0 w 161925"/>
                <a:gd name="connsiteY5" fmla="*/ 266700 h 285750"/>
                <a:gd name="connsiteX6" fmla="*/ 0 w 161925"/>
                <a:gd name="connsiteY6" fmla="*/ 19050 h 285750"/>
                <a:gd name="connsiteX7" fmla="*/ 19050 w 161925"/>
                <a:gd name="connsiteY7" fmla="*/ 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1925" h="285750">
                  <a:moveTo>
                    <a:pt x="142875" y="0"/>
                  </a:moveTo>
                  <a:cubicBezTo>
                    <a:pt x="153396" y="0"/>
                    <a:pt x="161925" y="8529"/>
                    <a:pt x="161925" y="19050"/>
                  </a:cubicBezTo>
                  <a:lnTo>
                    <a:pt x="161925" y="266700"/>
                  </a:lnTo>
                  <a:cubicBezTo>
                    <a:pt x="161925" y="277221"/>
                    <a:pt x="153396" y="285750"/>
                    <a:pt x="142875" y="285750"/>
                  </a:cubicBezTo>
                  <a:lnTo>
                    <a:pt x="19050" y="285750"/>
                  </a:lnTo>
                  <a:cubicBezTo>
                    <a:pt x="8529" y="285750"/>
                    <a:pt x="0" y="277221"/>
                    <a:pt x="0" y="266700"/>
                  </a:cubicBezTo>
                  <a:lnTo>
                    <a:pt x="0" y="19050"/>
                  </a:lnTo>
                  <a:cubicBezTo>
                    <a:pt x="0" y="8529"/>
                    <a:pt x="8529" y="0"/>
                    <a:pt x="19050" y="0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2" name="Freeform 813">
              <a:extLst>
                <a:ext uri="{FF2B5EF4-FFF2-40B4-BE49-F238E27FC236}">
                  <a16:creationId xmlns:a16="http://schemas.microsoft.com/office/drawing/2014/main" id="{A62FCBC7-89DC-3F9A-2C64-7F61D289CBE6}"/>
                </a:ext>
              </a:extLst>
            </p:cNvPr>
            <p:cNvSpPr/>
            <p:nvPr/>
          </p:nvSpPr>
          <p:spPr>
            <a:xfrm>
              <a:off x="2300006" y="6558859"/>
              <a:ext cx="161925" cy="9525"/>
            </a:xfrm>
            <a:custGeom>
              <a:avLst/>
              <a:gdLst>
                <a:gd name="connsiteX0" fmla="*/ 0 w 161925"/>
                <a:gd name="connsiteY0" fmla="*/ 0 h 9525"/>
                <a:gd name="connsiteX1" fmla="*/ 161925 w 1619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1925" h="9525">
                  <a:moveTo>
                    <a:pt x="0" y="0"/>
                  </a:moveTo>
                  <a:lnTo>
                    <a:pt x="16192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3" name="Freeform 814">
              <a:extLst>
                <a:ext uri="{FF2B5EF4-FFF2-40B4-BE49-F238E27FC236}">
                  <a16:creationId xmlns:a16="http://schemas.microsoft.com/office/drawing/2014/main" id="{218985FF-9452-68AE-468D-4BD9FBFE9D22}"/>
                </a:ext>
              </a:extLst>
            </p:cNvPr>
            <p:cNvSpPr/>
            <p:nvPr/>
          </p:nvSpPr>
          <p:spPr>
            <a:xfrm>
              <a:off x="2300006" y="6377884"/>
              <a:ext cx="161925" cy="9525"/>
            </a:xfrm>
            <a:custGeom>
              <a:avLst/>
              <a:gdLst>
                <a:gd name="connsiteX0" fmla="*/ 0 w 161925"/>
                <a:gd name="connsiteY0" fmla="*/ 0 h 9525"/>
                <a:gd name="connsiteX1" fmla="*/ 161925 w 1619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1925" h="9525">
                  <a:moveTo>
                    <a:pt x="0" y="0"/>
                  </a:moveTo>
                  <a:lnTo>
                    <a:pt x="16192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4" name="Freeform 815">
              <a:extLst>
                <a:ext uri="{FF2B5EF4-FFF2-40B4-BE49-F238E27FC236}">
                  <a16:creationId xmlns:a16="http://schemas.microsoft.com/office/drawing/2014/main" id="{970B4F28-6C3E-3AC7-ED9A-F8FE0A400283}"/>
                </a:ext>
              </a:extLst>
            </p:cNvPr>
            <p:cNvSpPr/>
            <p:nvPr/>
          </p:nvSpPr>
          <p:spPr>
            <a:xfrm>
              <a:off x="2366681" y="6587434"/>
              <a:ext cx="28575" cy="9525"/>
            </a:xfrm>
            <a:custGeom>
              <a:avLst/>
              <a:gdLst>
                <a:gd name="connsiteX0" fmla="*/ 0 w 28575"/>
                <a:gd name="connsiteY0" fmla="*/ 0 h 9525"/>
                <a:gd name="connsiteX1" fmla="*/ 28575 w 2857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0" y="0"/>
                  </a:moveTo>
                  <a:lnTo>
                    <a:pt x="2857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  <p:grpSp>
        <p:nvGrpSpPr>
          <p:cNvPr id="85" name="Graphic 8">
            <a:extLst>
              <a:ext uri="{FF2B5EF4-FFF2-40B4-BE49-F238E27FC236}">
                <a16:creationId xmlns:a16="http://schemas.microsoft.com/office/drawing/2014/main" id="{9FC488E9-43F6-A947-A1DD-C598203A29D2}"/>
              </a:ext>
            </a:extLst>
          </p:cNvPr>
          <p:cNvGrpSpPr/>
          <p:nvPr/>
        </p:nvGrpSpPr>
        <p:grpSpPr>
          <a:xfrm>
            <a:off x="1842578" y="4047918"/>
            <a:ext cx="300277" cy="300764"/>
            <a:chOff x="2186005" y="6272798"/>
            <a:chExt cx="399736" cy="400384"/>
          </a:xfrm>
          <a:noFill/>
        </p:grpSpPr>
        <p:sp>
          <p:nvSpPr>
            <p:cNvPr id="86" name="Freeform 808">
              <a:extLst>
                <a:ext uri="{FF2B5EF4-FFF2-40B4-BE49-F238E27FC236}">
                  <a16:creationId xmlns:a16="http://schemas.microsoft.com/office/drawing/2014/main" id="{5D7F8C0E-6994-9E57-3D27-49F032B724C3}"/>
                </a:ext>
              </a:extLst>
            </p:cNvPr>
            <p:cNvSpPr/>
            <p:nvPr/>
          </p:nvSpPr>
          <p:spPr>
            <a:xfrm>
              <a:off x="2214281" y="6587434"/>
              <a:ext cx="57150" cy="57150"/>
            </a:xfrm>
            <a:custGeom>
              <a:avLst/>
              <a:gdLst>
                <a:gd name="connsiteX0" fmla="*/ 57150 w 57150"/>
                <a:gd name="connsiteY0" fmla="*/ 0 h 57150"/>
                <a:gd name="connsiteX1" fmla="*/ 0 w 57150"/>
                <a:gd name="connsiteY1" fmla="*/ 0 h 57150"/>
                <a:gd name="connsiteX2" fmla="*/ 0 w 57150"/>
                <a:gd name="connsiteY2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57150">
                  <a:moveTo>
                    <a:pt x="57150" y="0"/>
                  </a:moveTo>
                  <a:lnTo>
                    <a:pt x="0" y="0"/>
                  </a:lnTo>
                  <a:lnTo>
                    <a:pt x="0" y="5715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7" name="Freeform 809">
              <a:extLst>
                <a:ext uri="{FF2B5EF4-FFF2-40B4-BE49-F238E27FC236}">
                  <a16:creationId xmlns:a16="http://schemas.microsoft.com/office/drawing/2014/main" id="{AB909525-1FDD-E554-B8EE-0DCD9F51B391}"/>
                </a:ext>
              </a:extLst>
            </p:cNvPr>
            <p:cNvSpPr/>
            <p:nvPr/>
          </p:nvSpPr>
          <p:spPr>
            <a:xfrm>
              <a:off x="2186005" y="6272798"/>
              <a:ext cx="367174" cy="281297"/>
            </a:xfrm>
            <a:custGeom>
              <a:avLst/>
              <a:gdLst>
                <a:gd name="connsiteX0" fmla="*/ 17703 w 367174"/>
                <a:gd name="connsiteY0" fmla="*/ 281298 h 281297"/>
                <a:gd name="connsiteX1" fmla="*/ 58946 w 367174"/>
                <a:gd name="connsiteY1" fmla="*/ 58127 h 281297"/>
                <a:gd name="connsiteX2" fmla="*/ 341458 w 367174"/>
                <a:gd name="connsiteY2" fmla="*/ 58603 h 281297"/>
                <a:gd name="connsiteX3" fmla="*/ 367175 w 367174"/>
                <a:gd name="connsiteY3" fmla="*/ 84321 h 281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174" h="281297">
                  <a:moveTo>
                    <a:pt x="17703" y="281298"/>
                  </a:moveTo>
                  <a:cubicBezTo>
                    <a:pt x="-15825" y="207860"/>
                    <a:pt x="-1538" y="118611"/>
                    <a:pt x="58946" y="58127"/>
                  </a:cubicBezTo>
                  <a:cubicBezTo>
                    <a:pt x="136765" y="-19692"/>
                    <a:pt x="263733" y="-19216"/>
                    <a:pt x="341458" y="58603"/>
                  </a:cubicBezTo>
                  <a:lnTo>
                    <a:pt x="367175" y="84321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8" name="Freeform 810">
              <a:extLst>
                <a:ext uri="{FF2B5EF4-FFF2-40B4-BE49-F238E27FC236}">
                  <a16:creationId xmlns:a16="http://schemas.microsoft.com/office/drawing/2014/main" id="{ED4832FE-6A34-A640-2CB5-11ECE166488A}"/>
                </a:ext>
              </a:extLst>
            </p:cNvPr>
            <p:cNvSpPr/>
            <p:nvPr/>
          </p:nvSpPr>
          <p:spPr>
            <a:xfrm>
              <a:off x="2218567" y="6391885"/>
              <a:ext cx="367174" cy="281297"/>
            </a:xfrm>
            <a:custGeom>
              <a:avLst/>
              <a:gdLst>
                <a:gd name="connsiteX0" fmla="*/ 349472 w 367174"/>
                <a:gd name="connsiteY0" fmla="*/ 0 h 281297"/>
                <a:gd name="connsiteX1" fmla="*/ 308229 w 367174"/>
                <a:gd name="connsiteY1" fmla="*/ 223171 h 281297"/>
                <a:gd name="connsiteX2" fmla="*/ 25717 w 367174"/>
                <a:gd name="connsiteY2" fmla="*/ 222695 h 281297"/>
                <a:gd name="connsiteX3" fmla="*/ 0 w 367174"/>
                <a:gd name="connsiteY3" fmla="*/ 196977 h 281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7174" h="281297">
                  <a:moveTo>
                    <a:pt x="349472" y="0"/>
                  </a:moveTo>
                  <a:cubicBezTo>
                    <a:pt x="383000" y="73438"/>
                    <a:pt x="368713" y="162687"/>
                    <a:pt x="308229" y="223171"/>
                  </a:cubicBezTo>
                  <a:cubicBezTo>
                    <a:pt x="230410" y="300990"/>
                    <a:pt x="103442" y="300514"/>
                    <a:pt x="25717" y="222695"/>
                  </a:cubicBezTo>
                  <a:lnTo>
                    <a:pt x="0" y="196977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89" name="Freeform 811">
              <a:extLst>
                <a:ext uri="{FF2B5EF4-FFF2-40B4-BE49-F238E27FC236}">
                  <a16:creationId xmlns:a16="http://schemas.microsoft.com/office/drawing/2014/main" id="{6148436B-BC81-F9B3-C0DE-1169FCC90F91}"/>
                </a:ext>
              </a:extLst>
            </p:cNvPr>
            <p:cNvSpPr/>
            <p:nvPr/>
          </p:nvSpPr>
          <p:spPr>
            <a:xfrm>
              <a:off x="2500031" y="6301684"/>
              <a:ext cx="57150" cy="57150"/>
            </a:xfrm>
            <a:custGeom>
              <a:avLst/>
              <a:gdLst>
                <a:gd name="connsiteX0" fmla="*/ 0 w 57150"/>
                <a:gd name="connsiteY0" fmla="*/ 57150 h 57150"/>
                <a:gd name="connsiteX1" fmla="*/ 57150 w 57150"/>
                <a:gd name="connsiteY1" fmla="*/ 57150 h 57150"/>
                <a:gd name="connsiteX2" fmla="*/ 57150 w 57150"/>
                <a:gd name="connsiteY2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57150">
                  <a:moveTo>
                    <a:pt x="0" y="57150"/>
                  </a:moveTo>
                  <a:lnTo>
                    <a:pt x="57150" y="57150"/>
                  </a:lnTo>
                  <a:lnTo>
                    <a:pt x="57150" y="0"/>
                  </a:ln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90" name="Freeform 812">
              <a:extLst>
                <a:ext uri="{FF2B5EF4-FFF2-40B4-BE49-F238E27FC236}">
                  <a16:creationId xmlns:a16="http://schemas.microsoft.com/office/drawing/2014/main" id="{4BFD14B1-3FBE-B8E7-E01D-EB50E05C05D3}"/>
                </a:ext>
              </a:extLst>
            </p:cNvPr>
            <p:cNvSpPr/>
            <p:nvPr/>
          </p:nvSpPr>
          <p:spPr>
            <a:xfrm>
              <a:off x="2300006" y="6330259"/>
              <a:ext cx="161925" cy="285750"/>
            </a:xfrm>
            <a:custGeom>
              <a:avLst/>
              <a:gdLst>
                <a:gd name="connsiteX0" fmla="*/ 142875 w 161925"/>
                <a:gd name="connsiteY0" fmla="*/ 0 h 285750"/>
                <a:gd name="connsiteX1" fmla="*/ 161925 w 161925"/>
                <a:gd name="connsiteY1" fmla="*/ 19050 h 285750"/>
                <a:gd name="connsiteX2" fmla="*/ 161925 w 161925"/>
                <a:gd name="connsiteY2" fmla="*/ 266700 h 285750"/>
                <a:gd name="connsiteX3" fmla="*/ 142875 w 161925"/>
                <a:gd name="connsiteY3" fmla="*/ 285750 h 285750"/>
                <a:gd name="connsiteX4" fmla="*/ 19050 w 161925"/>
                <a:gd name="connsiteY4" fmla="*/ 285750 h 285750"/>
                <a:gd name="connsiteX5" fmla="*/ 0 w 161925"/>
                <a:gd name="connsiteY5" fmla="*/ 266700 h 285750"/>
                <a:gd name="connsiteX6" fmla="*/ 0 w 161925"/>
                <a:gd name="connsiteY6" fmla="*/ 19050 h 285750"/>
                <a:gd name="connsiteX7" fmla="*/ 19050 w 161925"/>
                <a:gd name="connsiteY7" fmla="*/ 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1925" h="285750">
                  <a:moveTo>
                    <a:pt x="142875" y="0"/>
                  </a:moveTo>
                  <a:cubicBezTo>
                    <a:pt x="153396" y="0"/>
                    <a:pt x="161925" y="8529"/>
                    <a:pt x="161925" y="19050"/>
                  </a:cubicBezTo>
                  <a:lnTo>
                    <a:pt x="161925" y="266700"/>
                  </a:lnTo>
                  <a:cubicBezTo>
                    <a:pt x="161925" y="277221"/>
                    <a:pt x="153396" y="285750"/>
                    <a:pt x="142875" y="285750"/>
                  </a:cubicBezTo>
                  <a:lnTo>
                    <a:pt x="19050" y="285750"/>
                  </a:lnTo>
                  <a:cubicBezTo>
                    <a:pt x="8529" y="285750"/>
                    <a:pt x="0" y="277221"/>
                    <a:pt x="0" y="266700"/>
                  </a:cubicBezTo>
                  <a:lnTo>
                    <a:pt x="0" y="19050"/>
                  </a:lnTo>
                  <a:cubicBezTo>
                    <a:pt x="0" y="8529"/>
                    <a:pt x="8529" y="0"/>
                    <a:pt x="19050" y="0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91" name="Freeform 813">
              <a:extLst>
                <a:ext uri="{FF2B5EF4-FFF2-40B4-BE49-F238E27FC236}">
                  <a16:creationId xmlns:a16="http://schemas.microsoft.com/office/drawing/2014/main" id="{05D16119-3817-BF19-9751-6F30FA9D9563}"/>
                </a:ext>
              </a:extLst>
            </p:cNvPr>
            <p:cNvSpPr/>
            <p:nvPr/>
          </p:nvSpPr>
          <p:spPr>
            <a:xfrm>
              <a:off x="2300006" y="6558859"/>
              <a:ext cx="161925" cy="9525"/>
            </a:xfrm>
            <a:custGeom>
              <a:avLst/>
              <a:gdLst>
                <a:gd name="connsiteX0" fmla="*/ 0 w 161925"/>
                <a:gd name="connsiteY0" fmla="*/ 0 h 9525"/>
                <a:gd name="connsiteX1" fmla="*/ 161925 w 1619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1925" h="9525">
                  <a:moveTo>
                    <a:pt x="0" y="0"/>
                  </a:moveTo>
                  <a:lnTo>
                    <a:pt x="16192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92" name="Freeform 814">
              <a:extLst>
                <a:ext uri="{FF2B5EF4-FFF2-40B4-BE49-F238E27FC236}">
                  <a16:creationId xmlns:a16="http://schemas.microsoft.com/office/drawing/2014/main" id="{6444F5AE-4E92-7C3A-A840-65484BE3A485}"/>
                </a:ext>
              </a:extLst>
            </p:cNvPr>
            <p:cNvSpPr/>
            <p:nvPr/>
          </p:nvSpPr>
          <p:spPr>
            <a:xfrm>
              <a:off x="2300006" y="6377884"/>
              <a:ext cx="161925" cy="9525"/>
            </a:xfrm>
            <a:custGeom>
              <a:avLst/>
              <a:gdLst>
                <a:gd name="connsiteX0" fmla="*/ 0 w 161925"/>
                <a:gd name="connsiteY0" fmla="*/ 0 h 9525"/>
                <a:gd name="connsiteX1" fmla="*/ 161925 w 16192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1925" h="9525">
                  <a:moveTo>
                    <a:pt x="0" y="0"/>
                  </a:moveTo>
                  <a:lnTo>
                    <a:pt x="16192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  <p:sp>
          <p:nvSpPr>
            <p:cNvPr id="93" name="Freeform 815">
              <a:extLst>
                <a:ext uri="{FF2B5EF4-FFF2-40B4-BE49-F238E27FC236}">
                  <a16:creationId xmlns:a16="http://schemas.microsoft.com/office/drawing/2014/main" id="{DF7ECCB7-6FFD-2E60-253D-2BB3ACE146DC}"/>
                </a:ext>
              </a:extLst>
            </p:cNvPr>
            <p:cNvSpPr/>
            <p:nvPr/>
          </p:nvSpPr>
          <p:spPr>
            <a:xfrm>
              <a:off x="2366681" y="6587434"/>
              <a:ext cx="28575" cy="9525"/>
            </a:xfrm>
            <a:custGeom>
              <a:avLst/>
              <a:gdLst>
                <a:gd name="connsiteX0" fmla="*/ 0 w 28575"/>
                <a:gd name="connsiteY0" fmla="*/ 0 h 9525"/>
                <a:gd name="connsiteX1" fmla="*/ 28575 w 2857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0" y="0"/>
                  </a:moveTo>
                  <a:lnTo>
                    <a:pt x="28575" y="0"/>
                  </a:lnTo>
                </a:path>
              </a:pathLst>
            </a:custGeom>
            <a:ln w="12700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RU"/>
            </a:p>
          </p:txBody>
        </p:sp>
      </p:grpSp>
    </p:spTree>
    <p:extLst>
      <p:ext uri="{BB962C8B-B14F-4D97-AF65-F5344CB8AC3E}">
        <p14:creationId xmlns:p14="http://schemas.microsoft.com/office/powerpoint/2010/main" val="29617986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1528</TotalTime>
  <Words>550</Words>
  <Application>Microsoft Office PowerPoint</Application>
  <PresentationFormat>Широкоэкранный</PresentationFormat>
  <Paragraphs>81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Montserrat</vt:lpstr>
      <vt:lpstr>Calibri Light</vt:lpstr>
      <vt:lpstr>Montserrat Medium</vt:lpstr>
      <vt:lpstr>Arial</vt:lpstr>
      <vt:lpstr>Calibri</vt:lpstr>
      <vt:lpstr>Montserrat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первая работа</dc:title>
  <dc:creator>IT-admin</dc:creator>
  <cp:lastModifiedBy>ИАО Пресс-служба</cp:lastModifiedBy>
  <cp:revision>75</cp:revision>
  <dcterms:created xsi:type="dcterms:W3CDTF">2026-03-04T08:05:23Z</dcterms:created>
  <dcterms:modified xsi:type="dcterms:W3CDTF">2026-03-16T08:42:14Z</dcterms:modified>
</cp:coreProperties>
</file>