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12192000" cy="6858000"/>
  <p:notesSz cx="12192000" cy="6858000"/>
  <p:defaultTextStyle>
    <a:defPPr>
      <a:defRPr lang="en-US"/>
    </a:defPPr>
    <a:lvl1pPr marL="0" algn="l" defTabSz="4572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r. Redko Nikolay" initials="Н.А.Р." lastIdx="3" clrIdx="0">
    <p:extLst>
      <p:ext uri="{19B8F6BF-5375-455C-9EA6-DF929625EA0E}">
        <p15:presenceInfo xmlns:p15="http://schemas.microsoft.com/office/powerpoint/2012/main" userId="Dr. Redko Nikola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17" autoAdjust="0"/>
    <p:restoredTop sz="94660"/>
  </p:normalViewPr>
  <p:slideViewPr>
    <p:cSldViewPr>
      <p:cViewPr varScale="1">
        <p:scale>
          <a:sx n="112" d="100"/>
          <a:sy n="112" d="100"/>
        </p:scale>
        <p:origin x="720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Titelfoli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de-DE"/>
              <a:t>Master-Untertitelformat bearbeiten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764DE79-268F-4C1A-8933-263129D2AF90}" type="datetimeFigureOut">
              <a:rPr lang="en-US"/>
              <a:pPr>
                <a:defRPr/>
              </a:pPr>
              <a:t>5/11/2023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8F63A3B-78C7-47BE-AE5E-E10140E046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Titel und vertikaler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764DE79-268F-4C1A-8933-263129D2AF90}" type="datetimeFigureOut">
              <a:rPr lang="en-US"/>
              <a:pPr>
                <a:defRPr/>
              </a:pPr>
              <a:t>5/11/2023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8F63A3B-78C7-47BE-AE5E-E10140E046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Vertikaler Titel u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>
              <a:defRPr/>
            </a:pPr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764DE79-268F-4C1A-8933-263129D2AF90}" type="datetimeFigureOut">
              <a:rPr lang="en-US"/>
              <a:pPr>
                <a:defRPr/>
              </a:pPr>
              <a:t>5/11/2023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8F63A3B-78C7-47BE-AE5E-E10140E046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1_Titelfoli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Abschnitts-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Zwei Inhal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Vergleich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Nur Tite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hd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Inhalt mit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Bild mit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764DE79-268F-4C1A-8933-263129D2AF90}" type="datetimeFigureOut">
              <a:rPr lang="en-US"/>
              <a:pPr>
                <a:defRPr/>
              </a:pPr>
              <a:t>5/11/2023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8F63A3B-78C7-47BE-AE5E-E10140E046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Titel und vertikaler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hd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Vertikaler Titel u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hd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_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3_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Abschnitts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Abschnitts-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1850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1850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764DE79-268F-4C1A-8933-263129D2AF90}" type="datetimeFigureOut">
              <a:rPr lang="en-US"/>
              <a:pPr>
                <a:defRPr/>
              </a:pPr>
              <a:t>5/11/2023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8F63A3B-78C7-47BE-AE5E-E10140E046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Zwei Inhal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764DE79-268F-4C1A-8933-263129D2AF90}" type="datetimeFigureOut">
              <a:rPr lang="en-US"/>
              <a:pPr>
                <a:defRPr/>
              </a:pPr>
              <a:t>5/11/2023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8F63A3B-78C7-47BE-AE5E-E10140E046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Vergleich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9788" y="365126"/>
            <a:ext cx="10515600" cy="132556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839789" y="2505074"/>
            <a:ext cx="5157787" cy="3684588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764DE79-268F-4C1A-8933-263129D2AF90}" type="datetimeFigureOut">
              <a:rPr lang="en-US"/>
              <a:pPr>
                <a:defRPr/>
              </a:pPr>
              <a:t>5/11/2023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8F63A3B-78C7-47BE-AE5E-E10140E046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Nur Tite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764DE79-268F-4C1A-8933-263129D2AF90}" type="datetimeFigureOut">
              <a:rPr lang="en-US"/>
              <a:pPr>
                <a:defRPr/>
              </a:pPr>
              <a:t>5/11/2023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8F63A3B-78C7-47BE-AE5E-E10140E046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Le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764DE79-268F-4C1A-8933-263129D2AF90}" type="datetimeFigureOut">
              <a:rPr lang="en-US"/>
              <a:pPr>
                <a:defRPr/>
              </a:pPr>
              <a:t>5/11/2023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8F63A3B-78C7-47BE-AE5E-E10140E046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Inhalt mit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5183188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764DE79-268F-4C1A-8933-263129D2AF90}" type="datetimeFigureOut">
              <a:rPr lang="en-US"/>
              <a:pPr>
                <a:defRPr/>
              </a:pPr>
              <a:t>5/11/2023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8F63A3B-78C7-47BE-AE5E-E10140E046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Bild mit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 bwMode="auto">
          <a:xfrm>
            <a:off x="5183188" y="987426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764DE79-268F-4C1A-8933-263129D2AF90}" type="datetimeFigureOut">
              <a:rPr lang="en-US"/>
              <a:pPr>
                <a:defRPr/>
              </a:pPr>
              <a:t>5/11/2023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8F63A3B-78C7-47BE-AE5E-E10140E046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6" cstate="print"/>
          <a:stretch/>
        </p:blipFill>
        <p:spPr bwMode="auto">
          <a:xfrm>
            <a:off x="1185" y="0"/>
            <a:ext cx="1218963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p:hf hdr="0" dt="0"/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 txBox="1"/>
          <p:nvPr/>
        </p:nvSpPr>
        <p:spPr bwMode="auto">
          <a:xfrm>
            <a:off x="1666844" y="500042"/>
            <a:ext cx="8921552" cy="36933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ctr">
            <a:spAutoFit/>
          </a:bodyPr>
          <a:lstStyle>
            <a:lvl1pPr algn="l">
              <a:defRPr sz="2400">
                <a:latin typeface="Arial"/>
                <a:ea typeface="Arial"/>
                <a:cs typeface="Arial"/>
              </a:defRPr>
            </a:lvl1pPr>
          </a:lstStyle>
          <a:p>
            <a:pPr algn="ctr">
              <a:defRPr/>
            </a:pPr>
            <a:r>
              <a:rPr lang="ru-RU" sz="1200" dirty="0" err="1">
                <a:solidFill>
                  <a:srgbClr val="0D2E64"/>
                </a:solidFill>
                <a:latin typeface="Tahoma"/>
                <a:ea typeface="Tahoma"/>
                <a:cs typeface="Tahoma"/>
              </a:rPr>
              <a:t>Ренас</a:t>
            </a:r>
            <a:r>
              <a:rPr lang="ru-RU" sz="1200" dirty="0">
                <a:solidFill>
                  <a:srgbClr val="0D2E64"/>
                </a:solidFill>
                <a:latin typeface="Tahoma"/>
                <a:ea typeface="Tahoma"/>
                <a:cs typeface="Tahoma"/>
              </a:rPr>
              <a:t> Али, Алексей Дробышев, Эльвин Меликов </a:t>
            </a:r>
            <a:endParaRPr lang="en-US" sz="1200" b="0" i="0" u="none" strike="noStrike" dirty="0">
              <a:solidFill>
                <a:srgbClr val="0D2E64"/>
              </a:solidFill>
              <a:latin typeface="Tahoma"/>
              <a:ea typeface="Tahoma"/>
              <a:cs typeface="Tahoma"/>
            </a:endParaRPr>
          </a:p>
          <a:p>
            <a:pPr algn="ctr"/>
            <a:r>
              <a:rPr lang="ru-RU" sz="1200" dirty="0"/>
              <a:t>Московский государственный медико-стоматологический университет им. А.И. Евдокимова, Москва, Россия</a:t>
            </a:r>
          </a:p>
        </p:txBody>
      </p:sp>
      <p:sp>
        <p:nvSpPr>
          <p:cNvPr id="10" name="Rectangle 6"/>
          <p:cNvSpPr txBox="1"/>
          <p:nvPr/>
        </p:nvSpPr>
        <p:spPr bwMode="auto">
          <a:xfrm>
            <a:off x="192230" y="1119288"/>
            <a:ext cx="8832728" cy="530754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>
            <a:lvl1pPr algn="just">
              <a:lnSpc>
                <a:spcPct val="140000"/>
              </a:lnSpc>
              <a:defRPr sz="1600">
                <a:latin typeface="Arial"/>
                <a:ea typeface="Arial"/>
                <a:cs typeface="Arial"/>
              </a:defRPr>
            </a:lvl1pPr>
          </a:lstStyle>
          <a:p>
            <a:pPr>
              <a:lnSpc>
                <a:spcPct val="114999"/>
              </a:lnSpc>
              <a:spcAft>
                <a:spcPts val="1000"/>
              </a:spcAft>
              <a:defRPr/>
            </a:pPr>
            <a:r>
              <a:rPr lang="ru-RU" sz="1250" b="1" dirty="0">
                <a:latin typeface="Franklin Gothic Book" panose="020B0503020102020204" pitchFamily="34" charset="0"/>
                <a:ea typeface="Calibri"/>
                <a:cs typeface="Times New Roman"/>
              </a:rPr>
              <a:t>Введение.</a:t>
            </a:r>
            <a:r>
              <a:rPr lang="en-US" sz="1250" dirty="0">
                <a:latin typeface="Franklin Gothic Book" panose="020B0503020102020204" pitchFamily="34" charset="0"/>
                <a:ea typeface="Calibri"/>
                <a:cs typeface="Times New Roman"/>
              </a:rPr>
              <a:t> </a:t>
            </a:r>
            <a:r>
              <a:rPr lang="ru-RU" sz="1250" dirty="0">
                <a:latin typeface="Franklin Gothic Book" panose="020B0503020102020204" pitchFamily="34" charset="0"/>
                <a:ea typeface="Calibri"/>
              </a:rPr>
              <a:t>На сегодняшней день </a:t>
            </a:r>
            <a:r>
              <a:rPr lang="ru-RU" sz="1250" dirty="0" err="1">
                <a:latin typeface="Franklin Gothic Book" panose="020B0503020102020204" pitchFamily="34" charset="0"/>
                <a:ea typeface="Calibri"/>
              </a:rPr>
              <a:t>о</a:t>
            </a:r>
            <a:r>
              <a:rPr lang="ru-RU" sz="1250" dirty="0" err="1">
                <a:latin typeface="Franklin Gothic Book" panose="020B0503020102020204" pitchFamily="34" charset="0"/>
              </a:rPr>
              <a:t>ртогнатическая</a:t>
            </a:r>
            <a:r>
              <a:rPr lang="ru-RU" sz="1250" dirty="0">
                <a:latin typeface="Franklin Gothic Book" panose="020B0503020102020204" pitchFamily="34" charset="0"/>
              </a:rPr>
              <a:t> операция является основным способом коррекции аномалии челюстей. Современные методы проведения данной операции сводят к минимуму последствия и осложнения послеоперационного периода, но самым распространённым осложнением все еще остается </a:t>
            </a:r>
            <a:r>
              <a:rPr lang="ru-RU" sz="1250" dirty="0" err="1">
                <a:latin typeface="Franklin Gothic Book" panose="020B0503020102020204" pitchFamily="34" charset="0"/>
              </a:rPr>
              <a:t>нейросенсорный</a:t>
            </a:r>
            <a:r>
              <a:rPr lang="ru-RU" sz="1250" dirty="0">
                <a:latin typeface="Franklin Gothic Book" panose="020B0503020102020204" pitchFamily="34" charset="0"/>
              </a:rPr>
              <a:t> дефицит </a:t>
            </a:r>
            <a:r>
              <a:rPr lang="ru-RU" sz="1250" b="0" i="0" u="none" strike="noStrike" dirty="0">
                <a:solidFill>
                  <a:srgbClr val="000000"/>
                </a:solidFill>
                <a:effectLst/>
                <a:latin typeface="Franklin Gothic Book" panose="020B0503020102020204" pitchFamily="34" charset="0"/>
              </a:rPr>
              <a:t>II и III ветви тройничного нерва.</a:t>
            </a:r>
            <a:r>
              <a:rPr lang="ru-RU" sz="1250" dirty="0">
                <a:latin typeface="Franklin Gothic Book" panose="020B0503020102020204" pitchFamily="34" charset="0"/>
              </a:rPr>
              <a:t> </a:t>
            </a:r>
          </a:p>
          <a:p>
            <a:pPr>
              <a:lnSpc>
                <a:spcPct val="114999"/>
              </a:lnSpc>
              <a:spcAft>
                <a:spcPts val="1000"/>
              </a:spcAft>
              <a:defRPr/>
            </a:pPr>
            <a:r>
              <a:rPr lang="ru-RU" sz="1250" b="1" dirty="0">
                <a:latin typeface="Franklin Gothic Book" panose="020B0503020102020204" pitchFamily="34" charset="0"/>
                <a:ea typeface="Calibri"/>
                <a:cs typeface="Times New Roman"/>
              </a:rPr>
              <a:t>Цель исследования</a:t>
            </a:r>
            <a:r>
              <a:rPr lang="en-US" sz="1250" dirty="0">
                <a:latin typeface="Franklin Gothic Book" panose="020B0503020102020204" pitchFamily="34" charset="0"/>
                <a:ea typeface="Calibri"/>
                <a:cs typeface="Times New Roman"/>
              </a:rPr>
              <a:t>.</a:t>
            </a:r>
            <a:r>
              <a:rPr lang="ru-RU" sz="1250" dirty="0">
                <a:latin typeface="Franklin Gothic Book" panose="020B0503020102020204" pitchFamily="34" charset="0"/>
                <a:ea typeface="Calibri"/>
                <a:cs typeface="Times New Roman"/>
              </a:rPr>
              <a:t> </a:t>
            </a:r>
            <a:r>
              <a:rPr lang="ru-RU" sz="1250" b="0" i="0" u="none" strike="noStrike" dirty="0">
                <a:solidFill>
                  <a:srgbClr val="000000"/>
                </a:solidFill>
                <a:effectLst/>
                <a:latin typeface="Franklin Gothic Book" panose="020B0503020102020204" pitchFamily="34" charset="0"/>
              </a:rPr>
              <a:t>Разработать алгоритм диагностики и метод лечения пациентов с </a:t>
            </a:r>
            <a:r>
              <a:rPr lang="ru-RU" sz="1250" b="0" i="0" u="none" strike="noStrike" dirty="0" err="1">
                <a:solidFill>
                  <a:srgbClr val="000000"/>
                </a:solidFill>
                <a:effectLst/>
                <a:latin typeface="Franklin Gothic Book" panose="020B0503020102020204" pitchFamily="34" charset="0"/>
              </a:rPr>
              <a:t>нейросенсорным</a:t>
            </a:r>
            <a:r>
              <a:rPr lang="ru-RU" sz="1250" b="0" i="0" u="none" strike="noStrike" dirty="0">
                <a:solidFill>
                  <a:srgbClr val="000000"/>
                </a:solidFill>
                <a:effectLst/>
                <a:latin typeface="Franklin Gothic Book" panose="020B0503020102020204" pitchFamily="34" charset="0"/>
              </a:rPr>
              <a:t> дефицитом ветвей тройничного нерва после </a:t>
            </a:r>
            <a:r>
              <a:rPr lang="ru-RU" sz="1250" b="0" i="0" u="none" strike="noStrike" dirty="0" err="1">
                <a:solidFill>
                  <a:srgbClr val="000000"/>
                </a:solidFill>
                <a:effectLst/>
                <a:latin typeface="Franklin Gothic Book" panose="020B0503020102020204" pitchFamily="34" charset="0"/>
              </a:rPr>
              <a:t>ортогнатической</a:t>
            </a:r>
            <a:r>
              <a:rPr lang="ru-RU" sz="1250" b="0" i="0" u="none" strike="noStrike" dirty="0">
                <a:solidFill>
                  <a:srgbClr val="000000"/>
                </a:solidFill>
                <a:effectLst/>
                <a:latin typeface="Franklin Gothic Book" panose="020B0503020102020204" pitchFamily="34" charset="0"/>
              </a:rPr>
              <a:t> операции. </a:t>
            </a:r>
            <a:endParaRPr lang="en-US" sz="1250" b="0" i="0" u="none" strike="noStrike" dirty="0">
              <a:solidFill>
                <a:srgbClr val="000000"/>
              </a:solidFill>
              <a:effectLst/>
              <a:latin typeface="Franklin Gothic Book" panose="020B0503020102020204" pitchFamily="34" charset="0"/>
            </a:endParaRPr>
          </a:p>
          <a:p>
            <a:pPr>
              <a:lnSpc>
                <a:spcPct val="114999"/>
              </a:lnSpc>
              <a:spcAft>
                <a:spcPts val="1000"/>
              </a:spcAft>
              <a:defRPr/>
            </a:pPr>
            <a:r>
              <a:rPr lang="ru-RU" sz="1250" b="1" dirty="0">
                <a:latin typeface="Franklin Gothic Book" panose="020B0503020102020204" pitchFamily="34" charset="0"/>
                <a:cs typeface="Times New Roman"/>
              </a:rPr>
              <a:t>Метод и материалы</a:t>
            </a:r>
            <a:r>
              <a:rPr lang="en-US" sz="1250" i="1" dirty="0">
                <a:latin typeface="Franklin Gothic Book" panose="020B0503020102020204" pitchFamily="34" charset="0"/>
                <a:cs typeface="Times New Roman"/>
              </a:rPr>
              <a:t>.</a:t>
            </a:r>
            <a:r>
              <a:rPr lang="ru-RU" sz="1250" i="1" dirty="0">
                <a:latin typeface="Franklin Gothic Book" panose="020B0503020102020204" pitchFamily="34" charset="0"/>
                <a:cs typeface="Times New Roman"/>
              </a:rPr>
              <a:t> </a:t>
            </a:r>
            <a:r>
              <a:rPr lang="ru-RU" sz="1250" dirty="0">
                <a:latin typeface="Franklin Gothic Book" panose="020B0503020102020204" pitchFamily="34" charset="0"/>
                <a:cs typeface="Times New Roman"/>
              </a:rPr>
              <a:t>На</a:t>
            </a:r>
            <a:r>
              <a:rPr lang="en-US" sz="1250" i="1" dirty="0">
                <a:latin typeface="Franklin Gothic Book" panose="020B0503020102020204" pitchFamily="34" charset="0"/>
                <a:cs typeface="Times New Roman"/>
              </a:rPr>
              <a:t> </a:t>
            </a:r>
            <a:r>
              <a:rPr lang="ru-RU" sz="1250" dirty="0">
                <a:latin typeface="Franklin Gothic Book" panose="020B0503020102020204" pitchFamily="34" charset="0"/>
                <a:cs typeface="Times New Roman"/>
              </a:rPr>
              <a:t>кафедре челюстно- лицевой и пластической хирургии МГМСУ имени А.И. Евдокимова было проведено диагностика 16 пациентов с аномалиями челюстно-лицевой области</a:t>
            </a:r>
            <a:r>
              <a:rPr lang="en-US" sz="1250" dirty="0">
                <a:latin typeface="Franklin Gothic Book" panose="020B0503020102020204" pitchFamily="34" charset="0"/>
                <a:cs typeface="Times New Roman"/>
              </a:rPr>
              <a:t> </a:t>
            </a:r>
            <a:r>
              <a:rPr lang="ru-RU" sz="1250" dirty="0">
                <a:latin typeface="Franklin Gothic Book" panose="020B0503020102020204" pitchFamily="34" charset="0"/>
                <a:cs typeface="Times New Roman"/>
              </a:rPr>
              <a:t>9</a:t>
            </a:r>
            <a:r>
              <a:rPr lang="en-US" sz="1250" dirty="0">
                <a:solidFill>
                  <a:srgbClr val="FF0000"/>
                </a:solidFill>
                <a:latin typeface="Franklin Gothic Book" panose="020B0503020102020204" pitchFamily="34" charset="0"/>
                <a:cs typeface="Times New Roman"/>
              </a:rPr>
              <a:t> </a:t>
            </a:r>
            <a:r>
              <a:rPr lang="ru-RU" sz="1250" dirty="0">
                <a:latin typeface="Franklin Gothic Book" panose="020B0503020102020204" pitchFamily="34" charset="0"/>
                <a:cs typeface="Times New Roman"/>
              </a:rPr>
              <a:t>пациентов без назначения терапии, 7</a:t>
            </a:r>
            <a:r>
              <a:rPr lang="ru-RU" sz="1250" dirty="0">
                <a:solidFill>
                  <a:srgbClr val="FF0000"/>
                </a:solidFill>
                <a:latin typeface="Franklin Gothic Book" panose="020B0503020102020204" pitchFamily="34" charset="0"/>
                <a:cs typeface="Times New Roman"/>
              </a:rPr>
              <a:t> </a:t>
            </a:r>
            <a:r>
              <a:rPr lang="ru-RU" sz="1250" dirty="0">
                <a:latin typeface="Franklin Gothic Book" panose="020B0503020102020204" pitchFamily="34" charset="0"/>
                <a:cs typeface="Times New Roman"/>
              </a:rPr>
              <a:t>пациентов с назначением терапии (фармакологическая и физиотерапевтическая)) </a:t>
            </a:r>
            <a:endParaRPr lang="ru-RU" sz="1250" i="1" dirty="0">
              <a:latin typeface="Franklin Gothic Book" panose="020B0503020102020204" pitchFamily="34" charset="0"/>
              <a:cs typeface="Times New Roman"/>
            </a:endParaRPr>
          </a:p>
          <a:p>
            <a:r>
              <a:rPr lang="ru-RU" sz="1250" b="1" dirty="0">
                <a:latin typeface="Franklin Gothic Book" panose="020B0503020102020204" pitchFamily="34" charset="0"/>
                <a:cs typeface="Times New Roman"/>
              </a:rPr>
              <a:t>Результаты: </a:t>
            </a:r>
            <a:r>
              <a:rPr lang="ru-RU" sz="1250" dirty="0">
                <a:latin typeface="Franklin Gothic Book" panose="020B0503020102020204" pitchFamily="34" charset="0"/>
                <a:cs typeface="Times New Roman"/>
              </a:rPr>
              <a:t>Пациенты с </a:t>
            </a:r>
            <a:r>
              <a:rPr lang="ru-RU" sz="1250" dirty="0" err="1">
                <a:latin typeface="Franklin Gothic Book" panose="020B0503020102020204" pitchFamily="34" charset="0"/>
                <a:cs typeface="Times New Roman"/>
              </a:rPr>
              <a:t>нейросенсорными</a:t>
            </a:r>
            <a:r>
              <a:rPr lang="ru-RU" sz="1250" dirty="0">
                <a:latin typeface="Franklin Gothic Book" panose="020B0503020102020204" pitchFamily="34" charset="0"/>
                <a:cs typeface="Times New Roman"/>
              </a:rPr>
              <a:t> дефицитом после </a:t>
            </a:r>
            <a:r>
              <a:rPr lang="ru-RU" sz="1250" dirty="0" err="1">
                <a:latin typeface="Franklin Gothic Book" panose="020B0503020102020204" pitchFamily="34" charset="0"/>
                <a:cs typeface="Times New Roman"/>
              </a:rPr>
              <a:t>ортогнатической</a:t>
            </a:r>
            <a:r>
              <a:rPr lang="ru-RU" sz="1250" dirty="0">
                <a:latin typeface="Franklin Gothic Book" panose="020B0503020102020204" pitchFamily="34" charset="0"/>
                <a:cs typeface="Times New Roman"/>
              </a:rPr>
              <a:t> операции были опрошены с использованием  анкеты </a:t>
            </a:r>
            <a:r>
              <a:rPr lang="en-US" sz="1250" dirty="0">
                <a:latin typeface="Franklin Gothic Book" panose="020B0503020102020204" pitchFamily="34" charset="0"/>
                <a:cs typeface="Times New Roman"/>
              </a:rPr>
              <a:t>DN4 </a:t>
            </a:r>
            <a:r>
              <a:rPr lang="ru-RU" sz="1250" dirty="0">
                <a:latin typeface="Franklin Gothic Book" panose="020B0503020102020204" pitchFamily="34" charset="0"/>
                <a:cs typeface="Times New Roman"/>
              </a:rPr>
              <a:t>и исследованы при помощи неврологического теста (прикосновение кистью, направленное поглаживание кистью, болевое давление булавкой и температурная проба) через 3 суток, через неделю, через месяц и через 3 месяца. Результаты данного исследования показало, что у группы пациентов, которым не проводилась терапия, чувствительность </a:t>
            </a:r>
            <a:r>
              <a:rPr lang="en-US" sz="1250" dirty="0">
                <a:latin typeface="Franklin Gothic Book" panose="020B0503020102020204" pitchFamily="34" charset="0"/>
                <a:cs typeface="Times New Roman"/>
              </a:rPr>
              <a:t>II</a:t>
            </a:r>
            <a:r>
              <a:rPr lang="ru-RU" sz="1250" dirty="0">
                <a:latin typeface="Franklin Gothic Book" panose="020B0503020102020204" pitchFamily="34" charset="0"/>
                <a:cs typeface="Times New Roman"/>
              </a:rPr>
              <a:t> ветви тройничного нерва восстанавливалась в среднем на 2-3 месяц, а динамика восстановления </a:t>
            </a:r>
            <a:r>
              <a:rPr lang="en-US" sz="1250" dirty="0">
                <a:latin typeface="Franklin Gothic Book" panose="020B0503020102020204" pitchFamily="34" charset="0"/>
                <a:cs typeface="Times New Roman"/>
              </a:rPr>
              <a:t>III</a:t>
            </a:r>
            <a:r>
              <a:rPr lang="ru-RU" sz="1250" dirty="0">
                <a:latin typeface="Franklin Gothic Book" panose="020B0503020102020204" pitchFamily="34" charset="0"/>
                <a:cs typeface="Times New Roman"/>
              </a:rPr>
              <a:t> ветви тройничного нерва не сильно улучшалась на период 1-ого месяца и 3-его месяца. У группы пациентов, которым через 2 недели после операции была назначена терапия (фармакологическая и физиотерапевтическая), отмечается восстановление чувствительности </a:t>
            </a:r>
            <a:r>
              <a:rPr lang="en-US" sz="1250" dirty="0">
                <a:latin typeface="Franklin Gothic Book" panose="020B0503020102020204" pitchFamily="34" charset="0"/>
                <a:cs typeface="Times New Roman"/>
              </a:rPr>
              <a:t>II</a:t>
            </a:r>
            <a:r>
              <a:rPr lang="ru-RU" sz="1250" dirty="0">
                <a:latin typeface="Franklin Gothic Book" panose="020B0503020102020204" pitchFamily="34" charset="0"/>
                <a:cs typeface="Times New Roman"/>
              </a:rPr>
              <a:t> ветви в среднем через 1-1,5 месяца. А выраженность </a:t>
            </a:r>
            <a:r>
              <a:rPr lang="ru-RU" sz="1250" dirty="0" err="1">
                <a:latin typeface="Franklin Gothic Book" panose="020B0503020102020204" pitchFamily="34" charset="0"/>
                <a:cs typeface="Times New Roman"/>
              </a:rPr>
              <a:t>нейросенсорного</a:t>
            </a:r>
            <a:r>
              <a:rPr lang="ru-RU" sz="1250" dirty="0">
                <a:latin typeface="Franklin Gothic Book" panose="020B0503020102020204" pitchFamily="34" charset="0"/>
                <a:cs typeface="Times New Roman"/>
              </a:rPr>
              <a:t> дефицита </a:t>
            </a:r>
            <a:r>
              <a:rPr lang="en-US" sz="1250" dirty="0">
                <a:latin typeface="Franklin Gothic Book" panose="020B0503020102020204" pitchFamily="34" charset="0"/>
                <a:cs typeface="Times New Roman"/>
              </a:rPr>
              <a:t>III</a:t>
            </a:r>
            <a:r>
              <a:rPr lang="ru-RU" sz="1250" dirty="0">
                <a:latin typeface="Franklin Gothic Book" panose="020B0503020102020204" pitchFamily="34" charset="0"/>
                <a:cs typeface="Times New Roman"/>
              </a:rPr>
              <a:t> ветви тройничного нерва значительно снижалась на 3 месяц исследования. </a:t>
            </a:r>
          </a:p>
          <a:p>
            <a:r>
              <a:rPr lang="ru-RU" sz="1250" b="1" dirty="0">
                <a:latin typeface="Franklin Gothic Book" panose="020B0503020102020204" pitchFamily="34" charset="0"/>
                <a:cs typeface="Times New Roman"/>
              </a:rPr>
              <a:t>Заключение: </a:t>
            </a:r>
            <a:r>
              <a:rPr lang="ru-RU" sz="1250" dirty="0">
                <a:latin typeface="Franklin Gothic Book" panose="020B0503020102020204" pitchFamily="34" charset="0"/>
                <a:cs typeface="Times New Roman"/>
              </a:rPr>
              <a:t>Исходя из полученных данных предложенный протокол лечения имеет положительный эффект на реабилитацию пациентов с </a:t>
            </a:r>
            <a:r>
              <a:rPr lang="ru-RU" sz="1250" dirty="0" err="1">
                <a:latin typeface="Franklin Gothic Book" panose="020B0503020102020204" pitchFamily="34" charset="0"/>
                <a:cs typeface="Times New Roman"/>
              </a:rPr>
              <a:t>нейросенсорным</a:t>
            </a:r>
            <a:r>
              <a:rPr lang="ru-RU" sz="1250" dirty="0">
                <a:latin typeface="Franklin Gothic Book" panose="020B0503020102020204" pitchFamily="34" charset="0"/>
                <a:cs typeface="Times New Roman"/>
              </a:rPr>
              <a:t> дефицитом после </a:t>
            </a:r>
            <a:r>
              <a:rPr lang="ru-RU" sz="1250" dirty="0" err="1">
                <a:latin typeface="Franklin Gothic Book" panose="020B0503020102020204" pitchFamily="34" charset="0"/>
                <a:cs typeface="Times New Roman"/>
              </a:rPr>
              <a:t>ортогнатической</a:t>
            </a:r>
            <a:r>
              <a:rPr lang="ru-RU" sz="1250" dirty="0">
                <a:latin typeface="Franklin Gothic Book" panose="020B0503020102020204" pitchFamily="34" charset="0"/>
                <a:cs typeface="Times New Roman"/>
              </a:rPr>
              <a:t> операции. </a:t>
            </a:r>
            <a:endParaRPr lang="ru-RU" sz="1250" b="1" dirty="0">
              <a:solidFill>
                <a:srgbClr val="FF0000"/>
              </a:solidFill>
              <a:latin typeface="Franklin Gothic Book" panose="020B0503020102020204" pitchFamily="34" charset="0"/>
              <a:cs typeface="Times New Roman"/>
            </a:endParaRPr>
          </a:p>
        </p:txBody>
      </p:sp>
      <p:sp>
        <p:nvSpPr>
          <p:cNvPr id="11" name="Rectangle 7"/>
          <p:cNvSpPr txBox="1"/>
          <p:nvPr/>
        </p:nvSpPr>
        <p:spPr bwMode="auto">
          <a:xfrm>
            <a:off x="1238215" y="-25030"/>
            <a:ext cx="9787007" cy="49244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ctr">
            <a:spAutoFit/>
          </a:bodyPr>
          <a:lstStyle>
            <a:lvl1pPr algn="l">
              <a:defRPr sz="3200" b="1">
                <a:latin typeface="Arial"/>
                <a:ea typeface="Arial"/>
                <a:cs typeface="Arial"/>
              </a:defRPr>
            </a:lvl1pPr>
          </a:lstStyle>
          <a:p>
            <a:pPr algn="ctr">
              <a:defRPr/>
            </a:pPr>
            <a:r>
              <a:rPr lang="ru-RU" sz="1600" b="0" dirty="0">
                <a:solidFill>
                  <a:srgbClr val="0D2E64"/>
                </a:solidFill>
                <a:latin typeface="Franklin Gothic Heavy" pitchFamily="34" charset="0"/>
                <a:ea typeface="Tahoma"/>
                <a:cs typeface="Tahoma"/>
              </a:rPr>
              <a:t>Совершенствование диагностики и методов лечения пациентов с </a:t>
            </a:r>
            <a:r>
              <a:rPr lang="ru-RU" sz="1600" b="0" dirty="0" err="1">
                <a:solidFill>
                  <a:srgbClr val="0D2E64"/>
                </a:solidFill>
                <a:latin typeface="Franklin Gothic Heavy" pitchFamily="34" charset="0"/>
                <a:ea typeface="Tahoma"/>
                <a:cs typeface="Tahoma"/>
              </a:rPr>
              <a:t>нейросенсорным</a:t>
            </a:r>
            <a:r>
              <a:rPr lang="ru-RU" sz="1600" b="0" dirty="0">
                <a:solidFill>
                  <a:srgbClr val="0D2E64"/>
                </a:solidFill>
                <a:latin typeface="Franklin Gothic Heavy" pitchFamily="34" charset="0"/>
                <a:ea typeface="Tahoma"/>
                <a:cs typeface="Tahoma"/>
              </a:rPr>
              <a:t> дефицитом ветвей тройничного нерва после </a:t>
            </a:r>
            <a:r>
              <a:rPr lang="ru-RU" sz="1600" b="0" dirty="0" err="1">
                <a:solidFill>
                  <a:srgbClr val="0D2E64"/>
                </a:solidFill>
                <a:latin typeface="Franklin Gothic Heavy" pitchFamily="34" charset="0"/>
                <a:ea typeface="Tahoma"/>
                <a:cs typeface="Tahoma"/>
              </a:rPr>
              <a:t>ортогнатической</a:t>
            </a:r>
            <a:r>
              <a:rPr lang="ru-RU" sz="1600" b="0" dirty="0">
                <a:solidFill>
                  <a:srgbClr val="0D2E64"/>
                </a:solidFill>
                <a:latin typeface="Franklin Gothic Heavy" pitchFamily="34" charset="0"/>
                <a:ea typeface="Tahoma"/>
                <a:cs typeface="Tahoma"/>
              </a:rPr>
              <a:t> операции. </a:t>
            </a:r>
            <a:endParaRPr lang="en-US" sz="1600" dirty="0">
              <a:solidFill>
                <a:srgbClr val="0D2E64"/>
              </a:solidFill>
              <a:latin typeface="Franklin Gothic Heavy" pitchFamily="34" charset="0"/>
              <a:ea typeface="Tahoma"/>
              <a:cs typeface="Tahoma"/>
            </a:endParaRPr>
          </a:p>
        </p:txBody>
      </p:sp>
      <p:sp>
        <p:nvSpPr>
          <p:cNvPr id="20" name="Rectangle 3"/>
          <p:cNvSpPr txBox="1"/>
          <p:nvPr/>
        </p:nvSpPr>
        <p:spPr bwMode="auto">
          <a:xfrm>
            <a:off x="9288798" y="5838199"/>
            <a:ext cx="2709837" cy="276999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ctr">
            <a:spAutoFit/>
          </a:bodyPr>
          <a:lstStyle>
            <a:lvl1pPr>
              <a:lnSpc>
                <a:spcPct val="110000"/>
              </a:lnSpc>
              <a:defRPr sz="2400" b="1">
                <a:latin typeface="Arial"/>
                <a:ea typeface="Arial"/>
                <a:cs typeface="Arial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ru-RU" sz="900" b="1" dirty="0">
                <a:latin typeface="Franklin Gothic Book" panose="020B0503020102020204" pitchFamily="34" charset="0"/>
              </a:rPr>
              <a:t>Рис. 2 </a:t>
            </a:r>
            <a:r>
              <a:rPr lang="ru-RU" sz="900" b="0" dirty="0">
                <a:latin typeface="Franklin Gothic Book" panose="020B0503020102020204" pitchFamily="34" charset="0"/>
              </a:rPr>
              <a:t>Результаты исследования пациента без назначения терапии на период 1 недели и 3 месяцев</a:t>
            </a:r>
            <a:endParaRPr lang="de-DE" sz="900" b="0" dirty="0">
              <a:latin typeface="Franklin Gothic Book" panose="020B0503020102020204" pitchFamily="34" charset="0"/>
            </a:endParaRPr>
          </a:p>
        </p:txBody>
      </p:sp>
      <p:sp>
        <p:nvSpPr>
          <p:cNvPr id="22" name="Rectangle 6"/>
          <p:cNvSpPr txBox="1"/>
          <p:nvPr/>
        </p:nvSpPr>
        <p:spPr bwMode="auto">
          <a:xfrm>
            <a:off x="9129802" y="3213191"/>
            <a:ext cx="2869968" cy="276999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>
            <a:lvl1pPr algn="just">
              <a:lnSpc>
                <a:spcPct val="140000"/>
              </a:lnSpc>
              <a:defRPr sz="1600">
                <a:latin typeface="Arial"/>
                <a:ea typeface="Arial"/>
                <a:cs typeface="Arial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ru-RU" sz="900" b="1" dirty="0">
                <a:latin typeface="Franklin Gothic Book" panose="020B0503020102020204" pitchFamily="34" charset="0"/>
              </a:rPr>
              <a:t>Рис. 1 </a:t>
            </a:r>
            <a:r>
              <a:rPr lang="ru-RU" sz="900" dirty="0">
                <a:latin typeface="Franklin Gothic Book" panose="020B0503020102020204" pitchFamily="34" charset="0"/>
              </a:rPr>
              <a:t>Результаты исследования пациента без назначения терапии на период 1 недели и 3 месяцев</a:t>
            </a:r>
            <a:endParaRPr lang="de-DE" sz="900" dirty="0">
              <a:latin typeface="Franklin Gothic Book" panose="020B05030201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F1DA19A-9342-4D00-B922-54ABB82564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9802" y="1119288"/>
            <a:ext cx="2991372" cy="1701782"/>
          </a:xfrm>
          <a:prstGeom prst="rect">
            <a:avLst/>
          </a:prstGeom>
        </p:spPr>
      </p:pic>
      <p:sp>
        <p:nvSpPr>
          <p:cNvPr id="12" name="Rectangle 6">
            <a:extLst>
              <a:ext uri="{FF2B5EF4-FFF2-40B4-BE49-F238E27FC236}">
                <a16:creationId xmlns:a16="http://schemas.microsoft.com/office/drawing/2014/main" id="{2F09CA16-5ACA-46C7-A751-08925C719C04}"/>
              </a:ext>
            </a:extLst>
          </p:cNvPr>
          <p:cNvSpPr txBox="1"/>
          <p:nvPr/>
        </p:nvSpPr>
        <p:spPr bwMode="auto">
          <a:xfrm>
            <a:off x="9182224" y="2865335"/>
            <a:ext cx="2869968" cy="41549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>
            <a:lvl1pPr algn="just">
              <a:lnSpc>
                <a:spcPct val="140000"/>
              </a:lnSpc>
              <a:defRPr sz="1600">
                <a:latin typeface="Arial"/>
                <a:ea typeface="Arial"/>
                <a:cs typeface="Arial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ru-RU" sz="900" dirty="0">
                <a:latin typeface="Franklin Gothic Book" panose="020B0503020102020204" pitchFamily="34" charset="0"/>
              </a:rPr>
              <a:t>Красная зона – полное отсутствие чувствительности</a:t>
            </a:r>
          </a:p>
          <a:p>
            <a:pPr algn="ctr">
              <a:lnSpc>
                <a:spcPct val="100000"/>
              </a:lnSpc>
              <a:defRPr/>
            </a:pPr>
            <a:r>
              <a:rPr lang="ru-RU" sz="900" dirty="0">
                <a:latin typeface="Franklin Gothic Book" panose="020B0503020102020204" pitchFamily="34" charset="0"/>
              </a:rPr>
              <a:t>Желтая зона – частичное отсутствие чувствительности</a:t>
            </a:r>
            <a:endParaRPr lang="de-DE" sz="900" dirty="0">
              <a:latin typeface="Franklin Gothic Book" panose="020B0503020102020204" pitchFamily="34" charset="0"/>
            </a:endParaRPr>
          </a:p>
          <a:p>
            <a:pPr algn="ctr">
              <a:lnSpc>
                <a:spcPct val="100000"/>
              </a:lnSpc>
              <a:defRPr/>
            </a:pPr>
            <a:endParaRPr lang="de-DE" sz="900" dirty="0">
              <a:latin typeface="Franklin Gothic Book" panose="020B050302010202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324F93E-C883-4FA4-9AF6-67B1BEA8DB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9802" y="3673536"/>
            <a:ext cx="2991372" cy="1626108"/>
          </a:xfrm>
          <a:prstGeom prst="rect">
            <a:avLst/>
          </a:prstGeom>
        </p:spPr>
      </p:pic>
      <p:sp>
        <p:nvSpPr>
          <p:cNvPr id="15" name="Rectangle 6">
            <a:extLst>
              <a:ext uri="{FF2B5EF4-FFF2-40B4-BE49-F238E27FC236}">
                <a16:creationId xmlns:a16="http://schemas.microsoft.com/office/drawing/2014/main" id="{FA2402E0-D90F-4718-BF10-DA365F95023D}"/>
              </a:ext>
            </a:extLst>
          </p:cNvPr>
          <p:cNvSpPr txBox="1"/>
          <p:nvPr/>
        </p:nvSpPr>
        <p:spPr bwMode="auto">
          <a:xfrm>
            <a:off x="9204347" y="5455477"/>
            <a:ext cx="2869968" cy="41549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>
            <a:lvl1pPr algn="just">
              <a:lnSpc>
                <a:spcPct val="140000"/>
              </a:lnSpc>
              <a:defRPr sz="1600">
                <a:latin typeface="Arial"/>
                <a:ea typeface="Arial"/>
                <a:cs typeface="Arial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ru-RU" sz="900" dirty="0">
                <a:latin typeface="Franklin Gothic Book" panose="020B0503020102020204" pitchFamily="34" charset="0"/>
              </a:rPr>
              <a:t>Красная зона – полное отсутствие чувствительности</a:t>
            </a:r>
          </a:p>
          <a:p>
            <a:pPr algn="ctr">
              <a:lnSpc>
                <a:spcPct val="100000"/>
              </a:lnSpc>
              <a:defRPr/>
            </a:pPr>
            <a:r>
              <a:rPr lang="ru-RU" sz="900" dirty="0">
                <a:latin typeface="Franklin Gothic Book" panose="020B0503020102020204" pitchFamily="34" charset="0"/>
              </a:rPr>
              <a:t>Желтая зона – частичное отсутствие чувствительности</a:t>
            </a:r>
            <a:endParaRPr lang="de-DE" sz="900" dirty="0">
              <a:latin typeface="Franklin Gothic Book" panose="020B0503020102020204" pitchFamily="34" charset="0"/>
            </a:endParaRPr>
          </a:p>
          <a:p>
            <a:pPr algn="ctr">
              <a:lnSpc>
                <a:spcPct val="100000"/>
              </a:lnSpc>
              <a:defRPr/>
            </a:pPr>
            <a:endParaRPr lang="de-DE" sz="900" dirty="0">
              <a:latin typeface="Franklin Gothic Book" panose="020B05030201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638</TotalTime>
  <Words>363</Words>
  <Application>Microsoft Office PowerPoint</Application>
  <DocSecurity>0</DocSecurity>
  <PresentationFormat>Широкоэкранный</PresentationFormat>
  <Paragraphs>14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Franklin Gothic Book</vt:lpstr>
      <vt:lpstr>Franklin Gothic Heavy</vt:lpstr>
      <vt:lpstr>Tahoma</vt:lpstr>
      <vt:lpstr>Office</vt:lpstr>
      <vt:lpstr>Презентация PowerPoint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Adam Wojtkowski</dc:creator>
  <cp:lastModifiedBy>Эльвин Меликов</cp:lastModifiedBy>
  <cp:revision>67</cp:revision>
  <cp:lastPrinted>2023-05-11T11:42:44Z</cp:lastPrinted>
  <dcterms:modified xsi:type="dcterms:W3CDTF">2023-05-11T13:09:21Z</dcterms:modified>
  <dc:identifier/>
  <dc:language/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0x0101009974A03683C16745ABBE287E7CFD9012</vt:lpwstr>
  </property>
</Properties>
</file>