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12192000" cy="6858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396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Abschnitts-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Abschnitts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365126"/>
            <a:ext cx="10515600" cy="1325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9" y="25050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5/1/2024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5/1/2024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5/1/2024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6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034B3C-881C-4600-AE93-A03E9E3F81E9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hf hd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/>
          <p:nvPr/>
        </p:nvSpPr>
        <p:spPr bwMode="auto">
          <a:xfrm>
            <a:off x="1623794" y="219840"/>
            <a:ext cx="8921552" cy="76944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>
            <a:lvl1pPr algn="l">
              <a:defRPr sz="2400">
                <a:latin typeface="Arial"/>
                <a:ea typeface="Arial"/>
                <a:cs typeface="Arial"/>
              </a:defRPr>
            </a:lvl1pPr>
          </a:lstStyle>
          <a:p>
            <a:pPr algn="ctr"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Комплексный взгляд на диагностику и лечения нарушений дыхания во сне</a:t>
            </a:r>
          </a:p>
          <a:p>
            <a:pPr algn="ctr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к.м.н. Будковая М.А., д.м.н. Музыкин М.И., Виноградов Ю.А., Бурлетова В.А.</a:t>
            </a: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ФГБУ «Санкт-Петербургский научно-исследовательский институт уха, горла, носа и речи» Минздрава России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en-US" sz="1200" b="0" i="0" u="none" strike="noStrike" dirty="0">
              <a:solidFill>
                <a:srgbClr val="0D2E64"/>
              </a:solidFill>
              <a:latin typeface="Tahoma"/>
              <a:ea typeface="Tahoma"/>
              <a:cs typeface="Tahoma"/>
            </a:endParaRPr>
          </a:p>
        </p:txBody>
      </p:sp>
      <p:sp>
        <p:nvSpPr>
          <p:cNvPr id="10" name="Rectangle 6"/>
          <p:cNvSpPr txBox="1"/>
          <p:nvPr/>
        </p:nvSpPr>
        <p:spPr bwMode="auto">
          <a:xfrm>
            <a:off x="124518" y="954933"/>
            <a:ext cx="8805885" cy="550445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just">
              <a:lnSpc>
                <a:spcPct val="140000"/>
              </a:lnSpc>
              <a:defRPr sz="1600">
                <a:latin typeface="Arial"/>
                <a:ea typeface="Arial"/>
                <a:cs typeface="Arial"/>
              </a:defRPr>
            </a:lvl1pPr>
          </a:lstStyle>
          <a:p>
            <a:pPr algn="l">
              <a:lnSpc>
                <a:spcPct val="114999"/>
              </a:lnSpc>
              <a:spcAft>
                <a:spcPts val="1000"/>
              </a:spcAft>
              <a:defRPr/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Введение</a:t>
            </a:r>
            <a:r>
              <a:rPr lang="en-US" sz="1200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 настояшее время объективный анализ состояния ЛОР- органов, выявление уровней обструкции верхних дыхательных путей в сочетании с объективной диагностикой респираторных нарушений во сне имеет важное практическое значение при выборе оптимальной тактики ведения пациентов с жалобами на храп и остановки дыхания во сне.                                                                            </a:t>
            </a:r>
            <a:r>
              <a:rPr lang="ru-RU" sz="1200" b="1" dirty="0">
                <a:latin typeface="Times New Roman"/>
                <a:ea typeface="Calibri"/>
                <a:cs typeface="Times New Roman"/>
              </a:rPr>
              <a:t>Цель исследования</a:t>
            </a:r>
            <a:r>
              <a:rPr lang="en-US" sz="1200" b="1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Повышение эффективности диагностики и лечения пациентов с жалобами на храп и остановки дыхания.        </a:t>
            </a:r>
            <a:r>
              <a:rPr lang="ru-RU" sz="1200" b="1" dirty="0">
                <a:latin typeface="Times New Roman"/>
                <a:cs typeface="Times New Roman"/>
              </a:rPr>
              <a:t>Методы. </a:t>
            </a:r>
            <a:r>
              <a:rPr lang="ru-RU" sz="1200" dirty="0">
                <a:latin typeface="Times New Roman"/>
                <a:cs typeface="Times New Roman"/>
              </a:rPr>
              <a:t>обследовано 30 пациентов с жалобами на храп, дневную сонливость и остановки дыхания во сне. Возраст пациентов от 26 от до 69 лет. Обследование включало: определение риска развития наличия синдрома обструктивного апноэ сна (СОАС) по опроснику STOP-BANG, анализ общей соматической патологии, оториноларингологический осмотр, эндоскопическое исследование полости носа и носоглотки с выполнением пробы Мюллера,</a:t>
            </a:r>
            <a:r>
              <a:rPr lang="en-US" sz="1200" dirty="0">
                <a:latin typeface="Times New Roman"/>
                <a:cs typeface="Times New Roman"/>
              </a:rPr>
              <a:t> Drug-induced sleep endoscopy</a:t>
            </a:r>
            <a:r>
              <a:rPr lang="ru-RU" sz="1200" dirty="0">
                <a:latin typeface="Times New Roman"/>
                <a:cs typeface="Times New Roman"/>
              </a:rPr>
              <a:t> с анализом по классификации NOHL, проведение  КТ околоносовых пазух, кардиореспираторный мониторинга или компьютерную сомнографию, консультацию челюстно-лицевого хирурга                                                                                                                                                                 </a:t>
            </a:r>
            <a:r>
              <a:rPr lang="ru-RU" sz="1200" b="1" dirty="0">
                <a:latin typeface="Times New Roman"/>
                <a:cs typeface="Times New Roman"/>
              </a:rPr>
              <a:t>Результаты</a:t>
            </a:r>
            <a:r>
              <a:rPr lang="ru-RU" sz="1200" dirty="0">
                <a:latin typeface="Times New Roman"/>
                <a:cs typeface="Times New Roman"/>
              </a:rPr>
              <a:t>. По данным анамнеза у пациентов после увулопалатопластики СОАС тяжелой степени установлен в  7% случаев, а еосложненный храп только 2,7% обледуемых. Примерно 15% больных после ринохиругических вмешательств продолжают  старадать СОАС тяжелой степени, что говорит о первичной недооценке состояния вехних дыхательных путей на этапе планирования предыдущего оперативного лечения. При сопоставлении данных комплексного объективного анализа состояния ЛОР-органов с результатами кардиреспираторного мониторинга во сне (или компьютерной сомнографии): выявлен неосложненный позиционно зависимый  храп у 5(28%) пациентов. Легкая степень СОАС(ИАГ10,3 соб./час)обнаружена у 4 обследованных, средне-тяжелая степень СОАС- у 10 пациентов. У 11(61%) больных объективно выявлена тяжелая степень СОАС(ИАГ 52,2соб./час). Терапия положительным давлением в дыхательных путях была назначена  9 пациентам с тяжелой степенью СОАС с положительным эффектом. Хирургическое лечение в объеме коррекции внутриносовых структур выполнено 7 больным, фарингопалатопластика с двусторонней тонзиллэктомией выполнена 4 пациентам, 6 больным  проведен подбор индивидуальных внутриротовых устройств для сна, 4 обследуемым рекомендовано позиционное лечение и проведение упражнения для укрепления мышц глотки.Всем пациентам с избыточной массой тела рекомендовано снижение массы тела на 10-20% долгосрочно.                                                                                                                                                                                 </a:t>
            </a:r>
            <a:r>
              <a:rPr lang="ru-RU" sz="1200" b="1" dirty="0">
                <a:latin typeface="Times New Roman"/>
                <a:cs typeface="Times New Roman"/>
              </a:rPr>
              <a:t>Выводы</a:t>
            </a:r>
            <a:r>
              <a:rPr lang="ru-RU" sz="1200" dirty="0">
                <a:latin typeface="Times New Roman"/>
                <a:cs typeface="Times New Roman"/>
              </a:rPr>
              <a:t>.Комплексный анализ уровней обструкции верхних дыхательных путей в сочетании с объективной диагностикой респираторных нарушений во сне и оценкой состояние зубочелюстной системы  позволяет наиболее точно идентифицировать уровень коллапса дыхательных путей и выбрать оптимальную и эффективную стратегию при лечении неосложненного храпа и СОАС.</a:t>
            </a:r>
          </a:p>
        </p:txBody>
      </p:sp>
      <p:sp>
        <p:nvSpPr>
          <p:cNvPr id="11" name="Rectangle 7"/>
          <p:cNvSpPr txBox="1"/>
          <p:nvPr/>
        </p:nvSpPr>
        <p:spPr bwMode="auto">
          <a:xfrm>
            <a:off x="1" y="98016"/>
            <a:ext cx="12169140" cy="24634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>
            <a:lvl1pPr algn="l">
              <a:defRPr sz="3200" b="1">
                <a:latin typeface="Arial"/>
                <a:ea typeface="Arial"/>
                <a:cs typeface="Arial"/>
              </a:defRPr>
            </a:lvl1pPr>
          </a:lstStyle>
          <a:p>
            <a:pPr algn="ctr">
              <a:defRPr/>
            </a:pPr>
            <a:endParaRPr lang="en-US" sz="1600" dirty="0">
              <a:solidFill>
                <a:srgbClr val="0D2E64"/>
              </a:solidFill>
              <a:latin typeface="Tahoma"/>
              <a:ea typeface="Tahoma"/>
              <a:cs typeface="Tahoma"/>
            </a:endParaRPr>
          </a:p>
        </p:txBody>
      </p:sp>
      <p:sp>
        <p:nvSpPr>
          <p:cNvPr id="20" name="Rectangle 3"/>
          <p:cNvSpPr txBox="1"/>
          <p:nvPr/>
        </p:nvSpPr>
        <p:spPr bwMode="auto">
          <a:xfrm flipH="1">
            <a:off x="9023209" y="5298028"/>
            <a:ext cx="3119237" cy="108491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wrap="square" lIns="0" tIns="0" rIns="0" bIns="0" anchor="ctr">
            <a:spAutoFit/>
          </a:bodyPr>
          <a:lstStyle>
            <a:lvl1pPr>
              <a:lnSpc>
                <a:spcPct val="110000"/>
              </a:lnSpc>
              <a:defRPr sz="2400" b="1">
                <a:latin typeface="Arial"/>
                <a:ea typeface="Arial"/>
                <a:cs typeface="Arial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ru-RU" sz="1050" dirty="0"/>
              <a:t>Рис. 2 </a:t>
            </a:r>
            <a:r>
              <a:rPr lang="ru-RU" sz="1000" b="0" dirty="0"/>
              <a:t>Результаты </a:t>
            </a:r>
            <a:r>
              <a:rPr lang="en-US" sz="1000" b="0" dirty="0"/>
              <a:t>Drug-induced sleep endoscopy</a:t>
            </a:r>
            <a:r>
              <a:rPr lang="ru-RU" sz="1000" b="0" dirty="0"/>
              <a:t> пациента Р., 40 лет: а- передне-заднее сужение просвета верхних дыхательных путей на орофарингеальном уровне до выдвижения нижней челюсти;</a:t>
            </a:r>
          </a:p>
          <a:p>
            <a:pPr algn="just">
              <a:lnSpc>
                <a:spcPct val="100000"/>
              </a:lnSpc>
              <a:defRPr/>
            </a:pPr>
            <a:r>
              <a:rPr lang="ru-RU" sz="1000" b="0" dirty="0"/>
              <a:t>б- увеличение просвета верхних дыхательных путей на 75% после выдвижения нижней челюсти</a:t>
            </a:r>
          </a:p>
        </p:txBody>
      </p:sp>
      <p:sp>
        <p:nvSpPr>
          <p:cNvPr id="22" name="Rectangle 6"/>
          <p:cNvSpPr txBox="1"/>
          <p:nvPr/>
        </p:nvSpPr>
        <p:spPr bwMode="auto">
          <a:xfrm>
            <a:off x="9124551" y="3322117"/>
            <a:ext cx="2957149" cy="48474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just">
              <a:lnSpc>
                <a:spcPct val="140000"/>
              </a:lnSpc>
              <a:defRPr sz="1600">
                <a:latin typeface="Arial"/>
                <a:ea typeface="Arial"/>
                <a:cs typeface="Arial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ru-RU" sz="1050" b="1" dirty="0"/>
              <a:t>Рис. 1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Структурная характеристика пациентов по данным анамнеза и результатам обьективного обследования во время сна</a:t>
            </a:r>
            <a:r>
              <a:rPr lang="ru-RU" sz="1050" dirty="0"/>
              <a:t> </a:t>
            </a:r>
            <a:endParaRPr lang="de-DE" sz="1000" dirty="0"/>
          </a:p>
        </p:txBody>
      </p:sp>
      <p:pic>
        <p:nvPicPr>
          <p:cNvPr id="13" name="Content Placeholder 18">
            <a:extLst>
              <a:ext uri="{FF2B5EF4-FFF2-40B4-BE49-F238E27FC236}">
                <a16:creationId xmlns:a16="http://schemas.microsoft.com/office/drawing/2014/main" id="{99FC2372-8A50-4534-B87F-3FD997F0AA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26" t="23986" r="16280" b="9035"/>
          <a:stretch/>
        </p:blipFill>
        <p:spPr>
          <a:xfrm>
            <a:off x="9043507" y="1075028"/>
            <a:ext cx="3119239" cy="20915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9DE4159-4635-4316-A33D-B01E3F829A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7357" y="3998941"/>
            <a:ext cx="1327989" cy="12501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9E9C434-5F92-44DD-BD16-48ED1292E7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9494" y="4008069"/>
            <a:ext cx="1327989" cy="12501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A6A6B4B-2859-4725-A7F2-58414B043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3378" y="98016"/>
            <a:ext cx="634660" cy="770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503</Words>
  <Application>Microsoft Office PowerPoint</Application>
  <DocSecurity>0</DocSecurity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Tahoma</vt:lpstr>
      <vt:lpstr>Times New Roman</vt:lpstr>
      <vt:lpstr>Office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Adam Wojtkowski</dc:creator>
  <cp:keywords/>
  <dc:description/>
  <cp:lastModifiedBy>Ivan</cp:lastModifiedBy>
  <cp:revision>39</cp:revision>
  <dcterms:modified xsi:type="dcterms:W3CDTF">2024-05-01T21:40:50Z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0x0101009974A03683C16745ABBE287E7CFD9012</vt:lpwstr>
  </property>
</Properties>
</file>