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5" r:id="rId2"/>
    <p:sldId id="302" r:id="rId3"/>
    <p:sldId id="304" r:id="rId4"/>
  </p:sldIdLst>
  <p:sldSz cx="9906000" cy="6858000" type="A4"/>
  <p:notesSz cx="6797675" cy="9928225"/>
  <p:defaultTextStyle>
    <a:defPPr>
      <a:defRPr lang="ru-RU"/>
    </a:defPPr>
    <a:lvl1pPr marL="0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D444"/>
    <a:srgbClr val="EF8463"/>
    <a:srgbClr val="FFA7A7"/>
    <a:srgbClr val="FF4F4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4688" autoAdjust="0"/>
  </p:normalViewPr>
  <p:slideViewPr>
    <p:cSldViewPr>
      <p:cViewPr varScale="1">
        <p:scale>
          <a:sx n="109" d="100"/>
          <a:sy n="109" d="100"/>
        </p:scale>
        <p:origin x="148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CA3D-6DE6-42E9-B769-D25D8D8B9C1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53192-8396-4D18-BBC4-A3DCA63313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5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2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0" name="Прямоугольник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1" name="Прямоугольник 10"/>
          <p:cNvSpPr/>
          <p:nvPr/>
        </p:nvSpPr>
        <p:spPr>
          <a:xfrm>
            <a:off x="2555748" y="6044185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9" indent="0" algn="ctr">
              <a:buNone/>
            </a:lvl2pPr>
            <a:lvl3pPr marL="914418" indent="0" algn="ctr">
              <a:buNone/>
            </a:lvl3pPr>
            <a:lvl4pPr marL="1371627" indent="0" algn="ctr">
              <a:buNone/>
            </a:lvl4pPr>
            <a:lvl5pPr marL="1828837" indent="0" algn="ctr">
              <a:buNone/>
            </a:lvl5pPr>
            <a:lvl6pPr marL="2286046" indent="0" algn="ctr">
              <a:buNone/>
            </a:lvl6pPr>
            <a:lvl7pPr marL="2743255" indent="0" algn="ctr">
              <a:buNone/>
            </a:lvl7pPr>
            <a:lvl8pPr marL="3200464" indent="0" algn="ctr">
              <a:buNone/>
            </a:lvl8pPr>
            <a:lvl9pPr marL="3657673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259176" y="236539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9300" y="609601"/>
            <a:ext cx="222885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99300" y="6248403"/>
            <a:ext cx="2393950" cy="365125"/>
          </a:xfrm>
        </p:spPr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5301" y="6248208"/>
            <a:ext cx="603794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604344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6653874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6653874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510999" y="134276"/>
            <a:ext cx="533400" cy="264849"/>
          </a:xfrm>
        </p:spPr>
        <p:txBody>
          <a:bodyPr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1" y="2743201"/>
            <a:ext cx="7716706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248642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0" name="Прямоугольник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769100" y="6248401"/>
            <a:ext cx="2889250" cy="365125"/>
          </a:xfrm>
        </p:spPr>
        <p:txBody>
          <a:bodyPr rtlCol="0"/>
          <a:lstStyle/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733550" y="6248207"/>
            <a:ext cx="4953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04000" y="6248401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AF7A9A-C3A4-4F62-914A-85D4ED8FD70E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60401" y="6248207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9" name="Прямоугольник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52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FDF5CE-EAF9-4F94-86E5-4718E856AC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6" indent="-320046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3" indent="-274325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indent="-228605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indent="-228605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indent="-228605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62" indent="-22860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88" indent="-22860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813" indent="-22860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139" indent="-22860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795"/>
            <a:ext cx="9905999" cy="69042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16" y="-19795"/>
            <a:ext cx="6868484" cy="1072531"/>
          </a:xfrm>
          <a:prstGeom prst="rect">
            <a:avLst/>
          </a:prstGeom>
        </p:spPr>
      </p:pic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3224808" y="1412776"/>
            <a:ext cx="6480720" cy="5381591"/>
          </a:xfrm>
          <a:prstGeom prst="round2SameRect">
            <a:avLst>
              <a:gd name="adj1" fmla="val 8314"/>
              <a:gd name="adj2" fmla="val 0"/>
            </a:avLst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3037516" y="37073"/>
            <a:ext cx="6743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НЕПРОФИЛЬНЫЙ АКТИВ</a:t>
            </a:r>
          </a:p>
          <a:p>
            <a:pPr algn="ctr"/>
            <a:r>
              <a:rPr lang="ru-RU" sz="2000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 по адресу:</a:t>
            </a:r>
            <a:br>
              <a:rPr lang="ru-RU" sz="2000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-28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Просвирин </a:t>
            </a:r>
            <a:r>
              <a:rPr lang="ru-RU" sz="2000" b="1" spc="-28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пер., д. 15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71991" y="1700808"/>
            <a:ext cx="6586354" cy="314206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92869" rIns="185738" bIns="92869" numCol="1" spcCol="1270" anchor="ctr" anchorCtr="0">
            <a:noAutofit/>
          </a:bodyPr>
          <a:lstStyle/>
          <a:p>
            <a:pPr algn="just"/>
            <a:endParaRPr lang="ru-RU" sz="1786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в здании с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кадастровым номером:77:01:0001088:1025 </a:t>
            </a:r>
            <a:endParaRPr lang="ru-RU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постройки здания: 1913 год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здания: многоквартирный жилой дом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номер помещения: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77:01:0001088:2391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Адрес/адресный ориентир: г. Москва, Просвирин пер., д. 15 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Этаж: цокольный этаж № 0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помещения: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74,9 кв. м </a:t>
            </a:r>
            <a:endParaRPr lang="ru-RU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помещения: нежилое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права: </a:t>
            </a:r>
            <a:r>
              <a:rPr lang="ru-RU" sz="17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(запись о государственной регистрации от 17.07.2013 № 77-77-12/004/2013-385) </a:t>
            </a:r>
          </a:p>
          <a:p>
            <a:pPr algn="just"/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принятия на балансовый учет: 31.12.2012 (передаточный акт </a:t>
            </a:r>
            <a:r>
              <a:rPr lang="ru-RU" sz="17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ГУП </a:t>
            </a:r>
            <a:r>
              <a:rPr lang="ru-RU" sz="17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«МОСГАЗ» от </a:t>
            </a:r>
            <a:r>
              <a:rPr lang="ru-RU" sz="1786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08.11.2012 № б/н)</a:t>
            </a:r>
            <a:endParaRPr lang="ru-RU" sz="1786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5" algn="just"/>
            <a:endParaRPr lang="ru-RU" sz="1200" dirty="0">
              <a:solidFill>
                <a:schemeClr val="bg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8" y="1866613"/>
            <a:ext cx="2774686" cy="1966246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4" y="4013136"/>
            <a:ext cx="2765980" cy="2721278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7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236"/>
            <a:ext cx="9906000" cy="69042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8498" y="470692"/>
            <a:ext cx="67436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2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помещений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41" y="1441362"/>
            <a:ext cx="3506153" cy="2559765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71" y="1436915"/>
            <a:ext cx="3412270" cy="2564212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241" y="4162697"/>
            <a:ext cx="3506153" cy="2558349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171" y="4162697"/>
            <a:ext cx="3412270" cy="2558349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66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ruyIU\Desktop\ГРПБ Мих Врач и Мосв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236"/>
            <a:ext cx="9906000" cy="6904236"/>
          </a:xfrm>
          <a:prstGeom prst="rect">
            <a:avLst/>
          </a:prstGeom>
          <a:noFill/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 rot="16200000">
            <a:off x="6581167" y="970642"/>
            <a:ext cx="2760496" cy="3712573"/>
          </a:xfrm>
          <a:prstGeom prst="round2SameRect">
            <a:avLst/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2998498" y="470692"/>
            <a:ext cx="674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и рыночная оценка стоимости</a:t>
            </a:r>
            <a:endParaRPr lang="ru-RU" sz="20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52506" y="4413953"/>
            <a:ext cx="9420994" cy="2389563"/>
          </a:xfrm>
          <a:prstGeom prst="round2SameRect">
            <a:avLst/>
          </a:prstGeom>
          <a:pattFill prst="zigZag">
            <a:fgClr>
              <a:schemeClr val="tx1"/>
            </a:fgClr>
            <a:bgClr>
              <a:schemeClr val="accent4">
                <a:lumMod val="20000"/>
                <a:lumOff val="80000"/>
              </a:schemeClr>
            </a:bgClr>
          </a:pattFill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6319975" y="1534267"/>
            <a:ext cx="3409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5" algn="just"/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2019 года нежилое помещение использовалось для производственных нужд Общества, в настоящее время нежилое помещение не участвует в осуществлении Обществом хозяйственной деятельности и является пустующим.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1446682"/>
            <a:ext cx="5143429" cy="2760495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72160" y="4413953"/>
            <a:ext cx="9181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отчету об оценке от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24.05.2023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Н-48/23-1-3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рыночная стоимость помещения составляет: 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8 786 000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учета НДС)*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отчета об оценке получено положительное экспертное заключение СРО «Ассоциация «Межрегиональный союз оценщиков»  от №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/22-23 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.05.2023 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algn="just"/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</a:t>
            </a:r>
          </a:p>
          <a:p>
            <a:pPr algn="just"/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НДС 20% рыночная стоимость нежилого помещения составит 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10 543 200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just"/>
            <a:endParaRPr lang="ru-RU" sz="1800" b="1" dirty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2465</TotalTime>
  <Words>192</Words>
  <Application>Microsoft Office PowerPoint</Application>
  <PresentationFormat>Лист A4 (210x297 мм)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BruyIU</dc:creator>
  <cp:lastModifiedBy>Ермиков Олег Сергеевич</cp:lastModifiedBy>
  <cp:revision>275</cp:revision>
  <cp:lastPrinted>2019-05-17T09:22:08Z</cp:lastPrinted>
  <dcterms:created xsi:type="dcterms:W3CDTF">2012-10-22T13:38:10Z</dcterms:created>
  <dcterms:modified xsi:type="dcterms:W3CDTF">2023-05-25T11:14:23Z</dcterms:modified>
</cp:coreProperties>
</file>