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8D784E09-3B89-4327-9BF0-604801BA781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D784E09-3B89-4327-9BF0-604801BA781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D784E09-3B89-4327-9BF0-604801BA781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D784E09-3B89-4327-9BF0-604801BA781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8D784E09-3B89-4327-9BF0-604801BA781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D784E09-3B89-4327-9BF0-604801BA781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8D784E09-3B89-4327-9BF0-604801BA781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8D784E09-3B89-4327-9BF0-604801BA781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8D784E09-3B89-4327-9BF0-604801BA781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D784E09-3B89-4327-9BF0-604801BA781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58B3B13F-CE25-4295-B155-B0A8728B4E7C}" type="datetimeFigureOut">
              <a:rPr lang="ru-RU" smtClean="0"/>
              <a:pPr/>
              <a:t>12.11.2017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8D784E09-3B89-4327-9BF0-604801BA781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8B3B13F-CE25-4295-B155-B0A8728B4E7C}" type="datetimeFigureOut">
              <a:rPr lang="ru-RU" smtClean="0"/>
              <a:pPr/>
              <a:t>12.11.2017</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8D784E09-3B89-4327-9BF0-604801BA781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2976" y="5286388"/>
            <a:ext cx="8429684" cy="1470025"/>
          </a:xfrm>
        </p:spPr>
        <p:txBody>
          <a:bodyPr>
            <a:normAutofit fontScale="90000"/>
          </a:bodyPr>
          <a:lstStyle/>
          <a:p>
            <a:r>
              <a:rPr lang="ru-RU" b="1" dirty="0" smtClean="0">
                <a:latin typeface="Yu Mincho" pitchFamily="18" charset="-128"/>
                <a:ea typeface="Yu Mincho" pitchFamily="18" charset="-128"/>
                <a:cs typeface="Aharoni" pitchFamily="2" charset="-79"/>
              </a:rPr>
              <a:t>Причины ошибок в эмбриональном развитии</a:t>
            </a:r>
            <a:br>
              <a:rPr lang="ru-RU" b="1" dirty="0" smtClean="0">
                <a:latin typeface="Yu Mincho" pitchFamily="18" charset="-128"/>
                <a:ea typeface="Yu Mincho" pitchFamily="18" charset="-128"/>
                <a:cs typeface="Aharoni" pitchFamily="2" charset="-79"/>
              </a:rPr>
            </a:br>
            <a:r>
              <a:rPr lang="ru-RU" b="1" dirty="0" smtClean="0">
                <a:latin typeface="Yu Mincho" pitchFamily="18" charset="-128"/>
                <a:ea typeface="Yu Mincho" pitchFamily="18" charset="-128"/>
                <a:cs typeface="Aharoni" pitchFamily="2" charset="-79"/>
              </a:rPr>
              <a:t/>
            </a:r>
            <a:br>
              <a:rPr lang="ru-RU" b="1" dirty="0" smtClean="0">
                <a:latin typeface="Yu Mincho" pitchFamily="18" charset="-128"/>
                <a:ea typeface="Yu Mincho" pitchFamily="18" charset="-128"/>
                <a:cs typeface="Aharoni" pitchFamily="2" charset="-79"/>
              </a:rPr>
            </a:br>
            <a:r>
              <a:rPr lang="ru-RU" b="1" dirty="0" smtClean="0">
                <a:latin typeface="Yu Mincho" pitchFamily="18" charset="-128"/>
                <a:ea typeface="Yu Mincho" pitchFamily="18" charset="-128"/>
                <a:cs typeface="Aharoni" pitchFamily="2" charset="-79"/>
              </a:rPr>
              <a:t/>
            </a:r>
            <a:br>
              <a:rPr lang="ru-RU" b="1" dirty="0" smtClean="0">
                <a:latin typeface="Yu Mincho" pitchFamily="18" charset="-128"/>
                <a:ea typeface="Yu Mincho" pitchFamily="18" charset="-128"/>
                <a:cs typeface="Aharoni" pitchFamily="2" charset="-79"/>
              </a:rPr>
            </a:br>
            <a:r>
              <a:rPr lang="ru-RU" b="1" dirty="0" smtClean="0">
                <a:latin typeface="Yu Mincho" pitchFamily="18" charset="-128"/>
                <a:ea typeface="Yu Mincho" pitchFamily="18" charset="-128"/>
                <a:cs typeface="Aharoni" pitchFamily="2" charset="-79"/>
              </a:rPr>
              <a:t/>
            </a:r>
            <a:br>
              <a:rPr lang="ru-RU" b="1" dirty="0" smtClean="0">
                <a:latin typeface="Yu Mincho" pitchFamily="18" charset="-128"/>
                <a:ea typeface="Yu Mincho" pitchFamily="18" charset="-128"/>
                <a:cs typeface="Aharoni" pitchFamily="2" charset="-79"/>
              </a:rPr>
            </a:br>
            <a:r>
              <a:rPr lang="ru-RU" b="1" dirty="0" smtClean="0">
                <a:latin typeface="Yu Mincho" pitchFamily="18" charset="-128"/>
                <a:ea typeface="Yu Mincho" pitchFamily="18" charset="-128"/>
                <a:cs typeface="Aharoni" pitchFamily="2" charset="-79"/>
              </a:rPr>
              <a:t/>
            </a:r>
            <a:br>
              <a:rPr lang="ru-RU" b="1" dirty="0" smtClean="0">
                <a:latin typeface="Yu Mincho" pitchFamily="18" charset="-128"/>
                <a:ea typeface="Yu Mincho" pitchFamily="18" charset="-128"/>
                <a:cs typeface="Aharoni" pitchFamily="2" charset="-79"/>
              </a:rPr>
            </a:br>
            <a:r>
              <a:rPr lang="ru-RU" sz="2200" b="1" dirty="0" smtClean="0">
                <a:latin typeface="Arial" pitchFamily="34" charset="0"/>
                <a:ea typeface="Yu Mincho" pitchFamily="18" charset="-128"/>
                <a:cs typeface="Arial" pitchFamily="34" charset="0"/>
              </a:rPr>
              <a:t>презентация подготовлена учеником 9 </a:t>
            </a:r>
            <a:r>
              <a:rPr lang="en-US" sz="2200" b="1" dirty="0" smtClean="0">
                <a:latin typeface="Arial" pitchFamily="34" charset="0"/>
                <a:ea typeface="Yu Mincho" pitchFamily="18" charset="-128"/>
                <a:cs typeface="Arial" pitchFamily="34" charset="0"/>
              </a:rPr>
              <a:t>“</a:t>
            </a:r>
            <a:r>
              <a:rPr lang="ru-RU" sz="2200" b="1" dirty="0" smtClean="0">
                <a:latin typeface="Arial" pitchFamily="34" charset="0"/>
                <a:ea typeface="Yu Mincho" pitchFamily="18" charset="-128"/>
                <a:cs typeface="Arial" pitchFamily="34" charset="0"/>
              </a:rPr>
              <a:t>Б</a:t>
            </a:r>
            <a:r>
              <a:rPr lang="en-US" sz="2200" b="1" dirty="0" smtClean="0">
                <a:latin typeface="Arial" pitchFamily="34" charset="0"/>
                <a:ea typeface="Yu Mincho" pitchFamily="18" charset="-128"/>
                <a:cs typeface="Arial" pitchFamily="34" charset="0"/>
              </a:rPr>
              <a:t>” </a:t>
            </a:r>
            <a:r>
              <a:rPr lang="ru-RU" sz="2200" b="1" dirty="0" smtClean="0">
                <a:latin typeface="Arial" pitchFamily="34" charset="0"/>
                <a:ea typeface="Yu Mincho" pitchFamily="18" charset="-128"/>
                <a:cs typeface="Arial" pitchFamily="34" charset="0"/>
              </a:rPr>
              <a:t>класса МБОУ ФМЛ Васильевым Арсением.</a:t>
            </a:r>
            <a:endParaRPr lang="ru-RU" sz="2200" b="1" dirty="0">
              <a:latin typeface="Arial" pitchFamily="34" charset="0"/>
              <a:ea typeface="Yu Mincho" pitchFamily="18" charset="-128"/>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0"/>
            <a:ext cx="8001024" cy="3071834"/>
          </a:xfrm>
        </p:spPr>
        <p:txBody>
          <a:bodyPr>
            <a:normAutofit/>
          </a:bodyPr>
          <a:lstStyle/>
          <a:p>
            <a:pPr algn="ctr"/>
            <a:r>
              <a:rPr lang="ru-RU" b="1" dirty="0" smtClean="0"/>
              <a:t>Ионизирующее излучение</a:t>
            </a:r>
            <a:r>
              <a:rPr lang="ru-RU" dirty="0" smtClean="0"/>
              <a:t/>
            </a:r>
            <a:br>
              <a:rPr lang="ru-RU" dirty="0" smtClean="0"/>
            </a:br>
            <a:r>
              <a:rPr lang="ru-RU" sz="2700" dirty="0" smtClean="0"/>
              <a:t>Рентгеновские лучи, воздействие радиоактивных изотопов могут оказывать прямое действие на генетический аппарат.</a:t>
            </a:r>
            <a:endParaRPr lang="ru-RU" sz="2700" dirty="0"/>
          </a:p>
        </p:txBody>
      </p:sp>
      <p:pic>
        <p:nvPicPr>
          <p:cNvPr id="4" name="Рисунок 3" descr="Без названия.jpg"/>
          <p:cNvPicPr>
            <a:picLocks noChangeAspect="1"/>
          </p:cNvPicPr>
          <p:nvPr/>
        </p:nvPicPr>
        <p:blipFill>
          <a:blip r:embed="rId2"/>
          <a:stretch>
            <a:fillRect/>
          </a:stretch>
        </p:blipFill>
        <p:spPr>
          <a:xfrm>
            <a:off x="1071538" y="3000372"/>
            <a:ext cx="3929090" cy="3005110"/>
          </a:xfrm>
          <a:prstGeom prst="rect">
            <a:avLst/>
          </a:prstGeom>
        </p:spPr>
      </p:pic>
      <p:pic>
        <p:nvPicPr>
          <p:cNvPr id="6" name="Рисунок 5" descr="hirosima-i-nagasaki-posle-vzriva-32-foto_27.jpg"/>
          <p:cNvPicPr>
            <a:picLocks noChangeAspect="1"/>
          </p:cNvPicPr>
          <p:nvPr/>
        </p:nvPicPr>
        <p:blipFill>
          <a:blip r:embed="rId3"/>
          <a:stretch>
            <a:fillRect/>
          </a:stretch>
        </p:blipFill>
        <p:spPr>
          <a:xfrm>
            <a:off x="5072066" y="2714620"/>
            <a:ext cx="3982045" cy="316467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85852" y="928670"/>
            <a:ext cx="7572428" cy="1472184"/>
          </a:xfrm>
        </p:spPr>
        <p:txBody>
          <a:bodyPr>
            <a:normAutofit fontScale="90000"/>
          </a:bodyPr>
          <a:lstStyle/>
          <a:p>
            <a:pPr algn="ctr"/>
            <a:r>
              <a:rPr lang="ru-RU" b="1" dirty="0" smtClean="0"/>
              <a:t>Никотин</a:t>
            </a:r>
            <a:br>
              <a:rPr lang="ru-RU" b="1" dirty="0" smtClean="0"/>
            </a:br>
            <a:r>
              <a:rPr lang="ru-RU" sz="2700" dirty="0" smtClean="0"/>
              <a:t>Курение во время беременности может привести к отставанию ребёнка в физическом развитии.</a:t>
            </a:r>
            <a:r>
              <a:rPr lang="ru-RU" dirty="0" smtClean="0"/>
              <a:t/>
            </a:r>
            <a:br>
              <a:rPr lang="ru-RU" dirty="0" smtClean="0"/>
            </a:br>
            <a:endParaRPr lang="ru-RU" dirty="0"/>
          </a:p>
        </p:txBody>
      </p:sp>
      <p:pic>
        <p:nvPicPr>
          <p:cNvPr id="4" name="Рисунок 3" descr="vlijanie-sigaret-na-plod.jpg"/>
          <p:cNvPicPr>
            <a:picLocks noChangeAspect="1"/>
          </p:cNvPicPr>
          <p:nvPr/>
        </p:nvPicPr>
        <p:blipFill>
          <a:blip r:embed="rId2"/>
          <a:stretch>
            <a:fillRect/>
          </a:stretch>
        </p:blipFill>
        <p:spPr>
          <a:xfrm>
            <a:off x="1060833" y="2214554"/>
            <a:ext cx="8083167" cy="442913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290" y="714356"/>
            <a:ext cx="7429552" cy="1143000"/>
          </a:xfrm>
        </p:spPr>
        <p:txBody>
          <a:bodyPr>
            <a:normAutofit fontScale="90000"/>
          </a:bodyPr>
          <a:lstStyle/>
          <a:p>
            <a:pPr algn="ctr"/>
            <a:r>
              <a:rPr lang="ru-RU" b="1" dirty="0" smtClean="0"/>
              <a:t>Алкоголь</a:t>
            </a:r>
            <a:br>
              <a:rPr lang="ru-RU" b="1" dirty="0" smtClean="0"/>
            </a:br>
            <a:r>
              <a:rPr lang="ru-RU" sz="2700" dirty="0" smtClean="0"/>
              <a:t>Имеет значение алкоголизм родителей, прежде всего матери. Употребление матерью алкоголя во время беременности может привести к возникновению фетального алкогольного синдрома.</a:t>
            </a:r>
            <a:endParaRPr lang="ru-RU" sz="2700" dirty="0"/>
          </a:p>
        </p:txBody>
      </p:sp>
      <p:pic>
        <p:nvPicPr>
          <p:cNvPr id="3" name="Рисунок 2" descr="fetalnyj-alkogolnyj-sindrom.jpg"/>
          <p:cNvPicPr>
            <a:picLocks noChangeAspect="1"/>
          </p:cNvPicPr>
          <p:nvPr/>
        </p:nvPicPr>
        <p:blipFill>
          <a:blip r:embed="rId2"/>
          <a:stretch>
            <a:fillRect/>
          </a:stretch>
        </p:blipFill>
        <p:spPr>
          <a:xfrm>
            <a:off x="1571604" y="2428868"/>
            <a:ext cx="7062580" cy="414338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857364"/>
            <a:ext cx="3643338" cy="1143000"/>
          </a:xfrm>
        </p:spPr>
        <p:txBody>
          <a:bodyPr>
            <a:normAutofit fontScale="90000"/>
          </a:bodyPr>
          <a:lstStyle/>
          <a:p>
            <a:pPr algn="ctr"/>
            <a:r>
              <a:rPr lang="ru-RU" b="1" dirty="0" smtClean="0"/>
              <a:t>Лекарственные препараты</a:t>
            </a:r>
            <a:br>
              <a:rPr lang="ru-RU" b="1" dirty="0" smtClean="0"/>
            </a:br>
            <a:r>
              <a:rPr lang="ru-RU" sz="2700" dirty="0" smtClean="0"/>
              <a:t>Стоит отметить, что существуют препараты, небезопасные для беременных и приводящие к сбоям в эмбриональном развитии плода.</a:t>
            </a:r>
            <a:r>
              <a:rPr lang="ru-RU" dirty="0" smtClean="0"/>
              <a:t/>
            </a:r>
            <a:br>
              <a:rPr lang="ru-RU" dirty="0" smtClean="0"/>
            </a:br>
            <a:endParaRPr lang="ru-RU" dirty="0"/>
          </a:p>
        </p:txBody>
      </p:sp>
      <p:pic>
        <p:nvPicPr>
          <p:cNvPr id="3" name="Рисунок 2" descr="енеи.png"/>
          <p:cNvPicPr>
            <a:picLocks noChangeAspect="1"/>
          </p:cNvPicPr>
          <p:nvPr/>
        </p:nvPicPr>
        <p:blipFill>
          <a:blip r:embed="rId2"/>
          <a:stretch>
            <a:fillRect/>
          </a:stretch>
        </p:blipFill>
        <p:spPr>
          <a:xfrm>
            <a:off x="5429256" y="142852"/>
            <a:ext cx="3500462" cy="657227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290" y="1643050"/>
            <a:ext cx="6786610" cy="1285876"/>
          </a:xfrm>
        </p:spPr>
        <p:txBody>
          <a:bodyPr>
            <a:normAutofit fontScale="90000"/>
          </a:bodyPr>
          <a:lstStyle/>
          <a:p>
            <a:r>
              <a:rPr lang="ru-RU" b="1" dirty="0" err="1" smtClean="0"/>
              <a:t>Нутриентные</a:t>
            </a:r>
            <a:r>
              <a:rPr lang="ru-RU" b="1" dirty="0" smtClean="0"/>
              <a:t> дефициты</a:t>
            </a:r>
            <a:br>
              <a:rPr lang="ru-RU" b="1" dirty="0" smtClean="0"/>
            </a:br>
            <a:r>
              <a:rPr lang="ru-RU" sz="2400" b="1" dirty="0" err="1" smtClean="0"/>
              <a:t>Нутриенты</a:t>
            </a:r>
            <a:r>
              <a:rPr lang="ru-RU" sz="2400" dirty="0" smtClean="0"/>
              <a:t> — Биологически значимые химические элементы, необходимые организму человека для обеспечения нормальной жизнедеятельности. </a:t>
            </a:r>
            <a:r>
              <a:rPr lang="ru-RU" sz="2700" dirty="0" smtClean="0"/>
              <a:t>Дефициты ряда </a:t>
            </a:r>
            <a:r>
              <a:rPr lang="ru-RU" sz="2700" dirty="0" err="1" smtClean="0"/>
              <a:t>нутриентов</a:t>
            </a:r>
            <a:r>
              <a:rPr lang="ru-RU" sz="2700" dirty="0" smtClean="0"/>
              <a:t> являются доказанными факторами риска дефектов нервной трубки (таких, как расщепление </a:t>
            </a:r>
            <a:r>
              <a:rPr lang="ru-RU" sz="2700" dirty="0" smtClean="0"/>
              <a:t>позвоночника, которое</a:t>
            </a:r>
            <a:r>
              <a:rPr lang="ru-RU" sz="2400" dirty="0" smtClean="0"/>
              <a:t> </a:t>
            </a:r>
            <a:r>
              <a:rPr lang="ru-RU" sz="2400" dirty="0" smtClean="0"/>
              <a:t>представляет собой неполное закрытие нервной трубки в </a:t>
            </a:r>
            <a:r>
              <a:rPr lang="ru-RU" sz="2400" dirty="0" err="1" smtClean="0"/>
              <a:t>неполностью</a:t>
            </a:r>
            <a:r>
              <a:rPr lang="ru-RU" sz="2400" dirty="0" smtClean="0"/>
              <a:t> сформированном спинном мозге</a:t>
            </a:r>
            <a:r>
              <a:rPr lang="ru-RU" sz="2700" dirty="0" smtClean="0"/>
              <a:t>) </a:t>
            </a:r>
            <a:r>
              <a:rPr lang="ru-RU" sz="2700" dirty="0" smtClean="0"/>
              <a:t>и врождённых пороков сердца.</a:t>
            </a:r>
            <a:r>
              <a:rPr lang="ru-RU" dirty="0" smtClean="0"/>
              <a:t/>
            </a:r>
            <a:br>
              <a:rPr lang="ru-RU" dirty="0" smtClean="0"/>
            </a:br>
            <a:endParaRPr lang="ru-RU" dirty="0"/>
          </a:p>
        </p:txBody>
      </p:sp>
      <p:pic>
        <p:nvPicPr>
          <p:cNvPr id="3" name="Рисунок 2" descr="MultiVitamins1-300x179.jpg"/>
          <p:cNvPicPr>
            <a:picLocks noChangeAspect="1"/>
          </p:cNvPicPr>
          <p:nvPr/>
        </p:nvPicPr>
        <p:blipFill>
          <a:blip r:embed="rId2"/>
          <a:stretch>
            <a:fillRect/>
          </a:stretch>
        </p:blipFill>
        <p:spPr>
          <a:xfrm>
            <a:off x="4071902" y="3690394"/>
            <a:ext cx="4786378" cy="316760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2714620"/>
            <a:ext cx="3286148" cy="1285876"/>
          </a:xfrm>
        </p:spPr>
        <p:txBody>
          <a:bodyPr>
            <a:normAutofit fontScale="90000"/>
          </a:bodyPr>
          <a:lstStyle/>
          <a:p>
            <a:pPr algn="ctr"/>
            <a:r>
              <a:rPr lang="ru-RU" b="1" dirty="0" smtClean="0"/>
              <a:t>Заболевания матери</a:t>
            </a:r>
            <a:r>
              <a:rPr lang="ru-RU" dirty="0" smtClean="0"/>
              <a:t/>
            </a:r>
            <a:br>
              <a:rPr lang="ru-RU" dirty="0" smtClean="0"/>
            </a:br>
            <a:r>
              <a:rPr lang="ru-RU" dirty="0" smtClean="0"/>
              <a:t>а)Краснуха</a:t>
            </a:r>
            <a:br>
              <a:rPr lang="ru-RU" dirty="0" smtClean="0"/>
            </a:br>
            <a:r>
              <a:rPr lang="ru-RU" sz="2700" dirty="0" smtClean="0"/>
              <a:t>Эпидемия краснухи сопровождается значительным повышением числа новорожденных, появившихся на свет с различными аномалиями- врожденной катарактой, микроцефалией, глухонемотой, пороками сердца.</a:t>
            </a:r>
            <a:endParaRPr lang="ru-RU" sz="2700" dirty="0"/>
          </a:p>
        </p:txBody>
      </p:sp>
      <p:pic>
        <p:nvPicPr>
          <p:cNvPr id="3" name="Рисунок 2" descr="katarakta.jpg"/>
          <p:cNvPicPr>
            <a:picLocks noChangeAspect="1"/>
          </p:cNvPicPr>
          <p:nvPr/>
        </p:nvPicPr>
        <p:blipFill>
          <a:blip r:embed="rId2"/>
          <a:stretch>
            <a:fillRect/>
          </a:stretch>
        </p:blipFill>
        <p:spPr>
          <a:xfrm>
            <a:off x="4214778" y="0"/>
            <a:ext cx="4929222" cy="3111332"/>
          </a:xfrm>
          <a:prstGeom prst="rect">
            <a:avLst/>
          </a:prstGeom>
        </p:spPr>
      </p:pic>
      <p:pic>
        <p:nvPicPr>
          <p:cNvPr id="4" name="Рисунок 3" descr="mikrocefaliya-i-norma.jpg"/>
          <p:cNvPicPr>
            <a:picLocks noChangeAspect="1"/>
          </p:cNvPicPr>
          <p:nvPr/>
        </p:nvPicPr>
        <p:blipFill>
          <a:blip r:embed="rId3"/>
          <a:stretch>
            <a:fillRect/>
          </a:stretch>
        </p:blipFill>
        <p:spPr>
          <a:xfrm>
            <a:off x="4214810" y="3162289"/>
            <a:ext cx="4786346" cy="369571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30" y="2786058"/>
            <a:ext cx="8215370" cy="1143000"/>
          </a:xfrm>
        </p:spPr>
        <p:txBody>
          <a:bodyPr>
            <a:normAutofit fontScale="90000"/>
          </a:bodyPr>
          <a:lstStyle/>
          <a:p>
            <a:r>
              <a:rPr lang="ru-RU" dirty="0" smtClean="0"/>
              <a:t>б)Токсоплазмоз</a:t>
            </a:r>
            <a:r>
              <a:rPr lang="ru-RU" sz="2700" dirty="0" smtClean="0">
                <a:latin typeface="+mn-lt"/>
              </a:rPr>
              <a:t/>
            </a:r>
            <a:br>
              <a:rPr lang="ru-RU" sz="2700" dirty="0" smtClean="0">
                <a:latin typeface="+mn-lt"/>
              </a:rPr>
            </a:br>
            <a:r>
              <a:rPr lang="ru-RU" sz="2700" dirty="0" smtClean="0">
                <a:latin typeface="+mn-lt"/>
              </a:rPr>
              <a:t>Токсоплазмоз- одно из паразитических заболеваний, возбудителем которого является токсоплазма. У ребенка возможно появление врожденного токсоплазмоза, который проявит себя в психическом развитии плода, возможны поражения нервной системы, </a:t>
            </a:r>
            <a:r>
              <a:rPr lang="ru-RU" sz="2700" dirty="0" err="1" smtClean="0">
                <a:latin typeface="+mn-lt"/>
              </a:rPr>
              <a:t>сердечно-сосудистой</a:t>
            </a:r>
            <a:r>
              <a:rPr lang="ru-RU" sz="2700" dirty="0" smtClean="0">
                <a:latin typeface="+mn-lt"/>
              </a:rPr>
              <a:t>, желудочно-кишечного тракта, поражение головного мозга</a:t>
            </a:r>
            <a:r>
              <a:rPr lang="ru-RU" sz="2700" dirty="0" smtClean="0">
                <a:latin typeface="+mn-lt"/>
              </a:rPr>
              <a:t>. </a:t>
            </a:r>
            <a:r>
              <a:rPr lang="ru-RU" sz="2400" dirty="0" smtClean="0"/>
              <a:t>Источником токсоплазмоза являются </a:t>
            </a:r>
            <a:r>
              <a:rPr lang="ru-RU" sz="2400" dirty="0" smtClean="0"/>
              <a:t>кошки. </a:t>
            </a:r>
            <a:r>
              <a:rPr lang="ru-RU" sz="2400" dirty="0" smtClean="0"/>
              <a:t>Р</a:t>
            </a:r>
            <a:r>
              <a:rPr lang="ru-RU" sz="2400" dirty="0" smtClean="0"/>
              <a:t>азмножение </a:t>
            </a:r>
            <a:r>
              <a:rPr lang="ru-RU" sz="2400" dirty="0" smtClean="0"/>
              <a:t>токсоплазм </a:t>
            </a:r>
            <a:r>
              <a:rPr lang="ru-RU" sz="2400" dirty="0" smtClean="0"/>
              <a:t>происходит только </a:t>
            </a:r>
            <a:r>
              <a:rPr lang="ru-RU" sz="2400" dirty="0" smtClean="0"/>
              <a:t>в клетках, выстилающих кишечник </a:t>
            </a:r>
            <a:r>
              <a:rPr lang="ru-RU" sz="2400" dirty="0" smtClean="0"/>
              <a:t>котов. Инфицирование </a:t>
            </a:r>
            <a:r>
              <a:rPr lang="ru-RU" sz="2400" dirty="0" smtClean="0"/>
              <a:t>людей происходит при близком общении </a:t>
            </a:r>
            <a:r>
              <a:rPr lang="ru-RU" sz="2400" dirty="0" smtClean="0"/>
              <a:t>с этими животными, </a:t>
            </a:r>
            <a:r>
              <a:rPr lang="ru-RU" sz="2400" dirty="0" smtClean="0"/>
              <a:t>при употреблении </a:t>
            </a:r>
            <a:r>
              <a:rPr lang="ru-RU" sz="2400" dirty="0" smtClean="0"/>
              <a:t>инфицированной пищи, </a:t>
            </a:r>
            <a:r>
              <a:rPr lang="ru-RU" sz="2400" dirty="0" smtClean="0"/>
              <a:t>а также при </a:t>
            </a:r>
            <a:r>
              <a:rPr lang="ru-RU" sz="2400" dirty="0" smtClean="0"/>
              <a:t>контакте с поверхностью, содержащей ооциты.</a:t>
            </a:r>
            <a:r>
              <a:rPr lang="ru-RU" sz="2400" dirty="0" smtClean="0"/>
              <a:t/>
            </a:r>
            <a:br>
              <a:rPr lang="ru-RU" sz="2400" dirty="0" smtClean="0"/>
            </a:br>
            <a:r>
              <a:rPr lang="ru-RU" sz="2700" dirty="0" smtClean="0">
                <a:latin typeface="+mn-lt"/>
              </a:rPr>
              <a:t> </a:t>
            </a:r>
            <a:r>
              <a:rPr lang="ru-RU" dirty="0" smtClean="0"/>
              <a:t/>
            </a:r>
            <a:br>
              <a:rPr lang="ru-RU" dirty="0" smtClean="0"/>
            </a:b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155</TotalTime>
  <Words>16</Words>
  <Application>Microsoft Office PowerPoint</Application>
  <PresentationFormat>Экран (4:3)</PresentationFormat>
  <Paragraphs>8</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Солнцестояние</vt:lpstr>
      <vt:lpstr>Причины ошибок в эмбриональном развитии     презентация подготовлена учеником 9 “Б” класса МБОУ ФМЛ Васильевым Арсением.</vt:lpstr>
      <vt:lpstr>Ионизирующее излучение Рентгеновские лучи, воздействие радиоактивных изотопов могут оказывать прямое действие на генетический аппарат.</vt:lpstr>
      <vt:lpstr>Никотин Курение во время беременности может привести к отставанию ребёнка в физическом развитии. </vt:lpstr>
      <vt:lpstr>Алкоголь Имеет значение алкоголизм родителей, прежде всего матери. Употребление матерью алкоголя во время беременности может привести к возникновению фетального алкогольного синдрома.</vt:lpstr>
      <vt:lpstr>Лекарственные препараты Стоит отметить, что существуют препараты, небезопасные для беременных и приводящие к сбоям в эмбриональном развитии плода. </vt:lpstr>
      <vt:lpstr>Нутриентные дефициты Нутриенты — Биологически значимые химические элементы, необходимые организму человека для обеспечения нормальной жизнедеятельности. Дефициты ряда нутриентов являются доказанными факторами риска дефектов нервной трубки (таких, как расщепление позвоночника, которое представляет собой неполное закрытие нервной трубки в неполностью сформированном спинном мозге) и врождённых пороков сердца. </vt:lpstr>
      <vt:lpstr>Заболевания матери а)Краснуха Эпидемия краснухи сопровождается значительным повышением числа новорожденных, появившихся на свет с различными аномалиями- врожденной катарактой, микроцефалией, глухонемотой, пороками сердца.</vt:lpstr>
      <vt:lpstr>б)Токсоплазмоз Токсоплазмоз- одно из паразитических заболеваний, возбудителем которого является токсоплазма. У ребенка возможно появление врожденного токсоплазмоза, который проявит себя в психическом развитии плода, возможны поражения нервной системы, сердечно-сосудистой, желудочно-кишечного тракта, поражение головного мозга. Источником токсоплазмоза являются кошки. Размножение токсоплазм происходит только в клетках, выстилающих кишечник котов. Инфицирование людей происходит при близком общении с этими животными, при употреблении инфицированной пищи, а также при контакте с поверхностью, содержащей ооциты.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Причины ошибок в эмбриональном развитии     презентация подготовлена учеником 9 “Б” класса Васильевым Арсением</dc:title>
  <dc:creator>Admin</dc:creator>
  <cp:lastModifiedBy>Admin</cp:lastModifiedBy>
  <cp:revision>17</cp:revision>
  <dcterms:created xsi:type="dcterms:W3CDTF">2017-11-11T13:11:15Z</dcterms:created>
  <dcterms:modified xsi:type="dcterms:W3CDTF">2017-11-12T15:12:43Z</dcterms:modified>
</cp:coreProperties>
</file>