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85" r:id="rId2"/>
    <p:sldId id="375" r:id="rId3"/>
    <p:sldId id="379" r:id="rId4"/>
    <p:sldId id="411" r:id="rId5"/>
    <p:sldId id="413" r:id="rId6"/>
    <p:sldId id="386" r:id="rId7"/>
    <p:sldId id="394" r:id="rId8"/>
    <p:sldId id="378" r:id="rId9"/>
    <p:sldId id="423" r:id="rId10"/>
    <p:sldId id="424" r:id="rId11"/>
    <p:sldId id="426" r:id="rId12"/>
    <p:sldId id="427" r:id="rId13"/>
    <p:sldId id="428" r:id="rId14"/>
    <p:sldId id="429" r:id="rId15"/>
    <p:sldId id="395" r:id="rId16"/>
    <p:sldId id="387" r:id="rId17"/>
    <p:sldId id="381" r:id="rId18"/>
    <p:sldId id="382" r:id="rId19"/>
    <p:sldId id="393" r:id="rId20"/>
    <p:sldId id="42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0B14E04B-A7F9-4A8D-8B30-B427069BDD2C}">
          <p14:sldIdLst>
            <p14:sldId id="385"/>
            <p14:sldId id="375"/>
            <p14:sldId id="379"/>
            <p14:sldId id="411"/>
            <p14:sldId id="413"/>
            <p14:sldId id="386"/>
            <p14:sldId id="394"/>
            <p14:sldId id="378"/>
            <p14:sldId id="423"/>
            <p14:sldId id="424"/>
            <p14:sldId id="426"/>
            <p14:sldId id="427"/>
            <p14:sldId id="428"/>
            <p14:sldId id="429"/>
            <p14:sldId id="395"/>
            <p14:sldId id="387"/>
            <p14:sldId id="381"/>
            <p14:sldId id="382"/>
            <p14:sldId id="393"/>
            <p14:sldId id="42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920000"/>
    <a:srgbClr val="7E0000"/>
    <a:srgbClr val="0000CC"/>
    <a:srgbClr val="602E04"/>
    <a:srgbClr val="6F3505"/>
    <a:srgbClr val="860000"/>
    <a:srgbClr val="FFFF0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4" autoAdjust="0"/>
    <p:restoredTop sz="90971" autoAdjust="0"/>
  </p:normalViewPr>
  <p:slideViewPr>
    <p:cSldViewPr>
      <p:cViewPr>
        <p:scale>
          <a:sx n="113" d="100"/>
          <a:sy n="113" d="100"/>
        </p:scale>
        <p:origin x="-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6F841-FF78-4C61-AB2E-3658BE399D78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7FCFE-AA03-476C-AC9E-04DE6ABDDD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055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762CA-968B-4223-ABCE-A69DA5041392}" type="datetimeFigureOut">
              <a:rPr lang="ru-RU" smtClean="0"/>
              <a:pPr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E37FB-E0A2-4D42-97A0-54B7829E17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phml.aironetsp.ru/pictures/inf_spravka/GERB_FML_big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phml.aironetsp.ru/pictures/inf_spravka/GERB_FML_big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http://phml.aironetsp.ru/pictures/inf_spravka/GERB_FML_big.gif" TargetMode="Externa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http://phml.aironetsp.ru/pictures/inf_spravka/GERB_FML_big.gi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http://phml.aironetsp.ru/pictures/inf_spravka/GERB_FML_big.gi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http://phml.aironetsp.ru/pictures/inf_spravka/GERB_FML_big.gif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http://phml.aironetsp.ru/pictures/inf_spravka/GERB_FML_big.gi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6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http://phml.aironetsp.ru/pictures/inf_spravka/GERB_FML_big.gif" TargetMode="Externa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http://phml.aironetsp.ru/pictures/inf_spravka/GERB_FML_big.gif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phml.aironetsp.ru/pictures/inf_spravka/GERB_FML_big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http://phml.aironetsp.ru/pictures/inf_spravka/GERB_FML_big.gi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http://phml.aironetsp.ru/pictures/inf_spravka/GERB_FML_big.gif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00174"/>
            <a:ext cx="9144000" cy="30718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и оснащенность образовательного процесса  </a:t>
            </a:r>
            <a:b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БОУ МО   </a:t>
            </a:r>
            <a:b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«Сергиево-Посадский физико-математический </a:t>
            </a:r>
            <a:r>
              <a:rPr lang="ru-RU" sz="24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лицей»</a:t>
            </a:r>
            <a:endParaRPr lang="ru-RU" sz="2400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071938"/>
            <a:ext cx="8362950" cy="2054225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4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285728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878499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928802"/>
            <a:ext cx="507206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основ информатики, 39,2 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(15);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интерактивная доска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УКФ проектор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принтер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проекционный экран с электроприводом(1)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LCD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телевизор 48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магнитно-маркерная доска (1)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429552" cy="11430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E0000"/>
                </a:solidFill>
                <a:latin typeface="Arial Black" pitchFamily="34" charset="0"/>
                <a:cs typeface="Times New Roman" pitchFamily="18" charset="0"/>
              </a:rPr>
              <a:t>Предметный кабинет информатики</a:t>
            </a:r>
            <a:endParaRPr lang="ru-RU" sz="2800" b="1" i="1" dirty="0">
              <a:solidFill>
                <a:srgbClr val="7E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6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285728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98385"/>
            <a:ext cx="3423642" cy="216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7395" y="4293096"/>
            <a:ext cx="3443527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929066"/>
            <a:ext cx="4143404" cy="2652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pic>
        <p:nvPicPr>
          <p:cNvPr id="3" name="Picture 2" descr="C:\Documents and Settings\ВИЮ\Рабочий стол\лицей фото\01-05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785794"/>
            <a:ext cx="4214842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8662" y="142852"/>
            <a:ext cx="8215338" cy="85725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E0000"/>
                </a:solidFill>
                <a:latin typeface="Arial Black" pitchFamily="34" charset="0"/>
              </a:rPr>
              <a:t>Кабинет химии и биологии</a:t>
            </a:r>
            <a:endParaRPr lang="ru-RU" sz="2800" b="1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00174"/>
            <a:ext cx="464347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химии и биологии, 43,9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демонстрационные коллекции;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комплекс датчиков 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AFS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бинокуляр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цифровой микроскоп;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микроскоп 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Celestron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Deluxe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набор микропрепаратов, муляжей, 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(2);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МФУ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мультимедийный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 (2);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интерактивная доска (1);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проекционный экран с электроприводом(1);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LCD-телевизор 48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(1)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мультимедийное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( виртуальная лаборатория);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магнитно-меловая доска (1)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302" y="71414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14282" y="2071678"/>
            <a:ext cx="450059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русского языка и литературы,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47,7 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магнитно-меловая доска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МФУ;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экран проекционный с электроприводом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Специализированный дисплей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Samsung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46"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" name="Picture 2" descr="F:\01-06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857364"/>
            <a:ext cx="4286280" cy="3571900"/>
          </a:xfrm>
          <a:prstGeom prst="rect">
            <a:avLst/>
          </a:prstGeom>
          <a:noFill/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7E0000"/>
                </a:solidFill>
                <a:latin typeface="Arial Black" pitchFamily="34" charset="0"/>
              </a:rPr>
              <a:t>Предметный кабинет русского языка и литературы</a:t>
            </a:r>
            <a:endParaRPr lang="ru-RU" sz="2800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pic>
        <p:nvPicPr>
          <p:cNvPr id="5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214290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500958" cy="114300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7E0000"/>
                </a:solidFill>
                <a:latin typeface="Arial Black" pitchFamily="34" charset="0"/>
              </a:rPr>
              <a:t>Предметный кабинет иностранного языка (лингафонный)</a:t>
            </a:r>
            <a:endParaRPr lang="ru-RU" sz="2800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1643050"/>
            <a:ext cx="492919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иностранного языка, 31,6 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магнитно-маркерная доска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стереосистема для лингафонного кабинета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автоматизированное место преподавателя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LinguaMatic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автоматизированное место ученика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LinguaMatic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(14);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телефонно-микрофонный гарнитур (14)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экран проекционный с электроприводом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LCD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-телевизор 50”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1785926"/>
            <a:ext cx="4643470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142852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572396" cy="114300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7E0000"/>
                </a:solidFill>
                <a:latin typeface="Arial Black" pitchFamily="34" charset="0"/>
              </a:rPr>
              <a:t>Предметный кабинет истории и обществознания</a:t>
            </a:r>
            <a:endParaRPr lang="ru-RU" sz="2800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1567394"/>
            <a:ext cx="339064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 истории и обществознания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55,3 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магнитно-меловая доска (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экран проекционный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 (1)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(1);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МФУ (1);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LCD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Телевизор 48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(1)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набор географических карт;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набор карт по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истории.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E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E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F:\IMG_22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532970"/>
            <a:ext cx="3774814" cy="2336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142852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334856"/>
            <a:ext cx="3774814" cy="2189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ьга\AppData\Local\Microsoft\Windows\Temporary Internet Files\Content.Word\IMG_261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92007" y="1022713"/>
            <a:ext cx="3474234" cy="300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1" descr="C:\Documents and Settings\ВИЮ\Рабочий стол\ФМЛ о развитии\фото\0124__2018-01-24__DMR_03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4722" y="3861048"/>
            <a:ext cx="275499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Users\Ольга\Desktop\22-700x5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1000108"/>
            <a:ext cx="2928958" cy="2646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:\мероприятия 2017 - 2018 учебный год\выставка Горбунов А.С\фото встреча отобранное\AVK_3273 copy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548242"/>
            <a:ext cx="2576325" cy="2309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D:\мероприятия 2017 - 2018 учебный год\выставка Горбунов А.С\фото встреча отобранное\AVK_3314 copy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051422"/>
            <a:ext cx="2591718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C:\Users\Николай\Desktop\01-1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4357694"/>
            <a:ext cx="3071834" cy="2311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E0000"/>
                </a:solidFill>
                <a:latin typeface="Arial Black" pitchFamily="34" charset="0"/>
              </a:rPr>
              <a:t>Культурная среда лицея</a:t>
            </a:r>
            <a:endParaRPr lang="ru-RU" sz="2800" b="1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pic>
        <p:nvPicPr>
          <p:cNvPr id="9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71414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97063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274638"/>
            <a:ext cx="8501122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питьевого режима</a:t>
            </a:r>
            <a:endParaRPr lang="ru-RU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Ольга\Desktop\директор\2018 -2019 учебный год\расчет показателей 2018-19\документы\IMG_13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643338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539552" y="1443841"/>
            <a:ext cx="41044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Услугу по оказанию питьевого режима обучающихся (поставку бутилированной питьевой воды) осуществляет Индивидуальный предприниматель </a:t>
            </a:r>
            <a:endParaRPr lang="ru-RU" b="1" dirty="0" smtClean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Филин А. С.</a:t>
            </a:r>
            <a:endParaRPr lang="ru-RU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65-18 от 03.09.2018 г.</a:t>
            </a:r>
          </a:p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569437 от 20.02.2019 г.</a:t>
            </a:r>
          </a:p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Питьевая вода «</a:t>
            </a:r>
            <a:r>
              <a:rPr lang="ru-RU" b="1" dirty="0" err="1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Аквавилле</a:t>
            </a:r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премиум» соответствует ГОСТ 52109-2003 расфасованная в емкости, фасовка 19 л.</a:t>
            </a:r>
          </a:p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о государственной регистрации </a:t>
            </a:r>
          </a:p>
          <a:p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en-US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b="1" dirty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.50.99.01.006.Е.002331.05.12  от 25.05.2012 г.</a:t>
            </a:r>
          </a:p>
        </p:txBody>
      </p:sp>
    </p:spTree>
    <p:extLst>
      <p:ext uri="{BB962C8B-B14F-4D97-AF65-F5344CB8AC3E}">
        <p14:creationId xmlns:p14="http://schemas.microsoft.com/office/powerpoint/2010/main" xmlns="" val="2213279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ВИЮ\Рабочий стол\Доступность учреждения\Запасной выход фото\IMG_9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2664296" cy="2664296"/>
          </a:xfrm>
          <a:prstGeom prst="rect">
            <a:avLst/>
          </a:prstGeom>
          <a:noFill/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57158" y="214290"/>
            <a:ext cx="82153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</a:pPr>
            <a:r>
              <a:rPr kumimoji="0" lang="ru-RU" sz="2700" b="1" i="0" u="none" strike="noStrike" kern="1200" cap="none" spc="0" normalizeH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Доступность услуг для лиц с ограниченными возможностями</a:t>
            </a:r>
            <a:r>
              <a:rPr lang="ru-RU" sz="27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lnSpc>
                <a:spcPct val="80000"/>
              </a:lnSpc>
              <a:spcBef>
                <a:spcPct val="0"/>
              </a:spcBef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990033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3489" name="Picture 1" descr="C:\Documents and Settings\ВИЮ\Рабочий стол\Доступность учреждения\Запасной выход фото\IMG_9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92696"/>
            <a:ext cx="2736304" cy="2674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490" name="Picture 2" descr="C:\Documents and Settings\ВИЮ\Рабочий стол\Доступность учреждения\Запасной выход фото\IMG_9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77072"/>
            <a:ext cx="2808312" cy="2437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465" name="Picture 1" descr="C:\Documents and Settings\ВИЮ\Рабочий стол\ГИБДД ПЕРЕВОЗКИ\Паспорт БДД ФМЛ\ФОТО ул.К.Маркса 2018\IMG_12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2943058" cy="2380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Ольга\Desktop\директор\2018 -2019 учебный год\расчет показателей 2018-19\документы\IMG_26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93064" y="4216249"/>
            <a:ext cx="2510598" cy="2232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Documents and Settings\ВИЮ\Рабочий стол\Доступность учреждения\Санитарная зона\IMG_976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764704"/>
            <a:ext cx="2520280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9171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71414"/>
            <a:ext cx="778674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Маркировка доступной среды</a:t>
            </a:r>
            <a:endParaRPr lang="ru-RU" sz="3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69" name="Picture 1" descr="C:\Documents and Settings\ВИЮ\Рабочий стол\Доступность учреждения\Фото маркировки\IMGP53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45187"/>
            <a:ext cx="2880320" cy="2719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0" name="Picture 2" descr="C:\Documents and Settings\ВИЮ\Рабочий стол\Доступность учреждения\Фото маркировки\IMGP5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0"/>
            <a:ext cx="1872208" cy="27926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1" name="Picture 3" descr="C:\Documents and Settings\ВИЮ\Рабочий стол\Доступность учреждения\Фото маркировки\IMGP53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908720"/>
            <a:ext cx="2286016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2" name="Picture 4" descr="C:\Documents and Settings\ВИЮ\Рабочий стол\Доступность учреждения\Фото маркировки\IMGP53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071942"/>
            <a:ext cx="2000264" cy="2557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3" name="Picture 5" descr="C:\Documents and Settings\ВИЮ\Рабочий стол\Доступность учреждения\Фото маркировки\IMGP53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50234" y="4149079"/>
            <a:ext cx="1919573" cy="2468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4" name="Picture 6" descr="C:\Documents and Settings\ВИЮ\Рабочий стол\Доступность учреждения\Фото маркировки\IMGP53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33943" y="4071942"/>
            <a:ext cx="1688288" cy="2453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5" name="Picture 7" descr="C:\Documents and Settings\ВИЮ\Рабочий стол\Доступность учреждения\Фото маркировки\IMGP532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3286124"/>
            <a:ext cx="2428892" cy="341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05940351"/>
      </p:ext>
    </p:extLst>
  </p:cSld>
  <p:clrMapOvr>
    <a:masterClrMapping/>
  </p:clrMapOvr>
  <p:transition spd="slow" advClick="0" advTm="2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14282" y="1214422"/>
            <a:ext cx="8858312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857760"/>
            <a:ext cx="821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66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82" y="3857628"/>
            <a:ext cx="821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66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20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571744"/>
            <a:ext cx="821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66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dirty="0" smtClean="0">
              <a:latin typeface="Arial" pitchFamily="34" charset="0"/>
            </a:endParaRPr>
          </a:p>
        </p:txBody>
      </p:sp>
      <p:pic>
        <p:nvPicPr>
          <p:cNvPr id="61441" name="Picture 1" descr="C:\Documents and Settings\ВИЮ\Рабочий стол\Доступность учреждения\Санитарная зона\IMG_9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223026"/>
            <a:ext cx="2223889" cy="2526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2" name="Picture 2" descr="C:\Documents and Settings\ВИЮ\Рабочий стол\Доступность учреждения\Санитарная зона\IMG_9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8124" y="1755375"/>
            <a:ext cx="2196004" cy="2467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4" name="Picture 4" descr="C:\Documents and Settings\ВИЮ\Рабочий стол\Доступность учреждения\Санитарная зона\IMG_9767.JPG"/>
          <p:cNvPicPr>
            <a:picLocks noChangeAspect="1" noChangeArrowheads="1"/>
          </p:cNvPicPr>
          <p:nvPr/>
        </p:nvPicPr>
        <p:blipFill>
          <a:blip r:embed="rId4" cstate="print"/>
          <a:srcRect b="16018"/>
          <a:stretch>
            <a:fillRect/>
          </a:stretch>
        </p:blipFill>
        <p:spPr bwMode="auto">
          <a:xfrm>
            <a:off x="6444208" y="1755375"/>
            <a:ext cx="2306915" cy="2467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45" name="Picture 5" descr="C:\Documents and Settings\ВИЮ\Рабочий стол\Доступность учреждения\Санитарная зона\IMG_97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4067752"/>
            <a:ext cx="2072842" cy="2602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14282" y="404664"/>
            <a:ext cx="8215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Специально </a:t>
            </a: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оборудованные</a:t>
            </a:r>
          </a:p>
          <a:p>
            <a:pPr algn="ctr"/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санитарно-гигиенические помещения</a:t>
            </a:r>
            <a:endParaRPr lang="ru-RU" sz="3600" dirty="0"/>
          </a:p>
        </p:txBody>
      </p:sp>
      <p:pic>
        <p:nvPicPr>
          <p:cNvPr id="11" name="Рисунок 10" descr="C:\Users\Ольга\AppData\Local\Microsoft\Windows\Temporary Internet Files\Content.Word\IMG_260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2622" y="1843181"/>
            <a:ext cx="2502363" cy="2326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Ольга\AppData\Local\Microsoft\Windows\Temporary Internet Files\Content.Word\IMG_260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58538" y="4285608"/>
            <a:ext cx="2526929" cy="2099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87884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412776"/>
            <a:ext cx="498553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71406" y="142853"/>
            <a:ext cx="88582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tabLst>
                <a:tab pos="1614488" algn="l"/>
              </a:tabLst>
            </a:pPr>
            <a:r>
              <a:rPr lang="ru-RU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Физико-математический лицей расположен в</a:t>
            </a:r>
          </a:p>
          <a:p>
            <a:pPr algn="ctr">
              <a:lnSpc>
                <a:spcPct val="80000"/>
              </a:lnSpc>
              <a:tabLst>
                <a:tab pos="1614488" algn="l"/>
              </a:tabLst>
            </a:pPr>
            <a:r>
              <a:rPr lang="ru-RU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историческом центре города Сергиев Посад, </a:t>
            </a:r>
          </a:p>
          <a:p>
            <a:pPr algn="ctr">
              <a:lnSpc>
                <a:spcPct val="80000"/>
              </a:lnSpc>
              <a:tabLst>
                <a:tab pos="1614488" algn="l"/>
              </a:tabLst>
            </a:pPr>
            <a:r>
              <a:rPr lang="ru-RU" sz="24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открыт 01.09.1990 года</a:t>
            </a:r>
            <a:endParaRPr lang="ru-RU" sz="2400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16016" y="5157192"/>
            <a:ext cx="42136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Краткая информационная справка</a:t>
            </a: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Юридический адрес и фактический адрес: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141300, Московская область, город Сергиев Посад, ул. Карла Маркса, д.3.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Лицензия Министерства образования  Московской области: 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50 Л 01 №0008037 от 10.08. 2016 (регистрационный № 76157) 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Телефон \ факс: (496) 540-45-48, (496) 540-45-49, (496) 540-50-68       </a:t>
            </a:r>
            <a:b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1100" b="1" u="sng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sp</a:t>
            </a:r>
            <a:r>
              <a:rPr lang="ru-RU" sz="1100" b="1" u="sng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1000@</a:t>
            </a:r>
            <a:r>
              <a:rPr lang="en-US" sz="1100" b="1" u="sng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yandex</a:t>
            </a:r>
            <a:r>
              <a:rPr lang="ru-RU" sz="1100" b="1" u="sng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100" b="1" u="sng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11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1100" b="1" u="sng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1100" b="1" u="sng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://ФМЛ.РФ</a:t>
            </a:r>
            <a:endParaRPr lang="ru-RU" sz="11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09" name="Picture 1" descr="C:\Documents and Settings\ВИЮ\Рабочий стол\ГИБДД ПЕРЕВОЗКИ\Паспорт БДД ФМЛ\ФОТО ул.К.Маркса 2018\IMG_1280.JPG"/>
          <p:cNvPicPr>
            <a:picLocks noChangeAspect="1" noChangeArrowheads="1"/>
          </p:cNvPicPr>
          <p:nvPr/>
        </p:nvPicPr>
        <p:blipFill>
          <a:blip r:embed="rId3" cstate="print"/>
          <a:srcRect r="10248" b="4748"/>
          <a:stretch>
            <a:fillRect/>
          </a:stretch>
        </p:blipFill>
        <p:spPr bwMode="auto">
          <a:xfrm>
            <a:off x="3697814" y="4262574"/>
            <a:ext cx="5132561" cy="23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Ольга\Desktop\директор\2018 -2019 учебный год\IMG_26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99104" y="2478376"/>
            <a:ext cx="4968552" cy="283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747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841"/>
    </mc:Choice>
    <mc:Fallback>
      <p:transition spd="slow" advClick="0" advTm="284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258072" cy="10001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велосипедная парковка</a:t>
            </a:r>
            <a:endParaRPr lang="ru-RU" sz="2800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Ольга\Desktop\директор\2018 -2019 учебный год\IMG_263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62162" y="4159119"/>
            <a:ext cx="3104008" cy="2075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C:\Users\Ольга\Desktop\директор\2018 -2019 учебный год\IMG_263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99478" y="1598405"/>
            <a:ext cx="2961267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Ольга\Desktop\директор\2018 -2019 учебный год\IMG_263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24009" y="3108639"/>
            <a:ext cx="3103694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Ольга\AppData\Local\Microsoft\Windows\Temporary Internet Files\Content.Word\IMG_263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0028" y="1996491"/>
            <a:ext cx="2699304" cy="188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71414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904797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857256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Система охраны, информативность  среды</a:t>
            </a:r>
            <a:br>
              <a:rPr lang="ru-RU" sz="36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ВИЮ\Рабочий стол\IMG_0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2938191" cy="2303686"/>
          </a:xfrm>
          <a:prstGeom prst="rect">
            <a:avLst/>
          </a:prstGeom>
          <a:ln>
            <a:noFill/>
          </a:ln>
          <a:effectLst>
            <a:outerShdw blurRad="127000" dist="127000" dir="2700000" algn="tl" rotWithShape="0">
              <a:prstClr val="black">
                <a:alpha val="55000"/>
              </a:prst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96752"/>
            <a:ext cx="2664296" cy="2303685"/>
          </a:xfrm>
          <a:prstGeom prst="rect">
            <a:avLst/>
          </a:prstGeom>
          <a:ln>
            <a:noFill/>
          </a:ln>
          <a:effectLst>
            <a:outerShdw blurRad="127000" dist="127000" dir="2700000" algn="tl" rotWithShape="0">
              <a:prstClr val="black">
                <a:alpha val="55000"/>
              </a:prstClr>
            </a:outerShdw>
          </a:effectLst>
        </p:spPr>
      </p:pic>
      <p:pic>
        <p:nvPicPr>
          <p:cNvPr id="13" name="Picture 7" descr="F:\ФМЛ классы фото\IMG_06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293096"/>
            <a:ext cx="2808312" cy="2352599"/>
          </a:xfrm>
          <a:prstGeom prst="rect">
            <a:avLst/>
          </a:prstGeom>
          <a:noFill/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pic>
        <p:nvPicPr>
          <p:cNvPr id="6" name="Picture 6" descr="F:\ФМЛ классы фото\IMG_06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1196752"/>
            <a:ext cx="2664296" cy="2303685"/>
          </a:xfrm>
          <a:prstGeom prst="rect">
            <a:avLst/>
          </a:prstGeom>
          <a:noFill/>
          <a:ln>
            <a:noFill/>
          </a:ln>
          <a:effectLst>
            <a:outerShdw blurRad="88900" dist="127000" dir="2700000" algn="tl" rotWithShape="0">
              <a:prstClr val="black">
                <a:alpha val="55000"/>
              </a:prstClr>
            </a:outerShdw>
            <a:softEdge rad="12700"/>
          </a:effectLst>
        </p:spPr>
      </p:pic>
      <p:pic>
        <p:nvPicPr>
          <p:cNvPr id="64513" name="Picture 1" descr="C:\Documents and Settings\ВИЮ\Рабочий стол\лицей фото\01-13-1.jpg"/>
          <p:cNvPicPr>
            <a:picLocks noChangeAspect="1" noChangeArrowheads="1"/>
          </p:cNvPicPr>
          <p:nvPr/>
        </p:nvPicPr>
        <p:blipFill>
          <a:blip r:embed="rId6" cstate="print"/>
          <a:srcRect l="13350" r="2670"/>
          <a:stretch>
            <a:fillRect/>
          </a:stretch>
        </p:blipFill>
        <p:spPr bwMode="auto">
          <a:xfrm>
            <a:off x="107504" y="4221088"/>
            <a:ext cx="3024336" cy="2352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F:\ФМЛ классы фото\IMG_06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4293096"/>
            <a:ext cx="2555776" cy="2304256"/>
          </a:xfrm>
          <a:prstGeom prst="rect">
            <a:avLst/>
          </a:prstGeom>
          <a:noFill/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01917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ьга\Desktop\директор\2018 -2019 учебный год\IMG_264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60084" y="3035351"/>
            <a:ext cx="3266856" cy="261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C:\Users\Ольга\Desktop\директор\2018 -2019 учебный год\расчет показателей 2018-19\IMG_26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0136"/>
            <a:ext cx="3106604" cy="2822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401080" cy="8572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9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стенды</a:t>
            </a:r>
            <a:endParaRPr lang="ru-RU" sz="3200" b="1" dirty="0">
              <a:solidFill>
                <a:srgbClr val="92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Ольга\AppData\Local\Microsoft\Windows\Temporary Internet Files\Content.Word\IMG_26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67844" y="1880830"/>
            <a:ext cx="3240360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Ольга\AppData\Local\Microsoft\Windows\Temporary Internet Files\Content.Word\IMG_264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3278" y="4251631"/>
            <a:ext cx="2604043" cy="2375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Николай\Desktop\лицей\Новая папка\IMG_26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906" y="3781630"/>
            <a:ext cx="2736304" cy="260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Николай\Desktop\лицей\Новая папка\IMG_262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252536" y="620688"/>
            <a:ext cx="3096345" cy="2376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иколай\Desktop\лицей\Новая папка\IMG_26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240483" y="1007989"/>
            <a:ext cx="279082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Николай\Desktop\лицей\Новая папка\IMG_263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573854" y="3570154"/>
            <a:ext cx="2996952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Николай\Desktop\лицей\Новая папка\IMG_261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427984" y="620688"/>
            <a:ext cx="302433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Николай\Desktop\лицей\Новая папка\IMG_262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695230" y="4287398"/>
            <a:ext cx="259229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Николай\Desktop\лицей\Новая папка\IMG_261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6720015" y="1425001"/>
            <a:ext cx="2632693" cy="1888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850997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500065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Навигация внутри здания</a:t>
            </a:r>
            <a:br>
              <a:rPr lang="ru-RU" b="1" dirty="0">
                <a:solidFill>
                  <a:srgbClr val="99003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9393" name="Picture 1" descr="C:\Documents and Settings\ВИЮ\Рабочий стол\Навигация по лицею\IMG_1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556792"/>
            <a:ext cx="2400702" cy="2592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9394" name="Picture 2" descr="C:\Documents and Settings\ВИЮ\Рабочий стол\Навигация по лицею\IMG_1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4509120"/>
            <a:ext cx="2808312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36" y="1016523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C:\Users\Ольга\AppData\Local\Microsoft\Windows\Temporary Internet Files\Content.Word\IMG_260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91701" y="1489936"/>
            <a:ext cx="2713325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Ольга\AppData\Local\Microsoft\Windows\Temporary Internet Files\Content.Word\IMG_260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50758" y="4378268"/>
            <a:ext cx="2880320" cy="1816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C:\Users\Ольга\AppData\Local\Microsoft\Windows\Temporary Internet Files\Content.Word\IMG_2601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418890" y="3115555"/>
            <a:ext cx="3166837" cy="2212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C:\Users\Ольга\AppData\Local\Microsoft\Windows\Temporary Internet Files\Content.Word\IMG_2608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16619" y="1769539"/>
            <a:ext cx="2504573" cy="1680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497322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14291"/>
            <a:ext cx="885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Здание МБОУ «Физико-математический лицей» </a:t>
            </a:r>
          </a:p>
          <a:p>
            <a:pPr algn="ctr"/>
            <a:r>
              <a:rPr lang="ru-RU" sz="20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1861 года постройки, кирпичное, двухэтажное, площадью 1051,2 кв. м.;</a:t>
            </a:r>
          </a:p>
          <a:p>
            <a:pPr algn="ctr"/>
            <a:r>
              <a:rPr lang="ru-RU" sz="2000" b="1" dirty="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10 учебных кабинетов, из них : </a:t>
            </a:r>
          </a:p>
        </p:txBody>
      </p:sp>
      <p:pic>
        <p:nvPicPr>
          <p:cNvPr id="6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110" y="1020670"/>
            <a:ext cx="1302414" cy="130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143108" y="142873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  1 кабинет информатики, </a:t>
            </a:r>
          </a:p>
          <a:p>
            <a:pPr algn="ctr"/>
            <a:r>
              <a:rPr lang="ru-RU" sz="2000" b="1" dirty="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1 мобильный компьютерный класс, </a:t>
            </a:r>
          </a:p>
          <a:p>
            <a:pPr algn="ctr"/>
            <a:r>
              <a:rPr lang="ru-RU" sz="2000" b="1" dirty="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  1 лингафонный кабинет,</a:t>
            </a:r>
          </a:p>
          <a:p>
            <a:pPr algn="ctr"/>
            <a:r>
              <a:rPr lang="ru-RU" sz="2000" b="1" dirty="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       1 физическая лаборатория.</a:t>
            </a:r>
          </a:p>
          <a:p>
            <a:pPr algn="ctr"/>
            <a:r>
              <a:rPr lang="ru-RU" sz="2000" b="1" dirty="0" smtClean="0">
                <a:solidFill>
                  <a:srgbClr val="843C0C"/>
                </a:solidFill>
                <a:latin typeface="Times New Roman" pitchFamily="18" charset="0"/>
                <a:cs typeface="Times New Roman" pitchFamily="18" charset="0"/>
              </a:rPr>
              <a:t>Вспомогательные помещения: учительская,  канцелярия. </a:t>
            </a:r>
            <a:endParaRPr lang="ru-RU" sz="2000" dirty="0"/>
          </a:p>
        </p:txBody>
      </p:sp>
      <p:pic>
        <p:nvPicPr>
          <p:cNvPr id="67585" name="Picture 1" descr="C:\Documents and Settings\ВИЮ\Рабочий стол\лицей фото\Рисунок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501008"/>
            <a:ext cx="3174052" cy="2441578"/>
          </a:xfrm>
          <a:prstGeom prst="rect">
            <a:avLst/>
          </a:prstGeom>
          <a:noFill/>
        </p:spPr>
      </p:pic>
      <p:pic>
        <p:nvPicPr>
          <p:cNvPr id="67586" name="Picture 2" descr="C:\Documents and Settings\ВИЮ\Рабочий стол\лицей фото\Рисунок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33663" y="4293096"/>
            <a:ext cx="3276673" cy="2315139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0748" y="3409533"/>
            <a:ext cx="3010408" cy="221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68407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1" descr="C:\Documents and Settings\ВИЮ\Рабочий стол\лицей фото\01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928670"/>
            <a:ext cx="4286280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1285852" y="188640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7E0000"/>
                </a:solidFill>
                <a:latin typeface="Arial Black" pitchFamily="34" charset="0"/>
                <a:cs typeface="Times New Roman" pitchFamily="18" charset="0"/>
              </a:rPr>
              <a:t>Предметные кабинеты математики</a:t>
            </a:r>
            <a:endParaRPr lang="ru-RU" sz="2800" i="1" dirty="0">
              <a:solidFill>
                <a:srgbClr val="7E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1950259"/>
            <a:ext cx="41434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кабинета математики: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36,3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54,8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42,2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магнитно-меловая доска (3);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магнитно-маркерная доска 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(3);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доска интерактивная  (3);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УКФ проекторы  (2);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экран демонстрационный (2);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-мультимедийные проекторы:  (3),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МФУ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(3);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LCD 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телевизор 48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(3);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документ-камера (3)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64" y="142852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7072"/>
            <a:ext cx="4214842" cy="2387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97046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22000"/>
    </mc:Choice>
    <mc:Fallback>
      <p:transition spd="slow" advClick="0" advTm="22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1357298"/>
            <a:ext cx="45005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кабинета физики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 т.ч. физическая лаборатория)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35,9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48,5 м</a:t>
            </a:r>
            <a:r>
              <a:rPr lang="ru-RU" baseline="30000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Оборудование: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Комплекты демонстрационного и лабораторного оборудования по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механике;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термодинамике;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электричеству и магнетизму;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оптике;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молекулярной физике;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компьютерное место (2); 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интерактивная доска (2);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проекторы (2);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МФУ (1);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документ-камера (1)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принтер (1);</a:t>
            </a:r>
            <a:endParaRPr lang="ru-RU" dirty="0" smtClean="0">
              <a:solidFill>
                <a:srgbClr val="7E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LCD 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телевизор 48” (2)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- магнитно-меловая доска (2)</a:t>
            </a:r>
            <a:r>
              <a:rPr lang="ru-RU" dirty="0" smtClean="0">
                <a:solidFill>
                  <a:srgbClr val="7E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86256"/>
            <a:ext cx="4000528" cy="2286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500174"/>
            <a:ext cx="40005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dist="127000" dir="2700000" algn="tl" rotWithShape="0">
              <a:prstClr val="black">
                <a:alpha val="55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071538" y="0"/>
            <a:ext cx="7929618" cy="100010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7E0000"/>
                </a:solidFill>
                <a:latin typeface="Arial Black" pitchFamily="34" charset="0"/>
              </a:rPr>
              <a:t>Предметные кабинеты физики</a:t>
            </a:r>
            <a:endParaRPr lang="ru-RU" sz="2800" b="1" i="1" dirty="0">
              <a:solidFill>
                <a:srgbClr val="7E0000"/>
              </a:solidFill>
              <a:latin typeface="Arial Black" pitchFamily="34" charset="0"/>
            </a:endParaRPr>
          </a:p>
        </p:txBody>
      </p:sp>
      <p:pic>
        <p:nvPicPr>
          <p:cNvPr id="10" name="Picture 2" descr="http://phml.aironetsp.ru/pictures/inf_spravka/GERB_FML_big.g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50996"/>
            <a:ext cx="1449178" cy="1449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4157</TotalTime>
  <Words>671</Words>
  <Application>Microsoft Office PowerPoint</Application>
  <PresentationFormat>Экран (4:3)</PresentationFormat>
  <Paragraphs>138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Материально-техническое обеспечение и оснащенность образовательного процесса    ГБОУ МО    «Сергиево-Посадский физико-математический лицей»</vt:lpstr>
      <vt:lpstr>Слайд 2</vt:lpstr>
      <vt:lpstr> Система охраны, информативность  среды </vt:lpstr>
      <vt:lpstr>Информационные стенды</vt:lpstr>
      <vt:lpstr>Слайд 5</vt:lpstr>
      <vt:lpstr>Навигация внутри здания </vt:lpstr>
      <vt:lpstr>Слайд 7</vt:lpstr>
      <vt:lpstr>Слайд 8</vt:lpstr>
      <vt:lpstr>Предметные кабинеты физики</vt:lpstr>
      <vt:lpstr>Предметный кабинет информатики</vt:lpstr>
      <vt:lpstr>Кабинет химии и биологии</vt:lpstr>
      <vt:lpstr>Предметный кабинет русского языка и литературы</vt:lpstr>
      <vt:lpstr>Предметный кабинет иностранного языка (лингафонный)</vt:lpstr>
      <vt:lpstr>Предметный кабинет истории и обществознания</vt:lpstr>
      <vt:lpstr>Культурная среда лицея</vt:lpstr>
      <vt:lpstr>Организация питьевого режима</vt:lpstr>
      <vt:lpstr>Слайд 17</vt:lpstr>
      <vt:lpstr>Слайд 18</vt:lpstr>
      <vt:lpstr>Слайд 19</vt:lpstr>
      <vt:lpstr>Современная велосипедная парковка</vt:lpstr>
    </vt:vector>
  </TitlesOfParts>
  <Company>FML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ВИЮ</dc:creator>
  <cp:lastModifiedBy>Николай</cp:lastModifiedBy>
  <cp:revision>934</cp:revision>
  <dcterms:created xsi:type="dcterms:W3CDTF">2018-04-05T11:11:35Z</dcterms:created>
  <dcterms:modified xsi:type="dcterms:W3CDTF">2020-06-18T11:00:45Z</dcterms:modified>
</cp:coreProperties>
</file>