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0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Решение логарифмических неравенств с переменной в основании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552" y="2204864"/>
                <a:ext cx="7312323" cy="1842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/>
                        </a:rPr>
                        <m:t>1 способ:</m:t>
                      </m:r>
                    </m:oMath>
                  </m:oMathPara>
                </a14:m>
                <a:endParaRPr lang="ru-RU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𝑔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800" b="0" i="1" smtClean="0">
                          <a:latin typeface="Cambria Math"/>
                        </a:rPr>
                        <m:t>&gt;0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↔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)</m:t>
                              </m:r>
                            </m:sub>
                          </m:sSub>
                        </m:fName>
                        <m:e>
                          <m:r>
                            <a:rPr lang="en-US" sz="2800" i="1">
                              <a:latin typeface="Cambria Math"/>
                            </a:rPr>
                            <m:t>𝑔</m:t>
                          </m:r>
                          <m:r>
                            <a:rPr lang="en-US" sz="2800" i="1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  <m:r>
                            <a:rPr lang="en-US" sz="2800" i="1"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800" i="1">
                          <a:latin typeface="Cambria Math"/>
                        </a:rPr>
                        <m:t>&gt;</m:t>
                      </m:r>
                      <m:func>
                        <m:func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</m:t>
                              </m:r>
                            </m:sub>
                          </m:sSub>
                        </m:fName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e>
                      </m:func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↔</m:t>
                      </m:r>
                    </m:oMath>
                  </m:oMathPara>
                </a14:m>
                <a:endParaRPr lang="en-US" sz="2800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1)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&gt;1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   2) 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0&lt;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&lt;1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0&lt;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</a:rPr>
                                <m:t>&lt;1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204864"/>
                <a:ext cx="7312323" cy="184242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9071" y="4250502"/>
                <a:ext cx="8352928" cy="2278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dirty="0" smtClean="0"/>
                  <a:t>2 способ: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)</m:t>
                              </m:r>
                            </m:sub>
                          </m:sSub>
                        </m:fName>
                        <m:e>
                          <m:r>
                            <a:rPr lang="en-US" sz="2800" i="1">
                              <a:latin typeface="Cambria Math"/>
                            </a:rPr>
                            <m:t>𝑔</m:t>
                          </m:r>
                          <m:r>
                            <a:rPr lang="en-US" sz="2800" i="1">
                              <a:latin typeface="Cambria Math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  <m:r>
                            <a:rPr lang="en-US" sz="2800" i="1"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800" i="1">
                          <a:latin typeface="Cambria Math"/>
                        </a:rPr>
                        <m:t>&gt;</m:t>
                      </m:r>
                      <m:r>
                        <a:rPr lang="ru-RU" sz="2800" b="0" i="1" smtClean="0">
                          <a:latin typeface="Cambria Math"/>
                        </a:rPr>
                        <m:t>0</m:t>
                      </m:r>
                      <m:r>
                        <a:rPr lang="ru-RU" sz="2800" b="0" i="1" smtClean="0">
                          <a:latin typeface="Cambria Math"/>
                          <a:ea typeface="Cambria Math"/>
                        </a:rPr>
                        <m:t>↔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8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𝑔</m:t>
                                  </m:r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)≠1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71" y="4250502"/>
                <a:ext cx="8352928" cy="22787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6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404664"/>
                <a:ext cx="8227765" cy="35960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0" i="1" smtClean="0">
                              <a:latin typeface="Cambria Math"/>
                            </a:rPr>
                            <m:t>1. 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+0,4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5−5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lang="en-US" sz="2400" b="0" i="1" smtClean="0">
                          <a:latin typeface="Cambria Math"/>
                        </a:rPr>
                        <m:t>&gt;0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&gt;1</m:t>
                                      </m:r>
                                    </m:e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+0,4</m:t>
                                          </m:r>
                                        </m:num>
                                        <m:den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5−5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den>
                                      </m:f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&gt;1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0&lt;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&lt;1</m:t>
                                      </m:r>
                                    </m:e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0&lt;</m:t>
                                      </m:r>
                                      <m:f>
                                        <m:f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+0,4</m:t>
                                          </m:r>
                                        </m:num>
                                        <m:den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5−5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den>
                                      </m:f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&lt;1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↔</m:t>
                      </m:r>
                      <m:d>
                        <m:dPr>
                          <m:begChr m:val="[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&gt;1</m:t>
                                      </m:r>
                                    </m:e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7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,6</m:t>
                                          </m:r>
                                        </m:num>
                                        <m:den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5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/>
                                            </a:rPr>
                                            <m:t>−5</m:t>
                                          </m:r>
                                        </m:den>
                                      </m:f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&lt;0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0&lt;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&lt;1</m:t>
                                      </m:r>
                                    </m:e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+0,4</m:t>
                                          </m:r>
                                        </m:num>
                                        <m:den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5−5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den>
                                      </m:f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&gt;0</m:t>
                                      </m:r>
                                    </m:e>
                                    <m:e>
                                      <m:f>
                                        <m:f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7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−4,6</m:t>
                                          </m:r>
                                        </m:num>
                                        <m:den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5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</a:rPr>
                                            <m:t>−5</m:t>
                                          </m:r>
                                        </m:den>
                                      </m:f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&gt;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0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↔0&lt;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&lt;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46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70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4664"/>
                <a:ext cx="8227765" cy="359604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397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4186" y="370166"/>
                <a:ext cx="6802055" cy="4455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+0,4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5−5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func>
                      <m:r>
                        <a:rPr lang="en-US" sz="2400" i="1">
                          <a:latin typeface="Cambria Math"/>
                        </a:rPr>
                        <m:t>&gt;0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↔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+0,4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5−5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+0,4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5−5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↔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e>
                              </m:d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7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−4,6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5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−5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&lt;0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≠1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+0,4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5−5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86" y="370166"/>
                <a:ext cx="6802055" cy="445519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04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5536" y="404664"/>
                <a:ext cx="5732595" cy="41337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2.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−18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+91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90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en-US" sz="2400" b="0" i="1" smtClean="0">
                            <a:latin typeface="Cambria Math"/>
                          </a:rPr>
                          <m:t>(5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−0,3)</m:t>
                        </m:r>
                      </m:e>
                    </m:func>
                    <m:r>
                      <a:rPr lang="en-US" sz="24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0↔</m:t>
                    </m:r>
                  </m:oMath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endParaRPr lang="en-US" sz="2400" i="1" dirty="0">
                  <a:latin typeface="Cambria Math"/>
                  <a:ea typeface="Cambria Math"/>
                </a:endParaRPr>
              </a:p>
              <a:p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</a:rPr>
                                    <m:t>−18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+91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90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−1)(5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−0,3−1)≤0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</a:rPr>
                                    <m:t>−18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+91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90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</a:rPr>
                                    <m:t>−18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+91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90</m:t>
                                  </m:r>
                                </m:den>
                              </m:f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−0,3&gt;0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4664"/>
                <a:ext cx="5732595" cy="4133760"/>
              </a:xfrm>
              <a:prstGeom prst="rect">
                <a:avLst/>
              </a:prstGeom>
              <a:blipFill rotWithShape="1">
                <a:blip r:embed="rId2"/>
                <a:stretch>
                  <a:fillRect l="-1702" t="-1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1345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4000" y="489528"/>
                <a:ext cx="5093702" cy="36186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3.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(3−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)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4−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</a:rPr>
                              <m:t>5−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</m:func>
                    <m:r>
                      <a:rPr lang="en-US" sz="24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1↔</m:t>
                    </m:r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(3−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)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4−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5−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3−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3−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sz="24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0↔</m:t>
                    </m:r>
                  </m:oMath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(3−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−1)(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−5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−3+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)≤0</m:t>
                              </m:r>
                              <m:r>
                                <m:rPr>
                                  <m:nor/>
                                </m:rPr>
                                <a:rPr lang="ru-RU" sz="2400" dirty="0"/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3−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≠1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−5</m:t>
                                  </m:r>
                                </m:den>
                              </m:f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489528"/>
                <a:ext cx="5093702" cy="3618619"/>
              </a:xfrm>
              <a:prstGeom prst="rect">
                <a:avLst/>
              </a:prstGeom>
              <a:blipFill rotWithShape="1">
                <a:blip r:embed="rId2"/>
                <a:stretch>
                  <a:fillRect l="-19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5506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620688"/>
                <a:ext cx="7593425" cy="44131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4. 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−3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−4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≤4↔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  <a:ea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−3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≤2↔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−3−1)(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</a:rPr>
                                    <m:t>−4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b="0" i="1" smtClean="0">
                                          <a:latin typeface="Cambria Math"/>
                                          <a:ea typeface="Cambria Math"/>
                                        </a:rPr>
                                        <m:t>−3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)≤0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−3&gt;0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−3≠1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e>
                          </m:eqArr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−4)(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−3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)(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−3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)≤0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−3&gt;0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−3≠1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20688"/>
                <a:ext cx="7593425" cy="441319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6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476672"/>
                <a:ext cx="6797758" cy="585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5. 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−1</m:t>
                              </m:r>
                            </m:den>
                          </m:f>
                        </m:e>
                      </m:func>
                      <m:r>
                        <a:rPr lang="en-US" sz="2400" b="0" i="1" smtClean="0">
                          <a:latin typeface="Cambria Math"/>
                        </a:rPr>
                        <m:t>&gt;2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fName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(6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−1)</m:t>
                          </m:r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  <a:ea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b>
                          </m:sSub>
                        </m:fName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  <a:ea typeface="Cambria Math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−1</m:t>
                              </m:r>
                            </m:sub>
                          </m:sSub>
                        </m:fName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(6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−1)</m:t>
                          </m:r>
                        </m:e>
                      </m:func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&gt;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func>
                            <m:func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  <a:ea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>
                                          <a:latin typeface="Cambria Math"/>
                                          <a:ea typeface="Cambria Math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6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−2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&gt;0↔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−2)(</m:t>
                              </m:r>
                            </m:e>
                          </m:func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</m:e>
                          </m:func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&gt;0↔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6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−1−1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6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</a:rPr>
                                            <m:t>−1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)(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6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−1</m:t>
                                      </m:r>
                                    </m:den>
                                  </m:f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(6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−1−1)(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−1)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  <m:r>
                                <m:rPr>
                                  <m:nor/>
                                </m:rPr>
                                <a:rPr lang="ru-RU" sz="2400" dirty="0"/>
                                <m:t> 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−1&gt;0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−1≠1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76672"/>
                <a:ext cx="6797758" cy="585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17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476672"/>
                <a:ext cx="7969939" cy="2601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i="0" smtClean="0">
                                  <a:latin typeface="Cambria Math"/>
                                </a:rPr>
                                <m:t>log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3−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400" b="0" i="1" smtClean="0">
                              <a:latin typeface="Cambria Math"/>
                            </a:rPr>
                            <m:t>&gt;0</m:t>
                          </m:r>
                        </m:e>
                      </m:func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↔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−1)(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3−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</a:rPr>
                                <m:t>−1)&gt;0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76672"/>
                <a:ext cx="7969939" cy="26010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0314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21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Тема Office</vt:lpstr>
      <vt:lpstr>Решение логарифмических неравенств с переменной в основании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логарифмических неравенств с переменной в основании</dc:title>
  <dc:creator>user</dc:creator>
  <cp:lastModifiedBy>Гавриленко</cp:lastModifiedBy>
  <cp:revision>10</cp:revision>
  <dcterms:created xsi:type="dcterms:W3CDTF">2020-05-12T20:34:31Z</dcterms:created>
  <dcterms:modified xsi:type="dcterms:W3CDTF">2020-06-15T09:38:48Z</dcterms:modified>
</cp:coreProperties>
</file>