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5" r:id="rId22"/>
    <p:sldId id="266" r:id="rId23"/>
    <p:sldId id="267" r:id="rId24"/>
    <p:sldId id="26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183"/>
    <a:srgbClr val="C55A11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825" autoAdjust="0"/>
  </p:normalViewPr>
  <p:slideViewPr>
    <p:cSldViewPr snapToGrid="0">
      <p:cViewPr varScale="1">
        <p:scale>
          <a:sx n="110" d="100"/>
          <a:sy n="110" d="100"/>
        </p:scale>
        <p:origin x="-59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6324B-AF11-4198-8D72-A9EE5BE08D00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7B493-DBA5-405D-B62B-833BCD9E6F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7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C323879-E8DA-43FA-A9E5-EA8EB56F22B3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2369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BF70C9D1-5AFD-4C4C-AB94-03C096E528DD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Lucida Sans Unicode" panose="020B0602030504020204" pitchFamily="34" charset="0"/>
              </a:rPr>
              <a:pPr marL="0" marR="0" lvl="0" indent="0" algn="r" defTabSz="449263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22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361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9F713CF-D7DF-40BB-B570-378AF8AA5122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59072B8-9229-4A9F-B7FE-B994A8588B5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0A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8AQxU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AtFwAA+AsAAP00AACoGgAAEAAAACYAAAAIAAAAAQAAAAAAAAA="/>
              </a:ext>
            </a:extLst>
          </p:cNvSpPr>
          <p:nvPr>
            <p:ph type="ctrTitle"/>
          </p:nvPr>
        </p:nvSpPr>
        <p:spPr>
          <a:xfrm>
            <a:off x="5023273" y="1945640"/>
            <a:ext cx="6461760" cy="2387600"/>
          </a:xfrm>
        </p:spPr>
        <p:txBody>
          <a:bodyPr/>
          <a:lstStyle/>
          <a:p>
            <a:pPr>
              <a:defRPr lang="en-US"/>
            </a:pPr>
            <a:r>
              <a:rPr lang="en-US" sz="9600" b="1" dirty="0" smtClean="0"/>
              <a:t>Grammar</a:t>
            </a:r>
            <a:endParaRPr lang="en-US" sz="9600" b="1" dirty="0"/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AtFwAAORsAAP00AABoJQAAEAAAACYAAAAIAAAAAQAAAAAAAAA="/>
              </a:ext>
            </a:extLst>
          </p:cNvSpPr>
          <p:nvPr>
            <p:ph type="subTitle" idx="1"/>
          </p:nvPr>
        </p:nvSpPr>
        <p:spPr>
          <a:xfrm>
            <a:off x="5023273" y="4425316"/>
            <a:ext cx="6461760" cy="1655445"/>
          </a:xfrm>
        </p:spPr>
        <p:txBody>
          <a:bodyPr/>
          <a:lstStyle/>
          <a:p>
            <a:pPr>
              <a:defRPr lang="en-US"/>
            </a:pPr>
            <a:r>
              <a:rPr lang="en-US" sz="2800" dirty="0"/>
              <a:t>The typical grammar and lexical tasks </a:t>
            </a:r>
            <a:r>
              <a:rPr lang="ru-RU" sz="2800" dirty="0" smtClean="0"/>
              <a:t>а</a:t>
            </a:r>
            <a:r>
              <a:rPr lang="en-US" sz="2800" dirty="0" smtClean="0"/>
              <a:t>s</a:t>
            </a:r>
            <a:r>
              <a:rPr lang="en-US" sz="2800" dirty="0" smtClean="0"/>
              <a:t> </a:t>
            </a:r>
            <a:r>
              <a:rPr lang="en-US" sz="2800" dirty="0"/>
              <a:t>the </a:t>
            </a:r>
            <a:r>
              <a:rPr lang="en-US" sz="2800"/>
              <a:t>preparation </a:t>
            </a:r>
            <a:r>
              <a:rPr lang="en-US" sz="2800" smtClean="0"/>
              <a:t>for</a:t>
            </a:r>
            <a:r>
              <a:rPr lang="en-US" sz="2800" smtClean="0"/>
              <a:t> </a:t>
            </a:r>
            <a:r>
              <a:rPr lang="en-US" sz="2800" dirty="0"/>
              <a:t>the final </a:t>
            </a:r>
            <a:r>
              <a:rPr lang="en-US" sz="2800" dirty="0" smtClean="0"/>
              <a:t>exam</a:t>
            </a:r>
            <a:r>
              <a:rPr lang="ru-RU" sz="2800" dirty="0" smtClean="0"/>
              <a:t>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6608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095" y="491705"/>
            <a:ext cx="10972800" cy="1600200"/>
          </a:xfrm>
        </p:spPr>
        <p:txBody>
          <a:bodyPr/>
          <a:lstStyle/>
          <a:p>
            <a:r>
              <a:rPr lang="en-US" sz="2800" b="1" i="1" dirty="0" smtClean="0"/>
              <a:t>Past Simple(</a:t>
            </a:r>
            <a:r>
              <a:rPr lang="ru-RU" sz="2800" b="1" i="1" dirty="0" smtClean="0"/>
              <a:t>одиночное ил </a:t>
            </a:r>
            <a:r>
              <a:rPr lang="ru-RU" sz="2800" b="1" i="1" dirty="0" err="1" smtClean="0"/>
              <a:t>повторяющеесся</a:t>
            </a:r>
            <a:r>
              <a:rPr lang="ru-RU" sz="2800" b="1" i="1" dirty="0" smtClean="0"/>
              <a:t> действие в прошлом, нет связи с настоящим, последовательные действия в прошлом</a:t>
            </a:r>
            <a:r>
              <a:rPr lang="en-US" sz="2800" b="1" i="1" dirty="0" smtClean="0"/>
              <a:t>)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249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i="1" dirty="0" err="1" smtClean="0">
                <a:solidFill>
                  <a:schemeClr val="tx1"/>
                </a:solidFill>
              </a:rPr>
              <a:t>Сигнификанты</a:t>
            </a:r>
            <a:r>
              <a:rPr lang="ru-RU" sz="2400" i="1" dirty="0" smtClean="0">
                <a:solidFill>
                  <a:schemeClr val="tx1"/>
                </a:solidFill>
              </a:rPr>
              <a:t>: 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yesterday, ago, last year/month/week/</a:t>
            </a:r>
            <a:r>
              <a:rPr lang="en-US" sz="2400" dirty="0" err="1" smtClean="0">
                <a:solidFill>
                  <a:schemeClr val="tx1"/>
                </a:solidFill>
              </a:rPr>
              <a:t>Moday</a:t>
            </a:r>
            <a:r>
              <a:rPr lang="en-US" sz="2400" dirty="0" smtClean="0">
                <a:solidFill>
                  <a:schemeClr val="tx1"/>
                </a:solidFill>
              </a:rPr>
              <a:t>/November, in 1999, when he/she/I </a:t>
            </a:r>
            <a:r>
              <a:rPr lang="ru-RU" sz="2400" dirty="0" smtClean="0">
                <a:solidFill>
                  <a:schemeClr val="tx1"/>
                </a:solidFill>
              </a:rPr>
              <a:t>и </a:t>
            </a:r>
            <a:r>
              <a:rPr lang="ru-RU" sz="2400" dirty="0" err="1" smtClean="0">
                <a:solidFill>
                  <a:schemeClr val="tx1"/>
                </a:solidFill>
              </a:rPr>
              <a:t>тд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wa</a:t>
            </a:r>
            <a:r>
              <a:rPr lang="en-US" sz="2400" dirty="0" smtClean="0">
                <a:solidFill>
                  <a:schemeClr val="tx1"/>
                </a:solidFill>
              </a:rPr>
              <a:t> 5</a:t>
            </a:r>
          </a:p>
          <a:p>
            <a:pPr marL="0" indent="0">
              <a:buNone/>
            </a:pPr>
            <a:r>
              <a:rPr lang="en-US" sz="2400" i="1" dirty="0" err="1" smtClean="0">
                <a:solidFill>
                  <a:schemeClr val="tx1"/>
                </a:solidFill>
              </a:rPr>
              <a:t>Структура</a:t>
            </a:r>
            <a:r>
              <a:rPr lang="en-US" sz="2400" dirty="0" smtClean="0">
                <a:solidFill>
                  <a:schemeClr val="tx1"/>
                </a:solidFill>
              </a:rPr>
              <a:t>: </a:t>
            </a: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+:___+ V-</a:t>
            </a:r>
            <a:r>
              <a:rPr lang="en-US" sz="2400" dirty="0" err="1" smtClean="0">
                <a:solidFill>
                  <a:schemeClr val="tx1"/>
                </a:solidFill>
              </a:rPr>
              <a:t>ed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или 2 форма (неправ </a:t>
            </a:r>
            <a:r>
              <a:rPr lang="ru-RU" sz="2400" dirty="0" err="1" smtClean="0">
                <a:solidFill>
                  <a:schemeClr val="tx1"/>
                </a:solidFill>
              </a:rPr>
              <a:t>гл</a:t>
            </a:r>
            <a:r>
              <a:rPr lang="ru-RU" sz="2400" dirty="0" smtClean="0">
                <a:solidFill>
                  <a:schemeClr val="tx1"/>
                </a:solidFill>
              </a:rPr>
              <a:t>)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-:___+ did+ not + V</a:t>
            </a:r>
            <a:r>
              <a:rPr lang="en-US" sz="2400" baseline="-25000" dirty="0" smtClean="0">
                <a:solidFill>
                  <a:schemeClr val="tx1"/>
                </a:solidFill>
              </a:rPr>
              <a:t>o</a:t>
            </a: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?: Did +___+ V</a:t>
            </a:r>
            <a:r>
              <a:rPr lang="en-US" sz="2400" baseline="-25000" dirty="0" smtClean="0">
                <a:solidFill>
                  <a:schemeClr val="tx1"/>
                </a:solidFill>
              </a:rPr>
              <a:t>o</a:t>
            </a: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+:___+ TO BE (</a:t>
            </a:r>
            <a:r>
              <a:rPr lang="ru-RU" sz="2400" dirty="0" smtClean="0">
                <a:solidFill>
                  <a:schemeClr val="tx1"/>
                </a:solidFill>
              </a:rPr>
              <a:t>то  есть</a:t>
            </a:r>
            <a:r>
              <a:rPr lang="en-US" sz="2400" dirty="0" smtClean="0">
                <a:solidFill>
                  <a:schemeClr val="tx1"/>
                </a:solidFill>
              </a:rPr>
              <a:t> was(</a:t>
            </a:r>
            <a:r>
              <a:rPr lang="ru-RU" sz="2400" dirty="0" err="1" smtClean="0">
                <a:solidFill>
                  <a:schemeClr val="tx1"/>
                </a:solidFill>
              </a:rPr>
              <a:t>ед.ч</a:t>
            </a:r>
            <a:r>
              <a:rPr lang="ru-RU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 smtClean="0">
                <a:solidFill>
                  <a:schemeClr val="tx1"/>
                </a:solidFill>
              </a:rPr>
              <a:t>/were(</a:t>
            </a:r>
            <a:r>
              <a:rPr lang="ru-RU" sz="2400" dirty="0" err="1" smtClean="0">
                <a:solidFill>
                  <a:schemeClr val="tx1"/>
                </a:solidFill>
              </a:rPr>
              <a:t>мн.ч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 + </a:t>
            </a:r>
            <a:r>
              <a:rPr lang="ru-RU" sz="2400" dirty="0" err="1" smtClean="0">
                <a:solidFill>
                  <a:schemeClr val="tx1"/>
                </a:solidFill>
              </a:rPr>
              <a:t>сущ</a:t>
            </a:r>
            <a:r>
              <a:rPr lang="ru-RU" sz="2400" dirty="0" smtClean="0">
                <a:solidFill>
                  <a:schemeClr val="tx1"/>
                </a:solidFill>
              </a:rPr>
              <a:t>/</a:t>
            </a:r>
            <a:r>
              <a:rPr lang="ru-RU" sz="2400" dirty="0" err="1" smtClean="0">
                <a:solidFill>
                  <a:schemeClr val="tx1"/>
                </a:solidFill>
              </a:rPr>
              <a:t>прилаг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-:___+ TO BE (</a:t>
            </a:r>
            <a:r>
              <a:rPr lang="ru-RU" sz="2400" dirty="0" smtClean="0">
                <a:solidFill>
                  <a:schemeClr val="tx1"/>
                </a:solidFill>
              </a:rPr>
              <a:t>то  есть</a:t>
            </a:r>
            <a:r>
              <a:rPr lang="en-US" sz="2400" dirty="0" smtClean="0">
                <a:solidFill>
                  <a:schemeClr val="tx1"/>
                </a:solidFill>
              </a:rPr>
              <a:t> was(</a:t>
            </a:r>
            <a:r>
              <a:rPr lang="ru-RU" sz="2400" dirty="0" err="1" smtClean="0">
                <a:solidFill>
                  <a:schemeClr val="tx1"/>
                </a:solidFill>
              </a:rPr>
              <a:t>ед.ч</a:t>
            </a:r>
            <a:r>
              <a:rPr lang="ru-RU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 smtClean="0">
                <a:solidFill>
                  <a:schemeClr val="tx1"/>
                </a:solidFill>
              </a:rPr>
              <a:t>/were(</a:t>
            </a:r>
            <a:r>
              <a:rPr lang="ru-RU" sz="2400" dirty="0" err="1" smtClean="0">
                <a:solidFill>
                  <a:schemeClr val="tx1"/>
                </a:solidFill>
              </a:rPr>
              <a:t>мн.ч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 + not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+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сущ</a:t>
            </a:r>
            <a:r>
              <a:rPr lang="ru-RU" sz="2400" dirty="0" smtClean="0">
                <a:solidFill>
                  <a:schemeClr val="tx1"/>
                </a:solidFill>
              </a:rPr>
              <a:t>/</a:t>
            </a:r>
            <a:r>
              <a:rPr lang="ru-RU" sz="2400" dirty="0" err="1" smtClean="0">
                <a:solidFill>
                  <a:schemeClr val="tx1"/>
                </a:solidFill>
              </a:rPr>
              <a:t>прилаг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?: TO BE (</a:t>
            </a:r>
            <a:r>
              <a:rPr lang="ru-RU" sz="2400" dirty="0" smtClean="0">
                <a:solidFill>
                  <a:schemeClr val="tx1"/>
                </a:solidFill>
              </a:rPr>
              <a:t>то  есть</a:t>
            </a:r>
            <a:r>
              <a:rPr lang="en-US" sz="2400" dirty="0" smtClean="0">
                <a:solidFill>
                  <a:schemeClr val="tx1"/>
                </a:solidFill>
              </a:rPr>
              <a:t> was(</a:t>
            </a:r>
            <a:r>
              <a:rPr lang="ru-RU" sz="2400" dirty="0" err="1" smtClean="0">
                <a:solidFill>
                  <a:schemeClr val="tx1"/>
                </a:solidFill>
              </a:rPr>
              <a:t>ед.ч</a:t>
            </a:r>
            <a:r>
              <a:rPr lang="ru-RU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 smtClean="0">
                <a:solidFill>
                  <a:schemeClr val="tx1"/>
                </a:solidFill>
              </a:rPr>
              <a:t>/were(</a:t>
            </a:r>
            <a:r>
              <a:rPr lang="ru-RU" sz="2400" dirty="0" err="1" smtClean="0">
                <a:solidFill>
                  <a:schemeClr val="tx1"/>
                </a:solidFill>
              </a:rPr>
              <a:t>мн.ч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 +___+ </a:t>
            </a:r>
            <a:r>
              <a:rPr lang="ru-RU" sz="2400" dirty="0" err="1" smtClean="0">
                <a:solidFill>
                  <a:schemeClr val="tx1"/>
                </a:solidFill>
              </a:rPr>
              <a:t>сущ</a:t>
            </a:r>
            <a:r>
              <a:rPr lang="ru-RU" sz="2400" dirty="0" smtClean="0">
                <a:solidFill>
                  <a:schemeClr val="tx1"/>
                </a:solidFill>
              </a:rPr>
              <a:t>/</a:t>
            </a:r>
            <a:r>
              <a:rPr lang="ru-RU" sz="2400" dirty="0" err="1" smtClean="0">
                <a:solidFill>
                  <a:schemeClr val="tx1"/>
                </a:solidFill>
              </a:rPr>
              <a:t>прилаг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9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Правило согласования времён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24001"/>
            <a:ext cx="10515600" cy="465328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Если в главном предложении глагол стоит в прошедшем времени, то в придаточном предложении глагол должен стоять в одном из прошедших времён (</a:t>
            </a:r>
            <a:r>
              <a:rPr lang="en-US" sz="2000" dirty="0" smtClean="0">
                <a:solidFill>
                  <a:schemeClr val="tx1"/>
                </a:solidFill>
              </a:rPr>
              <a:t>Past </a:t>
            </a:r>
            <a:r>
              <a:rPr lang="ru-RU" sz="2000" dirty="0" smtClean="0">
                <a:solidFill>
                  <a:schemeClr val="tx1"/>
                </a:solidFill>
              </a:rPr>
              <a:t>или </a:t>
            </a:r>
            <a:r>
              <a:rPr lang="en-US" sz="2000" dirty="0" smtClean="0">
                <a:solidFill>
                  <a:schemeClr val="tx1"/>
                </a:solidFill>
              </a:rPr>
              <a:t>Future-in-the-Past</a:t>
            </a:r>
            <a:r>
              <a:rPr lang="ru-RU" sz="2000" dirty="0" smtClean="0">
                <a:solidFill>
                  <a:schemeClr val="tx1"/>
                </a:solidFill>
              </a:rPr>
              <a:t>). При согласовании времён в косвенной речи необходимо осуществить сдвиг времён по следующим правилам: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Времена группы </a:t>
            </a:r>
            <a:r>
              <a:rPr lang="en-US" sz="2000" dirty="0" smtClean="0">
                <a:solidFill>
                  <a:schemeClr val="tx1"/>
                </a:solidFill>
              </a:rPr>
              <a:t>Present </a:t>
            </a:r>
            <a:r>
              <a:rPr lang="ru-RU" sz="2000" dirty="0" smtClean="0">
                <a:solidFill>
                  <a:schemeClr val="tx1"/>
                </a:solidFill>
              </a:rPr>
              <a:t>изменяются на соответствующие им времена </a:t>
            </a:r>
            <a:r>
              <a:rPr lang="en-US" sz="2000" dirty="0" smtClean="0">
                <a:solidFill>
                  <a:schemeClr val="tx1"/>
                </a:solidFill>
              </a:rPr>
              <a:t>Past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Времена группы</a:t>
            </a:r>
            <a:r>
              <a:rPr lang="en-US" sz="2000" dirty="0" smtClean="0">
                <a:solidFill>
                  <a:schemeClr val="tx1"/>
                </a:solidFill>
              </a:rPr>
              <a:t> Future</a:t>
            </a:r>
            <a:r>
              <a:rPr lang="ru-RU" sz="2000" dirty="0" smtClean="0">
                <a:solidFill>
                  <a:schemeClr val="tx1"/>
                </a:solidFill>
              </a:rPr>
              <a:t> изменяются на </a:t>
            </a:r>
            <a:r>
              <a:rPr lang="en-US" sz="2000" dirty="0" smtClean="0">
                <a:solidFill>
                  <a:schemeClr val="tx1"/>
                </a:solidFill>
              </a:rPr>
              <a:t>Future-in-the-Past </a:t>
            </a:r>
            <a:r>
              <a:rPr lang="ru-RU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 smtClean="0">
                <a:solidFill>
                  <a:schemeClr val="tx1"/>
                </a:solidFill>
              </a:rPr>
              <a:t>shall, will </a:t>
            </a:r>
            <a:r>
              <a:rPr lang="ru-RU" sz="2000" dirty="0" smtClean="0">
                <a:solidFill>
                  <a:schemeClr val="tx1"/>
                </a:solidFill>
              </a:rPr>
              <a:t>меняется на </a:t>
            </a:r>
            <a:r>
              <a:rPr lang="en-US" sz="2000" dirty="0" smtClean="0">
                <a:solidFill>
                  <a:schemeClr val="tx1"/>
                </a:solidFill>
              </a:rPr>
              <a:t>would)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Past Simple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меняется на </a:t>
            </a:r>
            <a:r>
              <a:rPr lang="en-US" sz="2000" dirty="0" smtClean="0">
                <a:solidFill>
                  <a:schemeClr val="tx1"/>
                </a:solidFill>
              </a:rPr>
              <a:t>Past Perfect</a:t>
            </a:r>
          </a:p>
          <a:p>
            <a:r>
              <a:rPr lang="en-US" sz="2000" dirty="0">
                <a:solidFill>
                  <a:schemeClr val="tx1"/>
                </a:solidFill>
              </a:rPr>
              <a:t>Past </a:t>
            </a:r>
            <a:r>
              <a:rPr lang="en-US" sz="2000" dirty="0" smtClean="0">
                <a:solidFill>
                  <a:schemeClr val="tx1"/>
                </a:solidFill>
              </a:rPr>
              <a:t>Continuous </a:t>
            </a:r>
            <a:r>
              <a:rPr lang="ru-RU" sz="2000" dirty="0" smtClean="0">
                <a:solidFill>
                  <a:schemeClr val="tx1"/>
                </a:solidFill>
              </a:rPr>
              <a:t>меняется </a:t>
            </a:r>
            <a:r>
              <a:rPr lang="ru-RU" sz="2000" dirty="0">
                <a:solidFill>
                  <a:schemeClr val="tx1"/>
                </a:solidFill>
              </a:rPr>
              <a:t>на </a:t>
            </a:r>
            <a:r>
              <a:rPr lang="en-US" sz="2000" dirty="0">
                <a:solidFill>
                  <a:schemeClr val="tx1"/>
                </a:solidFill>
              </a:rPr>
              <a:t>Past </a:t>
            </a:r>
            <a:r>
              <a:rPr lang="en-US" sz="2000" dirty="0" smtClean="0">
                <a:solidFill>
                  <a:schemeClr val="tx1"/>
                </a:solidFill>
              </a:rPr>
              <a:t>Perfect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Continuous</a:t>
            </a:r>
          </a:p>
          <a:p>
            <a:r>
              <a:rPr lang="en-US" sz="2000" dirty="0">
                <a:solidFill>
                  <a:schemeClr val="tx1"/>
                </a:solidFill>
              </a:rPr>
              <a:t>Past </a:t>
            </a:r>
            <a:r>
              <a:rPr lang="en-US" sz="2000" dirty="0" smtClean="0">
                <a:solidFill>
                  <a:schemeClr val="tx1"/>
                </a:solidFill>
              </a:rPr>
              <a:t>Perfect, </a:t>
            </a:r>
            <a:r>
              <a:rPr lang="en-US" sz="2000" dirty="0">
                <a:solidFill>
                  <a:schemeClr val="tx1"/>
                </a:solidFill>
              </a:rPr>
              <a:t>Past Perfect  </a:t>
            </a:r>
            <a:r>
              <a:rPr lang="en-US" sz="2000" dirty="0" smtClean="0">
                <a:solidFill>
                  <a:schemeClr val="tx1"/>
                </a:solidFill>
              </a:rPr>
              <a:t>Continuous – </a:t>
            </a:r>
            <a:r>
              <a:rPr lang="ru-RU" sz="2000" dirty="0" smtClean="0">
                <a:solidFill>
                  <a:schemeClr val="tx1"/>
                </a:solidFill>
              </a:rPr>
              <a:t>не изменяются</a:t>
            </a:r>
          </a:p>
          <a:p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Can </a:t>
            </a:r>
            <a:r>
              <a:rPr lang="ru-RU" sz="2000" dirty="0" smtClean="0">
                <a:solidFill>
                  <a:schemeClr val="tx1"/>
                </a:solidFill>
              </a:rPr>
              <a:t>на </a:t>
            </a:r>
            <a:r>
              <a:rPr lang="en-US" sz="2000" dirty="0" smtClean="0">
                <a:solidFill>
                  <a:schemeClr val="tx1"/>
                </a:solidFill>
              </a:rPr>
              <a:t>Could, may</a:t>
            </a:r>
            <a:r>
              <a:rPr lang="ru-RU" sz="2000" dirty="0" smtClean="0">
                <a:solidFill>
                  <a:schemeClr val="tx1"/>
                </a:solidFill>
              </a:rPr>
              <a:t> на</a:t>
            </a:r>
            <a:r>
              <a:rPr lang="en-US" sz="2000" dirty="0" smtClean="0">
                <a:solidFill>
                  <a:schemeClr val="tx1"/>
                </a:solidFill>
              </a:rPr>
              <a:t> might, must </a:t>
            </a:r>
            <a:r>
              <a:rPr lang="ru-RU" sz="2000" dirty="0" smtClean="0">
                <a:solidFill>
                  <a:schemeClr val="tx1"/>
                </a:solidFill>
              </a:rPr>
              <a:t>на </a:t>
            </a:r>
            <a:r>
              <a:rPr lang="en-US" sz="2000" dirty="0" smtClean="0">
                <a:solidFill>
                  <a:schemeClr val="tx1"/>
                </a:solidFill>
              </a:rPr>
              <a:t>had to, should/would – </a:t>
            </a:r>
            <a:r>
              <a:rPr lang="ru-RU" sz="2000" dirty="0" smtClean="0">
                <a:solidFill>
                  <a:schemeClr val="tx1"/>
                </a:solidFill>
              </a:rPr>
              <a:t>не изменяются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Сдвиг времен не совершается, если не указана дата событий!</a:t>
            </a:r>
            <a:endParaRPr lang="en-US" sz="20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6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CAgI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gAwAAPwIAAGQ0AABnCgAAAAAAACYAAAAIAAAAAQAAAAAAAAA="/>
              </a:ext>
            </a:extLst>
          </p:cNvSpPr>
          <p:nvPr>
            <p:ph type="title"/>
          </p:nvPr>
        </p:nvSpPr>
        <p:spPr>
          <a:xfrm>
            <a:off x="918484" y="141507"/>
            <a:ext cx="10515600" cy="1325880"/>
          </a:xfrm>
        </p:spPr>
        <p:txBody>
          <a:bodyPr/>
          <a:lstStyle/>
          <a:p>
            <a:pPr>
              <a:defRPr lang="en-US"/>
            </a:pPr>
            <a:r>
              <a:rPr b="1" i="1" dirty="0" err="1"/>
              <a:t>Если</a:t>
            </a:r>
            <a:r>
              <a:rPr b="1" i="1" dirty="0"/>
              <a:t> </a:t>
            </a:r>
            <a:r>
              <a:rPr b="1" i="1" dirty="0" err="1"/>
              <a:t>во</a:t>
            </a:r>
            <a:r>
              <a:rPr b="1" i="1" dirty="0"/>
              <a:t> </a:t>
            </a:r>
            <a:r>
              <a:rPr b="1" i="1" dirty="0" err="1"/>
              <a:t>вставке</a:t>
            </a:r>
            <a:r>
              <a:rPr b="1" i="1" dirty="0"/>
              <a:t> </a:t>
            </a:r>
            <a:r>
              <a:rPr b="1" i="1" dirty="0" err="1"/>
              <a:t>местоимение</a:t>
            </a:r>
            <a:r>
              <a:rPr b="1" i="1" dirty="0"/>
              <a:t> </a:t>
            </a:r>
          </a:p>
        </p:txBody>
      </p:sp>
      <p:sp>
        <p:nvSpPr>
          <p:cNvPr id="5" name="ТекстСлайда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C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CAgI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B6HAAADg0AAGQ0AAAfEgAAAAAAACYAAAAIAAAAgYAAAAAAAAA="/>
              </a:ext>
            </a:extLst>
          </p:cNvSpPr>
          <p:nvPr>
            <p:ph type="body" idx="1"/>
          </p:nvPr>
        </p:nvSpPr>
        <p:spPr>
          <a:xfrm>
            <a:off x="6097694" y="1946862"/>
            <a:ext cx="5183293" cy="823595"/>
          </a:xfrm>
        </p:spPr>
        <p:txBody>
          <a:bodyPr vert="horz" wrap="square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/>
            </a:lvl1pPr>
            <a:lvl2pPr marL="457200" indent="0">
              <a:buNone/>
              <a:defRPr lang="en-US" sz="2000" b="1"/>
            </a:lvl2pPr>
            <a:lvl3pPr marL="914400" indent="0">
              <a:buNone/>
              <a:defRPr lang="en-US" sz="1800" b="1"/>
            </a:lvl3pPr>
            <a:lvl4pPr marL="1371600" indent="0">
              <a:buNone/>
              <a:defRPr lang="en-US" sz="1600" b="1"/>
            </a:lvl4pPr>
            <a:lvl5pPr marL="1828800" indent="0">
              <a:buNone/>
              <a:defRPr lang="en-US" sz="1600" b="1"/>
            </a:lvl5pPr>
            <a:lvl6pPr marL="2286000" indent="0">
              <a:buNone/>
              <a:defRPr lang="en-US" sz="1600" b="1"/>
            </a:lvl6pPr>
            <a:lvl7pPr marL="2743200" indent="0">
              <a:buNone/>
              <a:defRPr lang="en-US" sz="1600" b="1"/>
            </a:lvl7pPr>
            <a:lvl8pPr marL="3200400" indent="0">
              <a:buNone/>
              <a:defRPr lang="en-US" sz="1600" b="1"/>
            </a:lvl8pPr>
            <a:lvl9pPr marL="3657600" indent="0">
              <a:buNone/>
              <a:defRPr lang="en-US" sz="1600" b="1"/>
            </a:lvl9pPr>
          </a:lstStyle>
          <a:p>
            <a:pPr>
              <a:defRPr lang="en-US"/>
            </a:pPr>
            <a:r>
              <a:rPr dirty="0" err="1"/>
              <a:t>Остается</a:t>
            </a:r>
            <a:r>
              <a:rPr dirty="0"/>
              <a:t> </a:t>
            </a:r>
            <a:r>
              <a:rPr dirty="0" err="1"/>
              <a:t>местоимение</a:t>
            </a:r>
            <a:r>
              <a:rPr dirty="0"/>
              <a:t>, </a:t>
            </a:r>
            <a:r>
              <a:rPr dirty="0" err="1"/>
              <a:t>просто</a:t>
            </a:r>
            <a:r>
              <a:rPr dirty="0"/>
              <a:t> </a:t>
            </a:r>
            <a:r>
              <a:rPr dirty="0" err="1"/>
              <a:t>другого</a:t>
            </a:r>
            <a:r>
              <a:rPr dirty="0"/>
              <a:t> </a:t>
            </a:r>
            <a:r>
              <a:rPr dirty="0" err="1"/>
              <a:t>типа</a:t>
            </a:r>
            <a:r>
              <a:rPr dirty="0"/>
              <a:t>.</a:t>
            </a:r>
          </a:p>
        </p:txBody>
      </p:sp>
      <p:pic>
        <p:nvPicPr>
          <p:cNvPr id="7" name="Изображение1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5_X+I2XhMAAAAlAAAAEQAAAC8B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AAAAAAAAAlQAAAAAQAAAAQAAAAAAAAAAAAAAAA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W5vVBf///wEAAAAAAAAAAAAAAAAAAAAAAAAAAAAAAAAAAAAAAAAAAAAAAAJ/f38A5+bmA8zMzADAwP8Af39/AAAAAAAAAAAAAAAAAP///wAAAAAAIQAAABgAAAAUAAAABwQAAEQNAAABGwAAtRwAAAAAAAAmAAAACAAAAP//////////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928793" y="1837373"/>
            <a:ext cx="4980093" cy="2510155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pic>
      <p:pic>
        <p:nvPicPr>
          <p:cNvPr id="8" name="Изображение2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5_X+I2XhMAAAAlAAAAEQAAAC8B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AAAAAAAAAlQAAAAAQAAAAQAAAAAAAAAAAAAAAA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W5vVBf///wEAAAAAAAAAAAAAAAAAAAAAAAAAAAAAAAAAAAAAAAAAAAAAAAJ/f38A5+bmA8zMzADAwP8Af39/AAAAAAAAAAAAAAAAAP///wAAAAAAIQAAABgAAAAUAAAAEBwAABIYAADFNAAArCgAAAAAAAAmAAAACAAAAP//////////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6082454" y="3912870"/>
            <a:ext cx="5355167" cy="2698750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pic>
    </p:spTree>
    <p:extLst>
      <p:ext uri="{BB962C8B-B14F-4D97-AF65-F5344CB8AC3E}">
        <p14:creationId xmlns:p14="http://schemas.microsoft.com/office/powerpoint/2010/main" val="23502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1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5_X+I2XhMAAAAlAAAAEQAAAC8B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AAAAAAAAAlQAAAAAQAAAAQAAAAAAAAAAAAAAAA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W5vVBf///wEAAAAAAAAAAAAAAAAAAAAAAAAAAAAAAAAAAAAAAAAAAAAAAAJ/f38A5+bmA8zMzADAwP8Af39/AAAAAAAAAAAAAAAAAP///wAAAAAAIQAAABgAAAAUAAAAMwMAAG8CAAB4GgAALxYAAAAAAAAmAAAACAAAAP//////////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693421" y="395605"/>
            <a:ext cx="5043593" cy="3210560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pic>
      <p:pic>
        <p:nvPicPr>
          <p:cNvPr id="3" name="Изображение2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5_X+I2XhMAAAAlAAAAEQAAAC8B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AAAAAAAAAlQAAAAAQAAAAQAAAAAAAAAAAAAAAAAAAAAAAAAZAAAAGQAAAAAAAAAZAAAAGQAAAAVAAAAYAAAAAAAAAAAAAAADwAAACADAAAAAAAAAAAAAAEAAACgMgAAAAAAAAAAAAA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gAAAADAAAABAAAAAAAAAAAAAAAAAAAAAAAAAAHgAAAGgAAAAAAAAAAAAAAAAAAAAAAAAAAAAAABAnAAAQJwAAAAAAAAAAAAAAAAAAAAAAAAAAAAAAAAAAAAAAAAAAAAAUAAAAAAAAAMDA/wAAAAAAZAAAADIAAAAAAAAAZAAAAAAAAAB/f38ACgAAAB8AAABUAAAAW5vVBf///wEAAAAAAAAAAAAAAAAAAAAAAAAAAAAAAAAAAAAAAAAAAAAAAAJ/f38A5+bmA8zMzADAwP8Af39/AAAAAAAAAAAAAAAAAP///wAAAAAAIQAAABgAAAAUAAAA/xYAADIXAABLNAAASCgAAAAAAAAmAAAACAAAAP//////////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4984327" y="3770630"/>
            <a:ext cx="6350000" cy="2777490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pic>
    </p:spTree>
    <p:extLst>
      <p:ext uri="{BB962C8B-B14F-4D97-AF65-F5344CB8AC3E}">
        <p14:creationId xmlns:p14="http://schemas.microsoft.com/office/powerpoint/2010/main" val="13408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3" y="877018"/>
            <a:ext cx="12258675" cy="5600699"/>
          </a:xfrm>
        </p:spPr>
        <p:txBody>
          <a:bodyPr numCol="3" spcCol="72000">
            <a:noAutofit/>
          </a:bodyPr>
          <a:lstStyle/>
          <a:p>
            <a:pPr marL="0" indent="0">
              <a:buNone/>
            </a:pPr>
            <a:r>
              <a:rPr lang="en-US" sz="2000" kern="400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Word Formation</a:t>
            </a:r>
            <a:endParaRPr lang="ru-RU" sz="2000" kern="400" dirty="0" smtClean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analysis/</a:t>
            </a:r>
            <a:r>
              <a:rPr lang="en-US" sz="1800" kern="4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analyse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/analyst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artificial intelligence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automatic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backup copy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CD-ROM drive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computer program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crash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data/database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decrease/increase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development/develop/(under)developed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device/gadget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digital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discovery/discover/discoverer</a:t>
            </a:r>
          </a:p>
          <a:p>
            <a:pPr marL="457200" indent="-457200">
              <a:buFont typeface="+mj-lt"/>
              <a:buAutoNum type="arabicPeriod"/>
            </a:pPr>
            <a:endParaRPr lang="ru-RU" sz="1800" kern="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download a file/</a:t>
            </a:r>
            <a:r>
              <a:rPr lang="en-US" sz="1800" kern="4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aprogram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/data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estimation/estimate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effect/(in)effective/affect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equip/equipment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findings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genetically modified food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germs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headphones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immune system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invention/invent/inventor/</a:t>
            </a:r>
          </a:p>
          <a:p>
            <a:pPr marL="0" indent="0">
              <a:buNone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inventive</a:t>
            </a:r>
          </a:p>
          <a:p>
            <a:pPr marL="0" indent="0">
              <a:buNone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24</a:t>
            </a: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investigation/investigate/</a:t>
            </a:r>
          </a:p>
          <a:p>
            <a:pPr marL="0" indent="0">
              <a:buNone/>
            </a:pP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investigator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25.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IT (Information Technology)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26.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launch a rocket/a spacecraft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27.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machine/machinery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28.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mathematical formula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29.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method/methodical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30.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multiply/multiplication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31.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nuclear power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32.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research/research/</a:t>
            </a:r>
            <a:r>
              <a:rPr lang="en-US" sz="1800" kern="4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rescarcher</a:t>
            </a:r>
            <a:endParaRPr lang="en-US" sz="1800" kern="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33.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satellite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34.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science/scientist/scientific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35.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Space exploration/flight</a:t>
            </a:r>
            <a:endParaRPr lang="ru-RU" sz="1800" kern="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36.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statistics/statistical data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37.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survey</a:t>
            </a:r>
          </a:p>
          <a:p>
            <a:pPr marL="0" indent="0">
              <a:buNone/>
            </a:pPr>
            <a:r>
              <a:rPr lang="ru-RU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38. </a:t>
            </a:r>
            <a:r>
              <a:rPr lang="en-US" sz="1800" kern="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theory/theoretical</a:t>
            </a:r>
          </a:p>
          <a:p>
            <a:pPr marL="0" indent="0">
              <a:buNone/>
            </a:pPr>
            <a:endParaRPr lang="en-US" sz="1800" kern="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6301" y="216398"/>
            <a:ext cx="3057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WORDLIST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85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3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3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3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338" y="3486151"/>
            <a:ext cx="11430000" cy="3571876"/>
          </a:xfrm>
        </p:spPr>
        <p:txBody>
          <a:bodyPr numCol="2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carry out/conduct/do research/an experiment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field of research/science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find evidence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keep a record of…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make a discovery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observe/make observations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patent an invention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predict/make predictions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specialize in a particular area of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research/science</a:t>
            </a:r>
            <a:endParaRPr lang="ru-RU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surf/browse the Internet</a:t>
            </a:r>
            <a:endParaRPr lang="ru-RU" sz="24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undertake research to draw a conclusion</a:t>
            </a:r>
          </a:p>
          <a:p>
            <a:pPr marL="0" indent="0">
              <a:buNone/>
            </a:pP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8" y="1169804"/>
            <a:ext cx="264318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Adjectives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Century Gothic" panose="020B0502020202020204" pitchFamily="34" charset="0"/>
              </a:rPr>
              <a:t>с</a:t>
            </a:r>
            <a:r>
              <a:rPr lang="en-US" sz="2400" dirty="0" err="1" smtClean="0">
                <a:latin typeface="Century Gothic" panose="020B0502020202020204" pitchFamily="34" charset="0"/>
              </a:rPr>
              <a:t>omplicated</a:t>
            </a:r>
            <a:r>
              <a:rPr lang="ru-RU" sz="2400" dirty="0" smtClean="0">
                <a:latin typeface="Century Gothic" panose="020B0502020202020204" pitchFamily="34" charset="0"/>
              </a:rPr>
              <a:t> </a:t>
            </a:r>
            <a:endParaRPr lang="en-US" sz="2400" dirty="0" smtClean="0"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out of order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wireless/wire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78654" y="2816409"/>
            <a:ext cx="2978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Useful Phrases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64867" y="415751"/>
            <a:ext cx="38147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WORDLIST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2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3" y="1057413"/>
            <a:ext cx="11915775" cy="1220788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sz="2100" dirty="0">
                <a:latin typeface="Century Gothic" panose="020B0502020202020204" pitchFamily="34" charset="0"/>
              </a:rPr>
              <a:t/>
            </a:r>
            <a:br>
              <a:rPr lang="en-US" sz="2100" dirty="0">
                <a:latin typeface="Century Gothic" panose="020B0502020202020204" pitchFamily="34" charset="0"/>
              </a:rPr>
            </a:br>
            <a:endParaRPr lang="ru-RU" sz="2100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1" y="1764714"/>
            <a:ext cx="9387840" cy="5093286"/>
          </a:xfrm>
        </p:spPr>
        <p:txBody>
          <a:bodyPr numCol="1" spcCol="144000">
            <a:noAutofit/>
          </a:bodyPr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27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en-US" sz="1800" dirty="0" smtClean="0">
                <a:solidFill>
                  <a:schemeClr val="tx1"/>
                </a:solidFill>
              </a:rPr>
              <a:t>Thomas </a:t>
            </a:r>
            <a:r>
              <a:rPr lang="en-US" sz="1800" dirty="0">
                <a:solidFill>
                  <a:schemeClr val="tx1"/>
                </a:solidFill>
              </a:rPr>
              <a:t>Edison was an American inventor </a:t>
            </a:r>
            <a:r>
              <a:rPr lang="en-US" sz="1800" dirty="0" smtClean="0">
                <a:solidFill>
                  <a:schemeClr val="tx1"/>
                </a:solidFill>
              </a:rPr>
              <a:t>and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___.(</a:t>
            </a:r>
            <a:r>
              <a:rPr lang="en-US" sz="1800" b="1" dirty="0" smtClean="0">
                <a:solidFill>
                  <a:schemeClr val="tx1"/>
                </a:solidFill>
              </a:rPr>
              <a:t>BUSINESS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  <a:endParaRPr lang="en-US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28 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en-US" sz="1800" dirty="0" smtClean="0">
                <a:solidFill>
                  <a:schemeClr val="tx1"/>
                </a:solidFill>
              </a:rPr>
              <a:t>He </a:t>
            </a:r>
            <a:r>
              <a:rPr lang="en-US" sz="1800" dirty="0">
                <a:solidFill>
                  <a:schemeClr val="tx1"/>
                </a:solidFill>
              </a:rPr>
              <a:t>developed many devices that </a:t>
            </a:r>
            <a:r>
              <a:rPr lang="en-US" sz="1800" b="1" dirty="0" smtClean="0">
                <a:solidFill>
                  <a:schemeClr val="tx1"/>
                </a:solidFill>
              </a:rPr>
              <a:t>＿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influenced </a:t>
            </a:r>
            <a:r>
              <a:rPr lang="en-US" sz="1800" dirty="0">
                <a:solidFill>
                  <a:schemeClr val="tx1"/>
                </a:solidFill>
              </a:rPr>
              <a:t>life around </a:t>
            </a:r>
            <a:r>
              <a:rPr lang="en-US" sz="1800" dirty="0" smtClean="0">
                <a:solidFill>
                  <a:schemeClr val="tx1"/>
                </a:solidFill>
              </a:rPr>
              <a:t>the world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(</a:t>
            </a:r>
            <a:r>
              <a:rPr lang="en-US" sz="1800" b="1" dirty="0">
                <a:solidFill>
                  <a:schemeClr val="tx1"/>
                </a:solidFill>
              </a:rPr>
              <a:t>GREAT</a:t>
            </a:r>
            <a:r>
              <a:rPr lang="ru-RU" sz="1800" b="1" dirty="0" smtClean="0">
                <a:solidFill>
                  <a:schemeClr val="tx1"/>
                </a:solidFill>
              </a:rPr>
              <a:t>) </a:t>
            </a:r>
            <a:r>
              <a:rPr lang="en-US" sz="1800" dirty="0" smtClean="0">
                <a:solidFill>
                  <a:schemeClr val="tx1"/>
                </a:solidFill>
              </a:rPr>
              <a:t>, including </a:t>
            </a:r>
            <a:r>
              <a:rPr lang="en-US" sz="1800" dirty="0">
                <a:solidFill>
                  <a:schemeClr val="tx1"/>
                </a:solidFill>
              </a:rPr>
              <a:t>the phonograph, the motion picture </a:t>
            </a:r>
            <a:r>
              <a:rPr lang="en-US" sz="1800" dirty="0" smtClean="0">
                <a:solidFill>
                  <a:schemeClr val="tx1"/>
                </a:solidFill>
              </a:rPr>
              <a:t>camera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smtClean="0">
                <a:solidFill>
                  <a:schemeClr val="tx1"/>
                </a:solidFill>
              </a:rPr>
              <a:t>and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the </a:t>
            </a:r>
            <a:r>
              <a:rPr lang="en-US" sz="1800" dirty="0">
                <a:solidFill>
                  <a:schemeClr val="tx1"/>
                </a:solidFill>
              </a:rPr>
              <a:t>electric light bulb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Edison </a:t>
            </a:r>
            <a:r>
              <a:rPr lang="en-US" sz="1800" dirty="0">
                <a:solidFill>
                  <a:schemeClr val="tx1"/>
                </a:solidFill>
              </a:rPr>
              <a:t>was the seventh child in his </a:t>
            </a:r>
            <a:r>
              <a:rPr lang="en-US" sz="1800" dirty="0" smtClean="0">
                <a:solidFill>
                  <a:schemeClr val="tx1"/>
                </a:solidFill>
              </a:rPr>
              <a:t>family.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He </a:t>
            </a:r>
            <a:r>
              <a:rPr lang="en-US" sz="1800" dirty="0">
                <a:solidFill>
                  <a:schemeClr val="tx1"/>
                </a:solidFill>
              </a:rPr>
              <a:t>went to school only for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29</a:t>
            </a:r>
            <a:r>
              <a:rPr lang="ru-RU" sz="1800" b="1" dirty="0" smtClean="0">
                <a:solidFill>
                  <a:schemeClr val="tx1"/>
                </a:solidFill>
              </a:rPr>
              <a:t>.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three months but </a:t>
            </a:r>
            <a:r>
              <a:rPr lang="en-US" sz="1800" dirty="0" smtClean="0">
                <a:solidFill>
                  <a:schemeClr val="tx1"/>
                </a:solidFill>
              </a:rPr>
              <a:t>didn't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___</a:t>
            </a:r>
            <a:r>
              <a:rPr lang="ru-RU" sz="1800" dirty="0" smtClean="0">
                <a:solidFill>
                  <a:schemeClr val="tx1"/>
                </a:solidFill>
              </a:rPr>
              <a:t> . </a:t>
            </a:r>
            <a:r>
              <a:rPr lang="en-US" sz="1800" dirty="0" smtClean="0">
                <a:solidFill>
                  <a:schemeClr val="tx1"/>
                </a:solidFill>
              </a:rPr>
              <a:t>His </a:t>
            </a:r>
            <a:r>
              <a:rPr lang="en-US" sz="1800" dirty="0">
                <a:solidFill>
                  <a:schemeClr val="tx1"/>
                </a:solidFill>
              </a:rPr>
              <a:t>mother, who was his </a:t>
            </a:r>
            <a:r>
              <a:rPr lang="ru-RU" sz="1800" b="1" dirty="0" smtClean="0">
                <a:solidFill>
                  <a:schemeClr val="tx1"/>
                </a:solidFill>
              </a:rPr>
              <a:t>(</a:t>
            </a:r>
            <a:r>
              <a:rPr lang="en-US" sz="1800" b="1" dirty="0" smtClean="0">
                <a:solidFill>
                  <a:schemeClr val="tx1"/>
                </a:solidFill>
              </a:rPr>
              <a:t>SUCCESS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  <a:endParaRPr lang="en-US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30</a:t>
            </a:r>
            <a:r>
              <a:rPr lang="ru-RU" sz="1800" b="1" dirty="0" smtClean="0">
                <a:solidFill>
                  <a:schemeClr val="tx1"/>
                </a:solidFill>
              </a:rPr>
              <a:t>.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closest friend, took him for </a:t>
            </a:r>
            <a:r>
              <a:rPr lang="en-US" sz="1800" dirty="0" smtClean="0">
                <a:solidFill>
                  <a:schemeClr val="tx1"/>
                </a:solidFill>
              </a:rPr>
              <a:t>home</a:t>
            </a:r>
            <a:r>
              <a:rPr lang="ru-RU" sz="1800" b="1" dirty="0" smtClean="0">
                <a:solidFill>
                  <a:schemeClr val="tx1"/>
                </a:solidFill>
              </a:rPr>
              <a:t> ___.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For him </a:t>
            </a:r>
            <a:r>
              <a:rPr lang="en-US" sz="1800" dirty="0" smtClean="0">
                <a:solidFill>
                  <a:schemeClr val="tx1"/>
                </a:solidFill>
              </a:rPr>
              <a:t>his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(</a:t>
            </a:r>
            <a:r>
              <a:rPr lang="en-US" sz="1800" b="1" cap="all" dirty="0" smtClean="0">
                <a:solidFill>
                  <a:schemeClr val="tx1"/>
                </a:solidFill>
              </a:rPr>
              <a:t>educate</a:t>
            </a:r>
            <a:r>
              <a:rPr lang="ru-RU" sz="1800" b="1" cap="all" dirty="0" smtClean="0">
                <a:solidFill>
                  <a:schemeClr val="tx1"/>
                </a:solidFill>
              </a:rPr>
              <a:t>)</a:t>
            </a:r>
            <a:endParaRPr lang="en-US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mother </a:t>
            </a:r>
            <a:r>
              <a:rPr lang="en-US" sz="1800" dirty="0">
                <a:solidFill>
                  <a:schemeClr val="tx1"/>
                </a:solidFill>
              </a:rPr>
              <a:t>was always the person who he couldn't disappoint. Edison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got his first patent at the age of 22 for the Yes/No vote recorder in </a:t>
            </a:r>
            <a:r>
              <a:rPr lang="en-US" sz="1800" dirty="0" smtClean="0">
                <a:solidFill>
                  <a:schemeClr val="tx1"/>
                </a:solidFill>
              </a:rPr>
              <a:t>the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Washington </a:t>
            </a:r>
            <a:r>
              <a:rPr lang="en-US" sz="1800" dirty="0">
                <a:solidFill>
                  <a:schemeClr val="tx1"/>
                </a:solidFill>
              </a:rPr>
              <a:t>Congress. Edison holds 1,093 US patents in his </a:t>
            </a:r>
            <a:r>
              <a:rPr lang="en-US" sz="1800" dirty="0" smtClean="0">
                <a:solidFill>
                  <a:schemeClr val="tx1"/>
                </a:solidFill>
              </a:rPr>
              <a:t>name</a:t>
            </a:r>
            <a:r>
              <a:rPr lang="ru-RU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smtClean="0">
                <a:solidFill>
                  <a:schemeClr val="tx1"/>
                </a:solidFill>
              </a:rPr>
              <a:t>as </a:t>
            </a:r>
            <a:r>
              <a:rPr lang="en-US" sz="1800" dirty="0">
                <a:solidFill>
                  <a:schemeClr val="tx1"/>
                </a:solidFill>
              </a:rPr>
              <a:t>well as many patents in the UK, France, and Germany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31</a:t>
            </a:r>
            <a:r>
              <a:rPr lang="ru-RU" sz="1800" b="1" dirty="0" smtClean="0">
                <a:solidFill>
                  <a:schemeClr val="tx1"/>
                </a:solidFill>
              </a:rPr>
              <a:t>.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Edison's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＿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inventions changed the world to the better </a:t>
            </a:r>
            <a:r>
              <a:rPr lang="ru-RU" sz="1800" b="1" dirty="0" smtClean="0">
                <a:solidFill>
                  <a:schemeClr val="tx1"/>
                </a:solidFill>
              </a:rPr>
              <a:t>(</a:t>
            </a:r>
            <a:r>
              <a:rPr lang="en-US" sz="1800" b="1" dirty="0" smtClean="0">
                <a:solidFill>
                  <a:schemeClr val="tx1"/>
                </a:solidFill>
              </a:rPr>
              <a:t>REMARK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  <a:endParaRPr lang="en-US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and did a lot for mass communication and, in particular,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telecommunications. These included a battery for an electric car,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32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en-US" sz="1800" dirty="0" smtClean="0">
                <a:solidFill>
                  <a:schemeClr val="tx1"/>
                </a:solidFill>
              </a:rPr>
              <a:t>electrical power,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___</a:t>
            </a:r>
            <a:r>
              <a:rPr lang="en-US" sz="1800" dirty="0" smtClean="0">
                <a:solidFill>
                  <a:schemeClr val="tx1"/>
                </a:solidFill>
              </a:rPr>
              <a:t>music </a:t>
            </a:r>
            <a:r>
              <a:rPr lang="en-US" sz="1800" dirty="0">
                <a:solidFill>
                  <a:schemeClr val="tx1"/>
                </a:solidFill>
              </a:rPr>
              <a:t>and motion pictures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ru-RU" sz="1800" b="1" dirty="0" smtClean="0">
                <a:solidFill>
                  <a:schemeClr val="tx1"/>
                </a:solidFill>
              </a:rPr>
              <a:t>(</a:t>
            </a:r>
            <a:r>
              <a:rPr lang="en-US" sz="1800" b="1" dirty="0" smtClean="0">
                <a:solidFill>
                  <a:schemeClr val="tx1"/>
                </a:solidFill>
              </a:rPr>
              <a:t>RECORD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  <a:endParaRPr lang="en-US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Historians </a:t>
            </a:r>
            <a:r>
              <a:rPr lang="en-US" sz="1800" dirty="0">
                <a:solidFill>
                  <a:schemeClr val="tx1"/>
                </a:solidFill>
              </a:rPr>
              <a:t>characterize Edison as a 'free thinker' who is still an </a:t>
            </a:r>
            <a:r>
              <a:rPr lang="en-US" sz="1800" dirty="0" smtClean="0">
                <a:solidFill>
                  <a:schemeClr val="tx1"/>
                </a:solidFill>
              </a:rPr>
              <a:t>icon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in </a:t>
            </a:r>
            <a:r>
              <a:rPr lang="en-US" sz="1800" dirty="0">
                <a:solidFill>
                  <a:schemeClr val="tx1"/>
                </a:solidFill>
              </a:rPr>
              <a:t>popular culture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15318" y="574307"/>
            <a:ext cx="31053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Thomas Alva Edison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78362" y="1764714"/>
            <a:ext cx="219456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ED7D31">
                      <a:lumMod val="75000"/>
                    </a:srgbClr>
                  </a:solidFill>
                </a:uFill>
              </a:rPr>
              <a:t>Check your answers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ED7D31">
                      <a:lumMod val="75000"/>
                    </a:srgbClr>
                  </a:solidFill>
                </a:uFill>
              </a:rPr>
              <a:t>31- BUSINESSMAN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ED7D31">
                      <a:lumMod val="75000"/>
                    </a:srgbClr>
                  </a:solidFill>
                </a:uFill>
              </a:rPr>
              <a:t>32- GREATLY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ED7D31">
                      <a:lumMod val="75000"/>
                    </a:srgbClr>
                  </a:solidFill>
                </a:uFill>
              </a:rPr>
              <a:t>33 – SUCCEED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ED7D31">
                      <a:lumMod val="75000"/>
                    </a:srgbClr>
                  </a:solidFill>
                </a:uFill>
              </a:rPr>
              <a:t>34 – EDUCATION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ED7D31">
                      <a:lumMod val="75000"/>
                    </a:srgbClr>
                  </a:solidFill>
                </a:uFill>
              </a:rPr>
              <a:t>35 – REMARKABLE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ED7D31">
                      <a:lumMod val="75000"/>
                    </a:srgbClr>
                  </a:solidFill>
                </a:uFill>
              </a:rPr>
              <a:t>36 - RECORDED</a:t>
            </a:r>
            <a:endParaRPr lang="ru-RU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ED7D31">
                    <a:lumMod val="75000"/>
                  </a:srgbClr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39706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828" y="2388693"/>
            <a:ext cx="8436292" cy="4999331"/>
          </a:xfrm>
        </p:spPr>
        <p:txBody>
          <a:bodyPr numCol="1" spcCol="108000">
            <a:noAutofit/>
          </a:bodyPr>
          <a:lstStyle/>
          <a:p>
            <a:pPr marL="0" indent="0">
              <a:buNone/>
            </a:pPr>
            <a:r>
              <a:rPr lang="en-US" sz="1400" b="1" kern="1000" spc="10" dirty="0" smtClean="0">
                <a:solidFill>
                  <a:schemeClr val="tx1"/>
                </a:solidFill>
              </a:rPr>
              <a:t>B4</a:t>
            </a:r>
            <a:r>
              <a:rPr lang="en-US" sz="1400" kern="1000" spc="10" dirty="0" smtClean="0">
                <a:solidFill>
                  <a:schemeClr val="tx1"/>
                </a:solidFill>
              </a:rPr>
              <a:t> Children</a:t>
            </a:r>
            <a:r>
              <a:rPr lang="ru-RU" sz="1400" kern="1000" spc="10" dirty="0" smtClean="0">
                <a:solidFill>
                  <a:schemeClr val="tx1"/>
                </a:solidFill>
              </a:rPr>
              <a:t> ___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playing since the first humans walked </a:t>
            </a:r>
            <a:r>
              <a:rPr lang="en-US" sz="1400" kern="1000" spc="10" dirty="0">
                <a:solidFill>
                  <a:schemeClr val="tx1"/>
                </a:solidFill>
              </a:rPr>
              <a:t>on the Earth thousands of years ago</a:t>
            </a:r>
            <a:r>
              <a:rPr lang="en-US" sz="1400" kern="1000" spc="10" dirty="0" smtClean="0">
                <a:solidFill>
                  <a:schemeClr val="tx1"/>
                </a:solidFill>
              </a:rPr>
              <a:t>.</a:t>
            </a:r>
            <a:r>
              <a:rPr lang="en-US" sz="1400" kern="1000" spc="10" dirty="0">
                <a:solidFill>
                  <a:schemeClr val="tx1"/>
                </a:solidFill>
              </a:rPr>
              <a:t> </a:t>
            </a:r>
            <a:r>
              <a:rPr lang="en-US" sz="1400" b="1" kern="1000" spc="10" dirty="0">
                <a:solidFill>
                  <a:schemeClr val="tx1"/>
                </a:solidFill>
              </a:rPr>
              <a:t>(ENJOY) </a:t>
            </a:r>
          </a:p>
          <a:p>
            <a:pPr marL="0" indent="0">
              <a:buNone/>
            </a:pPr>
            <a:r>
              <a:rPr lang="en-US" sz="1400" b="1" kern="1000" spc="10" dirty="0">
                <a:solidFill>
                  <a:schemeClr val="tx1"/>
                </a:solidFill>
              </a:rPr>
              <a:t>B5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Playing ___ to </a:t>
            </a:r>
            <a:r>
              <a:rPr lang="en-US" sz="1400" kern="1000" spc="10" dirty="0">
                <a:solidFill>
                  <a:schemeClr val="tx1"/>
                </a:solidFill>
              </a:rPr>
              <a:t>be an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important way for </a:t>
            </a:r>
            <a:r>
              <a:rPr lang="en-US" sz="1400" kern="1000" spc="10" dirty="0">
                <a:solidFill>
                  <a:schemeClr val="tx1"/>
                </a:solidFill>
              </a:rPr>
              <a:t>children to learn how to work together</a:t>
            </a:r>
            <a:r>
              <a:rPr lang="en-US" sz="1400" kern="1000" spc="10" dirty="0" smtClean="0">
                <a:solidFill>
                  <a:schemeClr val="tx1"/>
                </a:solidFill>
              </a:rPr>
              <a:t>.</a:t>
            </a:r>
            <a:r>
              <a:rPr lang="en-US" sz="1400" kern="1000" spc="10" dirty="0">
                <a:solidFill>
                  <a:schemeClr val="tx1"/>
                </a:solidFill>
              </a:rPr>
              <a:t> </a:t>
            </a:r>
            <a:r>
              <a:rPr lang="en-US" sz="1400" b="1" kern="1000" spc="10" dirty="0">
                <a:solidFill>
                  <a:schemeClr val="tx1"/>
                </a:solidFill>
              </a:rPr>
              <a:t>(SEEM) </a:t>
            </a:r>
          </a:p>
          <a:p>
            <a:pPr marL="0" indent="0">
              <a:buNone/>
            </a:pPr>
            <a:r>
              <a:rPr lang="en-US" sz="1400" b="1" kern="1000" spc="10" dirty="0">
                <a:solidFill>
                  <a:schemeClr val="tx1"/>
                </a:solidFill>
              </a:rPr>
              <a:t>B6</a:t>
            </a:r>
            <a:r>
              <a:rPr lang="en-US" sz="1400" kern="1000" spc="10" dirty="0">
                <a:solidFill>
                  <a:schemeClr val="tx1"/>
                </a:solidFill>
              </a:rPr>
              <a:t> It also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helps ___  find </a:t>
            </a:r>
            <a:r>
              <a:rPr lang="en-US" sz="1400" kern="1000" spc="10" dirty="0">
                <a:solidFill>
                  <a:schemeClr val="tx1"/>
                </a:solidFill>
              </a:rPr>
              <a:t>out how the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world </a:t>
            </a:r>
            <a:r>
              <a:rPr lang="en-US" sz="1400" kern="1000" spc="10" dirty="0">
                <a:solidFill>
                  <a:schemeClr val="tx1"/>
                </a:solidFill>
              </a:rPr>
              <a:t>works. </a:t>
            </a:r>
            <a:r>
              <a:rPr lang="en-US" sz="1400" b="1" kern="1000" spc="10" dirty="0" smtClean="0">
                <a:solidFill>
                  <a:schemeClr val="tx1"/>
                </a:solidFill>
              </a:rPr>
              <a:t>(THEY) </a:t>
            </a:r>
          </a:p>
          <a:p>
            <a:pPr marL="0" indent="0">
              <a:buNone/>
            </a:pPr>
            <a:r>
              <a:rPr lang="en-US" sz="1400" b="1" kern="1000" spc="10" dirty="0" smtClean="0">
                <a:solidFill>
                  <a:schemeClr val="tx1"/>
                </a:solidFill>
              </a:rPr>
              <a:t>B7</a:t>
            </a:r>
            <a:r>
              <a:rPr lang="en-US" sz="1400" kern="1000" spc="10" dirty="0" smtClean="0">
                <a:solidFill>
                  <a:schemeClr val="tx1"/>
                </a:solidFill>
              </a:rPr>
              <a:t> Indeed</a:t>
            </a:r>
            <a:r>
              <a:rPr lang="en-US" sz="1400" kern="1000" spc="10" dirty="0">
                <a:solidFill>
                  <a:schemeClr val="tx1"/>
                </a:solidFill>
              </a:rPr>
              <a:t>, many scientists think that one of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the ___ ways </a:t>
            </a:r>
            <a:r>
              <a:rPr lang="en-US" sz="1400" kern="1000" spc="10" dirty="0">
                <a:solidFill>
                  <a:schemeClr val="tx1"/>
                </a:solidFill>
              </a:rPr>
              <a:t>for children to learn a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foreign language</a:t>
            </a:r>
            <a:r>
              <a:rPr lang="en-US" sz="1400" kern="1000" spc="10" dirty="0">
                <a:solidFill>
                  <a:schemeClr val="tx1"/>
                </a:solidFill>
              </a:rPr>
              <a:t>, for example, is to learn while playing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games.</a:t>
            </a:r>
            <a:r>
              <a:rPr lang="en-US" sz="1400" kern="1000" spc="10" dirty="0">
                <a:solidFill>
                  <a:schemeClr val="tx1"/>
                </a:solidFill>
              </a:rPr>
              <a:t> </a:t>
            </a:r>
            <a:r>
              <a:rPr lang="en-US" sz="1400" b="1" kern="1000" spc="10" dirty="0">
                <a:solidFill>
                  <a:schemeClr val="tx1"/>
                </a:solidFill>
              </a:rPr>
              <a:t>(GOOD</a:t>
            </a:r>
            <a:r>
              <a:rPr lang="en-US" sz="1400" b="1" kern="1000" spc="10" dirty="0" smtClean="0">
                <a:solidFill>
                  <a:schemeClr val="tx1"/>
                </a:solidFill>
              </a:rPr>
              <a:t>)</a:t>
            </a:r>
            <a:endParaRPr lang="en-US" sz="1400" kern="1000" spc="1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b="1" kern="1000" spc="10" dirty="0" smtClean="0">
                <a:solidFill>
                  <a:schemeClr val="tx1"/>
                </a:solidFill>
              </a:rPr>
              <a:t>B8</a:t>
            </a:r>
            <a:r>
              <a:rPr lang="en-US" sz="1400" kern="1000" spc="10" dirty="0" smtClean="0">
                <a:solidFill>
                  <a:schemeClr val="tx1"/>
                </a:solidFill>
              </a:rPr>
              <a:t> Children </a:t>
            </a:r>
            <a:r>
              <a:rPr lang="en-US" sz="1400" kern="1000" spc="10" dirty="0">
                <a:solidFill>
                  <a:schemeClr val="tx1"/>
                </a:solidFill>
              </a:rPr>
              <a:t>play games and play with toys, but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what ___ </a:t>
            </a:r>
            <a:r>
              <a:rPr lang="en-US" sz="1400" kern="1000" spc="10" dirty="0">
                <a:solidFill>
                  <a:schemeClr val="tx1"/>
                </a:solidFill>
              </a:rPr>
              <a:t>the differences between games and toys? </a:t>
            </a:r>
            <a:r>
              <a:rPr lang="en-US" sz="1400" b="1" kern="1000" spc="10" dirty="0" smtClean="0">
                <a:solidFill>
                  <a:schemeClr val="tx1"/>
                </a:solidFill>
              </a:rPr>
              <a:t>(BE)</a:t>
            </a:r>
            <a:endParaRPr lang="en-US" sz="1400" b="1" kern="1000" spc="1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b="1" kern="1000" spc="10" dirty="0">
                <a:solidFill>
                  <a:schemeClr val="tx1"/>
                </a:solidFill>
              </a:rPr>
              <a:t>B9</a:t>
            </a:r>
            <a:r>
              <a:rPr lang="en-US" sz="1400" kern="1000" spc="10" dirty="0">
                <a:solidFill>
                  <a:schemeClr val="tx1"/>
                </a:solidFill>
              </a:rPr>
              <a:t> Firstly,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toys ___ rules </a:t>
            </a:r>
            <a:r>
              <a:rPr lang="en-US" sz="1400" kern="1000" spc="10" dirty="0">
                <a:solidFill>
                  <a:schemeClr val="tx1"/>
                </a:solidFill>
              </a:rPr>
              <a:t>or winners and losers</a:t>
            </a:r>
            <a:r>
              <a:rPr lang="en-US" sz="1400" kern="1000" spc="10" dirty="0" smtClean="0">
                <a:solidFill>
                  <a:schemeClr val="tx1"/>
                </a:solidFill>
              </a:rPr>
              <a:t>.</a:t>
            </a:r>
            <a:r>
              <a:rPr lang="en-US" sz="1400" kern="1000" spc="10" dirty="0">
                <a:solidFill>
                  <a:schemeClr val="tx1"/>
                </a:solidFill>
              </a:rPr>
              <a:t> </a:t>
            </a:r>
            <a:r>
              <a:rPr lang="en-US" sz="1400" b="1" kern="1000" spc="10" dirty="0" smtClean="0">
                <a:solidFill>
                  <a:schemeClr val="tx1"/>
                </a:solidFill>
              </a:rPr>
              <a:t>(NOT HAVE)</a:t>
            </a:r>
            <a:endParaRPr lang="en-US" sz="1400" b="1" kern="1000" spc="1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kern="1000" spc="10" dirty="0">
                <a:solidFill>
                  <a:schemeClr val="tx1"/>
                </a:solidFill>
              </a:rPr>
              <a:t>Most games do.</a:t>
            </a:r>
          </a:p>
          <a:p>
            <a:pPr marL="0" indent="0">
              <a:buNone/>
            </a:pPr>
            <a:r>
              <a:rPr lang="en-US" sz="1400" b="1" kern="1000" spc="10" dirty="0" smtClean="0">
                <a:solidFill>
                  <a:schemeClr val="tx1"/>
                </a:solidFill>
              </a:rPr>
              <a:t>B10</a:t>
            </a:r>
            <a:r>
              <a:rPr lang="en-US" sz="1400" kern="1000" spc="10" dirty="0" smtClean="0">
                <a:solidFill>
                  <a:schemeClr val="tx1"/>
                </a:solidFill>
              </a:rPr>
              <a:t> Secondly</a:t>
            </a:r>
            <a:r>
              <a:rPr lang="en-US" sz="1400" kern="1000" spc="10" dirty="0">
                <a:solidFill>
                  <a:schemeClr val="tx1"/>
                </a:solidFill>
              </a:rPr>
              <a:t>, a toy is always a physical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thing that someone ___ </a:t>
            </a:r>
            <a:r>
              <a:rPr lang="ru-RU" sz="1400" kern="1000" spc="10" dirty="0" smtClean="0">
                <a:solidFill>
                  <a:schemeClr val="tx1"/>
                </a:solidFill>
              </a:rPr>
              <a:t>.</a:t>
            </a:r>
            <a:r>
              <a:rPr lang="en-US" sz="1400" b="1" kern="1000" spc="10" dirty="0" smtClean="0">
                <a:solidFill>
                  <a:schemeClr val="tx1"/>
                </a:solidFill>
              </a:rPr>
              <a:t>(MAKE)</a:t>
            </a:r>
            <a:endParaRPr lang="en-US" sz="1400" b="1" kern="1000" spc="1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kern="1000" spc="10" dirty="0" smtClean="0">
                <a:solidFill>
                  <a:schemeClr val="tx1"/>
                </a:solidFill>
              </a:rPr>
              <a:t> </a:t>
            </a:r>
            <a:r>
              <a:rPr lang="en-US" sz="1400" kern="1000" spc="10" dirty="0">
                <a:solidFill>
                  <a:schemeClr val="tx1"/>
                </a:solidFill>
              </a:rPr>
              <a:t>Some games, like </a:t>
            </a:r>
            <a:r>
              <a:rPr lang="en-US" sz="1400" kern="1000" spc="10" dirty="0" smtClean="0">
                <a:solidFill>
                  <a:schemeClr val="tx1"/>
                </a:solidFill>
              </a:rPr>
              <a:t>Monopoly or football, need physical </a:t>
            </a:r>
            <a:r>
              <a:rPr lang="en-US" sz="1400" kern="1000" spc="10" dirty="0">
                <a:solidFill>
                  <a:schemeClr val="tx1"/>
                </a:solidFill>
              </a:rPr>
              <a:t>equipment but others, like word games, do not</a:t>
            </a:r>
            <a:r>
              <a:rPr lang="en-US" sz="1400" kern="1000" spc="10" dirty="0" smtClean="0">
                <a:solidFill>
                  <a:schemeClr val="tx1"/>
                </a:solidFill>
              </a:rPr>
              <a:t>.</a:t>
            </a:r>
            <a:r>
              <a:rPr lang="en-US" sz="1400" kern="1000" spc="1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7668" y="972184"/>
            <a:ext cx="11667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Задание 2. </a:t>
            </a:r>
            <a:r>
              <a:rPr lang="ru-RU" dirty="0" err="1" smtClean="0"/>
              <a:t>Пр</a:t>
            </a:r>
            <a:r>
              <a:rPr lang="en-US" dirty="0" err="1" smtClean="0"/>
              <a:t>очитайте</a:t>
            </a:r>
            <a:r>
              <a:rPr lang="en-US" dirty="0" smtClean="0"/>
              <a:t> </a:t>
            </a:r>
            <a:r>
              <a:rPr lang="en-US" dirty="0"/>
              <a:t>текст и </a:t>
            </a:r>
            <a:r>
              <a:rPr lang="en-US" dirty="0" err="1"/>
              <a:t>напишите</a:t>
            </a:r>
            <a:r>
              <a:rPr lang="en-US" dirty="0"/>
              <a:t> соответствующую форму каждого </a:t>
            </a:r>
            <a:r>
              <a:rPr lang="en-US" dirty="0" smtClean="0"/>
              <a:t>слова,</a:t>
            </a:r>
            <a:r>
              <a:rPr lang="ru-RU" dirty="0" smtClean="0"/>
              <a:t> </a:t>
            </a:r>
            <a:r>
              <a:rPr lang="en-US" dirty="0" err="1" smtClean="0"/>
              <a:t>данного</a:t>
            </a:r>
            <a:r>
              <a:rPr lang="en-US" dirty="0" smtClean="0"/>
              <a:t> </a:t>
            </a:r>
            <a:r>
              <a:rPr lang="en-US" dirty="0"/>
              <a:t>под номерами В4-В11, в отведенное для этого место.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056914" y="2108313"/>
            <a:ext cx="21640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1000" spc="10" dirty="0"/>
              <a:t>PLAYING</a:t>
            </a:r>
            <a:endParaRPr lang="ru-RU" sz="2000" b="1" kern="1000" spc="10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61120" y="1508149"/>
            <a:ext cx="3093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Check your answers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B4 – have enjoyed </a:t>
            </a:r>
            <a:endParaRPr lang="en-US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chemeClr val="accent2">
                    <a:lumMod val="75000"/>
                  </a:schemeClr>
                </a:solidFill>
              </a:uFill>
            </a:endParaRP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B5 – seems</a:t>
            </a:r>
          </a:p>
          <a:p>
            <a:r>
              <a:rPr lang="en-US" sz="2000" b="1" u="sng" kern="1000" spc="10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B6 – them</a:t>
            </a:r>
          </a:p>
          <a:p>
            <a:r>
              <a:rPr lang="en-US" sz="2000" b="1" u="sng" kern="1000" spc="10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B7 – best</a:t>
            </a:r>
          </a:p>
          <a:p>
            <a:r>
              <a:rPr lang="en-US" sz="2000" b="1" u="sng" kern="1000" spc="10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B8 – </a:t>
            </a:r>
            <a:r>
              <a:rPr lang="en-US" sz="2000" b="1" u="sng" kern="1000" spc="10" dirty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a</a:t>
            </a:r>
            <a:r>
              <a:rPr lang="en-US" sz="2000" b="1" u="sng" kern="1000" spc="10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re </a:t>
            </a:r>
          </a:p>
          <a:p>
            <a:r>
              <a:rPr lang="en-US" sz="2000" b="1" u="sng" kern="1000" spc="10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B9 – don`t have</a:t>
            </a:r>
          </a:p>
          <a:p>
            <a:r>
              <a:rPr lang="en-US" sz="2000" b="1" u="sng" kern="1000" spc="10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B10 – has made/ makes</a:t>
            </a:r>
          </a:p>
        </p:txBody>
      </p:sp>
    </p:spTree>
    <p:extLst>
      <p:ext uri="{BB962C8B-B14F-4D97-AF65-F5344CB8AC3E}">
        <p14:creationId xmlns:p14="http://schemas.microsoft.com/office/powerpoint/2010/main" val="19231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" y="334645"/>
            <a:ext cx="10515600" cy="129603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3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Задание 3.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Преобразуйте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слова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напечатанные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заглавными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буквами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после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номеров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В12-В18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так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чтобы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они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грамматически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и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лексически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соответствовали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содержанию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текста</a:t>
            </a:r>
            <a:r>
              <a:rPr lang="en-US" sz="23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 </a:t>
            </a:r>
            <a:r>
              <a:rPr lang="ru-RU" sz="2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1321296"/>
            <a:ext cx="8580120" cy="5373648"/>
          </a:xfrm>
        </p:spPr>
        <p:txBody>
          <a:bodyPr numCol="1" spcCol="10800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kern="1000" spc="10" dirty="0" smtClean="0">
                <a:solidFill>
                  <a:prstClr val="black"/>
                </a:solidFill>
              </a:rPr>
              <a:t>Have you heard of Ivan III </a:t>
            </a:r>
            <a:r>
              <a:rPr lang="en-US" sz="2100" kern="1000" spc="10" dirty="0" err="1" smtClean="0">
                <a:solidFill>
                  <a:prstClr val="black"/>
                </a:solidFill>
              </a:rPr>
              <a:t>Vasilevich</a:t>
            </a:r>
            <a:r>
              <a:rPr lang="en-US" sz="2100" kern="1000" spc="10" dirty="0" smtClean="0">
                <a:solidFill>
                  <a:prstClr val="black"/>
                </a:solidFill>
              </a:rPr>
              <a:t>?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b="1" kern="1000" spc="10" dirty="0" smtClean="0">
                <a:solidFill>
                  <a:prstClr val="black"/>
                </a:solidFill>
              </a:rPr>
              <a:t>B11</a:t>
            </a:r>
            <a:r>
              <a:rPr lang="en-US" sz="2100" kern="1000" spc="10" dirty="0" smtClean="0">
                <a:solidFill>
                  <a:prstClr val="black"/>
                </a:solidFill>
              </a:rPr>
              <a:t> </a:t>
            </a:r>
            <a:r>
              <a:rPr lang="en-US" sz="2100" kern="1000" spc="10" dirty="0">
                <a:solidFill>
                  <a:prstClr val="black"/>
                </a:solidFill>
              </a:rPr>
              <a:t>Ivan III </a:t>
            </a:r>
            <a:r>
              <a:rPr lang="en-US" sz="2100" kern="1000" spc="10" dirty="0" err="1">
                <a:solidFill>
                  <a:prstClr val="black"/>
                </a:solidFill>
              </a:rPr>
              <a:t>Vasilevich</a:t>
            </a:r>
            <a:r>
              <a:rPr lang="ru-RU" sz="2100" kern="1000" spc="10" dirty="0">
                <a:solidFill>
                  <a:prstClr val="black"/>
                </a:solidFill>
              </a:rPr>
              <a:t>,</a:t>
            </a:r>
            <a:r>
              <a:rPr lang="en-US" sz="2100" kern="1000" spc="10" dirty="0">
                <a:solidFill>
                  <a:prstClr val="black"/>
                </a:solidFill>
              </a:rPr>
              <a:t> who is also known as Ivan the Great, is an ___ figure in Russian history. </a:t>
            </a:r>
            <a:r>
              <a:rPr lang="en-US" sz="2100" b="1" kern="1000" spc="10" dirty="0">
                <a:solidFill>
                  <a:prstClr val="black"/>
                </a:solidFill>
              </a:rPr>
              <a:t>(INTEREST</a:t>
            </a:r>
            <a:r>
              <a:rPr lang="en-US" sz="2100" b="1" kern="1000" spc="10" dirty="0" smtClean="0">
                <a:solidFill>
                  <a:prstClr val="black"/>
                </a:solidFill>
              </a:rPr>
              <a:t>)</a:t>
            </a:r>
            <a:endParaRPr lang="en-US" sz="2100" b="1" kern="1000" spc="1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b="1" kern="1000" spc="10" dirty="0" smtClean="0">
                <a:solidFill>
                  <a:prstClr val="black"/>
                </a:solidFill>
              </a:rPr>
              <a:t>B12</a:t>
            </a:r>
            <a:r>
              <a:rPr lang="en-US" sz="2100" kern="1000" spc="10" dirty="0" smtClean="0">
                <a:solidFill>
                  <a:prstClr val="black"/>
                </a:solidFill>
              </a:rPr>
              <a:t> </a:t>
            </a:r>
            <a:r>
              <a:rPr lang="en-US" sz="2100" kern="1000" spc="10" dirty="0">
                <a:solidFill>
                  <a:prstClr val="black"/>
                </a:solidFill>
              </a:rPr>
              <a:t>Ivan had great ___ skills and became a popular leader, uniting many princes in the surrounding area. </a:t>
            </a:r>
            <a:r>
              <a:rPr lang="en-US" sz="2100" b="1" kern="1000" spc="10" dirty="0">
                <a:solidFill>
                  <a:prstClr val="black"/>
                </a:solidFill>
              </a:rPr>
              <a:t>(POLITICS</a:t>
            </a:r>
            <a:r>
              <a:rPr lang="en-US" sz="2100" b="1" kern="1000" spc="10" dirty="0" smtClean="0">
                <a:solidFill>
                  <a:prstClr val="black"/>
                </a:solidFill>
              </a:rPr>
              <a:t>)</a:t>
            </a:r>
            <a:endParaRPr lang="en-US" sz="2100" b="1" kern="1000" spc="1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b="1" kern="1000" spc="10" dirty="0" smtClean="0">
                <a:solidFill>
                  <a:prstClr val="black"/>
                </a:solidFill>
              </a:rPr>
              <a:t>B13</a:t>
            </a:r>
            <a:r>
              <a:rPr lang="en-US" sz="2100" kern="1000" spc="10" dirty="0" smtClean="0">
                <a:solidFill>
                  <a:prstClr val="black"/>
                </a:solidFill>
              </a:rPr>
              <a:t> </a:t>
            </a:r>
            <a:r>
              <a:rPr lang="en-US" sz="2100" kern="1000" spc="10" dirty="0">
                <a:solidFill>
                  <a:prstClr val="black"/>
                </a:solidFill>
              </a:rPr>
              <a:t>Ivan the Great's greatest ___ was to free Russia from Mongol control. </a:t>
            </a:r>
            <a:r>
              <a:rPr lang="en-US" sz="2100" b="1" kern="1000" spc="10" dirty="0">
                <a:solidFill>
                  <a:prstClr val="black"/>
                </a:solidFill>
              </a:rPr>
              <a:t>(ACHIEVE</a:t>
            </a:r>
            <a:r>
              <a:rPr lang="en-US" sz="2100" b="1" kern="1000" spc="10" dirty="0" smtClean="0">
                <a:solidFill>
                  <a:prstClr val="black"/>
                </a:solidFill>
              </a:rPr>
              <a:t>)</a:t>
            </a:r>
            <a:endParaRPr lang="ru-RU" sz="2100" b="1" kern="1000" spc="10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b="1" kern="1000" spc="10" dirty="0" smtClean="0">
                <a:solidFill>
                  <a:prstClr val="black"/>
                </a:solidFill>
              </a:rPr>
              <a:t>B14</a:t>
            </a:r>
            <a:r>
              <a:rPr lang="en-US" sz="2100" kern="1000" spc="10" dirty="0" smtClean="0">
                <a:solidFill>
                  <a:prstClr val="black"/>
                </a:solidFill>
              </a:rPr>
              <a:t> </a:t>
            </a:r>
            <a:r>
              <a:rPr lang="en-US" sz="2100" kern="1000" spc="10" dirty="0">
                <a:solidFill>
                  <a:prstClr val="black"/>
                </a:solidFill>
              </a:rPr>
              <a:t>In 1480, Ivan made an important ___ </a:t>
            </a:r>
            <a:r>
              <a:rPr lang="ru-RU" sz="2100" kern="1000" spc="10" dirty="0">
                <a:solidFill>
                  <a:prstClr val="black"/>
                </a:solidFill>
              </a:rPr>
              <a:t>,</a:t>
            </a:r>
            <a:r>
              <a:rPr lang="en-US" sz="2100" kern="1000" spc="10" dirty="0">
                <a:solidFill>
                  <a:prstClr val="black"/>
                </a:solidFill>
              </a:rPr>
              <a:t> telling the Mongols that he would no longer pay them the money they wanted. </a:t>
            </a:r>
            <a:r>
              <a:rPr lang="en-US" sz="2100" b="1" kern="1000" spc="10" dirty="0">
                <a:solidFill>
                  <a:prstClr val="black"/>
                </a:solidFill>
              </a:rPr>
              <a:t>(ANNOUNCE</a:t>
            </a:r>
            <a:r>
              <a:rPr lang="en-US" sz="2100" b="1" kern="1000" spc="10" dirty="0" smtClean="0">
                <a:solidFill>
                  <a:prstClr val="black"/>
                </a:solidFill>
              </a:rPr>
              <a:t>)</a:t>
            </a:r>
            <a:endParaRPr lang="ru-RU" sz="2100" b="1" kern="1000" spc="10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b="1" kern="1000" spc="10" dirty="0" smtClean="0">
                <a:solidFill>
                  <a:prstClr val="black"/>
                </a:solidFill>
              </a:rPr>
              <a:t>B15</a:t>
            </a:r>
            <a:r>
              <a:rPr lang="en-US" sz="2100" kern="1000" spc="10" dirty="0" smtClean="0">
                <a:solidFill>
                  <a:prstClr val="black"/>
                </a:solidFill>
              </a:rPr>
              <a:t> </a:t>
            </a:r>
            <a:r>
              <a:rPr lang="en-US" sz="2100" kern="1000" spc="10" dirty="0">
                <a:solidFill>
                  <a:prstClr val="black"/>
                </a:solidFill>
              </a:rPr>
              <a:t>Both sides came together to fight, and it was unclear which side was more ___</a:t>
            </a:r>
            <a:r>
              <a:rPr lang="ru-RU" sz="2100" kern="1000" spc="10" dirty="0">
                <a:solidFill>
                  <a:prstClr val="black"/>
                </a:solidFill>
              </a:rPr>
              <a:t>.</a:t>
            </a:r>
            <a:r>
              <a:rPr lang="en-US" sz="2100" kern="1000" spc="10" dirty="0">
                <a:solidFill>
                  <a:prstClr val="black"/>
                </a:solidFill>
              </a:rPr>
              <a:t> </a:t>
            </a:r>
            <a:r>
              <a:rPr lang="en-US" sz="2100" b="1" kern="1000" spc="10" dirty="0">
                <a:solidFill>
                  <a:prstClr val="black"/>
                </a:solidFill>
              </a:rPr>
              <a:t>(POWER</a:t>
            </a:r>
            <a:r>
              <a:rPr lang="en-US" sz="2100" b="1" kern="1000" spc="10" dirty="0" smtClean="0">
                <a:solidFill>
                  <a:prstClr val="black"/>
                </a:solidFill>
              </a:rPr>
              <a:t>)</a:t>
            </a:r>
            <a:endParaRPr lang="en-US" sz="2100" b="1" kern="1000" spc="1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b="1" kern="1000" spc="10" dirty="0" smtClean="0">
                <a:solidFill>
                  <a:prstClr val="black"/>
                </a:solidFill>
              </a:rPr>
              <a:t>B16</a:t>
            </a:r>
            <a:r>
              <a:rPr lang="en-US" sz="2100" kern="1000" spc="10" dirty="0" smtClean="0">
                <a:solidFill>
                  <a:prstClr val="black"/>
                </a:solidFill>
              </a:rPr>
              <a:t> </a:t>
            </a:r>
            <a:r>
              <a:rPr lang="en-US" sz="2100" kern="1000" spc="10" dirty="0">
                <a:solidFill>
                  <a:prstClr val="black"/>
                </a:solidFill>
              </a:rPr>
              <a:t>However, before the battle, the Mongols retreated because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kern="1000" spc="10" dirty="0">
                <a:solidFill>
                  <a:prstClr val="black"/>
                </a:solidFill>
              </a:rPr>
              <a:t>of the ___ of Ivan's army and the battle never happened. </a:t>
            </a:r>
            <a:r>
              <a:rPr lang="en-US" sz="2100" b="1" kern="1000" spc="10" dirty="0">
                <a:solidFill>
                  <a:prstClr val="black"/>
                </a:solidFill>
              </a:rPr>
              <a:t>(STRONG</a:t>
            </a:r>
            <a:r>
              <a:rPr lang="en-US" sz="2100" b="1" kern="1000" spc="10" dirty="0" smtClean="0">
                <a:solidFill>
                  <a:prstClr val="black"/>
                </a:solidFill>
              </a:rPr>
              <a:t>)</a:t>
            </a:r>
            <a:endParaRPr lang="en-US" sz="2100" b="1" kern="1000" spc="1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b="1" kern="1000" spc="10" dirty="0" smtClean="0">
                <a:solidFill>
                  <a:prstClr val="black"/>
                </a:solidFill>
              </a:rPr>
              <a:t>B17</a:t>
            </a:r>
            <a:r>
              <a:rPr lang="en-US" sz="2100" kern="1000" spc="10" dirty="0" smtClean="0">
                <a:solidFill>
                  <a:prstClr val="black"/>
                </a:solidFill>
              </a:rPr>
              <a:t> </a:t>
            </a:r>
            <a:r>
              <a:rPr lang="en-US" sz="2100" kern="1000" spc="10" dirty="0">
                <a:solidFill>
                  <a:prstClr val="black"/>
                </a:solidFill>
              </a:rPr>
              <a:t>The Mongols had, in effect ___ and from then on, Russia was a free country. </a:t>
            </a:r>
            <a:r>
              <a:rPr lang="en-US" sz="2100" b="1" kern="1000" spc="10" dirty="0">
                <a:solidFill>
                  <a:prstClr val="black"/>
                </a:solidFill>
              </a:rPr>
              <a:t>(LOSE)</a:t>
            </a:r>
            <a:endParaRPr lang="ru-RU" sz="2100" b="1" kern="1000" spc="1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1000" spc="10" dirty="0">
              <a:solidFill>
                <a:prstClr val="black"/>
              </a:solidFill>
            </a:endParaRPr>
          </a:p>
          <a:p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9326880" y="1484352"/>
            <a:ext cx="286512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Check your answers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B11 – interesting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B12 – political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B13 – achievement 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B14 – announcement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B15 – powerful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B16 – strength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687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760" y="1509250"/>
            <a:ext cx="8351520" cy="5298014"/>
          </a:xfrm>
        </p:spPr>
        <p:txBody>
          <a:bodyPr numCol="1" spcCol="108000"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B4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Since </a:t>
            </a:r>
            <a:r>
              <a:rPr lang="en-US" sz="2000" dirty="0" err="1">
                <a:solidFill>
                  <a:schemeClr val="tx1"/>
                </a:solidFill>
              </a:rPr>
              <a:t>civilisation</a:t>
            </a:r>
            <a:r>
              <a:rPr lang="en-US" sz="2000" dirty="0">
                <a:solidFill>
                  <a:schemeClr val="tx1"/>
                </a:solidFill>
              </a:rPr>
              <a:t> began, </a:t>
            </a:r>
            <a:r>
              <a:rPr lang="en-US" sz="2000" dirty="0" smtClean="0">
                <a:solidFill>
                  <a:schemeClr val="tx1"/>
                </a:solidFill>
              </a:rPr>
              <a:t>music ___ an </a:t>
            </a:r>
            <a:r>
              <a:rPr lang="en-US" sz="2000" dirty="0">
                <a:solidFill>
                  <a:schemeClr val="tx1"/>
                </a:solidFill>
              </a:rPr>
              <a:t>important part </a:t>
            </a:r>
            <a:r>
              <a:rPr lang="en-US" sz="2000" dirty="0" smtClean="0">
                <a:solidFill>
                  <a:schemeClr val="tx1"/>
                </a:solidFill>
              </a:rPr>
              <a:t>in people's </a:t>
            </a:r>
            <a:r>
              <a:rPr lang="en-US" sz="2000" dirty="0">
                <a:solidFill>
                  <a:schemeClr val="tx1"/>
                </a:solidFill>
              </a:rPr>
              <a:t>lives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(PLAY)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B5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Even before </a:t>
            </a:r>
            <a:r>
              <a:rPr lang="en-US" sz="2000" dirty="0" smtClean="0">
                <a:solidFill>
                  <a:schemeClr val="tx1"/>
                </a:solidFill>
              </a:rPr>
              <a:t>musical instruments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smtClean="0">
                <a:solidFill>
                  <a:schemeClr val="tx1"/>
                </a:solidFill>
              </a:rPr>
              <a:t>people ___ and clapped </a:t>
            </a:r>
            <a:r>
              <a:rPr lang="en-US" sz="2000" dirty="0">
                <a:solidFill>
                  <a:schemeClr val="tx1"/>
                </a:solidFill>
              </a:rPr>
              <a:t>their hands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(SING)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B6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Music </a:t>
            </a:r>
            <a:r>
              <a:rPr lang="en-US" sz="2000" dirty="0" smtClean="0">
                <a:solidFill>
                  <a:schemeClr val="tx1"/>
                </a:solidFill>
              </a:rPr>
              <a:t>brings ___ together.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(WE)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B7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It </a:t>
            </a:r>
            <a:r>
              <a:rPr lang="en-US" sz="2000" dirty="0">
                <a:solidFill>
                  <a:schemeClr val="tx1"/>
                </a:solidFill>
              </a:rPr>
              <a:t>is also very relaxing, although some music, such as pop music</a:t>
            </a:r>
            <a:r>
              <a:rPr lang="en-US" sz="2000" dirty="0" smtClean="0">
                <a:solidFill>
                  <a:schemeClr val="tx1"/>
                </a:solidFill>
              </a:rPr>
              <a:t>,</a:t>
            </a:r>
            <a:r>
              <a:rPr lang="en-US" sz="2000" dirty="0">
                <a:solidFill>
                  <a:schemeClr val="tx1"/>
                </a:solidFill>
              </a:rPr>
              <a:t> can be a </a:t>
            </a:r>
            <a:r>
              <a:rPr lang="en-US" sz="2000" dirty="0" smtClean="0">
                <a:solidFill>
                  <a:schemeClr val="tx1"/>
                </a:solidFill>
              </a:rPr>
              <a:t>lot ___  than </a:t>
            </a:r>
            <a:r>
              <a:rPr lang="en-US" sz="2000" dirty="0">
                <a:solidFill>
                  <a:schemeClr val="tx1"/>
                </a:solidFill>
              </a:rPr>
              <a:t>other kinds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(NOISY)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B8</a:t>
            </a:r>
            <a:r>
              <a:rPr lang="en-US" sz="2000" dirty="0" smtClean="0">
                <a:solidFill>
                  <a:schemeClr val="tx1"/>
                </a:solidFill>
              </a:rPr>
              <a:t> There </a:t>
            </a:r>
            <a:r>
              <a:rPr lang="en-US" sz="2000" dirty="0">
                <a:solidFill>
                  <a:schemeClr val="tx1"/>
                </a:solidFill>
              </a:rPr>
              <a:t>are probably hundreds of millions of people around the </a:t>
            </a:r>
            <a:r>
              <a:rPr lang="en-US" sz="2000" dirty="0" smtClean="0">
                <a:solidFill>
                  <a:schemeClr val="tx1"/>
                </a:solidFill>
              </a:rPr>
              <a:t>world ___ </a:t>
            </a:r>
            <a:r>
              <a:rPr lang="en-US" sz="2000" dirty="0">
                <a:solidFill>
                  <a:schemeClr val="tx1"/>
                </a:solidFill>
              </a:rPr>
              <a:t>to music at this moment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(LISTEN)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B9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Being able to make music </a:t>
            </a:r>
            <a:r>
              <a:rPr lang="en-US" sz="2000" dirty="0" smtClean="0">
                <a:solidFill>
                  <a:schemeClr val="tx1"/>
                </a:solidFill>
              </a:rPr>
              <a:t>also ___ a </a:t>
            </a:r>
            <a:r>
              <a:rPr lang="en-US" sz="2000" dirty="0">
                <a:solidFill>
                  <a:schemeClr val="tx1"/>
                </a:solidFill>
              </a:rPr>
              <a:t>lot of pleasure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(BRING)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B10</a:t>
            </a:r>
            <a:r>
              <a:rPr lang="en-US" sz="2000" dirty="0">
                <a:solidFill>
                  <a:schemeClr val="tx1"/>
                </a:solidFill>
              </a:rPr>
              <a:t> In the past, </a:t>
            </a:r>
            <a:r>
              <a:rPr lang="en-US" sz="2000" dirty="0" smtClean="0">
                <a:solidFill>
                  <a:schemeClr val="tx1"/>
                </a:solidFill>
              </a:rPr>
              <a:t>it ___  years </a:t>
            </a:r>
            <a:r>
              <a:rPr lang="en-US" sz="2000" dirty="0">
                <a:solidFill>
                  <a:schemeClr val="tx1"/>
                </a:solidFill>
              </a:rPr>
              <a:t>and years of practice to </a:t>
            </a:r>
            <a:r>
              <a:rPr lang="en-US" sz="2000" dirty="0" smtClean="0">
                <a:solidFill>
                  <a:schemeClr val="tx1"/>
                </a:solidFill>
              </a:rPr>
              <a:t>learn how </a:t>
            </a:r>
            <a:r>
              <a:rPr lang="en-US" sz="2000" dirty="0">
                <a:solidFill>
                  <a:schemeClr val="tx1"/>
                </a:solidFill>
              </a:rPr>
              <a:t>to play a musical instrument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(TAKE)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B11</a:t>
            </a:r>
            <a:r>
              <a:rPr lang="en-US" sz="2000" dirty="0" smtClean="0">
                <a:solidFill>
                  <a:schemeClr val="tx1"/>
                </a:solidFill>
              </a:rPr>
              <a:t> Today</a:t>
            </a:r>
            <a:r>
              <a:rPr lang="en-US" sz="2000" dirty="0">
                <a:solidFill>
                  <a:schemeClr val="tx1"/>
                </a:solidFill>
              </a:rPr>
              <a:t>, it's very easy for anyone </a:t>
            </a:r>
            <a:r>
              <a:rPr lang="en-US" sz="2000" dirty="0" smtClean="0">
                <a:solidFill>
                  <a:schemeClr val="tx1"/>
                </a:solidFill>
              </a:rPr>
              <a:t>who ___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a computer to </a:t>
            </a:r>
            <a:r>
              <a:rPr lang="en-US" sz="2000" dirty="0">
                <a:solidFill>
                  <a:schemeClr val="tx1"/>
                </a:solidFill>
              </a:rPr>
              <a:t>make music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(HAVE)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760" y="315936"/>
            <a:ext cx="10317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/>
              <a:t>Задание 4. </a:t>
            </a:r>
            <a:r>
              <a:rPr lang="en-US" sz="2100" dirty="0" err="1" smtClean="0"/>
              <a:t>Прочитайте</a:t>
            </a:r>
            <a:r>
              <a:rPr lang="en-US" sz="2100" dirty="0" smtClean="0"/>
              <a:t> </a:t>
            </a:r>
            <a:r>
              <a:rPr lang="en-US" sz="2100" dirty="0" err="1"/>
              <a:t>текст</a:t>
            </a:r>
            <a:r>
              <a:rPr lang="en-US" sz="2100" dirty="0"/>
              <a:t> и </a:t>
            </a:r>
            <a:r>
              <a:rPr lang="en-US" sz="2100" dirty="0" err="1"/>
              <a:t>напишите</a:t>
            </a:r>
            <a:r>
              <a:rPr lang="en-US" sz="2100" dirty="0"/>
              <a:t> соответствующую </a:t>
            </a:r>
            <a:r>
              <a:rPr lang="en-US" sz="2100" dirty="0" smtClean="0"/>
              <a:t>форму </a:t>
            </a:r>
            <a:r>
              <a:rPr lang="en-US" sz="2100" dirty="0" err="1" smtClean="0"/>
              <a:t>каждого</a:t>
            </a:r>
            <a:r>
              <a:rPr lang="en-US" sz="2100" dirty="0" smtClean="0"/>
              <a:t> </a:t>
            </a:r>
            <a:r>
              <a:rPr lang="en-US" sz="2100" dirty="0" err="1" smtClean="0"/>
              <a:t>слова</a:t>
            </a:r>
            <a:r>
              <a:rPr lang="en-US" sz="2100" dirty="0" smtClean="0"/>
              <a:t>, </a:t>
            </a:r>
            <a:r>
              <a:rPr lang="en-US" sz="2100" dirty="0" err="1" smtClean="0"/>
              <a:t>данного</a:t>
            </a:r>
            <a:r>
              <a:rPr lang="en-US" sz="2100" dirty="0" smtClean="0"/>
              <a:t> </a:t>
            </a:r>
            <a:r>
              <a:rPr lang="en-US" sz="2100" dirty="0" err="1"/>
              <a:t>под</a:t>
            </a:r>
            <a:r>
              <a:rPr lang="en-US" sz="2100" dirty="0"/>
              <a:t> </a:t>
            </a:r>
            <a:r>
              <a:rPr lang="en-US" sz="2100" dirty="0" err="1"/>
              <a:t>номерами</a:t>
            </a:r>
            <a:r>
              <a:rPr lang="en-US" sz="2100" dirty="0"/>
              <a:t> В4-811, в </a:t>
            </a:r>
            <a:r>
              <a:rPr lang="en-US" sz="2100" dirty="0" err="1"/>
              <a:t>отведенное</a:t>
            </a:r>
            <a:r>
              <a:rPr lang="en-US" sz="2100" dirty="0"/>
              <a:t> </a:t>
            </a:r>
            <a:r>
              <a:rPr lang="en-US" sz="2100" dirty="0" err="1"/>
              <a:t>для</a:t>
            </a:r>
            <a:r>
              <a:rPr lang="en-US" sz="2100" dirty="0"/>
              <a:t> </a:t>
            </a:r>
            <a:r>
              <a:rPr lang="en-US" sz="2100" dirty="0" err="1"/>
              <a:t>этого</a:t>
            </a:r>
            <a:r>
              <a:rPr lang="en-US" sz="2100" dirty="0"/>
              <a:t> </a:t>
            </a:r>
            <a:r>
              <a:rPr lang="en-US" sz="2100" dirty="0" err="1"/>
              <a:t>место</a:t>
            </a:r>
            <a:r>
              <a:rPr lang="en-US" sz="2100" dirty="0" smtClean="0"/>
              <a:t>.</a:t>
            </a:r>
            <a:endParaRPr lang="en-US" sz="2100" dirty="0"/>
          </a:p>
        </p:txBody>
      </p:sp>
      <p:sp>
        <p:nvSpPr>
          <p:cNvPr id="5" name="TextBox 4"/>
          <p:cNvSpPr txBox="1"/>
          <p:nvPr/>
        </p:nvSpPr>
        <p:spPr>
          <a:xfrm>
            <a:off x="9220200" y="1458024"/>
            <a:ext cx="26060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Check your answers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B4 – has played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B5 – sang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B6 – us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B7 – noisier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B8 – listening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B9 – brings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B10 – took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B11 - has</a:t>
            </a:r>
          </a:p>
          <a:p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0732" y="1057914"/>
            <a:ext cx="1313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MUSIC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2651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cVvg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C5BQAAAAAAAD02AADaBQAAEAAAACYAAAAIAAAAAQAAAAAAAAA="/>
              </a:ext>
            </a:extLst>
          </p:cNvSpPr>
          <p:nvPr>
            <p:ph type="title"/>
          </p:nvPr>
        </p:nvSpPr>
        <p:spPr>
          <a:xfrm>
            <a:off x="1316913" y="278763"/>
            <a:ext cx="10515600" cy="951230"/>
          </a:xfrm>
        </p:spPr>
        <p:txBody>
          <a:bodyPr/>
          <a:lstStyle/>
          <a:p>
            <a:pPr>
              <a:defRPr lang="en-US"/>
            </a:pPr>
            <a:r>
              <a:rPr lang="en-US" sz="6000" b="1" dirty="0" smtClean="0"/>
              <a:t>Plan</a:t>
            </a:r>
            <a:endParaRPr sz="6000" b="1" dirty="0"/>
          </a:p>
        </p:txBody>
      </p:sp>
      <p:grpSp>
        <p:nvGrpSpPr>
          <p:cNvPr id="3" name="Group 2"/>
          <p:cNvGrpSpPr>
            <a:extLst>
              <a:ext uri="smNativeData">
                <pr:smNativeData xmlns="" xmlns:p14="http://schemas.microsoft.com/office/powerpoint/2010/main" xmlns:pr="smNativeData" val="SMDATA_7_X+I2XhMAAAAlAAAAAQAAAA8BAAAAkAAAAEgAAACQAAAASAAAAAAAAAAAAAAAAAAAABcAAAAUAAAAAAAAAAAAAAD/fwAA/38AAAAAAAAJAAAABAAAAMr///8MAAAAEAAAAAAAAAAAAAAAAAAAAAAAAAAfAAAAVAAAAAAAAAAAAAAAAAAAAAAAAAAAAAAAAAAAAAAAAAAAAAAAAAAAAAAAAAAAAAAAAAAAAAAAAAAAAAAAAAAAAAAAAAAAAAAAAAAAAAAAAAAAAAAAAAAAACEAAAAYAAAAFAAAAB0MAABaGQAAhSsAAMUcAAAQAAAAJgAAAAgAAAD/////AAAAAA=="/>
              </a:ext>
            </a:extLst>
          </p:cNvGrpSpPr>
          <p:nvPr/>
        </p:nvGrpSpPr>
        <p:grpSpPr>
          <a:xfrm>
            <a:off x="2625091" y="4121467"/>
            <a:ext cx="6807623" cy="555308"/>
            <a:chOff x="1968818" y="4121467"/>
            <a:chExt cx="5105717" cy="555308"/>
          </a:xfrm>
        </p:grpSpPr>
        <p:sp>
          <p:nvSpPr>
            <p:cNvPr id="7" name="Line 3"/>
            <p:cNvSpPr>
              <a:extLst>
                <a:ext uri="smNativeData">
                  <pr:smNativeData xmlns="" xmlns:p14="http://schemas.microsoft.com/office/powerpoint/2010/main" xmlns:pr="smNativeData" val="SMDATA_13_X+I2XhMAAAAlAAAACg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QAAAJaWlgAoAAAAAQAAACMAAAAjAAAAIwAAAB4AAAAAAAAAZAAAAGQAAAAE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IAAAAMAAAAEAAAAAAAAAAAAAAAAAAAAAAAAAAeAAAAaAAAAAAAAAAAAAAAAAAAAAAAAAAAAAAAECcAABAnAAAAAAAAAAAAAAAAAAAAAAAAAAAAAAAAAAAAAAAAAAAAABQAAAAAAAAAwMD/AAAAAABkAAAAMgAAAAAAAABkAAAAAAAAAH9/fwAKAAAAHwAAAFQAAABbm9UF////AQAAAAAAAAAAAAAAAAAAAAAAAAAAAAAAAAAAAAAAAAAAlpaWAH9/fwDn5uYDzMzMAMDA/wB/f38AAAAAAAAAAAAAAAAAAAAAAAAAAAAhAAAAGAAAABQAAAD9DQAAxRwAAIUrAADFHAAAACAAACYAAAAIAAAA//////////8="/>
                </a:ext>
              </a:extLst>
            </p:cNvSpPr>
            <p:nvPr/>
          </p:nvSpPr>
          <p:spPr>
            <a:xfrm>
              <a:off x="2273935" y="4676775"/>
              <a:ext cx="4800600" cy="0"/>
            </a:xfrm>
            <a:prstGeom prst="line">
              <a:avLst/>
            </a:prstGeom>
            <a:noFill/>
            <a:ln w="25400" cap="flat" cmpd="sng" algn="ctr">
              <a:solidFill>
                <a:srgbClr val="969696"/>
              </a:solidFill>
              <a:prstDash val="sysDot"/>
              <a:headEnd type="none"/>
              <a:tailEnd type="oval" w="med" len="med"/>
            </a:ln>
            <a:effectLst/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6" name="Rectangle 4"/>
            <p:cNvSpPr>
              <a:extLst>
                <a:ext uri="smNativeData">
                  <pr:smNativeData xmlns="" xmlns:p14="http://schemas.microsoft.com/office/powerpoint/2010/main" xmlns:pr="smNativeData" val="SMDATA_13_X+I2XhMAAAAlAAAAZAAAAA0AAAAAkAAAAEgAAACQAAAASAAAAAAAAAABAAAAAAAAAAEAAABQAAAAAAAAAAAA4D8AAAAAAADgPwAAAAAAAOA/AAAAAAAA4D8AAAAAAADgPwAAAAAAAOA/AAAAAAAA4D8AAAAAAADgPwAAAAAAAOA/AAAAAAAA4D8CAAAAjAAAAAEAAAADAAAA/3yAAHY5OwAAAAAAAAAAAAAAAAAAAAAAAAAAAAAAAAAAAAAAeAAAAAEAAABAAAAAAAAAAGQAAAAOAQAAAAAAAAAAAAAAAAAAAAAAAAAAAAAAAAAAAAAAAAAAAAAAAAAAAAAAAAAAAAAAAAAAAAAAAAAAAAAAAAAAAAAAAAAAAAAAAAAAFAAAADwAAAAAAAAAAAAAAAAAAAAPAAAAAQAAACMAAAAjAAAAIwAAAB4AAAAAAAAAZAAAAGQAAAAAAAAAZAAAAGQAAAAVAAAAYAAAAAEAAAAAAAAAAAAAAKUCAAAAAAAAPPb//wEAAAAvNwAAAAAAAAAAAAAAAAAA/3yAAAAAAABkAAAAAAAAABQAAAC9HgAAAAAAACYAAAAAAAAAQ+H//wAAAAAmAAAAZAAAABYAAABMAAAAAAAAAAAAAAAEAAAAAAAAAAEAAADn5uYKAAAAACgAAAAoAAAAZAAAAGQAAAAAAAAAzMzMAAAAAABQAAAAUAAAAGQAAABkAAAAAAAAABcAAAAUAAAAAAAAAAAAAAD/fwAA/38AAAAAAAAJAAAABAAAAMD4t+MMAAAAEAAAAAAAAAAAAAAAAAAAAAAAAAAeAAAAaAAAAAEAAAAAAAAAAAAAAAAAAAAAAAAAECcAABAnAAAAAAAAAAAAAAAAAAAAAAAAAAAAAAAAAAAAAAAAAAAAABQAAAAAAAAAwMD/AAAAAAAAAAAAAAAAAAAAAABkAAAAAAAAAH9/fwAKAAAAHwAAAFQAAAD/fIAAdjk7AAAAAAAAAAAAAAAAAAAAAAAAAAAAAAAAAAAAAAAAAAAAAAAAAP98gADn5uYDzMzMAMDA/wB/f38AAAAAAAAAAAAAAAAAAAAAAAAAAAAhAAAAGAAAABQAAAAdDAAAWhkAAFEPAABNHAAAACAAACYAAAAIAAAA//////////8="/>
                </a:ext>
              </a:extLst>
            </p:cNvSpPr>
            <p:nvPr/>
          </p:nvSpPr>
          <p:spPr>
            <a:xfrm rot="3419335">
              <a:off x="1989455" y="4100830"/>
              <a:ext cx="479425" cy="520700"/>
            </a:xfrm>
            <a:prstGeom prst="rect">
              <a:avLst/>
            </a:prstGeom>
            <a:gradFill flip="none" rotWithShape="1">
              <a:gsLst>
                <a:gs pos="0">
                  <a:srgbClr val="FF7C80"/>
                </a:gs>
                <a:gs pos="100000">
                  <a:srgbClr val="76393B"/>
                </a:gs>
              </a:gsLst>
              <a:lin ang="5400000" scaled="0"/>
              <a:tileRect/>
            </a:gradFill>
            <a:ln>
              <a:noFill/>
            </a:ln>
            <a:effectLst/>
            <a:sp3d extrusionH="429895" prstMaterial="legacyMatte">
              <a:extrusionClr>
                <a:srgbClr val="FF7C80"/>
              </a:extrusionClr>
            </a:sp3d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5" name="Text Box 5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1FQAAwxkAAPUkAACTHAAAACAAACYAAAAIAAAA//////////8="/>
                </a:ext>
              </a:extLst>
            </p:cNvSpPr>
            <p:nvPr/>
          </p:nvSpPr>
          <p:spPr>
            <a:xfrm>
              <a:off x="3390915" y="4155416"/>
              <a:ext cx="261682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>
                <a:defRPr lang="en-US"/>
              </a:pPr>
              <a:r>
                <a:rPr lang="en-US" sz="2400" b="1" dirty="0">
                  <a:solidFill>
                    <a:srgbClr val="000000"/>
                  </a:solidFill>
                </a:rPr>
                <a:t>Sequence of tenses</a:t>
              </a:r>
            </a:p>
          </p:txBody>
        </p:sp>
        <p:sp>
          <p:nvSpPr>
            <p:cNvPr id="4" name="Text Box 6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CVDAAAfRkAAMMOAABNHAAAACAAACYAAAAIAAAA//////////8="/>
                </a:ext>
              </a:extLst>
            </p:cNvSpPr>
            <p:nvPr/>
          </p:nvSpPr>
          <p:spPr>
            <a:xfrm>
              <a:off x="2045335" y="4143375"/>
              <a:ext cx="35433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>
                <a:defRPr lang="en-US"/>
              </a:pPr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" name="Group 7"/>
          <p:cNvGrpSpPr>
            <a:extLst>
              <a:ext uri="smNativeData">
                <pr:smNativeData xmlns="" xmlns:p14="http://schemas.microsoft.com/office/powerpoint/2010/main" xmlns:pr="smNativeData" val="SMDATA_7_X+I2XhMAAAAlAAAAAQAAAA8BAAAAkAAAAEgAAACQAAAASAAAAAAAAAAAAAAAAAAAABcAAAAUAAAAAAAAAAAAAAD/fwAA/38AAAAAAAAJAAAABAAAAD990v8MAAAAEAAAAAAAAAAAAAAAAAAAAAAAAAAfAAAAVAAAAAAAAAAAAAAAAAAAAAAAAAAAAAAAAAAAAAAAAAAAAAAAAAAAAAAAAAAAAAAAAAAAAAAAAAAAAAAAAAAAAAAAAAAAAAAAAAAAAAAAAAAAAAAAAAAAACEAAAAYAAAAFAAAAB0MAADiCQAAhSsAAE0NAAAQAAAAJgAAAAgAAAD/////AAAAAA=="/>
              </a:ext>
            </a:extLst>
          </p:cNvGrpSpPr>
          <p:nvPr/>
        </p:nvGrpSpPr>
        <p:grpSpPr>
          <a:xfrm>
            <a:off x="2625513" y="1606551"/>
            <a:ext cx="6807200" cy="555625"/>
            <a:chOff x="1969135" y="1606550"/>
            <a:chExt cx="5105400" cy="555625"/>
          </a:xfrm>
        </p:grpSpPr>
        <p:sp>
          <p:nvSpPr>
            <p:cNvPr id="12" name="Line 8"/>
            <p:cNvSpPr>
              <a:extLst>
                <a:ext uri="smNativeData">
                  <pr:smNativeData xmlns="" xmlns:p14="http://schemas.microsoft.com/office/powerpoint/2010/main" xmlns:pr="smNativeData" val="SMDATA_13_X+I2XhMAAAAlAAAACg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QAAAJaWlgAoAAAAAQAAACMAAAAjAAAAIwAAAB4AAAAAAAAAZAAAAGQAAAAE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UAAAAMAAAAEAAAAAAAAAAAAAAAAAAAAAAAAAAeAAAAaAAAAAAAAAAAAAAAAAAAAAAAAAAAAAAAECcAABAnAAAAAAAAAAAAAAAAAAAAAAAAAAAAAAAAAAAAAAAAAAAAABQAAAAAAAAAwMD/AAAAAABkAAAAMgAAAAAAAABkAAAAAAAAAH9/fwAKAAAAHwAAAFQAAABbm9UF////AQAAAAAAAAAAAAAAAAAAAAAAAAAAAAAAAAAAAAAAAAAAlpaWAH9/fwDn5uYDzMzMAMDA/wB/f38AAAAAAAAAAAAAAAAAAAAAAAAAAAAhAAAAGAAAABQAAAD9DQAATQ0AAIUrAABNDQAAACAAACYAAAAIAAAA//////////8="/>
                </a:ext>
              </a:extLst>
            </p:cNvSpPr>
            <p:nvPr/>
          </p:nvSpPr>
          <p:spPr>
            <a:xfrm>
              <a:off x="2273935" y="2162175"/>
              <a:ext cx="4800600" cy="0"/>
            </a:xfrm>
            <a:prstGeom prst="line">
              <a:avLst/>
            </a:prstGeom>
            <a:noFill/>
            <a:ln w="25400" cap="flat" cmpd="sng" algn="ctr">
              <a:solidFill>
                <a:srgbClr val="969696"/>
              </a:solidFill>
              <a:prstDash val="sysDot"/>
              <a:headEnd type="none"/>
              <a:tailEnd type="oval" w="med" len="med"/>
            </a:ln>
            <a:effectLst/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11" name="Rectangle 9"/>
            <p:cNvSpPr>
              <a:extLst>
                <a:ext uri="smNativeData">
                  <pr:smNativeData xmlns="" xmlns:p14="http://schemas.microsoft.com/office/powerpoint/2010/main" xmlns:pr="smNativeData" val="SMDATA_13_X+I2XhMAAAAlAAAAZAAAAA0AAAAAkAAAAEgAAACQAAAASAAAAAAAAAABAAAAAAAAAAEAAABQAAAAAAAAAAAA4D8AAAAAAADgPwAAAAAAAOA/AAAAAAAA4D8AAAAAAADgPwAAAAAAAOA/AAAAAAAA4D8AAAAAAADgPwAAAAAAAOA/AAAAAAAA4D8CAAAAjAAAAAEAAAADAAAAmcwAAEdeAAAAAAAAAAAAAAAAAAAAAAAAAAAAAAAAAAAAAAAAeAAAAAEAAABAAAAAAAAAAGQAAAAOAQAAAAAAAAAAAAAAAAAAAAAAAAAAAAAAAAAAAAAAAAAAAAAAAAAAAAAAAAAAAAAAAAAAAAAAAAAAAAAAAAAAAAAAAAAAAAAAAAAAFAAAADwAAAAAAAAAAAAAAAAAAAAPAAAAAQAAACMAAAAjAAAAIwAAAB4AAAAAAAAAZAAAAGQAAAAAAAAAZAAAAGQAAAAVAAAAYAAAAAEAAAAAAAAAAAAAAKUCAAAAAAAAPPb//wEAAAAvNwAAAAAAAAAAAAAAAAAAmcwAAAAAAABkAAAAAAAAABQAAAC9HgAAAAAAACYAAAAAAAAAQ+H//wAAAAAmAAAAZAAAABYAAABMAAAAAAAAAAAAAAAEAAAAAAAAAAEAAADn5uYKAAAAACgAAAAoAAAAZAAAAGQAAAAAAAAAzMzMAAAAAABQAAAAUAAAAGQAAABkAAAAAAAAABcAAAAUAAAAAAAAAAAAAAD/fwAA/38AAAAAAAAJAAAABAAAAK5HHD0MAAAAEAAAAAAAAAAAAAAAAAAAAAAAAAAeAAAAaAAAAAEAAAAAAAAAAAAAAAAAAAAAAAAAECcAABAnAAAAAAAAAAAAAAAAAAAAAAAAAAAAAAAAAAAAAAAAAAAAABQAAAAAAAAAwMD/AAAAAAAAAAAAAAAAAAAAAABkAAAAAAAAAH9/fwAKAAAAHwAAAFQAAACZzAAAR14AAAAAAAAAAAAAAAAAAAAAAAAAAAAAAAAAAAAAAAAAAAAAAAAAAJnMAADn5uYDzMzMAMDA/wB/f38AAAAAAAAAAAAAAAAAAAAAAAAAAAAhAAAAGAAAABQAAAAdDAAA4gkAAFEPAADVDAAAACAAACYAAAAIAAAA//////////8="/>
                </a:ext>
              </a:extLst>
            </p:cNvSpPr>
            <p:nvPr/>
          </p:nvSpPr>
          <p:spPr>
            <a:xfrm rot="3419335">
              <a:off x="1989455" y="1586230"/>
              <a:ext cx="479425" cy="520700"/>
            </a:xfrm>
            <a:prstGeom prst="rect">
              <a:avLst/>
            </a:prstGeom>
            <a:gradFill flip="none"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lin ang="5400000" scaled="0"/>
              <a:tileRect/>
            </a:gradFill>
            <a:ln>
              <a:noFill/>
            </a:ln>
            <a:effectLst/>
            <a:sp3d extrusionH="429895" prstMaterial="legacyMatte">
              <a:extrusionClr>
                <a:srgbClr val="99CC00"/>
              </a:extrusionClr>
            </a:sp3d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10" name="Text Box 10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z///8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1FQAASwoAAPUkAAAbDQAAACAAACYAAAAIAAAA//////////8="/>
                </a:ext>
              </a:extLst>
            </p:cNvSpPr>
            <p:nvPr/>
          </p:nvSpPr>
          <p:spPr>
            <a:xfrm>
              <a:off x="3569335" y="1673225"/>
              <a:ext cx="243840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 algn="l">
                <a:defRPr lang="en-US"/>
              </a:pP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9" name="Text Box 11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f///8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CVDAAABQoAAMMOAADVDAAAACAAACYAAAAIAAAA//////////8="/>
                </a:ext>
              </a:extLst>
            </p:cNvSpPr>
            <p:nvPr/>
          </p:nvSpPr>
          <p:spPr>
            <a:xfrm>
              <a:off x="2045335" y="1628775"/>
              <a:ext cx="35433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>
                <a:defRPr lang="en-US"/>
              </a:pPr>
              <a:r>
                <a:rPr 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3" name="Group 12"/>
          <p:cNvGrpSpPr>
            <a:extLst>
              <a:ext uri="smNativeData">
                <pr:smNativeData xmlns="" xmlns:p14="http://schemas.microsoft.com/office/powerpoint/2010/main" xmlns:pr="smNativeData" val="SMDATA_7_X+I2XhMAAAAlAAAAAQAAAA8BAAAAkAAAAEgAAACQAAAASAAAAAAAAAAAAAAAAAAAABcAAAAUAAAAAAAAAAAAAAD/fwAA/38AAAAAAAAJAAAABAAAAAAAAAAMAAAAEAAAAAAAAAAAAAAAAAAAAAAAAAAfAAAAVAAAAAAAAAAAAAAAAAAAAAAAAAAAAAAAAAAAAAAAAAAAAAAAAAAAAAAAAAAAAAAAAAAAAAAAAAAAAAAAAAAAAAAAAAAAAAAAAAAAAAAAAAAAAAAAAAAAACEAAAAYAAAAFAAAAB0MAAAKDwAAhSsAAHUSAAAQAAAAJgAAAAgAAAD/////AAAAAA=="/>
              </a:ext>
            </a:extLst>
          </p:cNvGrpSpPr>
          <p:nvPr/>
        </p:nvGrpSpPr>
        <p:grpSpPr>
          <a:xfrm>
            <a:off x="2536119" y="2462213"/>
            <a:ext cx="6807200" cy="555625"/>
            <a:chOff x="1969135" y="2444750"/>
            <a:chExt cx="5105400" cy="555625"/>
          </a:xfrm>
        </p:grpSpPr>
        <p:sp>
          <p:nvSpPr>
            <p:cNvPr id="17" name="Line 13"/>
            <p:cNvSpPr>
              <a:extLst>
                <a:ext uri="smNativeData">
                  <pr:smNativeData xmlns="" xmlns:p14="http://schemas.microsoft.com/office/powerpoint/2010/main" xmlns:pr="smNativeData" val="SMDATA_13_X+I2XhMAAAAlAAAACg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QAAAJaWlgAoAAAAAQAAACMAAAAjAAAAIwAAAB4AAAAAAAAAZAAAAGQAAAAE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cAaAAMAAAAEAAAAAAAAAAAAAAAAAAAAAAAAAAeAAAAaAAAAAAAAAAAAAAAAAAAAAAAAAAAAAAAECcAABAnAAAAAAAAAAAAAAAAAAAAAAAAAAAAAAAAAAAAAAAAAAAAABQAAAAAAAAAwMD/AAAAAABkAAAAMgAAAAAAAABkAAAAAAAAAH9/fwAKAAAAHwAAAFQAAABbm9UF////AQAAAAAAAAAAAAAAAAAAAAAAAAAAAAAAAAAAAAAAAAAAlpaWAH9/fwDn5uYDzMzMAMDA/wB/f38AAAAAAAAAAAAAAAAAAAAAAAAAAAAhAAAAGAAAABQAAAD9DQAAdRIAAIUrAAB1EgAAACAAACYAAAAIAAAA//////////8="/>
                </a:ext>
              </a:extLst>
            </p:cNvSpPr>
            <p:nvPr/>
          </p:nvSpPr>
          <p:spPr>
            <a:xfrm>
              <a:off x="2273935" y="3000375"/>
              <a:ext cx="4800600" cy="0"/>
            </a:xfrm>
            <a:prstGeom prst="line">
              <a:avLst/>
            </a:prstGeom>
            <a:noFill/>
            <a:ln w="25400" cap="flat" cmpd="sng" algn="ctr">
              <a:solidFill>
                <a:srgbClr val="969696"/>
              </a:solidFill>
              <a:prstDash val="sysDot"/>
              <a:headEnd type="none"/>
              <a:tailEnd type="oval" w="med" len="med"/>
            </a:ln>
            <a:effectLst/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16" name="Rectangle 14"/>
            <p:cNvSpPr>
              <a:extLst>
                <a:ext uri="smNativeData">
                  <pr:smNativeData xmlns="" xmlns:p14="http://schemas.microsoft.com/office/powerpoint/2010/main" xmlns:pr="smNativeData" val="SMDATA_13_X+I2XhMAAAAlAAAAZAAAAA0AAAAAkAAAAEgAAACQAAAASAAAAAAAAAABAAAAAAAAAAEAAABQAAAAAAAAAAAA4D8AAAAAAADgPwAAAAAAAOA/AAAAAAAA4D8AAAAAAADgPwAAAAAAAOA/AAAAAAAA4D8AAAAAAADgPwAAAAAAAOA/AAAAAAAA4D8CAAAAjAAAAAEAAAADAAAAAGaZAAAvRwAAAAAAAAAAAAAAAAAAAAAAAAAAAAAAAAAAAAAAeAAAAAEAAABAAAAAAAAAAGQAAAAOAQAAAAAAAAAAAAAAAAAAAAAAAAAAAAAAAAAAAAAAAAAAAAAAAAAAAAAAAAAAAAAAAAAAAAAAAAAAAAAAAAAAAAAAAAAAAAAAAAAAFAAAADwAAAAAAAAAAAAAAAAAAAAPAAAAAQAAACMAAAAjAAAAIwAAAB4AAAAAAAAAZAAAAGQAAAAAAAAAZAAAAGQAAAAVAAAAYAAAAAEAAAAAAAAAAAAAAKUCAAAAAAAAPPb//wEAAAAvNwAAAAAAAAAAAAAAAAAAAGaZAAAAAABkAAAAAAAAABQAAAC9HgAAAAAAACYAAAAAAAAAQ+H//wAAAAAmAAAAZAAAABYAAABMAAAAAAAAAAAAAAAEAAAAAAAAAAEAAADn5uYKAAAAACgAAAAoAAAAZAAAAGQAAAAAAAAAzMzMAAAAAABQAAAAUAAAAGQAAABkAAAAAAAAABcAAAAUAAAAAAAAAAAAAAD/fwAA/38AAAAAAAAJAAAABAAAAOv///8MAAAAEAAAAAAAAAAAAAAAAAAAAAAAAAAeAAAAaAAAAAEAAAAAAAAAAAAAAAAAAAAAAAAAECcAABAnAAAAAAAAAAAAAAAAAAAAAAAAAAAAAAAAAAAAAAAAAAAAABQAAAAAAAAAwMD/AAAAAAAAAAAAAAAAAAAAAABkAAAAAAAAAH9/fwAKAAAAHwAAAFQAAAAAZpkAAC9HAAAAAAAAAAAAAAAAAAAAAAAAAAAAAAAAAAAAAAAAAAAAAAAAAABmmQDn5uYDzMzMAMDA/wB/f38AAAAAAAAAAAAAAAAAAAAAAAAAAAAhAAAAGAAAABQAAAAdDAAACg8AAFEPAAD9EQAAACAAACYAAAAIAAAA//////////8="/>
                </a:ext>
              </a:extLst>
            </p:cNvSpPr>
            <p:nvPr/>
          </p:nvSpPr>
          <p:spPr>
            <a:xfrm rot="3419335">
              <a:off x="1989455" y="2424430"/>
              <a:ext cx="479425" cy="520700"/>
            </a:xfrm>
            <a:prstGeom prst="rect">
              <a:avLst/>
            </a:prstGeom>
            <a:gradFill flip="none" rotWithShape="1">
              <a:gsLst>
                <a:gs pos="0">
                  <a:srgbClr val="006699"/>
                </a:gs>
                <a:gs pos="100000">
                  <a:srgbClr val="002F47"/>
                </a:gs>
              </a:gsLst>
              <a:lin ang="5400000" scaled="0"/>
              <a:tileRect/>
            </a:gradFill>
            <a:ln>
              <a:noFill/>
            </a:ln>
            <a:effectLst/>
            <a:sp3d extrusionH="429895" prstMaterial="legacyMatte">
              <a:extrusionClr>
                <a:srgbClr val="006699"/>
              </a:extrusionClr>
            </a:sp3d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15" name="Text Box 15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1FQAAcw8AAPUkAABDEgAAACAAACYAAAAIAAAA//////////8="/>
                </a:ext>
              </a:extLst>
            </p:cNvSpPr>
            <p:nvPr/>
          </p:nvSpPr>
          <p:spPr>
            <a:xfrm>
              <a:off x="3569335" y="2511425"/>
              <a:ext cx="243840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 algn="l">
                <a:defRPr lang="en-US"/>
              </a:pP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 Box 16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QAAE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CVDAAALQ8AAMMOAAD9EQAAACAAACYAAAAIAAAA//////////8="/>
                </a:ext>
              </a:extLst>
            </p:cNvSpPr>
            <p:nvPr/>
          </p:nvSpPr>
          <p:spPr>
            <a:xfrm>
              <a:off x="2045335" y="2466975"/>
              <a:ext cx="35433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>
                <a:defRPr lang="en-US"/>
              </a:pPr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8" name="Group 17"/>
          <p:cNvGrpSpPr>
            <a:extLst>
              <a:ext uri="smNativeData">
                <pr:smNativeData xmlns="" xmlns:p14="http://schemas.microsoft.com/office/powerpoint/2010/main" xmlns:pr="smNativeData" val="SMDATA_7_X+I2XhMAAAAlAAAAAQAAAA8BAAAAkAAAAEgAAACQAAAASAAAAAAAAAAAAAAAAAAAABcAAAAUAAAAAAAAAAAAAAD/fwAA/38AAAAAAAAJAAAABAAAAARDBDcMAAAAEAAAAAAAAAAAAAAAAAAAAAAAAAAfAAAAVAAAAAAAAAAAAAAAAAAAAAAAAAAAAAAAAAAAAAAAAAAAAAAAAAAAAAAAAAAAAAAAAAAAAAAAAAAAAAAAAAAAAAAAAAAAAAAAAAAAAAAAAAAAAAAAAAAAACEAAAAYAAAAFAAAAB0MAAAyFAAAhSsAAJ0XAAAQAAAAJgAAAAgAAAD/////AAAAAA=="/>
              </a:ext>
            </a:extLst>
          </p:cNvGrpSpPr>
          <p:nvPr/>
        </p:nvGrpSpPr>
        <p:grpSpPr>
          <a:xfrm>
            <a:off x="2586838" y="3283267"/>
            <a:ext cx="6807623" cy="555308"/>
            <a:chOff x="1968818" y="3283267"/>
            <a:chExt cx="5105717" cy="555308"/>
          </a:xfrm>
        </p:grpSpPr>
        <p:sp>
          <p:nvSpPr>
            <p:cNvPr id="22" name="Line 18"/>
            <p:cNvSpPr>
              <a:extLst>
                <a:ext uri="smNativeData">
                  <pr:smNativeData xmlns="" xmlns:p14="http://schemas.microsoft.com/office/powerpoint/2010/main" xmlns:pr="smNativeData" val="SMDATA_13_X+I2XhMAAAAlAAAACg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QAAAJaWlgAoAAAAAQAAACMAAAAjAAAAIwAAAB4AAAAAAAAAZAAAAGQAAAAE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lpaWAH9/fwDn5uYDzMzMAMDA/wB/f38AAAAAAAAAAAAAAAAAAAAAAAAAAAAhAAAAGAAAABQAAAAADgAAmxcAAIUrAACdFwAAACAAACYAAAAIAAAA//////////8="/>
                </a:ext>
              </a:extLst>
            </p:cNvSpPr>
            <p:nvPr/>
          </p:nvSpPr>
          <p:spPr>
            <a:xfrm>
              <a:off x="2275840" y="3837305"/>
              <a:ext cx="4798695" cy="1270"/>
            </a:xfrm>
            <a:prstGeom prst="line">
              <a:avLst/>
            </a:prstGeom>
            <a:noFill/>
            <a:ln w="25400" cap="flat" cmpd="sng" algn="ctr">
              <a:solidFill>
                <a:srgbClr val="969696"/>
              </a:solidFill>
              <a:prstDash val="sysDot"/>
              <a:headEnd type="none"/>
              <a:tailEnd type="oval" w="med" len="med"/>
            </a:ln>
            <a:effectLst/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21" name="Rectangle 19"/>
            <p:cNvSpPr>
              <a:extLst>
                <a:ext uri="smNativeData">
                  <pr:smNativeData xmlns="" xmlns:p14="http://schemas.microsoft.com/office/powerpoint/2010/main" xmlns:pr="smNativeData" val="SMDATA_13_X+I2XhMAAAAlAAAAZAAAAA0AAAAAkAAAAEgAAACQAAAASAAAAAAAAAABAAAAAAAAAAEAAABQAAAAAAAAAAAA4D8AAAAAAADgPwAAAAAAAOA/AAAAAAAA4D8AAAAAAADgPwAAAAAAAOA/AAAAAAAA4D8AAAAAAADgPwAAAAAAAOA/AAAAAAAA4D8CAAAAjAAAAAEAAAADAAAA/5kzAHZHGAAAAAAAAAAAAAAAAAAAAAAAAAAAAAAAAAAAAAAAeAAAAAEAAABAAAAAAAAAAGQAAAAOAQAAAAAAAAAAAAAAAAAAAAAAAAAAAAAAAAAAAAAAAAAAAAAAAAAAAAAAAAAAAAAAAAAAAAAAAAAAAAAAAAAAAAAAAAAAAAAAAAAAFAAAADwAAAAAAAAAAAAAAAAAAAAPAAAAAQAAACMAAAAjAAAAIwAAAB4AAAAAAAAAZAAAAGQAAAAAAAAAZAAAAGQAAAAVAAAAYAAAAAEAAAAAAAAAAAAAAKUCAAAAAAAAPPb//wEAAAAvNwAAAAAAAAAAAAAAAAAA/5kzAAAAAABkAAAAAAAAABQAAAC9HgAAAAAAACYAAAAAAAAAQ+H//wAAAAAmAAAAZAAAABYAAABMAAAAAAAAAAAAAAAEAAAAAAAAAAEAAADn5uYKAAAAACgAAAAoAAAAZAAAAGQAAAAAAAAAzMzMAAAAAABQAAAAUAAAAGQAAABkAAAAAAAAABcAAAAUAAAAAAAAAAAAAAD/fwAA/38AAAAAAAAJAAAABAAAAGMJVMgMAAAAEAAAAAAAAAAAAAAAAAAAAAAAAAAeAAAAaAAAAAEAAAAAAAAAAAAAAAAAAAAAAAAAECcAABAnAAAAAAAAAAAAAAAAAAAAAAAAAAAAAAAAAAAAAAAAAAAAABQAAAAAAAAAwMD/AAAAAAAAAAAAAAAAAAAAAABkAAAAAAAAAH9/fwAKAAAAHwAAAFQAAAD/mTMAdkcYAAAAAAAAAAAAAAAAAAAAAAAAAAAAAAAAAAAAAAAAAAAAAAAAAP+ZMwDn5uYDzMzMAMDA/wB/f38AAAAAAAAAAAAAAAAAAAAAAAAAAAAhAAAAGAAAABQAAAAdDAAAMhQAAFEPAAAlFwAAACAAACYAAAAIAAAA//////////8="/>
                </a:ext>
              </a:extLst>
            </p:cNvSpPr>
            <p:nvPr/>
          </p:nvSpPr>
          <p:spPr>
            <a:xfrm rot="3419335">
              <a:off x="1989455" y="3262630"/>
              <a:ext cx="479425" cy="520700"/>
            </a:xfrm>
            <a:prstGeom prst="rect">
              <a:avLst/>
            </a:prstGeom>
            <a:gradFill flip="none" rotWithShape="1">
              <a:gsLst>
                <a:gs pos="0">
                  <a:srgbClr val="FF9933"/>
                </a:gs>
                <a:gs pos="100000">
                  <a:srgbClr val="764718"/>
                </a:gs>
              </a:gsLst>
              <a:lin ang="5400000" scaled="0"/>
              <a:tileRect/>
            </a:gradFill>
            <a:ln>
              <a:noFill/>
            </a:ln>
            <a:effectLst/>
            <a:sp3d extrusionH="429895" prstMaterial="legacyMatte">
              <a:extrusionClr>
                <a:srgbClr val="FF9933"/>
              </a:extrusionClr>
            </a:sp3d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20" name="Text Box 20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XBD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1FQAAmxQAAPUkAABrFwAAACAAACYAAAAIAAAA//////////8="/>
                </a:ext>
              </a:extLst>
            </p:cNvSpPr>
            <p:nvPr/>
          </p:nvSpPr>
          <p:spPr>
            <a:xfrm>
              <a:off x="3419605" y="3338512"/>
              <a:ext cx="290182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 algn="l">
                <a:defRPr lang="en-US"/>
              </a:pPr>
              <a:r>
                <a:rPr lang="en-US" sz="2400" b="1" dirty="0" smtClean="0">
                  <a:solidFill>
                    <a:srgbClr val="000000"/>
                  </a:solidFill>
                </a:rPr>
                <a:t>Tenses of the Past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9" name="Text Box 21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yAC4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CVDAAAVRQAAMMOAAAlFwAAACAAACYAAAAIAAAA//////////8="/>
                </a:ext>
              </a:extLst>
            </p:cNvSpPr>
            <p:nvPr/>
          </p:nvSpPr>
          <p:spPr>
            <a:xfrm>
              <a:off x="2045335" y="3305175"/>
              <a:ext cx="35433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>
                <a:defRPr lang="en-US"/>
              </a:pPr>
              <a:r>
                <a:rPr 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3" name="Group 22"/>
          <p:cNvGrpSpPr>
            <a:extLst>
              <a:ext uri="smNativeData">
                <pr:smNativeData xmlns="" xmlns:p14="http://schemas.microsoft.com/office/powerpoint/2010/main" xmlns:pr="smNativeData" val="SMDATA_7_X+I2XhMAAAAlAAAAAQAAAA8BAAAAkAAAAEgAAACQAAAASAAAAAAAAAAAAAAAAAAAABcAAAAUAAAAAAAAAAAAAAD/fwAA/38AAAAAAAAJAAAABAAAAD990v8MAAAAEAAAAAAAAAAAAAAAAAAAAAAAAAAfAAAAVAAAAAAAAAAAAAAAAAAAAAAAAAAAAAAAAAAAAAAAAAAAAAAAAAAAAAAAAAAAAAAAAAAAAAAAAAAAAAAAAAAAAAAAAAAAAAAAAAAAAAAAAAAAAAAAAAAAACEAAAAYAAAAFAAAAB0MAAClHgAAhSsAABAiAAAQAAAAJgAAAAgAAAD/////AAAAAA=="/>
              </a:ext>
            </a:extLst>
          </p:cNvGrpSpPr>
          <p:nvPr/>
        </p:nvGrpSpPr>
        <p:grpSpPr>
          <a:xfrm>
            <a:off x="2625091" y="4981892"/>
            <a:ext cx="6807623" cy="555308"/>
            <a:chOff x="1968818" y="4981892"/>
            <a:chExt cx="5105717" cy="555308"/>
          </a:xfrm>
        </p:grpSpPr>
        <p:sp>
          <p:nvSpPr>
            <p:cNvPr id="27" name="Line 23"/>
            <p:cNvSpPr>
              <a:extLst>
                <a:ext uri="smNativeData">
                  <pr:smNativeData xmlns="" xmlns:p14="http://schemas.microsoft.com/office/powerpoint/2010/main" xmlns:pr="smNativeData" val="SMDATA_13_X+I2XhMAAAAlAAAACgAAAA0A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BAAAAAQAAAJaWlgAoAAAAAQAAACMAAAAjAAAAIwAAAB4AAAAAAAAAZAAAAGQAAAAE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lpaWAH9/fwDn5uYDzMzMAMDA/wB/f38AAAAAAAAAAAAAAAAAAAAAAAAAAAAhAAAAGAAAABQAAAD9DQAAECIAAIUrAAAQIgAAACAAACYAAAAIAAAA//////////8="/>
                </a:ext>
              </a:extLst>
            </p:cNvSpPr>
            <p:nvPr/>
          </p:nvSpPr>
          <p:spPr>
            <a:xfrm>
              <a:off x="2273935" y="5537200"/>
              <a:ext cx="4800600" cy="0"/>
            </a:xfrm>
            <a:prstGeom prst="line">
              <a:avLst/>
            </a:prstGeom>
            <a:noFill/>
            <a:ln w="25400" cap="flat" cmpd="sng" algn="ctr">
              <a:solidFill>
                <a:srgbClr val="969696"/>
              </a:solidFill>
              <a:prstDash val="sysDot"/>
              <a:headEnd type="none"/>
              <a:tailEnd type="oval" w="med" len="med"/>
            </a:ln>
            <a:effectLst/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26" name="Rectangle 24"/>
            <p:cNvSpPr>
              <a:extLst>
                <a:ext uri="smNativeData">
                  <pr:smNativeData xmlns="" xmlns:p14="http://schemas.microsoft.com/office/powerpoint/2010/main" xmlns:pr="smNativeData" val="SMDATA_13_X+I2XhMAAAAlAAAAZAAAAA0AAAAAkAAAAEgAAACQAAAASAAAAAAAAAABAAAAAAAAAAEAAABQAAAAAAAAAAAA4D8AAAAAAADgPwAAAAAAAOA/AAAAAAAA4D8AAAAAAADgPwAAAAAAAOA/AAAAAAAA4D8AAAAAAADgPwAAAAAAAOA/AAAAAAAA4D8CAAAAjAAAAAEAAAADAAAAmQCZAEcARwAAAAAAAAAAAAAAAAAAAAAAAAAAAAAAAAAAAAAAeAAAAAEAAABAAAAAAAAAAGQAAAAOAQAAAAAAAAAAAAAAAAAAAAAAAAAAAAAAAAAAAAAAAAAAAAAAAAAAAAAAAAAAAAAAAAAAAAAAAAAAAAAAAAAAAAAAAAAAAAAAAAAAFAAAADwAAAAAAAAAAAAAAAAAAAAPAAAAAQAAACMAAAAjAAAAIwAAAB4AAAAAAAAAZAAAAGQAAAAAAAAAZAAAAGQAAAAVAAAAYAAAAAEAAAAAAAAAAAAAAKUCAAAAAAAAPPb//wEAAAAvNwAAAAAAAAAAAAAAAAAAmQCZAAAAAABkAAAAAAAAABQAAAC9HgAAAAAAACYAAAAAAAAAQ+H//wAAAAAmAAAAZAAAABYAAABMAAAAAAAAAAAAAAAEAAAAAAAAAAEAAADn5uYKAAAAACgAAAAoAAAAZAAAAGQAAAAAAAAAzMzMAAAAAABQAAAAUAAAAGQAAABkAAAAAAAAABcAAAAUAAAAAAAAAAAAAAD/fwAA/38AAAAAAAAJAAAABAAAAPn///8MAAAAEAAAAAAAAAAAAAAAAAAAAAAAAAAeAAAAaAAAAAEAAAAAAAAAAAAAAAAAAAAAAAAAECcAABAnAAAAAAAAAAAAAAAAAAAAAAAAAAAAAAAAAAAAAAAAAAAAABQAAAAAAAAAwMD/AAAAAAAAAAAAAAAAAAAAAABkAAAAAAAAAH9/fwAKAAAAHwAAAFQAAACZAJkARwBHAAAAAAAAAAAAAAAAAAAAAAAAAAAAAAAAAAAAAAAAAAAAAAAAAJkAmQDn5uYDzMzMAMDA/wB/f38AAAAAAAAAAAAAAAAAAAAAAAAAAAAhAAAAGAAAABQAAAAdDAAApR4AAFEPAACYIQAAACAAACYAAAAIAAAA//////////8="/>
                </a:ext>
              </a:extLst>
            </p:cNvSpPr>
            <p:nvPr/>
          </p:nvSpPr>
          <p:spPr>
            <a:xfrm rot="3419335">
              <a:off x="1989455" y="4961255"/>
              <a:ext cx="479425" cy="520700"/>
            </a:xfrm>
            <a:prstGeom prst="rect">
              <a:avLst/>
            </a:prstGeom>
            <a:gradFill flip="none" rotWithShape="1">
              <a:gsLst>
                <a:gs pos="0">
                  <a:srgbClr val="990099"/>
                </a:gs>
                <a:gs pos="100000">
                  <a:srgbClr val="470047"/>
                </a:gs>
              </a:gsLst>
              <a:lin ang="5400000" scaled="0"/>
              <a:tileRect/>
            </a:gradFill>
            <a:ln>
              <a:noFill/>
            </a:ln>
            <a:effectLst/>
            <a:sp3d extrusionH="429895" prstMaterial="legacyMatte">
              <a:extrusionClr>
                <a:srgbClr val="990099"/>
              </a:extrusionClr>
            </a:sp3d>
          </p:spPr>
          <p:txBody>
            <a:bodyPr vert="horz" wrap="none" lIns="91440" tIns="45720" rIns="91440" bIns="45720" numCol="1" spcCol="215900" anchor="ctr"/>
            <a:lstStyle/>
            <a:p>
              <a:pPr>
                <a:defRPr lang="en-US"/>
              </a:pPr>
              <a:endParaRPr dirty="0"/>
            </a:p>
          </p:txBody>
        </p:sp>
        <p:sp>
          <p:nvSpPr>
            <p:cNvPr id="25" name="Text Box 25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CAgI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1FQAADh8AAPUkAADeIQAAACAAACYAAAAIAAAA//////////8="/>
                </a:ext>
              </a:extLst>
            </p:cNvSpPr>
            <p:nvPr/>
          </p:nvSpPr>
          <p:spPr>
            <a:xfrm>
              <a:off x="3569335" y="5048250"/>
              <a:ext cx="272340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 algn="l">
                <a:defRPr lang="en-US"/>
              </a:pPr>
              <a:r>
                <a:rPr lang="en-US" sz="2400" b="1" dirty="0" smtClean="0">
                  <a:solidFill>
                    <a:srgbClr val="000000"/>
                  </a:solidFill>
                </a:rPr>
                <a:t>Insertion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4" name="Text Box 26"/>
            <p:cNvSpPr>
              <a:extLst>
                <a:ext uri="smNativeData">
                  <pr:smNativeData xmlns="" xmlns:p14="http://schemas.microsoft.com/office/powerpoint/2010/main" xmlns:pr="smNativeData" val="SMDATA_13_X+I2XhMAAAAlAAAAZAAAAE0A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ICAgI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CVDAAAyB4AAMMOAACYIQAAACAAACYAAAAIAAAA//////////8="/>
                </a:ext>
              </a:extLst>
            </p:cNvSpPr>
            <p:nvPr/>
          </p:nvSpPr>
          <p:spPr>
            <a:xfrm>
              <a:off x="2045335" y="5003800"/>
              <a:ext cx="354330" cy="4572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91440" tIns="45720" rIns="91440" bIns="45720" numCol="1" spcCol="215900" anchor="t"/>
            <a:lstStyle/>
            <a:p>
              <a:pPr>
                <a:defRPr lang="en-US"/>
              </a:pPr>
              <a:r>
                <a:rPr lang="en-US" sz="24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450167" y="1700510"/>
            <a:ext cx="386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Tenses of the Present</a:t>
            </a:r>
            <a:endParaRPr lang="ru-RU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450167" y="2556173"/>
            <a:ext cx="5944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>
                  <a:solidFill>
                    <a:schemeClr val="tx1"/>
                  </a:solidFill>
                </a:ln>
              </a:rPr>
              <a:t>Tenses of the Future</a:t>
            </a:r>
            <a:endParaRPr lang="ru-RU" sz="24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8248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023" y="313366"/>
            <a:ext cx="10515600" cy="732155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en-US" sz="1600" dirty="0">
                <a:solidFill>
                  <a:prstClr val="black"/>
                </a:solidFill>
                <a:latin typeface="Calibri" panose="020F0502020204030204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4480"/>
            <a:ext cx="6644640" cy="4759643"/>
          </a:xfrm>
        </p:spPr>
        <p:txBody>
          <a:bodyPr numCol="1" spcCol="108000"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prstClr val="black"/>
                </a:solidFill>
              </a:rPr>
              <a:t>B12</a:t>
            </a:r>
            <a:r>
              <a:rPr lang="en-US" sz="2000" dirty="0">
                <a:solidFill>
                  <a:prstClr val="black"/>
                </a:solidFill>
              </a:rPr>
              <a:t> Travelling by air used to be </a:t>
            </a:r>
            <a:r>
              <a:rPr lang="en-US" sz="2000" dirty="0" smtClean="0">
                <a:solidFill>
                  <a:prstClr val="black"/>
                </a:solidFill>
              </a:rPr>
              <a:t>quite</a:t>
            </a:r>
            <a:r>
              <a:rPr lang="ru-RU" sz="2000" dirty="0" smtClean="0">
                <a:solidFill>
                  <a:prstClr val="black"/>
                </a:solidFill>
              </a:rPr>
              <a:t> ___ . </a:t>
            </a:r>
            <a:r>
              <a:rPr lang="ru-RU" sz="2000" b="1" dirty="0" smtClean="0">
                <a:solidFill>
                  <a:prstClr val="black"/>
                </a:solidFill>
              </a:rPr>
              <a:t>(</a:t>
            </a:r>
            <a:r>
              <a:rPr lang="en-US" sz="2000" b="1" dirty="0" smtClean="0">
                <a:solidFill>
                  <a:prstClr val="black"/>
                </a:solidFill>
              </a:rPr>
              <a:t>EXPENSE</a:t>
            </a:r>
            <a:r>
              <a:rPr lang="ru-RU" sz="2000" b="1" dirty="0" smtClean="0">
                <a:solidFill>
                  <a:prstClr val="black"/>
                </a:solidFill>
              </a:rPr>
              <a:t>)</a:t>
            </a:r>
            <a:endParaRPr lang="en-US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B13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In </a:t>
            </a:r>
            <a:r>
              <a:rPr lang="en-US" sz="2000" dirty="0">
                <a:solidFill>
                  <a:prstClr val="black"/>
                </a:solidFill>
              </a:rPr>
              <a:t>the past, going abroad on holiday cost a lot of money and </a:t>
            </a:r>
            <a:r>
              <a:rPr lang="en-US" sz="2000" dirty="0" smtClean="0">
                <a:solidFill>
                  <a:prstClr val="black"/>
                </a:solidFill>
              </a:rPr>
              <a:t>it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was </a:t>
            </a:r>
            <a:r>
              <a:rPr lang="en-US" sz="2000" dirty="0">
                <a:solidFill>
                  <a:prstClr val="black"/>
                </a:solidFill>
              </a:rPr>
              <a:t>something that </a:t>
            </a:r>
            <a:r>
              <a:rPr lang="en-US" sz="2000" dirty="0" smtClean="0">
                <a:solidFill>
                  <a:prstClr val="black"/>
                </a:solidFill>
              </a:rPr>
              <a:t>only</a:t>
            </a:r>
            <a:r>
              <a:rPr lang="ru-RU" sz="2000" dirty="0" smtClean="0">
                <a:solidFill>
                  <a:prstClr val="black"/>
                </a:solidFill>
              </a:rPr>
              <a:t> ___ </a:t>
            </a:r>
            <a:r>
              <a:rPr lang="en-US" sz="2000" dirty="0">
                <a:solidFill>
                  <a:prstClr val="black"/>
                </a:solidFill>
              </a:rPr>
              <a:t>people could afford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(</a:t>
            </a:r>
            <a:r>
              <a:rPr lang="en-US" sz="2000" b="1" dirty="0" smtClean="0">
                <a:solidFill>
                  <a:prstClr val="black"/>
                </a:solidFill>
              </a:rPr>
              <a:t>WEALTH</a:t>
            </a:r>
            <a:r>
              <a:rPr lang="ru-RU" sz="2000" b="1" dirty="0" smtClean="0">
                <a:solidFill>
                  <a:prstClr val="black"/>
                </a:solidFill>
              </a:rPr>
              <a:t>)</a:t>
            </a:r>
            <a:endParaRPr lang="en-US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B14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However</a:t>
            </a:r>
            <a:r>
              <a:rPr lang="en-US" sz="2000" dirty="0">
                <a:solidFill>
                  <a:prstClr val="black"/>
                </a:solidFill>
              </a:rPr>
              <a:t>, many airlines are now offering tickets on their </a:t>
            </a:r>
            <a:r>
              <a:rPr lang="en-US" sz="2000" dirty="0" smtClean="0">
                <a:solidFill>
                  <a:prstClr val="black"/>
                </a:solidFill>
              </a:rPr>
              <a:t>planes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at</a:t>
            </a:r>
            <a:r>
              <a:rPr lang="ru-RU" sz="2000" dirty="0" smtClean="0">
                <a:solidFill>
                  <a:prstClr val="black"/>
                </a:solidFill>
              </a:rPr>
              <a:t> ___ </a:t>
            </a:r>
            <a:r>
              <a:rPr lang="en-US" sz="2000" dirty="0">
                <a:solidFill>
                  <a:prstClr val="black"/>
                </a:solidFill>
              </a:rPr>
              <a:t>low prices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(</a:t>
            </a:r>
            <a:r>
              <a:rPr lang="en-US" sz="2000" b="1" dirty="0" smtClean="0">
                <a:solidFill>
                  <a:prstClr val="black"/>
                </a:solidFill>
              </a:rPr>
              <a:t>SURPRISE</a:t>
            </a:r>
            <a:r>
              <a:rPr lang="ru-RU" sz="2000" b="1" dirty="0" smtClean="0">
                <a:solidFill>
                  <a:prstClr val="black"/>
                </a:solidFill>
              </a:rPr>
              <a:t>)</a:t>
            </a:r>
            <a:endParaRPr lang="en-US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B15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</a:rPr>
              <a:t>This means that many more people are able to travel </a:t>
            </a:r>
            <a:r>
              <a:rPr lang="en-US" sz="2000" dirty="0" smtClean="0">
                <a:solidFill>
                  <a:prstClr val="black"/>
                </a:solidFill>
              </a:rPr>
              <a:t>to</a:t>
            </a:r>
            <a:r>
              <a:rPr lang="ru-RU" sz="2000" dirty="0" smtClean="0">
                <a:solidFill>
                  <a:prstClr val="black"/>
                </a:solidFill>
              </a:rPr>
              <a:t> ___ </a:t>
            </a:r>
            <a:r>
              <a:rPr lang="en-US" sz="2000" dirty="0" smtClean="0">
                <a:solidFill>
                  <a:prstClr val="black"/>
                </a:solidFill>
              </a:rPr>
              <a:t>destinations</a:t>
            </a:r>
            <a:r>
              <a:rPr lang="en-US" sz="2000" dirty="0">
                <a:solidFill>
                  <a:prstClr val="black"/>
                </a:solidFill>
              </a:rPr>
              <a:t>. </a:t>
            </a:r>
            <a:r>
              <a:rPr lang="ru-RU" sz="2000" b="1" dirty="0" smtClean="0">
                <a:solidFill>
                  <a:prstClr val="black"/>
                </a:solidFill>
              </a:rPr>
              <a:t>(</a:t>
            </a:r>
            <a:r>
              <a:rPr lang="en-US" sz="2000" b="1" dirty="0" smtClean="0">
                <a:solidFill>
                  <a:prstClr val="black"/>
                </a:solidFill>
              </a:rPr>
              <a:t>SUN</a:t>
            </a:r>
            <a:r>
              <a:rPr lang="ru-RU" sz="2000" b="1" dirty="0" smtClean="0">
                <a:solidFill>
                  <a:prstClr val="black"/>
                </a:solidFill>
              </a:rPr>
              <a:t>)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B16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The </a:t>
            </a:r>
            <a:r>
              <a:rPr lang="en-US" sz="2000" dirty="0">
                <a:solidFill>
                  <a:prstClr val="black"/>
                </a:solidFill>
              </a:rPr>
              <a:t>airlines are able to make the </a:t>
            </a:r>
            <a:r>
              <a:rPr lang="en-US" sz="2000" dirty="0" smtClean="0">
                <a:solidFill>
                  <a:prstClr val="black"/>
                </a:solidFill>
              </a:rPr>
              <a:t>tickets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cheaper </a:t>
            </a:r>
            <a:r>
              <a:rPr lang="en-US" sz="2000" dirty="0">
                <a:solidFill>
                  <a:prstClr val="black"/>
                </a:solidFill>
              </a:rPr>
              <a:t>by not offering free food and drink </a:t>
            </a:r>
            <a:r>
              <a:rPr lang="en-US" sz="2000" dirty="0" smtClean="0">
                <a:solidFill>
                  <a:prstClr val="black"/>
                </a:solidFill>
              </a:rPr>
              <a:t>or</a:t>
            </a:r>
            <a:r>
              <a:rPr lang="ru-RU" sz="2000" dirty="0" smtClean="0">
                <a:solidFill>
                  <a:prstClr val="black"/>
                </a:solidFill>
              </a:rPr>
              <a:t> ___.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(</a:t>
            </a:r>
            <a:r>
              <a:rPr lang="en-US" sz="2000" b="1" dirty="0" smtClean="0">
                <a:solidFill>
                  <a:prstClr val="black"/>
                </a:solidFill>
              </a:rPr>
              <a:t>ENTERTAIN</a:t>
            </a:r>
            <a:r>
              <a:rPr lang="ru-RU" sz="2000" b="1" dirty="0" smtClean="0">
                <a:solidFill>
                  <a:prstClr val="black"/>
                </a:solidFill>
              </a:rPr>
              <a:t>)</a:t>
            </a:r>
            <a:endParaRPr lang="en-US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prstClr val="black"/>
                </a:solidFill>
              </a:rPr>
              <a:t>They also save money by not producing paper tickets.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B17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Low </a:t>
            </a:r>
            <a:r>
              <a:rPr lang="en-US" sz="2000" dirty="0">
                <a:solidFill>
                  <a:prstClr val="black"/>
                </a:solidFill>
              </a:rPr>
              <a:t>prices attract a lot of customers and the airlines have been </a:t>
            </a:r>
            <a:r>
              <a:rPr lang="en-US" sz="2000" dirty="0" smtClean="0">
                <a:solidFill>
                  <a:prstClr val="black"/>
                </a:solidFill>
              </a:rPr>
              <a:t>very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___.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(</a:t>
            </a:r>
            <a:r>
              <a:rPr lang="en-US" sz="2000" b="1" dirty="0" smtClean="0">
                <a:solidFill>
                  <a:prstClr val="black"/>
                </a:solidFill>
              </a:rPr>
              <a:t>SUCCESS</a:t>
            </a:r>
            <a:r>
              <a:rPr lang="ru-RU" sz="2000" b="1" dirty="0" smtClean="0">
                <a:solidFill>
                  <a:prstClr val="black"/>
                </a:solidFill>
              </a:rPr>
              <a:t>)</a:t>
            </a:r>
            <a:endParaRPr lang="en-US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B18</a:t>
            </a:r>
            <a:r>
              <a:rPr lang="en-US" sz="2000" dirty="0" smtClean="0">
                <a:solidFill>
                  <a:prstClr val="black"/>
                </a:solidFill>
              </a:rPr>
              <a:t> As </a:t>
            </a:r>
            <a:r>
              <a:rPr lang="en-US" sz="2000" dirty="0">
                <a:solidFill>
                  <a:prstClr val="black"/>
                </a:solidFill>
              </a:rPr>
              <a:t>a result, holidays in exotic </a:t>
            </a:r>
            <a:r>
              <a:rPr lang="en-US" sz="2000" dirty="0" smtClean="0">
                <a:solidFill>
                  <a:prstClr val="black"/>
                </a:solidFill>
              </a:rPr>
              <a:t>locations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have </a:t>
            </a:r>
            <a:r>
              <a:rPr lang="en-US" sz="2000" dirty="0">
                <a:solidFill>
                  <a:prstClr val="black"/>
                </a:solidFill>
              </a:rPr>
              <a:t>increased </a:t>
            </a:r>
            <a:r>
              <a:rPr lang="en-US" sz="2000" dirty="0" smtClean="0">
                <a:solidFill>
                  <a:prstClr val="black"/>
                </a:solidFill>
              </a:rPr>
              <a:t>in</a:t>
            </a:r>
            <a:r>
              <a:rPr lang="ru-RU" sz="2000" dirty="0" smtClean="0">
                <a:solidFill>
                  <a:prstClr val="black"/>
                </a:solidFill>
              </a:rPr>
              <a:t> ___.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(</a:t>
            </a:r>
            <a:r>
              <a:rPr lang="en-US" sz="2000" b="1" dirty="0" smtClean="0">
                <a:solidFill>
                  <a:prstClr val="black"/>
                </a:solidFill>
              </a:rPr>
              <a:t>POPULAR</a:t>
            </a:r>
            <a:r>
              <a:rPr lang="ru-RU" sz="2000" b="1" dirty="0" smtClean="0">
                <a:solidFill>
                  <a:prstClr val="black"/>
                </a:solidFill>
              </a:rPr>
              <a:t>)</a:t>
            </a:r>
            <a:endParaRPr lang="ru-RU" sz="2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8168640" y="1554480"/>
            <a:ext cx="31851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Check your answers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B12 – expensive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B13 – </a:t>
            </a:r>
            <a:r>
              <a:rPr lang="en-US" sz="2000" b="1" u="sng" dirty="0" err="1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weathy</a:t>
            </a:r>
            <a:endParaRPr lang="en-US" sz="2000" b="1" u="sng" dirty="0" smtClean="0">
              <a:solidFill>
                <a:schemeClr val="accent2">
                  <a:lumMod val="75000"/>
                </a:schemeClr>
              </a:solidFill>
              <a:uFill>
                <a:solidFill>
                  <a:schemeClr val="accent2">
                    <a:lumMod val="75000"/>
                  </a:schemeClr>
                </a:solidFill>
              </a:uFill>
            </a:endParaRP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B14 – surprisingly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B15 – sunny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B16 – entertainment</a:t>
            </a:r>
          </a:p>
          <a:p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</a:rPr>
              <a:t>B17 - successful</a:t>
            </a:r>
          </a:p>
        </p:txBody>
      </p:sp>
    </p:spTree>
    <p:extLst>
      <p:ext uri="{BB962C8B-B14F-4D97-AF65-F5344CB8AC3E}">
        <p14:creationId xmlns:p14="http://schemas.microsoft.com/office/powerpoint/2010/main" val="43168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787083" y="0"/>
            <a:ext cx="10515600" cy="1081537"/>
          </a:xfrm>
          <a:ln/>
        </p:spPr>
        <p:txBody>
          <a:bodyPr lIns="0" tIns="21168" rIns="0" bIns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ru-RU" altLang="ru-RU" sz="1600" b="1" dirty="0"/>
              <a:t>Задание 6.</a:t>
            </a:r>
            <a:r>
              <a:rPr lang="ru-RU" altLang="ru-RU" sz="1600" dirty="0"/>
              <a:t> Прочитайте текст и напишите соответствующую форму каждого слова,</a:t>
            </a:r>
            <a:br>
              <a:rPr lang="ru-RU" altLang="ru-RU" sz="1600" dirty="0"/>
            </a:br>
            <a:r>
              <a:rPr lang="ru-RU" altLang="ru-RU" sz="1600" dirty="0"/>
              <a:t>данного под номерами В4-В11, в отведенное для этого место.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5278332" y="1137444"/>
            <a:ext cx="1116013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ru-RU" altLang="ru-RU" sz="2200" b="1" dirty="0">
                <a:latin typeface="Calibri" panose="020F0502020204030204" pitchFamily="34" charset="0"/>
              </a:rPr>
              <a:t>JEANS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787083" y="1382713"/>
            <a:ext cx="7775575" cy="596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B4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These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days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it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seems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that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people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all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over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world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jeans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but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where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did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they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come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from</a:t>
            </a:r>
            <a:r>
              <a:rPr lang="ru-RU" altLang="ru-RU" sz="2000" dirty="0">
                <a:latin typeface="Calibri" panose="020F0502020204030204" pitchFamily="34" charset="0"/>
              </a:rPr>
              <a:t>? </a:t>
            </a:r>
            <a:r>
              <a:rPr lang="ru-RU" altLang="ru-RU" sz="2000" b="1" dirty="0">
                <a:latin typeface="Calibri" panose="020F0502020204030204" pitchFamily="34" charset="0"/>
              </a:rPr>
              <a:t>(WEAR)</a:t>
            </a:r>
          </a:p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B5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In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</a:t>
            </a:r>
            <a:r>
              <a:rPr lang="ru-RU" altLang="ru-RU" sz="2000" dirty="0">
                <a:latin typeface="Calibri" panose="020F0502020204030204" pitchFamily="34" charset="0"/>
              </a:rPr>
              <a:t> 1870s, </a:t>
            </a:r>
            <a:r>
              <a:rPr lang="ru-RU" altLang="ru-RU" sz="2000" dirty="0" err="1">
                <a:latin typeface="Calibri" panose="020F0502020204030204" pitchFamily="34" charset="0"/>
              </a:rPr>
              <a:t>an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American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tailor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called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Jacob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Davis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many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customers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who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were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farmers</a:t>
            </a:r>
            <a:r>
              <a:rPr lang="ru-RU" altLang="ru-RU" sz="2000" dirty="0">
                <a:latin typeface="Calibri" panose="020F0502020204030204" pitchFamily="34" charset="0"/>
              </a:rPr>
              <a:t>. </a:t>
            </a:r>
            <a:r>
              <a:rPr lang="ru-RU" altLang="ru-RU" sz="2000" b="1" dirty="0">
                <a:latin typeface="Calibri" panose="020F0502020204030204" pitchFamily="34" charset="0"/>
              </a:rPr>
              <a:t>(HAVE)</a:t>
            </a:r>
          </a:p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B6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Their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clothes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often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needed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repairs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and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Davis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had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idea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of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strong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trousers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for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them</a:t>
            </a:r>
            <a:r>
              <a:rPr lang="ru-RU" altLang="ru-RU" sz="2000" dirty="0">
                <a:latin typeface="Calibri" panose="020F0502020204030204" pitchFamily="34" charset="0"/>
              </a:rPr>
              <a:t>. </a:t>
            </a:r>
            <a:r>
              <a:rPr lang="ru-RU" altLang="ru-RU" sz="2000" b="1" dirty="0">
                <a:latin typeface="Calibri" panose="020F0502020204030204" pitchFamily="34" charset="0"/>
              </a:rPr>
              <a:t>(MAKE)</a:t>
            </a:r>
          </a:p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B7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He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didn't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have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any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money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so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he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to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speak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to</a:t>
            </a:r>
            <a:r>
              <a:rPr lang="ru-RU" altLang="ru-RU" sz="2000" dirty="0">
                <a:latin typeface="Calibri" panose="020F0502020204030204" pitchFamily="34" charset="0"/>
              </a:rPr>
              <a:t> a </a:t>
            </a:r>
            <a:r>
              <a:rPr lang="ru-RU" altLang="ru-RU" sz="2000" dirty="0" err="1">
                <a:latin typeface="Calibri" panose="020F0502020204030204" pitchFamily="34" charset="0"/>
              </a:rPr>
              <a:t>local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merchant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Levi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Strauss</a:t>
            </a:r>
            <a:r>
              <a:rPr lang="ru-RU" altLang="ru-RU" sz="2000" dirty="0">
                <a:latin typeface="Calibri" panose="020F0502020204030204" pitchFamily="34" charset="0"/>
              </a:rPr>
              <a:t>. </a:t>
            </a:r>
            <a:r>
              <a:rPr lang="ru-RU" altLang="ru-RU" sz="2000" b="1" dirty="0">
                <a:latin typeface="Calibri" panose="020F0502020204030204" pitchFamily="34" charset="0"/>
              </a:rPr>
              <a:t>(GO)</a:t>
            </a:r>
          </a:p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B8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Davis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asked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Levi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Strauss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to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join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in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business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and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blue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jeans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were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born</a:t>
            </a:r>
            <a:r>
              <a:rPr lang="ru-RU" altLang="ru-RU" sz="2000" dirty="0">
                <a:latin typeface="Calibri" panose="020F0502020204030204" pitchFamily="34" charset="0"/>
              </a:rPr>
              <a:t>. </a:t>
            </a:r>
            <a:r>
              <a:rPr lang="ru-RU" altLang="ru-RU" sz="2000" b="1" dirty="0">
                <a:latin typeface="Calibri" panose="020F0502020204030204" pitchFamily="34" charset="0"/>
              </a:rPr>
              <a:t>(HE)</a:t>
            </a:r>
          </a:p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B9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They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used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denim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for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their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jeans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which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is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than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most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other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materials</a:t>
            </a:r>
            <a:r>
              <a:rPr lang="ru-RU" altLang="ru-RU" sz="2000" dirty="0">
                <a:latin typeface="Calibri" panose="020F0502020204030204" pitchFamily="34" charset="0"/>
              </a:rPr>
              <a:t>. </a:t>
            </a:r>
            <a:r>
              <a:rPr lang="ru-RU" altLang="ru-RU" sz="2000" b="1" dirty="0">
                <a:latin typeface="Calibri" panose="020F0502020204030204" pitchFamily="34" charset="0"/>
              </a:rPr>
              <a:t>(STRONG)</a:t>
            </a:r>
          </a:p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B10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farmers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such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good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trousers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to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work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in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before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and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jeans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were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an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instant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success</a:t>
            </a:r>
            <a:r>
              <a:rPr lang="ru-RU" altLang="ru-RU" sz="2000" dirty="0">
                <a:latin typeface="Calibri" panose="020F0502020204030204" pitchFamily="34" charset="0"/>
              </a:rPr>
              <a:t>. </a:t>
            </a:r>
            <a:r>
              <a:rPr lang="ru-RU" altLang="ru-RU" sz="2000" b="1" dirty="0">
                <a:latin typeface="Calibri" panose="020F0502020204030204" pitchFamily="34" charset="0"/>
              </a:rPr>
              <a:t>(NOT HAVE)</a:t>
            </a:r>
          </a:p>
          <a:p>
            <a:pPr>
              <a:lnSpc>
                <a:spcPct val="102000"/>
              </a:lnSpc>
            </a:pPr>
            <a:r>
              <a:rPr lang="ru-RU" altLang="ru-RU" sz="2000" b="1" dirty="0">
                <a:latin typeface="Calibri" panose="020F0502020204030204" pitchFamily="34" charset="0"/>
              </a:rPr>
              <a:t>B11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Since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then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jeans</a:t>
            </a:r>
            <a:r>
              <a:rPr lang="ru-RU" altLang="ru-RU" sz="2000" dirty="0">
                <a:latin typeface="Calibri" panose="020F0502020204030204" pitchFamily="34" charset="0"/>
              </a:rPr>
              <a:t> __ </a:t>
            </a:r>
            <a:r>
              <a:rPr lang="ru-RU" altLang="ru-RU" sz="2000" dirty="0" err="1">
                <a:latin typeface="Calibri" panose="020F0502020204030204" pitchFamily="34" charset="0"/>
              </a:rPr>
              <a:t>popular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all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over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the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world</a:t>
            </a:r>
            <a:r>
              <a:rPr lang="ru-RU" altLang="ru-RU" sz="2000" dirty="0">
                <a:latin typeface="Calibri" panose="020F0502020204030204" pitchFamily="34" charset="0"/>
              </a:rPr>
              <a:t>, </a:t>
            </a:r>
            <a:r>
              <a:rPr lang="ru-RU" altLang="ru-RU" sz="2000" dirty="0" err="1">
                <a:latin typeface="Calibri" panose="020F0502020204030204" pitchFamily="34" charset="0"/>
              </a:rPr>
              <a:t>particularly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with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young</a:t>
            </a:r>
            <a:r>
              <a:rPr lang="ru-RU" altLang="ru-RU" sz="2000" dirty="0">
                <a:latin typeface="Calibri" panose="020F0502020204030204" pitchFamily="34" charset="0"/>
              </a:rPr>
              <a:t> </a:t>
            </a:r>
            <a:r>
              <a:rPr lang="ru-RU" altLang="ru-RU" sz="2000" dirty="0" err="1">
                <a:latin typeface="Calibri" panose="020F0502020204030204" pitchFamily="34" charset="0"/>
              </a:rPr>
              <a:t>people</a:t>
            </a:r>
            <a:r>
              <a:rPr lang="ru-RU" altLang="ru-RU" sz="2000" dirty="0">
                <a:latin typeface="Calibri" panose="020F0502020204030204" pitchFamily="34" charset="0"/>
              </a:rPr>
              <a:t>. </a:t>
            </a:r>
            <a:r>
              <a:rPr lang="ru-RU" altLang="ru-RU" sz="2000" b="1" dirty="0">
                <a:latin typeface="Calibri" panose="020F0502020204030204" pitchFamily="34" charset="0"/>
              </a:rPr>
              <a:t>(BECOME)</a:t>
            </a:r>
          </a:p>
          <a:p>
            <a:pPr>
              <a:lnSpc>
                <a:spcPct val="102000"/>
              </a:lnSpc>
            </a:pPr>
            <a:endParaRPr lang="ru-RU" altLang="ru-RU" sz="2100" dirty="0">
              <a:latin typeface="Calibri" panose="020F0502020204030204" pitchFamily="34" charset="0"/>
            </a:endParaRPr>
          </a:p>
          <a:p>
            <a:pPr>
              <a:lnSpc>
                <a:spcPct val="102000"/>
              </a:lnSpc>
            </a:pPr>
            <a:endParaRPr lang="ru-RU" altLang="ru-RU" sz="2100" dirty="0">
              <a:latin typeface="Calibri" panose="020F0502020204030204" pitchFamily="34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8859838" y="1382713"/>
            <a:ext cx="403225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102000"/>
              </a:lnSpc>
            </a:pP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Check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your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answers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B4 —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wear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/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are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wearing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B5 -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had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B6 - 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making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B7 -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went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B8 -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him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B9 -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stronger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B10 -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had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not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had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/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hadn't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had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</a:endParaRPr>
          </a:p>
          <a:p>
            <a:pPr hangingPunct="1">
              <a:lnSpc>
                <a:spcPct val="102000"/>
              </a:lnSpc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B11 —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have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become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40239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817563" y="365125"/>
            <a:ext cx="10515600" cy="1325563"/>
          </a:xfrm>
          <a:ln/>
        </p:spPr>
        <p:txBody>
          <a:bodyPr lIns="0" tIns="21168" rIns="0" bIns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ru-RU" altLang="ru-RU" sz="1600" b="1" dirty="0"/>
              <a:t>Задание 7.</a:t>
            </a:r>
            <a:r>
              <a:rPr lang="ru-RU" altLang="ru-RU" sz="1600" dirty="0"/>
              <a:t> Прочитайте приведенный ниже текст. Преобразуйте слова, напечатанные заглавными буквами после номеров В12-В18 так, чтобы они грамматически и лексически соответствовали содержанию текста. 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17563" y="1957388"/>
            <a:ext cx="8064500" cy="498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B12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Finland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has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many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__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places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to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visit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including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Saimaa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area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full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of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lakes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islands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.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(ATTRACT)</a:t>
            </a:r>
          </a:p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B13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Saimaa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is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area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of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amazing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__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beauty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around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350,000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people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visit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area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each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summer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.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(NATURE)</a:t>
            </a:r>
          </a:p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B14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Many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people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spend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their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holiday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canoeing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along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__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(POLLUTE)</a:t>
            </a:r>
          </a:p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B15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lakes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enjoying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water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forests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wide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__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of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local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animal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plant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life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.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(VARY)</a:t>
            </a:r>
          </a:p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B16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There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six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towns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around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Saimaa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local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people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very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__.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(FRIEND)</a:t>
            </a:r>
          </a:p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B17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However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you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can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spend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days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on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water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without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meeting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a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single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person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so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a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good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map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is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very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__.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(USE)</a:t>
            </a:r>
          </a:p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B18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wonderful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unspoilt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area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of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Saima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__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does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give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you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the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chance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to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get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away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from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it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all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.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(REAL)</a:t>
            </a:r>
          </a:p>
          <a:p>
            <a:pPr marL="0" marR="0" lvl="0" indent="0" algn="l" defTabSz="449263" rtl="0" eaLnBrk="1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kumimoji="0" lang="ru-RU" altLang="ru-RU" sz="21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059863" y="1957388"/>
            <a:ext cx="2273300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Check</a:t>
            </a: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your</a:t>
            </a: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answers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B12 -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attractive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B13 -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natural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B14 -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unpolluted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B15 -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variety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B16 -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friendly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B17 -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useful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ru-RU" altLang="ru-RU" sz="2000" b="1" i="0" u="sng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B18 - </a:t>
            </a:r>
            <a:r>
              <a:rPr kumimoji="0" lang="ru-RU" altLang="ru-RU" sz="2000" b="1" i="0" u="sng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really</a:t>
            </a:r>
            <a:endParaRPr kumimoji="0" lang="ru-RU" altLang="ru-RU" sz="2000" b="1" i="0" u="sng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1993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081" y="1287808"/>
            <a:ext cx="8930640" cy="5181600"/>
          </a:xfrm>
        </p:spPr>
        <p:txBody>
          <a:bodyPr numCol="1">
            <a:normAutofit lnSpcReduction="10000"/>
          </a:bodyPr>
          <a:lstStyle/>
          <a:p>
            <a:pPr indent="0"/>
            <a:r>
              <a:rPr lang="en-US" sz="1900" dirty="0" smtClean="0">
                <a:solidFill>
                  <a:schemeClr val="tx1"/>
                </a:solidFill>
              </a:rPr>
              <a:t>People </a:t>
            </a:r>
            <a:r>
              <a:rPr lang="en-US" sz="1900" dirty="0">
                <a:solidFill>
                  <a:schemeClr val="tx1"/>
                </a:solidFill>
              </a:rPr>
              <a:t>who travel into space are called 'astronauts' in English.</a:t>
            </a:r>
          </a:p>
          <a:p>
            <a:pPr indent="0"/>
            <a:r>
              <a:rPr lang="en-US" sz="1900" b="1" dirty="0" smtClean="0">
                <a:solidFill>
                  <a:schemeClr val="tx1"/>
                </a:solidFill>
              </a:rPr>
              <a:t>B4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If </a:t>
            </a:r>
            <a:r>
              <a:rPr lang="en-US" sz="1900" dirty="0">
                <a:solidFill>
                  <a:schemeClr val="tx1"/>
                </a:solidFill>
              </a:rPr>
              <a:t>they come from Russian-speaking countries, they are </a:t>
            </a:r>
            <a:r>
              <a:rPr lang="en-US" sz="1900" dirty="0" smtClean="0">
                <a:solidFill>
                  <a:schemeClr val="tx1"/>
                </a:solidFill>
              </a:rPr>
              <a:t>also</a:t>
            </a:r>
            <a:r>
              <a:rPr lang="ru-RU" sz="1900" dirty="0" smtClean="0">
                <a:solidFill>
                  <a:schemeClr val="tx1"/>
                </a:solidFill>
              </a:rPr>
              <a:t> ___ </a:t>
            </a:r>
            <a:r>
              <a:rPr lang="en-US" sz="1900" dirty="0" err="1" smtClean="0">
                <a:solidFill>
                  <a:schemeClr val="tx1"/>
                </a:solidFill>
              </a:rPr>
              <a:t>as'cosmonauts</a:t>
            </a:r>
            <a:r>
              <a:rPr lang="en-US" sz="1900" dirty="0" smtClean="0">
                <a:solidFill>
                  <a:schemeClr val="tx1"/>
                </a:solidFill>
              </a:rPr>
              <a:t>!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KNOW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  <a:endParaRPr lang="en-US" sz="1900" b="1" dirty="0">
              <a:solidFill>
                <a:schemeClr val="tx1"/>
              </a:solidFill>
            </a:endParaRPr>
          </a:p>
          <a:p>
            <a:pPr indent="0"/>
            <a:r>
              <a:rPr lang="en-US" sz="1900" b="1" dirty="0">
                <a:solidFill>
                  <a:schemeClr val="tx1"/>
                </a:solidFill>
              </a:rPr>
              <a:t>B5</a:t>
            </a:r>
            <a:r>
              <a:rPr lang="en-US" sz="1900" dirty="0">
                <a:solidFill>
                  <a:schemeClr val="tx1"/>
                </a:solidFill>
              </a:rPr>
              <a:t> Many astronauts and </a:t>
            </a:r>
            <a:r>
              <a:rPr lang="en-US" sz="1900" dirty="0" smtClean="0">
                <a:solidFill>
                  <a:schemeClr val="tx1"/>
                </a:solidFill>
              </a:rPr>
              <a:t>cosmonauts</a:t>
            </a:r>
            <a:r>
              <a:rPr lang="ru-RU" sz="1900" dirty="0" smtClean="0">
                <a:solidFill>
                  <a:schemeClr val="tx1"/>
                </a:solidFill>
              </a:rPr>
              <a:t> ___  </a:t>
            </a:r>
            <a:r>
              <a:rPr lang="en-US" sz="1900" dirty="0" smtClean="0">
                <a:solidFill>
                  <a:schemeClr val="tx1"/>
                </a:solidFill>
              </a:rPr>
              <a:t>into space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since </a:t>
            </a:r>
            <a:r>
              <a:rPr lang="en-US" sz="1900" dirty="0">
                <a:solidFill>
                  <a:schemeClr val="tx1"/>
                </a:solidFill>
              </a:rPr>
              <a:t>space travel began, over forty years ago</a:t>
            </a:r>
            <a:r>
              <a:rPr lang="en-US" sz="1900" dirty="0" smtClean="0">
                <a:solidFill>
                  <a:schemeClr val="tx1"/>
                </a:solidFill>
              </a:rPr>
              <a:t>.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FLY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  <a:endParaRPr lang="en-US" sz="1900" b="1" dirty="0">
              <a:solidFill>
                <a:schemeClr val="tx1"/>
              </a:solidFill>
            </a:endParaRPr>
          </a:p>
          <a:p>
            <a:pPr indent="0"/>
            <a:r>
              <a:rPr lang="en-US" sz="1900" b="1" dirty="0">
                <a:solidFill>
                  <a:schemeClr val="tx1"/>
                </a:solidFill>
              </a:rPr>
              <a:t>B6</a:t>
            </a:r>
            <a:r>
              <a:rPr lang="en-US" sz="1900" dirty="0">
                <a:solidFill>
                  <a:schemeClr val="tx1"/>
                </a:solidFill>
              </a:rPr>
              <a:t> People have been to the Moon, and </a:t>
            </a:r>
            <a:r>
              <a:rPr lang="en-US" sz="1900" dirty="0" smtClean="0">
                <a:solidFill>
                  <a:schemeClr val="tx1"/>
                </a:solidFill>
              </a:rPr>
              <a:t>might</a:t>
            </a:r>
            <a:r>
              <a:rPr lang="ru-RU" sz="1900" dirty="0" smtClean="0">
                <a:solidFill>
                  <a:schemeClr val="tx1"/>
                </a:solidFill>
              </a:rPr>
              <a:t> ___ </a:t>
            </a:r>
            <a:r>
              <a:rPr lang="en-US" sz="1900" dirty="0" smtClean="0">
                <a:solidFill>
                  <a:schemeClr val="tx1"/>
                </a:solidFill>
              </a:rPr>
              <a:t>the </a:t>
            </a:r>
            <a:r>
              <a:rPr lang="en-US" sz="1900" dirty="0">
                <a:solidFill>
                  <a:schemeClr val="tx1"/>
                </a:solidFill>
              </a:rPr>
              <a:t>planet Mars quite soon</a:t>
            </a:r>
            <a:r>
              <a:rPr lang="en-US" sz="1900" dirty="0" smtClean="0">
                <a:solidFill>
                  <a:schemeClr val="tx1"/>
                </a:solidFill>
              </a:rPr>
              <a:t>.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VISIT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</a:p>
          <a:p>
            <a:pPr indent="0"/>
            <a:r>
              <a:rPr lang="en-US" sz="1900" b="1" dirty="0" smtClean="0">
                <a:solidFill>
                  <a:schemeClr val="tx1"/>
                </a:solidFill>
              </a:rPr>
              <a:t>B7</a:t>
            </a:r>
            <a:r>
              <a:rPr lang="ru-RU" sz="1900" b="1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However</a:t>
            </a:r>
            <a:r>
              <a:rPr lang="en-US" sz="1900" dirty="0">
                <a:solidFill>
                  <a:schemeClr val="tx1"/>
                </a:solidFill>
              </a:rPr>
              <a:t>, before Yuri Gagarin made his historic flight in 1961</a:t>
            </a:r>
            <a:r>
              <a:rPr lang="en-US" sz="1900" dirty="0" smtClean="0">
                <a:solidFill>
                  <a:schemeClr val="tx1"/>
                </a:solidFill>
              </a:rPr>
              <a:t>,</a:t>
            </a:r>
            <a:r>
              <a:rPr lang="en-US" sz="1900" dirty="0">
                <a:solidFill>
                  <a:schemeClr val="tx1"/>
                </a:solidFill>
              </a:rPr>
              <a:t> no </a:t>
            </a:r>
            <a:r>
              <a:rPr lang="en-US" sz="1900" dirty="0" smtClean="0">
                <a:solidFill>
                  <a:schemeClr val="tx1"/>
                </a:solidFill>
              </a:rPr>
              <a:t>human</a:t>
            </a:r>
            <a:r>
              <a:rPr lang="ru-RU" sz="1900" dirty="0" smtClean="0">
                <a:solidFill>
                  <a:schemeClr val="tx1"/>
                </a:solidFill>
              </a:rPr>
              <a:t> ___ </a:t>
            </a:r>
            <a:r>
              <a:rPr lang="en-US" sz="1900" dirty="0">
                <a:solidFill>
                  <a:schemeClr val="tx1"/>
                </a:solidFill>
              </a:rPr>
              <a:t>outside the Earth's atmosphere</a:t>
            </a:r>
            <a:r>
              <a:rPr lang="en-US" sz="1900" dirty="0" smtClean="0">
                <a:solidFill>
                  <a:schemeClr val="tx1"/>
                </a:solidFill>
              </a:rPr>
              <a:t>.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TRAVEL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  <a:endParaRPr lang="en-US" sz="1900" b="1" dirty="0">
              <a:solidFill>
                <a:schemeClr val="tx1"/>
              </a:solidFill>
            </a:endParaRPr>
          </a:p>
          <a:p>
            <a:pPr indent="0"/>
            <a:r>
              <a:rPr lang="en-US" sz="1900" b="1" dirty="0" smtClean="0">
                <a:solidFill>
                  <a:schemeClr val="tx1"/>
                </a:solidFill>
              </a:rPr>
              <a:t>B8</a:t>
            </a:r>
            <a:r>
              <a:rPr lang="en-US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>
                <a:solidFill>
                  <a:schemeClr val="tx1"/>
                </a:solidFill>
              </a:rPr>
              <a:t>His flight was one of </a:t>
            </a:r>
            <a:r>
              <a:rPr lang="en-US" sz="1900" dirty="0" smtClean="0">
                <a:solidFill>
                  <a:schemeClr val="tx1"/>
                </a:solidFill>
              </a:rPr>
              <a:t>the</a:t>
            </a:r>
            <a:r>
              <a:rPr lang="ru-RU" sz="1900" dirty="0" smtClean="0">
                <a:solidFill>
                  <a:schemeClr val="tx1"/>
                </a:solidFill>
              </a:rPr>
              <a:t> ___ </a:t>
            </a:r>
            <a:r>
              <a:rPr lang="en-US" sz="1900" dirty="0" smtClean="0">
                <a:solidFill>
                  <a:schemeClr val="tx1"/>
                </a:solidFill>
              </a:rPr>
              <a:t>moments </a:t>
            </a:r>
            <a:r>
              <a:rPr lang="en-US" sz="1900" dirty="0">
                <a:solidFill>
                  <a:schemeClr val="tx1"/>
                </a:solidFill>
              </a:rPr>
              <a:t>in the </a:t>
            </a:r>
            <a:r>
              <a:rPr lang="en-US" sz="1900" dirty="0" smtClean="0">
                <a:solidFill>
                  <a:schemeClr val="tx1"/>
                </a:solidFill>
              </a:rPr>
              <a:t>history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of </a:t>
            </a:r>
            <a:r>
              <a:rPr lang="en-US" sz="1900" dirty="0">
                <a:solidFill>
                  <a:schemeClr val="tx1"/>
                </a:solidFill>
              </a:rPr>
              <a:t>the </a:t>
            </a:r>
            <a:r>
              <a:rPr lang="en-US" sz="1900" dirty="0" smtClean="0">
                <a:solidFill>
                  <a:schemeClr val="tx1"/>
                </a:solidFill>
              </a:rPr>
              <a:t>world.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GREAT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  <a:endParaRPr lang="en-US" sz="1900" b="1" dirty="0">
              <a:solidFill>
                <a:schemeClr val="tx1"/>
              </a:solidFill>
            </a:endParaRPr>
          </a:p>
          <a:p>
            <a:pPr indent="0"/>
            <a:r>
              <a:rPr lang="en-US" sz="1900" b="1" dirty="0" smtClean="0">
                <a:solidFill>
                  <a:schemeClr val="tx1"/>
                </a:solidFill>
              </a:rPr>
              <a:t>B9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Two </a:t>
            </a:r>
            <a:r>
              <a:rPr lang="en-US" sz="1900" dirty="0">
                <a:solidFill>
                  <a:schemeClr val="tx1"/>
                </a:solidFill>
              </a:rPr>
              <a:t>years later, on 16th June 1963, Valentina Tereshkova, also </a:t>
            </a:r>
            <a:r>
              <a:rPr lang="en-US" sz="1900" dirty="0" smtClean="0">
                <a:solidFill>
                  <a:schemeClr val="tx1"/>
                </a:solidFill>
              </a:rPr>
              <a:t>from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Russia</a:t>
            </a:r>
            <a:r>
              <a:rPr lang="en-US" sz="1900" dirty="0">
                <a:solidFill>
                  <a:schemeClr val="tx1"/>
                </a:solidFill>
              </a:rPr>
              <a:t>, became </a:t>
            </a:r>
            <a:r>
              <a:rPr lang="en-US" sz="1900" dirty="0" smtClean="0">
                <a:solidFill>
                  <a:schemeClr val="tx1"/>
                </a:solidFill>
              </a:rPr>
              <a:t>the</a:t>
            </a:r>
            <a:r>
              <a:rPr lang="ru-RU" sz="1900" dirty="0" smtClean="0">
                <a:solidFill>
                  <a:schemeClr val="tx1"/>
                </a:solidFill>
              </a:rPr>
              <a:t> ___  </a:t>
            </a:r>
            <a:r>
              <a:rPr lang="en-US" sz="1900" dirty="0" smtClean="0">
                <a:solidFill>
                  <a:schemeClr val="tx1"/>
                </a:solidFill>
              </a:rPr>
              <a:t>woman </a:t>
            </a:r>
            <a:r>
              <a:rPr lang="en-US" sz="1900" dirty="0">
                <a:solidFill>
                  <a:schemeClr val="tx1"/>
                </a:solidFill>
              </a:rPr>
              <a:t>to go into space</a:t>
            </a:r>
            <a:r>
              <a:rPr lang="en-US" sz="1900" dirty="0" smtClean="0">
                <a:solidFill>
                  <a:schemeClr val="tx1"/>
                </a:solidFill>
              </a:rPr>
              <a:t>.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ONE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  <a:endParaRPr lang="en-US" sz="1900" b="1" dirty="0">
              <a:solidFill>
                <a:schemeClr val="tx1"/>
              </a:solidFill>
            </a:endParaRPr>
          </a:p>
          <a:p>
            <a:pPr indent="0"/>
            <a:r>
              <a:rPr lang="en-US" sz="1900" b="1" dirty="0">
                <a:solidFill>
                  <a:schemeClr val="tx1"/>
                </a:solidFill>
              </a:rPr>
              <a:t>B10</a:t>
            </a:r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She </a:t>
            </a:r>
            <a:r>
              <a:rPr lang="en-US" sz="1900" dirty="0">
                <a:solidFill>
                  <a:schemeClr val="tx1"/>
                </a:solidFill>
              </a:rPr>
              <a:t>took just over 70 hours to go round the Earth 48 </a:t>
            </a:r>
            <a:r>
              <a:rPr lang="en-US" sz="1900" dirty="0" smtClean="0">
                <a:solidFill>
                  <a:schemeClr val="tx1"/>
                </a:solidFill>
              </a:rPr>
              <a:t>times,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before</a:t>
            </a:r>
            <a:r>
              <a:rPr lang="ru-RU" sz="1900" dirty="0" smtClean="0">
                <a:solidFill>
                  <a:schemeClr val="tx1"/>
                </a:solidFill>
              </a:rPr>
              <a:t> ___ </a:t>
            </a:r>
            <a:r>
              <a:rPr lang="en-US" sz="1900" dirty="0">
                <a:solidFill>
                  <a:schemeClr val="tx1"/>
                </a:solidFill>
              </a:rPr>
              <a:t>successfully back in Russia.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LAND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</a:p>
          <a:p>
            <a:pPr indent="0"/>
            <a:r>
              <a:rPr lang="en-US" sz="1900" b="1" dirty="0" smtClean="0">
                <a:solidFill>
                  <a:schemeClr val="tx1"/>
                </a:solidFill>
              </a:rPr>
              <a:t>B11</a:t>
            </a:r>
            <a:r>
              <a:rPr lang="en-US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>
                <a:solidFill>
                  <a:schemeClr val="tx1"/>
                </a:solidFill>
              </a:rPr>
              <a:t>Valentina Tereshkova </a:t>
            </a:r>
            <a:r>
              <a:rPr lang="en-US" sz="1900" dirty="0" smtClean="0">
                <a:solidFill>
                  <a:schemeClr val="tx1"/>
                </a:solidFill>
              </a:rPr>
              <a:t>never ___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into </a:t>
            </a:r>
            <a:r>
              <a:rPr lang="en-US" sz="1900" dirty="0">
                <a:solidFill>
                  <a:schemeClr val="tx1"/>
                </a:solidFill>
              </a:rPr>
              <a:t>space again</a:t>
            </a:r>
            <a:r>
              <a:rPr lang="en-US" sz="1900" dirty="0" smtClean="0">
                <a:solidFill>
                  <a:schemeClr val="tx1"/>
                </a:solidFill>
              </a:rPr>
              <a:t>,</a:t>
            </a:r>
            <a:r>
              <a:rPr lang="en-US" sz="1900" dirty="0">
                <a:solidFill>
                  <a:schemeClr val="tx1"/>
                </a:solidFill>
              </a:rPr>
              <a:t> but she later received the United Nations Gold Medal of </a:t>
            </a:r>
            <a:r>
              <a:rPr lang="en-US" sz="1900" dirty="0" smtClean="0">
                <a:solidFill>
                  <a:schemeClr val="tx1"/>
                </a:solidFill>
              </a:rPr>
              <a:t>Peace.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(</a:t>
            </a:r>
            <a:r>
              <a:rPr lang="en-US" sz="1900" b="1" dirty="0" smtClean="0">
                <a:solidFill>
                  <a:schemeClr val="tx1"/>
                </a:solidFill>
              </a:rPr>
              <a:t>GO</a:t>
            </a:r>
            <a:r>
              <a:rPr lang="ru-RU" sz="1900" b="1" dirty="0" smtClean="0">
                <a:solidFill>
                  <a:schemeClr val="tx1"/>
                </a:solidFill>
              </a:rPr>
              <a:t>)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" y="156477"/>
            <a:ext cx="9113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/>
              <a:t>Задание 8.</a:t>
            </a:r>
            <a:r>
              <a:rPr lang="ru-RU" sz="2100" dirty="0" smtClean="0"/>
              <a:t> Прочитайте </a:t>
            </a:r>
            <a:r>
              <a:rPr lang="ru-RU" sz="2100" dirty="0"/>
              <a:t>текст и напишите соответствующую форму каждого слова, данного под номерами В4-В11, в отведенное для этого место.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7746" y="872310"/>
            <a:ext cx="26974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/>
              <a:t>Space Travel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1307067"/>
            <a:ext cx="2301240" cy="2906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Check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your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answers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4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are also known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5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have flown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6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-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visit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7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had travelled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8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-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greatest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9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- </a:t>
            </a:r>
            <a:r>
              <a:rPr lang="en-US" altLang="ru-RU" sz="2000" b="1" u="sng" dirty="0" err="1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furst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10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landing</a:t>
            </a:r>
            <a:endParaRPr lang="en-US" alt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B11 - went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778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1493520"/>
            <a:ext cx="6827520" cy="4681855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sz="2000" b="1" dirty="0">
                <a:solidFill>
                  <a:schemeClr val="tx1"/>
                </a:solidFill>
              </a:rPr>
              <a:t>B12</a:t>
            </a:r>
            <a:r>
              <a:rPr lang="en-US" sz="2000" dirty="0">
                <a:solidFill>
                  <a:schemeClr val="tx1"/>
                </a:solidFill>
              </a:rPr>
              <a:t> If you want to try </a:t>
            </a:r>
            <a:r>
              <a:rPr lang="en-US" sz="2000" dirty="0" smtClean="0">
                <a:solidFill>
                  <a:schemeClr val="tx1"/>
                </a:solidFill>
              </a:rPr>
              <a:t>something</a:t>
            </a:r>
            <a:r>
              <a:rPr lang="ru-RU" sz="2000" dirty="0" smtClean="0">
                <a:solidFill>
                  <a:schemeClr val="tx1"/>
                </a:solidFill>
              </a:rPr>
              <a:t> ___ </a:t>
            </a:r>
            <a:r>
              <a:rPr lang="en-US" sz="2000" dirty="0" smtClean="0">
                <a:solidFill>
                  <a:schemeClr val="tx1"/>
                </a:solidFill>
              </a:rPr>
              <a:t>this </a:t>
            </a:r>
            <a:r>
              <a:rPr lang="en-US" sz="2000" dirty="0">
                <a:solidFill>
                  <a:schemeClr val="tx1"/>
                </a:solidFill>
              </a:rPr>
              <a:t>summer</a:t>
            </a:r>
            <a:r>
              <a:rPr lang="en-US" sz="2000" dirty="0" smtClean="0">
                <a:solidFill>
                  <a:schemeClr val="tx1"/>
                </a:solidFill>
              </a:rPr>
              <a:t>,</a:t>
            </a:r>
            <a:r>
              <a:rPr lang="en-US" sz="2000" dirty="0">
                <a:solidFill>
                  <a:schemeClr val="tx1"/>
                </a:solidFill>
              </a:rPr>
              <a:t> maybe </a:t>
            </a:r>
            <a:r>
              <a:rPr lang="en-US" sz="2000" dirty="0" smtClean="0">
                <a:solidFill>
                  <a:schemeClr val="tx1"/>
                </a:solidFill>
              </a:rPr>
              <a:t>you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should </a:t>
            </a:r>
            <a:r>
              <a:rPr lang="en-US" sz="2000" dirty="0">
                <a:solidFill>
                  <a:schemeClr val="tx1"/>
                </a:solidFill>
              </a:rPr>
              <a:t>consider camping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DIFFER</a:t>
            </a:r>
            <a:r>
              <a:rPr lang="ru-RU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/>
            <a:r>
              <a:rPr lang="en-US" sz="2000" b="1" dirty="0" smtClean="0">
                <a:solidFill>
                  <a:schemeClr val="tx1"/>
                </a:solidFill>
              </a:rPr>
              <a:t>B13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A camping holiday can be an </a:t>
            </a:r>
            <a:r>
              <a:rPr lang="en-US" sz="2000" dirty="0" smtClean="0">
                <a:solidFill>
                  <a:schemeClr val="tx1"/>
                </a:solidFill>
              </a:rPr>
              <a:t>extremely</a:t>
            </a:r>
            <a:r>
              <a:rPr lang="ru-RU" sz="2000" dirty="0" smtClean="0">
                <a:solidFill>
                  <a:schemeClr val="tx1"/>
                </a:solidFill>
              </a:rPr>
              <a:t> ___ </a:t>
            </a:r>
            <a:r>
              <a:rPr lang="en-US" sz="2000" dirty="0" smtClean="0">
                <a:solidFill>
                  <a:schemeClr val="tx1"/>
                </a:solidFill>
              </a:rPr>
              <a:t>and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educational </a:t>
            </a:r>
            <a:r>
              <a:rPr lang="en-US" sz="2000" dirty="0">
                <a:solidFill>
                  <a:schemeClr val="tx1"/>
                </a:solidFill>
              </a:rPr>
              <a:t>experience, whether you're camping </a:t>
            </a:r>
            <a:r>
              <a:rPr lang="en-US" sz="2000" dirty="0" smtClean="0">
                <a:solidFill>
                  <a:schemeClr val="tx1"/>
                </a:solidFill>
              </a:rPr>
              <a:t>on</a:t>
            </a:r>
            <a:r>
              <a:rPr lang="ru-RU" sz="2000" dirty="0" smtClean="0">
                <a:solidFill>
                  <a:schemeClr val="tx1"/>
                </a:solidFill>
              </a:rPr>
              <a:t>. </a:t>
            </a:r>
            <a:r>
              <a:rPr lang="ru-RU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ENJOY</a:t>
            </a:r>
            <a:r>
              <a:rPr lang="ru-RU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/>
            <a:r>
              <a:rPr lang="en-US" sz="2000" b="1" dirty="0">
                <a:solidFill>
                  <a:schemeClr val="tx1"/>
                </a:solidFill>
              </a:rPr>
              <a:t>B14</a:t>
            </a:r>
            <a:r>
              <a:rPr lang="en-US" sz="2000" dirty="0">
                <a:solidFill>
                  <a:schemeClr val="tx1"/>
                </a:solidFill>
              </a:rPr>
              <a:t> your own, or with friends </a:t>
            </a:r>
            <a:r>
              <a:rPr lang="en-US" sz="2000" dirty="0" smtClean="0">
                <a:solidFill>
                  <a:schemeClr val="tx1"/>
                </a:solidFill>
              </a:rPr>
              <a:t>or</a:t>
            </a:r>
            <a:r>
              <a:rPr lang="ru-RU" sz="2000" dirty="0" smtClean="0">
                <a:solidFill>
                  <a:schemeClr val="tx1"/>
                </a:solidFill>
              </a:rPr>
              <a:t> ___. </a:t>
            </a:r>
            <a:r>
              <a:rPr lang="ru-RU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RELATE</a:t>
            </a:r>
            <a:r>
              <a:rPr lang="ru-RU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/>
            <a:r>
              <a:rPr lang="en-US" sz="2000" b="1" dirty="0" smtClean="0">
                <a:solidFill>
                  <a:schemeClr val="tx1"/>
                </a:solidFill>
              </a:rPr>
              <a:t>B15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You </a:t>
            </a:r>
            <a:r>
              <a:rPr lang="en-US" sz="2000" dirty="0">
                <a:solidFill>
                  <a:schemeClr val="tx1"/>
                </a:solidFill>
              </a:rPr>
              <a:t>don't have to go a long way from home as there are </a:t>
            </a:r>
            <a:r>
              <a:rPr lang="en-US" sz="2000" dirty="0" smtClean="0">
                <a:solidFill>
                  <a:schemeClr val="tx1"/>
                </a:solidFill>
              </a:rPr>
              <a:t>often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good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places </a:t>
            </a:r>
            <a:r>
              <a:rPr lang="en-US" sz="2000" dirty="0">
                <a:solidFill>
                  <a:schemeClr val="tx1"/>
                </a:solidFill>
              </a:rPr>
              <a:t>to camp within a </a:t>
            </a:r>
            <a:r>
              <a:rPr lang="en-US" sz="2000" dirty="0" smtClean="0">
                <a:solidFill>
                  <a:schemeClr val="tx1"/>
                </a:solidFill>
              </a:rPr>
              <a:t>short</a:t>
            </a:r>
            <a:r>
              <a:rPr lang="ru-RU" sz="2000" dirty="0" smtClean="0">
                <a:solidFill>
                  <a:schemeClr val="tx1"/>
                </a:solidFill>
              </a:rPr>
              <a:t> ___ </a:t>
            </a:r>
            <a:r>
              <a:rPr lang="en-US" sz="2000" dirty="0">
                <a:solidFill>
                  <a:schemeClr val="tx1"/>
                </a:solidFill>
              </a:rPr>
              <a:t>of most towns and cities. </a:t>
            </a:r>
            <a:r>
              <a:rPr lang="ru-RU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DISTANT</a:t>
            </a:r>
            <a:r>
              <a:rPr lang="ru-RU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/>
            <a:r>
              <a:rPr lang="en-US" sz="2000" b="1" dirty="0" smtClean="0">
                <a:solidFill>
                  <a:schemeClr val="tx1"/>
                </a:solidFill>
              </a:rPr>
              <a:t>B16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Do make sure you have the </a:t>
            </a:r>
            <a:r>
              <a:rPr lang="en-US" sz="2000" dirty="0" smtClean="0">
                <a:solidFill>
                  <a:schemeClr val="tx1"/>
                </a:solidFill>
              </a:rPr>
              <a:t>right</a:t>
            </a:r>
            <a:r>
              <a:rPr lang="ru-RU" sz="2000" dirty="0" smtClean="0">
                <a:solidFill>
                  <a:schemeClr val="tx1"/>
                </a:solidFill>
              </a:rPr>
              <a:t> ___, </a:t>
            </a:r>
            <a:r>
              <a:rPr lang="en-US" sz="2000" dirty="0" smtClean="0">
                <a:solidFill>
                  <a:schemeClr val="tx1"/>
                </a:solidFill>
              </a:rPr>
              <a:t>though.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EQUIP</a:t>
            </a:r>
            <a:r>
              <a:rPr lang="ru-RU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/>
            <a:r>
              <a:rPr lang="en-US" sz="2000" b="1" dirty="0" smtClean="0">
                <a:solidFill>
                  <a:schemeClr val="tx1"/>
                </a:solidFill>
              </a:rPr>
              <a:t>B17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If there's a chance it might rain, </a:t>
            </a:r>
            <a:r>
              <a:rPr lang="en-US" sz="2000" dirty="0" smtClean="0">
                <a:solidFill>
                  <a:schemeClr val="tx1"/>
                </a:solidFill>
              </a:rPr>
              <a:t>be</a:t>
            </a:r>
            <a:r>
              <a:rPr lang="ru-RU" sz="2000" dirty="0" smtClean="0">
                <a:solidFill>
                  <a:schemeClr val="tx1"/>
                </a:solidFill>
              </a:rPr>
              <a:t> ___ </a:t>
            </a:r>
            <a:r>
              <a:rPr lang="en-US" sz="2000" dirty="0">
                <a:solidFill>
                  <a:schemeClr val="tx1"/>
                </a:solidFill>
              </a:rPr>
              <a:t>to choose a </a:t>
            </a:r>
            <a:r>
              <a:rPr lang="en-US" sz="2000" dirty="0" smtClean="0">
                <a:solidFill>
                  <a:schemeClr val="tx1"/>
                </a:solidFill>
              </a:rPr>
              <a:t>tent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that's </a:t>
            </a:r>
            <a:r>
              <a:rPr lang="en-US" sz="2000" dirty="0">
                <a:solidFill>
                  <a:schemeClr val="tx1"/>
                </a:solidFill>
              </a:rPr>
              <a:t>waterproof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CARE</a:t>
            </a:r>
            <a:r>
              <a:rPr lang="ru-RU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/>
            <a:r>
              <a:rPr lang="en-US" sz="2000" b="1" dirty="0">
                <a:solidFill>
                  <a:schemeClr val="tx1"/>
                </a:solidFill>
              </a:rPr>
              <a:t>B18</a:t>
            </a:r>
            <a:r>
              <a:rPr lang="en-US" sz="2000" dirty="0">
                <a:solidFill>
                  <a:schemeClr val="tx1"/>
                </a:solidFill>
              </a:rPr>
              <a:t> Sleeping in a tent that's wet inside can be </a:t>
            </a:r>
            <a:r>
              <a:rPr lang="en-US" sz="2000" dirty="0" smtClean="0">
                <a:solidFill>
                  <a:schemeClr val="tx1"/>
                </a:solidFill>
              </a:rPr>
              <a:t>very</a:t>
            </a:r>
            <a:r>
              <a:rPr lang="ru-RU" sz="2000" dirty="0" smtClean="0">
                <a:solidFill>
                  <a:schemeClr val="tx1"/>
                </a:solidFill>
              </a:rPr>
              <a:t> ___ !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COMFORT</a:t>
            </a:r>
            <a:r>
              <a:rPr lang="ru-RU" sz="2000" b="1" dirty="0" smtClean="0">
                <a:solidFill>
                  <a:schemeClr val="tx1"/>
                </a:solidFill>
              </a:rPr>
              <a:t>)</a:t>
            </a:r>
            <a:endParaRPr lang="en-US" sz="2000" b="1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532019" y="1493520"/>
            <a:ext cx="3108960" cy="2911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Check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your</a:t>
            </a: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ru-RU" altLang="ru-RU" sz="2000" b="1" u="sng" dirty="0" err="1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answers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B12 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different </a:t>
            </a:r>
            <a:endParaRPr lang="ru-RU" altLang="ru-RU" sz="2000" b="1" u="sng" dirty="0" smtClean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B13 </a:t>
            </a:r>
            <a:r>
              <a:rPr lang="en-US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- enjoyable 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B14 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relatives/ relations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B15 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distance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B16 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–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equipment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B17 </a:t>
            </a:r>
            <a:r>
              <a:rPr lang="ru-RU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–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 careful 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lang="ru-RU" altLang="ru-RU" sz="2000" b="1" u="sng" dirty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B18 - </a:t>
            </a:r>
            <a:r>
              <a:rPr lang="en-US" altLang="ru-RU" sz="2000" b="1" u="sng" dirty="0" smtClean="0">
                <a:solidFill>
                  <a:schemeClr val="accent2">
                    <a:lumMod val="75000"/>
                  </a:schemeClr>
                </a:solidFill>
                <a:uFill>
                  <a:solidFill>
                    <a:srgbClr val="C55A11"/>
                  </a:solidFill>
                </a:uFill>
                <a:latin typeface="Calibri" panose="020F0502020204030204" pitchFamily="34" charset="0"/>
                <a:ea typeface="Microsoft YaHei" panose="020B0503020204020204" pitchFamily="34" charset="-122"/>
              </a:rPr>
              <a:t>uncomfortable</a:t>
            </a:r>
            <a:endParaRPr lang="ru-RU" altLang="ru-RU" sz="2000" b="1" u="sng" dirty="0">
              <a:solidFill>
                <a:schemeClr val="accent2">
                  <a:lumMod val="75000"/>
                </a:schemeClr>
              </a:solidFill>
              <a:uFill>
                <a:solidFill>
                  <a:srgbClr val="C55A11"/>
                </a:solidFill>
              </a:u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3270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842" y="646981"/>
            <a:ext cx="10972800" cy="1600200"/>
          </a:xfrm>
        </p:spPr>
        <p:txBody>
          <a:bodyPr>
            <a:normAutofit fontScale="90000"/>
          </a:bodyPr>
          <a:lstStyle/>
          <a:p>
            <a:r>
              <a:rPr lang="en-US" sz="3200" b="1" i="1" dirty="0" smtClean="0"/>
              <a:t>Present Simple</a:t>
            </a:r>
            <a:r>
              <a:rPr lang="ru-RU" sz="3200" b="1" i="1" dirty="0" smtClean="0"/>
              <a:t> регулярные, привычные действия, повторяющиеся действия, расписания – для будущего времени</a:t>
            </a:r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816" y="2170682"/>
            <a:ext cx="10515600" cy="4351655"/>
          </a:xfrm>
        </p:spPr>
        <p:txBody>
          <a:bodyPr/>
          <a:lstStyle/>
          <a:p>
            <a:pPr marL="0" indent="0">
              <a:buNone/>
            </a:pPr>
            <a:r>
              <a:rPr lang="ru-RU" sz="1700" i="1" dirty="0"/>
              <a:t>Сигнификанты</a:t>
            </a:r>
            <a:r>
              <a:rPr lang="ru-RU" sz="1700" dirty="0"/>
              <a:t>: </a:t>
            </a:r>
            <a:endParaRPr lang="ru-RU" sz="1700" dirty="0" smtClean="0"/>
          </a:p>
          <a:p>
            <a:pPr marL="0" indent="0">
              <a:buNone/>
            </a:pPr>
            <a:r>
              <a:rPr lang="en-US" sz="1700" dirty="0" smtClean="0"/>
              <a:t>Always, often, usually, sometimes, rarely, regular, seldom, never(</a:t>
            </a:r>
            <a:r>
              <a:rPr lang="ru-RU" sz="1700" dirty="0" smtClean="0"/>
              <a:t>если не в значении совершённого действия</a:t>
            </a:r>
            <a:r>
              <a:rPr lang="en-US" sz="1700" dirty="0" smtClean="0"/>
              <a:t>,</a:t>
            </a:r>
            <a:r>
              <a:rPr lang="ru-RU" sz="1700" dirty="0"/>
              <a:t> </a:t>
            </a:r>
            <a:r>
              <a:rPr lang="ru-RU" sz="1700" dirty="0" smtClean="0"/>
              <a:t>иначе </a:t>
            </a:r>
            <a:r>
              <a:rPr lang="en-US" sz="1700" dirty="0" smtClean="0"/>
              <a:t> Perfect), every day/week/month/year, on Mondays</a:t>
            </a:r>
            <a:r>
              <a:rPr lang="ru-RU" sz="1700" dirty="0" smtClean="0"/>
              <a:t> и др. дни недели.</a:t>
            </a:r>
          </a:p>
          <a:p>
            <a:pPr marL="0" indent="0">
              <a:buNone/>
            </a:pPr>
            <a:r>
              <a:rPr lang="ru-RU" sz="1700" i="1" dirty="0"/>
              <a:t>Структура</a:t>
            </a:r>
            <a:endParaRPr lang="ru-RU" sz="1700" dirty="0"/>
          </a:p>
          <a:p>
            <a:pPr marL="0" indent="0">
              <a:buNone/>
              <a:defRPr lang="en-US" sz="1400"/>
            </a:pPr>
            <a:r>
              <a:rPr lang="en-US" sz="1700" dirty="0" smtClean="0"/>
              <a:t>+:___ + V</a:t>
            </a:r>
            <a:r>
              <a:rPr lang="en-US" sz="1700" baseline="-25000" dirty="0" smtClean="0"/>
              <a:t>o</a:t>
            </a:r>
            <a:r>
              <a:rPr lang="ru-RU" sz="1700" dirty="0" smtClean="0"/>
              <a:t>(если мн.ч.)/</a:t>
            </a:r>
            <a:r>
              <a:rPr lang="en-US" sz="1700" dirty="0" smtClean="0"/>
              <a:t>V-s(</a:t>
            </a:r>
            <a:r>
              <a:rPr lang="ru-RU" sz="1700" dirty="0" smtClean="0"/>
              <a:t>если ед.ч.</a:t>
            </a:r>
            <a:r>
              <a:rPr lang="en-US" sz="1700" dirty="0" smtClean="0"/>
              <a:t>)</a:t>
            </a:r>
            <a:endParaRPr lang="ru-RU" sz="1700" dirty="0" smtClean="0"/>
          </a:p>
          <a:p>
            <a:pPr marL="0" indent="0">
              <a:buNone/>
              <a:defRPr lang="en-US" sz="1400"/>
            </a:pPr>
            <a:r>
              <a:rPr lang="ru-RU" sz="1700" dirty="0" smtClean="0"/>
              <a:t>Окончание –</a:t>
            </a:r>
            <a:r>
              <a:rPr lang="en-US" sz="1700" dirty="0" smtClean="0"/>
              <a:t>es</a:t>
            </a:r>
            <a:r>
              <a:rPr lang="ru-RU" sz="1700" dirty="0" smtClean="0"/>
              <a:t> прибавляется если слово заканчивается</a:t>
            </a:r>
            <a:r>
              <a:rPr lang="en-US" sz="1700" dirty="0" smtClean="0"/>
              <a:t> -s, -</a:t>
            </a:r>
            <a:r>
              <a:rPr lang="ru-RU" sz="1700" dirty="0" smtClean="0"/>
              <a:t> </a:t>
            </a:r>
            <a:r>
              <a:rPr lang="en-US" sz="1700" dirty="0" smtClean="0"/>
              <a:t>ss, -sh, -ch, -x, -o (bus-busses)</a:t>
            </a:r>
            <a:endParaRPr lang="en-US" sz="1700" dirty="0"/>
          </a:p>
          <a:p>
            <a:pPr marL="0" indent="0">
              <a:buNone/>
              <a:defRPr lang="en-US" sz="1400"/>
            </a:pPr>
            <a:r>
              <a:rPr lang="en-US" sz="1700" dirty="0" smtClean="0"/>
              <a:t>-:___+ do</a:t>
            </a:r>
            <a:r>
              <a:rPr lang="ru-RU" sz="1700" dirty="0" smtClean="0"/>
              <a:t>(если мн.ч.)/</a:t>
            </a:r>
            <a:r>
              <a:rPr lang="en-US" sz="1700" dirty="0" smtClean="0"/>
              <a:t>does(</a:t>
            </a:r>
            <a:r>
              <a:rPr lang="ru-RU" sz="1700" dirty="0"/>
              <a:t>если ед.ч.</a:t>
            </a:r>
            <a:r>
              <a:rPr lang="en-US" sz="1700" dirty="0" smtClean="0"/>
              <a:t>) + not + V</a:t>
            </a:r>
            <a:r>
              <a:rPr lang="en-US" sz="1700" baseline="-25000" dirty="0" smtClean="0"/>
              <a:t>o</a:t>
            </a:r>
          </a:p>
          <a:p>
            <a:pPr marL="0" indent="0">
              <a:buNone/>
              <a:defRPr lang="en-US" sz="1400"/>
            </a:pPr>
            <a:r>
              <a:rPr lang="en-US" sz="1700" dirty="0" smtClean="0"/>
              <a:t>?:</a:t>
            </a:r>
            <a:r>
              <a:rPr lang="en-US" sz="1700" dirty="0"/>
              <a:t> </a:t>
            </a:r>
            <a:r>
              <a:rPr lang="en-US" sz="1700" dirty="0" smtClean="0"/>
              <a:t>Do</a:t>
            </a:r>
            <a:r>
              <a:rPr lang="ru-RU" sz="1700" dirty="0"/>
              <a:t>(если мн.ч.)/</a:t>
            </a:r>
            <a:r>
              <a:rPr lang="en-US" sz="1700" dirty="0"/>
              <a:t>does(</a:t>
            </a:r>
            <a:r>
              <a:rPr lang="ru-RU" sz="1700" dirty="0"/>
              <a:t>если ед.ч.</a:t>
            </a:r>
            <a:r>
              <a:rPr lang="en-US" sz="1700" dirty="0"/>
              <a:t>) </a:t>
            </a:r>
            <a:r>
              <a:rPr lang="en-US" sz="1700" dirty="0" smtClean="0"/>
              <a:t>+___+ </a:t>
            </a:r>
            <a:r>
              <a:rPr lang="en-US" sz="1700" dirty="0"/>
              <a:t>V</a:t>
            </a:r>
            <a:r>
              <a:rPr lang="en-US" sz="1700" baseline="-25000" dirty="0"/>
              <a:t>o</a:t>
            </a:r>
            <a:endParaRPr lang="ru-RU" sz="1700" baseline="-25000" dirty="0"/>
          </a:p>
          <a:p>
            <a:pPr marL="0" indent="0">
              <a:buNone/>
              <a:defRPr lang="en-US" sz="1400"/>
            </a:pPr>
            <a:r>
              <a:rPr lang="en-US" sz="1700" dirty="0"/>
              <a:t>+:___+ TO BE (</a:t>
            </a:r>
            <a:r>
              <a:rPr lang="ru-RU" sz="1700" dirty="0"/>
              <a:t>то  есть</a:t>
            </a:r>
            <a:r>
              <a:rPr lang="en-US" sz="1700" dirty="0"/>
              <a:t> </a:t>
            </a:r>
            <a:r>
              <a:rPr lang="en-US" sz="1700" dirty="0" smtClean="0"/>
              <a:t>am(I)/is(he, she, it,</a:t>
            </a:r>
            <a:r>
              <a:rPr lang="ru-RU" sz="1700" dirty="0"/>
              <a:t> ед.ч</a:t>
            </a:r>
            <a:r>
              <a:rPr lang="en-US" sz="1700" dirty="0" smtClean="0"/>
              <a:t>)</a:t>
            </a:r>
            <a:r>
              <a:rPr lang="ru-RU" sz="1700" dirty="0" smtClean="0"/>
              <a:t> </a:t>
            </a:r>
            <a:r>
              <a:rPr lang="en-US" sz="1700" dirty="0" smtClean="0"/>
              <a:t>/are(you, we, they, </a:t>
            </a:r>
            <a:r>
              <a:rPr lang="ru-RU" sz="1700" dirty="0" smtClean="0"/>
              <a:t>мн.ч</a:t>
            </a:r>
            <a:r>
              <a:rPr lang="ru-RU" sz="1700" dirty="0"/>
              <a:t>)</a:t>
            </a:r>
            <a:r>
              <a:rPr lang="en-US" sz="1700" dirty="0"/>
              <a:t> + </a:t>
            </a:r>
            <a:r>
              <a:rPr lang="ru-RU" sz="1700" dirty="0"/>
              <a:t>сущ/прилаг</a:t>
            </a:r>
            <a:endParaRPr lang="en-US" sz="1700" dirty="0"/>
          </a:p>
          <a:p>
            <a:pPr marL="0" indent="0">
              <a:buNone/>
              <a:defRPr lang="en-US" sz="1400"/>
            </a:pPr>
            <a:r>
              <a:rPr lang="en-US" sz="1700" dirty="0"/>
              <a:t>-:___+ TO BE </a:t>
            </a:r>
            <a:r>
              <a:rPr lang="en-US" sz="1700" dirty="0" smtClean="0"/>
              <a:t>(</a:t>
            </a:r>
            <a:r>
              <a:rPr lang="ru-RU" sz="1700" dirty="0"/>
              <a:t>то  есть</a:t>
            </a:r>
            <a:r>
              <a:rPr lang="en-US" sz="1700" dirty="0"/>
              <a:t> am(I)/is(he, she, it,</a:t>
            </a:r>
            <a:r>
              <a:rPr lang="ru-RU" sz="1700" dirty="0"/>
              <a:t> ед.ч</a:t>
            </a:r>
            <a:r>
              <a:rPr lang="en-US" sz="1700" dirty="0"/>
              <a:t>)</a:t>
            </a:r>
            <a:r>
              <a:rPr lang="ru-RU" sz="1700" dirty="0"/>
              <a:t> </a:t>
            </a:r>
            <a:r>
              <a:rPr lang="en-US" sz="1700" dirty="0"/>
              <a:t>/are(you, we, they, </a:t>
            </a:r>
            <a:r>
              <a:rPr lang="ru-RU" sz="1700" dirty="0"/>
              <a:t>мн.ч)</a:t>
            </a:r>
            <a:r>
              <a:rPr lang="en-US" sz="1700" dirty="0"/>
              <a:t> </a:t>
            </a:r>
            <a:r>
              <a:rPr lang="en-US" sz="1700" dirty="0" smtClean="0"/>
              <a:t>+ </a:t>
            </a:r>
            <a:r>
              <a:rPr lang="en-US" sz="1700" dirty="0"/>
              <a:t>not</a:t>
            </a:r>
            <a:r>
              <a:rPr lang="ru-RU" sz="1700" dirty="0"/>
              <a:t> </a:t>
            </a:r>
            <a:r>
              <a:rPr lang="en-US" sz="1700" dirty="0"/>
              <a:t>+</a:t>
            </a:r>
            <a:r>
              <a:rPr lang="ru-RU" sz="1700" dirty="0"/>
              <a:t> сущ/прилаг</a:t>
            </a:r>
            <a:endParaRPr lang="en-US" sz="1700" dirty="0"/>
          </a:p>
          <a:p>
            <a:pPr marL="0" indent="0">
              <a:buNone/>
              <a:defRPr lang="en-US" sz="1400"/>
            </a:pPr>
            <a:r>
              <a:rPr lang="en-US" sz="1700" dirty="0"/>
              <a:t>?: TO BE (</a:t>
            </a:r>
            <a:r>
              <a:rPr lang="ru-RU" sz="1700" dirty="0"/>
              <a:t>то  есть</a:t>
            </a:r>
            <a:r>
              <a:rPr lang="en-US" sz="1700" dirty="0"/>
              <a:t> am(I)/is(he, she, it,</a:t>
            </a:r>
            <a:r>
              <a:rPr lang="ru-RU" sz="1700" dirty="0"/>
              <a:t> ед.ч</a:t>
            </a:r>
            <a:r>
              <a:rPr lang="en-US" sz="1700" dirty="0"/>
              <a:t>)</a:t>
            </a:r>
            <a:r>
              <a:rPr lang="ru-RU" sz="1700" dirty="0"/>
              <a:t> </a:t>
            </a:r>
            <a:r>
              <a:rPr lang="en-US" sz="1700" dirty="0"/>
              <a:t>/are(you, we, they, </a:t>
            </a:r>
            <a:r>
              <a:rPr lang="ru-RU" sz="1700" dirty="0"/>
              <a:t>мн.ч)</a:t>
            </a:r>
            <a:r>
              <a:rPr lang="en-US" sz="1700" dirty="0" smtClean="0"/>
              <a:t> </a:t>
            </a:r>
            <a:r>
              <a:rPr lang="en-US" sz="1700" dirty="0"/>
              <a:t>+___+ </a:t>
            </a:r>
            <a:r>
              <a:rPr lang="ru-RU" sz="1700" dirty="0"/>
              <a:t>сущ/прилаг</a:t>
            </a:r>
            <a:endParaRPr lang="en-US" sz="17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70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eAwAAPwIAAGI0AABRCAAAAAAAACYAAAAIAAAAAQAAAAAAAAA="/>
              </a:ext>
            </a:extLst>
          </p:cNvSpPr>
          <p:nvPr>
            <p:ph type="title"/>
          </p:nvPr>
        </p:nvSpPr>
        <p:spPr>
          <a:xfrm>
            <a:off x="777815" y="1357163"/>
            <a:ext cx="10515600" cy="986790"/>
          </a:xfrm>
        </p:spPr>
        <p:txBody>
          <a:bodyPr/>
          <a:lstStyle/>
          <a:p>
            <a:pPr>
              <a:defRPr lang="en-US"/>
            </a:pPr>
            <a:r>
              <a:rPr lang="en-US" sz="3200" b="1" i="1" dirty="0" smtClean="0"/>
              <a:t>Present Cont(</a:t>
            </a:r>
            <a:r>
              <a:rPr lang="ru-RU" sz="3200" b="1" i="1" dirty="0" smtClean="0"/>
              <a:t>длительное действие в настоящем, планы на ближайшее будущее, большой процент уверенности</a:t>
            </a:r>
            <a:r>
              <a:rPr lang="en-US" sz="3200" b="1" i="1" dirty="0" smtClean="0"/>
              <a:t>)</a:t>
            </a:r>
            <a:endParaRPr lang="en-US" sz="3200" b="1" i="1" dirty="0"/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eAwAAfQkAAGI0AAAAJgAAAAAAACYAAAAIAAAAAQAAAAAAAAA="/>
              </a:ext>
            </a:extLst>
          </p:cNvSpPr>
          <p:nvPr>
            <p:ph idx="1"/>
          </p:nvPr>
        </p:nvSpPr>
        <p:spPr>
          <a:xfrm>
            <a:off x="838200" y="2223136"/>
            <a:ext cx="10515600" cy="4634865"/>
          </a:xfrm>
        </p:spPr>
        <p:txBody>
          <a:bodyPr/>
          <a:lstStyle/>
          <a:p>
            <a:pPr marL="0" indent="0">
              <a:buNone/>
              <a:defRPr lang="en-US" sz="1400"/>
            </a:pPr>
            <a:r>
              <a:rPr lang="ru-RU" sz="2400" i="1" dirty="0"/>
              <a:t>Сигнификанты</a:t>
            </a:r>
            <a:r>
              <a:rPr lang="ru-RU" sz="2400" dirty="0"/>
              <a:t>: </a:t>
            </a:r>
            <a:endParaRPr lang="en-US" sz="2400" dirty="0" smtClean="0"/>
          </a:p>
          <a:p>
            <a:pPr marL="0" indent="0">
              <a:buNone/>
              <a:defRPr lang="en-US" sz="1400"/>
            </a:pPr>
            <a:r>
              <a:rPr lang="en-US" sz="2400" dirty="0" smtClean="0"/>
              <a:t>now</a:t>
            </a:r>
            <a:r>
              <a:rPr lang="en-US" sz="2400" dirty="0"/>
              <a:t>, at the moment, right now, still, currently, today, </a:t>
            </a:r>
            <a:r>
              <a:rPr lang="en-US" sz="2400" dirty="0" smtClean="0"/>
              <a:t>tonight</a:t>
            </a:r>
            <a:endParaRPr lang="ru-RU" sz="2400" dirty="0" smtClean="0"/>
          </a:p>
          <a:p>
            <a:pPr marL="0" indent="0">
              <a:buNone/>
              <a:defRPr lang="en-US" sz="1400"/>
            </a:pPr>
            <a:endParaRPr lang="ru-RU" sz="2400" dirty="0" smtClean="0"/>
          </a:p>
          <a:p>
            <a:pPr marL="0" indent="0">
              <a:buNone/>
              <a:defRPr lang="en-US" sz="1400"/>
            </a:pPr>
            <a:r>
              <a:rPr sz="2400" i="1" dirty="0" smtClean="0"/>
              <a:t>Структура</a:t>
            </a:r>
            <a:endParaRPr sz="2400" dirty="0" smtClean="0"/>
          </a:p>
          <a:p>
            <a:pPr marL="0" indent="0">
              <a:buNone/>
              <a:defRPr lang="en-US" sz="1400"/>
            </a:pPr>
            <a:r>
              <a:rPr sz="2400" dirty="0" smtClean="0"/>
              <a:t> </a:t>
            </a:r>
            <a:r>
              <a:rPr sz="2400" dirty="0"/>
              <a:t>+:___ + am(I /is (he, she, it, ед.ч)/ are (you, we, they, мн.ч) + </a:t>
            </a:r>
            <a:r>
              <a:rPr sz="2400" dirty="0" smtClean="0"/>
              <a:t>V-ing</a:t>
            </a:r>
          </a:p>
          <a:p>
            <a:pPr marL="0" indent="0">
              <a:buNone/>
              <a:defRPr lang="en-US" sz="1400"/>
            </a:pPr>
            <a:r>
              <a:rPr sz="2400" dirty="0" smtClean="0"/>
              <a:t>-:___ </a:t>
            </a:r>
            <a:r>
              <a:rPr sz="2400" dirty="0"/>
              <a:t>+ am(I /is (he, she, it, ед.ч)/ are (you, we, they, мн.ч) +not + </a:t>
            </a:r>
            <a:r>
              <a:rPr sz="2400" dirty="0" smtClean="0"/>
              <a:t>V-ing</a:t>
            </a:r>
          </a:p>
          <a:p>
            <a:pPr marL="0" indent="0">
              <a:buNone/>
              <a:defRPr lang="en-US" sz="1400"/>
            </a:pPr>
            <a:r>
              <a:rPr sz="2400" dirty="0" smtClean="0"/>
              <a:t>?: </a:t>
            </a:r>
            <a:r>
              <a:rPr sz="2400" dirty="0"/>
              <a:t>am(I /is (he, she, it, ед.ч)/ are (you, we, they, мн.ч) +___ + </a:t>
            </a:r>
            <a:r>
              <a:rPr sz="2400" dirty="0" smtClean="0"/>
              <a:t>V-ing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0056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/>
              <a:t>Правила </a:t>
            </a:r>
            <a:r>
              <a:rPr lang="ru-RU" sz="3600" b="1" i="1" dirty="0"/>
              <a:t>прибавления окончания -</a:t>
            </a:r>
            <a:r>
              <a:rPr lang="en-US" sz="3600" b="1" i="1" dirty="0"/>
              <a:t>ing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1006"/>
            <a:ext cx="10515600" cy="5146339"/>
          </a:xfrm>
        </p:spPr>
        <p:txBody>
          <a:bodyPr/>
          <a:lstStyle/>
          <a:p>
            <a:pPr marL="264795">
              <a:buFont typeface="Wingdings" pitchFamily="2" charset="2"/>
              <a:buChar char=""/>
              <a:defRPr lang="en-US" sz="1400"/>
            </a:pPr>
            <a:r>
              <a:rPr lang="ru-RU" sz="2000" dirty="0" smtClean="0"/>
              <a:t>окончание  прибавляется глаголам при образовании формы </a:t>
            </a:r>
            <a:r>
              <a:rPr lang="en-US" sz="2000" dirty="0" smtClean="0"/>
              <a:t>present Participle(Ving) </a:t>
            </a:r>
            <a:r>
              <a:rPr lang="ru-RU" sz="2000" dirty="0" smtClean="0"/>
              <a:t>и герундия(</a:t>
            </a:r>
            <a:r>
              <a:rPr lang="en-US" sz="2000" dirty="0" smtClean="0"/>
              <a:t>Ving): </a:t>
            </a:r>
          </a:p>
          <a:p>
            <a:pPr marL="36195" indent="0">
              <a:buNone/>
              <a:defRPr lang="en-US" sz="1400"/>
            </a:pPr>
            <a:r>
              <a:rPr lang="en-US" sz="2000" dirty="0" smtClean="0"/>
              <a:t>     </a:t>
            </a:r>
            <a:r>
              <a:rPr lang="en-US" sz="2000" dirty="0"/>
              <a:t>g</a:t>
            </a:r>
            <a:r>
              <a:rPr lang="ru-RU" sz="2000" dirty="0"/>
              <a:t>о— ко</a:t>
            </a:r>
            <a:r>
              <a:rPr lang="en-US" sz="2000" dirty="0"/>
              <a:t>ing           </a:t>
            </a:r>
            <a:r>
              <a:rPr lang="ru-RU" sz="2000" dirty="0"/>
              <a:t>оре</a:t>
            </a:r>
            <a:r>
              <a:rPr lang="en-US" sz="2000" dirty="0"/>
              <a:t>n - </a:t>
            </a:r>
            <a:r>
              <a:rPr lang="ru-RU" sz="2000" dirty="0"/>
              <a:t>оре</a:t>
            </a:r>
            <a:r>
              <a:rPr lang="en-US" sz="2000" dirty="0"/>
              <a:t>ning</a:t>
            </a:r>
          </a:p>
          <a:p>
            <a:pPr marL="264795">
              <a:buFont typeface="Wingdings" pitchFamily="2" charset="2"/>
              <a:buChar char=""/>
              <a:defRPr lang="en-US" sz="1400"/>
            </a:pPr>
            <a:r>
              <a:rPr lang="ru-RU" sz="2000" dirty="0"/>
              <a:t>непроизносимая буква е  на конце оторасызается: </a:t>
            </a:r>
          </a:p>
          <a:p>
            <a:pPr marL="36195" indent="0">
              <a:buNone/>
              <a:defRPr lang="en-US" sz="1400"/>
            </a:pPr>
            <a:r>
              <a:rPr lang="en-US" sz="2000" dirty="0"/>
              <a:t>write - writing     live - living</a:t>
            </a:r>
          </a:p>
          <a:p>
            <a:pPr marL="36195" indent="0">
              <a:buNone/>
              <a:defRPr lang="en-US" sz="1400"/>
            </a:pPr>
            <a:r>
              <a:rPr lang="en-US" sz="2000" dirty="0"/>
              <a:t> </a:t>
            </a:r>
            <a:r>
              <a:rPr lang="ru-RU" sz="2000" dirty="0"/>
              <a:t>НО </a:t>
            </a:r>
            <a:r>
              <a:rPr lang="en-US" sz="2000" dirty="0"/>
              <a:t>agree-agreeing dye - dyeing</a:t>
            </a:r>
          </a:p>
          <a:p>
            <a:pPr marL="264795">
              <a:buFont typeface="Wingdings" pitchFamily="2" charset="2"/>
              <a:buChar char=""/>
              <a:defRPr lang="en-US" sz="1400"/>
            </a:pPr>
            <a:r>
              <a:rPr lang="ru-RU" sz="2000" dirty="0"/>
              <a:t>если глагол оканчивается на одну согласную, перед которой стоит одна ударная гласная, то согласная удваивается:</a:t>
            </a:r>
          </a:p>
          <a:p>
            <a:pPr marL="36195" indent="0">
              <a:buNone/>
              <a:defRPr lang="en-US" sz="1400"/>
            </a:pPr>
            <a:r>
              <a:rPr lang="en-US" sz="2000" dirty="0"/>
              <a:t>run - running      refer - referring </a:t>
            </a:r>
          </a:p>
          <a:p>
            <a:pPr marL="264795">
              <a:buFont typeface="Wingdings" pitchFamily="2" charset="2"/>
              <a:buChar char=""/>
              <a:defRPr lang="en-US" sz="1400"/>
            </a:pPr>
            <a:r>
              <a:rPr lang="ru-RU" sz="2000" dirty="0"/>
              <a:t>при прибавлении окончания -</a:t>
            </a:r>
            <a:r>
              <a:rPr lang="en-US" sz="2000" dirty="0"/>
              <a:t>ing </a:t>
            </a:r>
            <a:r>
              <a:rPr lang="ru-RU" sz="2000" dirty="0"/>
              <a:t>буквы -</a:t>
            </a:r>
            <a:r>
              <a:rPr lang="en-US" sz="2000" dirty="0"/>
              <a:t>ie </a:t>
            </a:r>
            <a:r>
              <a:rPr lang="ru-RU" sz="2000" dirty="0"/>
              <a:t>на конце глагола меняются на -</a:t>
            </a:r>
            <a:r>
              <a:rPr lang="en-US" sz="2000" dirty="0"/>
              <a:t>y  </a:t>
            </a:r>
            <a:r>
              <a:rPr lang="ru-RU" sz="2000" dirty="0"/>
              <a:t>и прибавляется окончание -</a:t>
            </a:r>
            <a:r>
              <a:rPr lang="en-US" sz="2000" dirty="0"/>
              <a:t>ing :</a:t>
            </a:r>
          </a:p>
          <a:p>
            <a:pPr marL="36195" indent="0">
              <a:buNone/>
              <a:defRPr lang="en-US" sz="1400"/>
            </a:pPr>
            <a:r>
              <a:rPr lang="en-US" sz="2000" dirty="0" smtClean="0"/>
              <a:t>l</a:t>
            </a:r>
            <a:r>
              <a:rPr lang="en-US" sz="2000" u="sng" dirty="0" smtClean="0"/>
              <a:t>ie</a:t>
            </a:r>
            <a:r>
              <a:rPr lang="en-US" sz="2000" dirty="0" smtClean="0"/>
              <a:t> - lying      d</a:t>
            </a:r>
            <a:r>
              <a:rPr lang="en-US" sz="2000" u="sng" dirty="0" smtClean="0"/>
              <a:t>ie</a:t>
            </a:r>
            <a:r>
              <a:rPr lang="en-US" sz="2000" dirty="0" smtClean="0"/>
              <a:t> - dying      t</a:t>
            </a:r>
            <a:r>
              <a:rPr lang="en-US" sz="2000" u="sng" dirty="0" smtClean="0"/>
              <a:t>ie </a:t>
            </a:r>
            <a:r>
              <a:rPr lang="en-US" sz="2000" dirty="0" smtClean="0"/>
              <a:t>- tying  </a:t>
            </a:r>
          </a:p>
          <a:p>
            <a:pPr marL="36195" indent="0">
              <a:buNone/>
              <a:defRPr lang="en-US" sz="1400"/>
            </a:pPr>
            <a:r>
              <a:rPr lang="ru-RU" sz="2000" dirty="0" smtClean="0"/>
              <a:t>ЕСЛИ </a:t>
            </a:r>
            <a:r>
              <a:rPr lang="ru-RU" sz="2000" dirty="0"/>
              <a:t>глагол СТАТИЧНЫЙ, то </a:t>
            </a:r>
            <a:r>
              <a:rPr lang="en-US" sz="2000" dirty="0"/>
              <a:t>Pr. Cont </a:t>
            </a:r>
            <a:r>
              <a:rPr lang="ru-RU" sz="2000" dirty="0"/>
              <a:t>меняем на </a:t>
            </a:r>
            <a:r>
              <a:rPr lang="en-US" sz="2000" dirty="0"/>
              <a:t>Pr. Simple!!!!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806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eAwAAPwIAAGI0AABnCgAAAAAAACYAAAAIAAAAAQ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en-US" sz="2800" b="1" i="1" dirty="0"/>
              <a:t>Present Perf.(что сделал?, </a:t>
            </a:r>
            <a:r>
              <a:rPr lang="en-US" sz="2800" b="1" i="1" dirty="0" err="1"/>
              <a:t>действие</a:t>
            </a:r>
            <a:r>
              <a:rPr lang="en-US" sz="2800" b="1" i="1" dirty="0"/>
              <a:t> </a:t>
            </a:r>
            <a:r>
              <a:rPr lang="en-US" sz="2800" b="1" i="1" dirty="0" err="1"/>
              <a:t>прошло</a:t>
            </a:r>
            <a:r>
              <a:rPr lang="en-US" sz="2800" b="1" i="1" dirty="0"/>
              <a:t>, </a:t>
            </a:r>
            <a:r>
              <a:rPr lang="en-US" sz="2800" b="1" i="1" dirty="0" err="1"/>
              <a:t>но</a:t>
            </a:r>
            <a:r>
              <a:rPr lang="en-US" sz="2800" b="1" i="1" dirty="0"/>
              <a:t> </a:t>
            </a:r>
            <a:r>
              <a:rPr lang="en-US" sz="2800" b="1" i="1" dirty="0" err="1"/>
              <a:t>есть</a:t>
            </a:r>
            <a:r>
              <a:rPr lang="en-US" sz="2800" b="1" i="1" dirty="0"/>
              <a:t> </a:t>
            </a:r>
            <a:r>
              <a:rPr lang="en-US" sz="2800" b="1" i="1" dirty="0" err="1"/>
              <a:t>результат</a:t>
            </a:r>
            <a:r>
              <a:rPr lang="en-US" sz="2800" b="1" i="1" dirty="0"/>
              <a:t>. НЕ </a:t>
            </a:r>
            <a:r>
              <a:rPr lang="en-US" sz="2800" b="1" i="1" dirty="0" err="1"/>
              <a:t>продолжительное</a:t>
            </a:r>
            <a:r>
              <a:rPr lang="en-US" sz="2800" b="1" i="1" dirty="0"/>
              <a:t> )</a:t>
            </a:r>
            <a:endParaRPr lang="en-US" sz="4800" b="1" i="1" dirty="0"/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eAwAAOwsAAGI0AAAAJgAAAAAAACYAAAAIAAAAAQAAAAAAAAA="/>
              </a:ext>
            </a:extLst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 lang="en-US"/>
            </a:pPr>
            <a:r>
              <a:rPr lang="ru-RU" sz="2400" i="1" dirty="0" smtClean="0">
                <a:solidFill>
                  <a:schemeClr val="tx1"/>
                </a:solidFill>
              </a:rPr>
              <a:t>С</a:t>
            </a:r>
            <a:r>
              <a:rPr sz="2400" i="1" dirty="0" err="1" smtClean="0">
                <a:solidFill>
                  <a:schemeClr val="tx1"/>
                </a:solidFill>
              </a:rPr>
              <a:t>игнификанты</a:t>
            </a:r>
            <a:r>
              <a:rPr lang="ru-RU" sz="2400" dirty="0" smtClean="0">
                <a:solidFill>
                  <a:schemeClr val="tx1"/>
                </a:solidFill>
              </a:rPr>
              <a:t>: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en-US" sz="2400" dirty="0" smtClean="0">
                <a:solidFill>
                  <a:schemeClr val="tx1"/>
                </a:solidFill>
              </a:rPr>
              <a:t>ever, never, just, already, yet, since, recently, before, lately, so far, by now</a:t>
            </a:r>
          </a:p>
          <a:p>
            <a:pPr marL="0" indent="0">
              <a:buNone/>
              <a:defRPr lang="en-US"/>
            </a:pPr>
            <a:r>
              <a:rPr lang="ru-RU" sz="2400" i="1" dirty="0" smtClean="0">
                <a:solidFill>
                  <a:schemeClr val="tx1"/>
                </a:solidFill>
              </a:rPr>
              <a:t>Структура</a:t>
            </a:r>
            <a:r>
              <a:rPr lang="ru-RU" sz="2400" dirty="0" smtClean="0">
                <a:solidFill>
                  <a:schemeClr val="tx1"/>
                </a:solidFill>
              </a:rPr>
              <a:t>: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en-US" sz="2400" dirty="0" smtClean="0">
                <a:solidFill>
                  <a:schemeClr val="tx1"/>
                </a:solidFill>
              </a:rPr>
              <a:t>+:___+ have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мн.ч</a:t>
            </a:r>
            <a:r>
              <a:rPr lang="ru-RU" sz="2400" dirty="0" smtClean="0">
                <a:solidFill>
                  <a:schemeClr val="tx1"/>
                </a:solidFill>
              </a:rPr>
              <a:t>)/</a:t>
            </a:r>
            <a:r>
              <a:rPr lang="en-US" sz="2400" dirty="0" smtClean="0">
                <a:solidFill>
                  <a:schemeClr val="tx1"/>
                </a:solidFill>
              </a:rPr>
              <a:t>has(</a:t>
            </a:r>
            <a:r>
              <a:rPr lang="ru-RU" sz="2400" dirty="0" err="1" smtClean="0">
                <a:solidFill>
                  <a:schemeClr val="tx1"/>
                </a:solidFill>
              </a:rPr>
              <a:t>ед.ч</a:t>
            </a:r>
            <a:r>
              <a:rPr lang="ru-RU" sz="2400" dirty="0" smtClean="0">
                <a:solidFill>
                  <a:schemeClr val="tx1"/>
                </a:solidFill>
              </a:rPr>
              <a:t>) + </a:t>
            </a:r>
            <a:r>
              <a:rPr lang="en-US" sz="2400" dirty="0" smtClean="0">
                <a:solidFill>
                  <a:schemeClr val="tx1"/>
                </a:solidFill>
              </a:rPr>
              <a:t>V-3 </a:t>
            </a:r>
            <a:r>
              <a:rPr lang="ru-RU" sz="2400" dirty="0" smtClean="0">
                <a:solidFill>
                  <a:schemeClr val="tx1"/>
                </a:solidFill>
              </a:rPr>
              <a:t>форма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(неправ </a:t>
            </a:r>
            <a:r>
              <a:rPr lang="ru-RU" sz="2400" dirty="0" err="1" smtClean="0">
                <a:solidFill>
                  <a:schemeClr val="tx1"/>
                </a:solidFill>
              </a:rPr>
              <a:t>гл</a:t>
            </a:r>
            <a:r>
              <a:rPr lang="ru-RU" sz="2400" dirty="0" smtClean="0">
                <a:solidFill>
                  <a:schemeClr val="tx1"/>
                </a:solidFill>
              </a:rPr>
              <a:t>) или </a:t>
            </a:r>
            <a:r>
              <a:rPr lang="ru-RU" sz="2400" dirty="0" err="1" smtClean="0">
                <a:solidFill>
                  <a:schemeClr val="tx1"/>
                </a:solidFill>
              </a:rPr>
              <a:t>ок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ru-RU" sz="2400" dirty="0" err="1" smtClean="0">
                <a:solidFill>
                  <a:schemeClr val="tx1"/>
                </a:solidFill>
              </a:rPr>
              <a:t>онч</a:t>
            </a:r>
            <a:r>
              <a:rPr lang="ru-RU" sz="2400" dirty="0" smtClean="0">
                <a:solidFill>
                  <a:schemeClr val="tx1"/>
                </a:solidFill>
              </a:rPr>
              <a:t> –</a:t>
            </a:r>
            <a:r>
              <a:rPr lang="en-US" sz="2400" dirty="0" err="1" smtClean="0">
                <a:solidFill>
                  <a:schemeClr val="tx1"/>
                </a:solidFill>
              </a:rPr>
              <a:t>ed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ru-RU" sz="2400" dirty="0" smtClean="0">
                <a:solidFill>
                  <a:schemeClr val="tx1"/>
                </a:solidFill>
              </a:rPr>
              <a:t>:___+ </a:t>
            </a:r>
            <a:r>
              <a:rPr lang="ru-RU" sz="2400" dirty="0" err="1" smtClean="0">
                <a:solidFill>
                  <a:schemeClr val="tx1"/>
                </a:solidFill>
              </a:rPr>
              <a:t>have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мн.ч</a:t>
            </a:r>
            <a:r>
              <a:rPr lang="ru-RU" sz="2400" dirty="0" smtClean="0">
                <a:solidFill>
                  <a:schemeClr val="tx1"/>
                </a:solidFill>
              </a:rPr>
              <a:t>)/</a:t>
            </a:r>
            <a:r>
              <a:rPr lang="ru-RU" sz="2400" dirty="0" err="1" smtClean="0">
                <a:solidFill>
                  <a:schemeClr val="tx1"/>
                </a:solidFill>
              </a:rPr>
              <a:t>has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ед.ч</a:t>
            </a:r>
            <a:r>
              <a:rPr lang="ru-RU" sz="2400" dirty="0" smtClean="0">
                <a:solidFill>
                  <a:schemeClr val="tx1"/>
                </a:solidFill>
              </a:rPr>
              <a:t>) +</a:t>
            </a:r>
            <a:r>
              <a:rPr lang="en-US" sz="2400" dirty="0" smtClean="0">
                <a:solidFill>
                  <a:schemeClr val="tx1"/>
                </a:solidFill>
              </a:rPr>
              <a:t> not +</a:t>
            </a:r>
            <a:r>
              <a:rPr lang="ru-RU" sz="2400" dirty="0" smtClean="0">
                <a:solidFill>
                  <a:schemeClr val="tx1"/>
                </a:solidFill>
              </a:rPr>
              <a:t> V-3 форма (неправ </a:t>
            </a:r>
            <a:r>
              <a:rPr lang="ru-RU" sz="2400" dirty="0" err="1" smtClean="0">
                <a:solidFill>
                  <a:schemeClr val="tx1"/>
                </a:solidFill>
              </a:rPr>
              <a:t>гл</a:t>
            </a:r>
            <a:r>
              <a:rPr lang="ru-RU" sz="2400" dirty="0" smtClean="0">
                <a:solidFill>
                  <a:schemeClr val="tx1"/>
                </a:solidFill>
              </a:rPr>
              <a:t>) или </a:t>
            </a:r>
            <a:r>
              <a:rPr lang="ru-RU" sz="2400" dirty="0" err="1" smtClean="0">
                <a:solidFill>
                  <a:schemeClr val="tx1"/>
                </a:solidFill>
              </a:rPr>
              <a:t>оконч</a:t>
            </a:r>
            <a:r>
              <a:rPr lang="ru-RU" sz="2400" dirty="0" smtClean="0">
                <a:solidFill>
                  <a:schemeClr val="tx1"/>
                </a:solidFill>
              </a:rPr>
              <a:t> -</a:t>
            </a:r>
            <a:r>
              <a:rPr lang="ru-RU" sz="2400" dirty="0" err="1" smtClean="0">
                <a:solidFill>
                  <a:schemeClr val="tx1"/>
                </a:solidFill>
              </a:rPr>
              <a:t>ed</a:t>
            </a:r>
            <a:endParaRPr lang="ru-RU" sz="2400" i="1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ru-RU" sz="2400" dirty="0" smtClean="0">
                <a:solidFill>
                  <a:schemeClr val="tx1"/>
                </a:solidFill>
              </a:rPr>
              <a:t>?:</a:t>
            </a:r>
            <a:r>
              <a:rPr lang="ru-RU" sz="2400" dirty="0" err="1" smtClean="0">
                <a:solidFill>
                  <a:schemeClr val="tx1"/>
                </a:solidFill>
              </a:rPr>
              <a:t>have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мн.ч</a:t>
            </a:r>
            <a:r>
              <a:rPr lang="ru-RU" sz="2400" dirty="0" smtClean="0">
                <a:solidFill>
                  <a:schemeClr val="tx1"/>
                </a:solidFill>
              </a:rPr>
              <a:t>)/</a:t>
            </a:r>
            <a:r>
              <a:rPr lang="ru-RU" sz="2400" dirty="0" err="1" smtClean="0">
                <a:solidFill>
                  <a:schemeClr val="tx1"/>
                </a:solidFill>
              </a:rPr>
              <a:t>has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ед.ч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 +___</a:t>
            </a:r>
            <a:r>
              <a:rPr lang="ru-RU" sz="2400" dirty="0" smtClean="0">
                <a:solidFill>
                  <a:schemeClr val="tx1"/>
                </a:solidFill>
              </a:rPr>
              <a:t>+ V-3 форма (неправ </a:t>
            </a:r>
            <a:r>
              <a:rPr lang="ru-RU" sz="2400" dirty="0" err="1" smtClean="0">
                <a:solidFill>
                  <a:schemeClr val="tx1"/>
                </a:solidFill>
              </a:rPr>
              <a:t>гл</a:t>
            </a:r>
            <a:r>
              <a:rPr lang="ru-RU" sz="2400" dirty="0" smtClean="0">
                <a:solidFill>
                  <a:schemeClr val="tx1"/>
                </a:solidFill>
              </a:rPr>
              <a:t>) или </a:t>
            </a:r>
            <a:r>
              <a:rPr lang="ru-RU" sz="2400" dirty="0" err="1" smtClean="0"/>
              <a:t>оконч</a:t>
            </a:r>
            <a:r>
              <a:rPr lang="ru-RU" sz="2400" dirty="0" smtClean="0"/>
              <a:t> -</a:t>
            </a:r>
            <a:r>
              <a:rPr lang="ru-RU" sz="2400" dirty="0" err="1" smtClean="0"/>
              <a:t>ed</a:t>
            </a:r>
            <a:endParaRPr lang="ru-RU" sz="2400" i="1" dirty="0" smtClean="0"/>
          </a:p>
          <a:p>
            <a:pPr marL="0" indent="0">
              <a:buNone/>
              <a:defRPr lang="en-US"/>
            </a:pPr>
            <a:endParaRPr sz="2400" i="1" dirty="0"/>
          </a:p>
        </p:txBody>
      </p:sp>
    </p:spTree>
    <p:extLst>
      <p:ext uri="{BB962C8B-B14F-4D97-AF65-F5344CB8AC3E}">
        <p14:creationId xmlns:p14="http://schemas.microsoft.com/office/powerpoint/2010/main" val="372453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589" y="526211"/>
            <a:ext cx="10972800" cy="1600200"/>
          </a:xfrm>
        </p:spPr>
        <p:txBody>
          <a:bodyPr/>
          <a:lstStyle/>
          <a:p>
            <a:r>
              <a:rPr lang="en-US" sz="2800" b="1" i="1" dirty="0" smtClean="0"/>
              <a:t>Present Perf </a:t>
            </a:r>
            <a:r>
              <a:rPr lang="en-US" sz="2800" b="1" i="1" dirty="0" err="1" smtClean="0"/>
              <a:t>Cont</a:t>
            </a:r>
            <a:r>
              <a:rPr lang="en-US" sz="2800" b="1" i="1" dirty="0" smtClean="0"/>
              <a:t>(</a:t>
            </a:r>
            <a:r>
              <a:rPr lang="ru-RU" sz="2800" b="1" i="1" dirty="0" smtClean="0"/>
              <a:t>что делали?, действие, которое началось в прошлом, длилось и имеет результат в настоящем или до сих пор длится</a:t>
            </a:r>
            <a:r>
              <a:rPr lang="en-US" sz="2800" b="1" i="1" dirty="0" smtClean="0"/>
              <a:t>)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7841" y="1893499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  <a:defRPr lang="en-US"/>
            </a:pPr>
            <a:r>
              <a:rPr lang="ru-RU" sz="2400" i="1" dirty="0" err="1">
                <a:solidFill>
                  <a:schemeClr val="tx1"/>
                </a:solidFill>
              </a:rPr>
              <a:t>Сигнификанты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</a:p>
          <a:p>
            <a:pPr marL="0" indent="0">
              <a:buNone/>
              <a:defRPr lang="en-US"/>
            </a:pPr>
            <a:r>
              <a:rPr lang="en-US" sz="2400" dirty="0" smtClean="0">
                <a:solidFill>
                  <a:schemeClr val="tx1"/>
                </a:solidFill>
              </a:rPr>
              <a:t>for, </a:t>
            </a:r>
            <a:r>
              <a:rPr lang="en-US" sz="2400" dirty="0">
                <a:solidFill>
                  <a:schemeClr val="tx1"/>
                </a:solidFill>
              </a:rPr>
              <a:t>since, </a:t>
            </a:r>
            <a:r>
              <a:rPr lang="en-US" sz="2400" dirty="0" smtClean="0">
                <a:solidFill>
                  <a:schemeClr val="tx1"/>
                </a:solidFill>
              </a:rPr>
              <a:t>all day/month/week/night, lately, recently</a:t>
            </a:r>
          </a:p>
          <a:p>
            <a:pPr marL="0" indent="0">
              <a:buNone/>
              <a:defRPr lang="en-US"/>
            </a:pPr>
            <a:endParaRPr lang="en-US" sz="2400" i="1" dirty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ru-RU" sz="2400" i="1" dirty="0" smtClean="0">
                <a:solidFill>
                  <a:schemeClr val="tx1"/>
                </a:solidFill>
              </a:rPr>
              <a:t>Структура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</a:p>
          <a:p>
            <a:pPr marL="0" indent="0">
              <a:buNone/>
              <a:defRPr lang="en-US"/>
            </a:pPr>
            <a:r>
              <a:rPr lang="ru-RU" sz="2400" dirty="0">
                <a:solidFill>
                  <a:schemeClr val="tx1"/>
                </a:solidFill>
              </a:rPr>
              <a:t>+:___+ </a:t>
            </a:r>
            <a:r>
              <a:rPr lang="en-US" sz="2400" dirty="0">
                <a:solidFill>
                  <a:schemeClr val="tx1"/>
                </a:solidFill>
              </a:rPr>
              <a:t>have(</a:t>
            </a:r>
            <a:r>
              <a:rPr lang="ru-RU" sz="2400" dirty="0" err="1">
                <a:solidFill>
                  <a:schemeClr val="tx1"/>
                </a:solidFill>
              </a:rPr>
              <a:t>мн.ч</a:t>
            </a:r>
            <a:r>
              <a:rPr lang="ru-RU" sz="2400" dirty="0">
                <a:solidFill>
                  <a:schemeClr val="tx1"/>
                </a:solidFill>
              </a:rPr>
              <a:t>)/</a:t>
            </a:r>
            <a:r>
              <a:rPr lang="en-US" sz="2400" dirty="0">
                <a:solidFill>
                  <a:schemeClr val="tx1"/>
                </a:solidFill>
              </a:rPr>
              <a:t>has(</a:t>
            </a:r>
            <a:r>
              <a:rPr lang="ru-RU" sz="2400" dirty="0" err="1">
                <a:solidFill>
                  <a:schemeClr val="tx1"/>
                </a:solidFill>
              </a:rPr>
              <a:t>ед.ч</a:t>
            </a:r>
            <a:r>
              <a:rPr lang="ru-RU" sz="2400" dirty="0">
                <a:solidFill>
                  <a:schemeClr val="tx1"/>
                </a:solidFill>
              </a:rPr>
              <a:t>) + </a:t>
            </a:r>
            <a:r>
              <a:rPr lang="en-US" sz="2400" dirty="0" smtClean="0">
                <a:solidFill>
                  <a:schemeClr val="tx1"/>
                </a:solidFill>
              </a:rPr>
              <a:t>been + V-</a:t>
            </a:r>
            <a:r>
              <a:rPr lang="en-US" sz="2400" dirty="0" err="1" smtClean="0">
                <a:solidFill>
                  <a:schemeClr val="tx1"/>
                </a:solidFill>
              </a:rPr>
              <a:t>ing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en-US" sz="2400" dirty="0" smtClean="0">
                <a:solidFill>
                  <a:schemeClr val="tx1"/>
                </a:solidFill>
              </a:rPr>
              <a:t>-:___+ </a:t>
            </a:r>
            <a:r>
              <a:rPr lang="en-US" sz="2400" dirty="0">
                <a:solidFill>
                  <a:schemeClr val="tx1"/>
                </a:solidFill>
              </a:rPr>
              <a:t>have(</a:t>
            </a:r>
            <a:r>
              <a:rPr lang="ru-RU" sz="2400" dirty="0" err="1">
                <a:solidFill>
                  <a:schemeClr val="tx1"/>
                </a:solidFill>
              </a:rPr>
              <a:t>мн.ч</a:t>
            </a:r>
            <a:r>
              <a:rPr lang="ru-RU" sz="2400" dirty="0">
                <a:solidFill>
                  <a:schemeClr val="tx1"/>
                </a:solidFill>
              </a:rPr>
              <a:t>)/</a:t>
            </a:r>
            <a:r>
              <a:rPr lang="en-US" sz="2400" dirty="0">
                <a:solidFill>
                  <a:schemeClr val="tx1"/>
                </a:solidFill>
              </a:rPr>
              <a:t>has(</a:t>
            </a:r>
            <a:r>
              <a:rPr lang="ru-RU" sz="2400" dirty="0" err="1">
                <a:solidFill>
                  <a:schemeClr val="tx1"/>
                </a:solidFill>
              </a:rPr>
              <a:t>ед.ч</a:t>
            </a:r>
            <a:r>
              <a:rPr lang="ru-RU" sz="2400" dirty="0">
                <a:solidFill>
                  <a:schemeClr val="tx1"/>
                </a:solidFill>
              </a:rPr>
              <a:t>) </a:t>
            </a:r>
            <a:r>
              <a:rPr lang="ru-RU" sz="2400" dirty="0" smtClean="0">
                <a:solidFill>
                  <a:schemeClr val="tx1"/>
                </a:solidFill>
              </a:rPr>
              <a:t>+</a:t>
            </a:r>
            <a:r>
              <a:rPr lang="en-US" sz="2400" dirty="0" smtClean="0">
                <a:solidFill>
                  <a:schemeClr val="tx1"/>
                </a:solidFill>
              </a:rPr>
              <a:t> not + been </a:t>
            </a:r>
            <a:r>
              <a:rPr lang="en-US" sz="2400" dirty="0">
                <a:solidFill>
                  <a:schemeClr val="tx1"/>
                </a:solidFill>
              </a:rPr>
              <a:t>+ </a:t>
            </a:r>
            <a:r>
              <a:rPr lang="en-US" sz="2400" dirty="0" smtClean="0">
                <a:solidFill>
                  <a:schemeClr val="tx1"/>
                </a:solidFill>
              </a:rPr>
              <a:t>V-</a:t>
            </a:r>
            <a:r>
              <a:rPr lang="en-US" sz="2400" dirty="0" err="1" smtClean="0">
                <a:solidFill>
                  <a:schemeClr val="tx1"/>
                </a:solidFill>
              </a:rPr>
              <a:t>ing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en-US" sz="2400" dirty="0" smtClean="0">
                <a:solidFill>
                  <a:schemeClr val="tx1"/>
                </a:solidFill>
              </a:rPr>
              <a:t>?:</a:t>
            </a:r>
            <a:r>
              <a:rPr lang="en-US" sz="2400" dirty="0">
                <a:solidFill>
                  <a:schemeClr val="tx1"/>
                </a:solidFill>
              </a:rPr>
              <a:t>have(</a:t>
            </a:r>
            <a:r>
              <a:rPr lang="ru-RU" sz="2400" dirty="0" err="1">
                <a:solidFill>
                  <a:schemeClr val="tx1"/>
                </a:solidFill>
              </a:rPr>
              <a:t>мн.ч</a:t>
            </a:r>
            <a:r>
              <a:rPr lang="ru-RU" sz="2400" dirty="0">
                <a:solidFill>
                  <a:schemeClr val="tx1"/>
                </a:solidFill>
              </a:rPr>
              <a:t>)/</a:t>
            </a:r>
            <a:r>
              <a:rPr lang="en-US" sz="2400" dirty="0">
                <a:solidFill>
                  <a:schemeClr val="tx1"/>
                </a:solidFill>
              </a:rPr>
              <a:t>has(</a:t>
            </a:r>
            <a:r>
              <a:rPr lang="ru-RU" sz="2400" dirty="0" err="1">
                <a:solidFill>
                  <a:schemeClr val="tx1"/>
                </a:solidFill>
              </a:rPr>
              <a:t>ед.ч</a:t>
            </a:r>
            <a:r>
              <a:rPr lang="ru-RU" sz="2400" dirty="0">
                <a:solidFill>
                  <a:schemeClr val="tx1"/>
                </a:solidFill>
              </a:rPr>
              <a:t>) </a:t>
            </a:r>
            <a:r>
              <a:rPr lang="ru-RU" sz="2400" dirty="0" smtClean="0">
                <a:solidFill>
                  <a:schemeClr val="tx1"/>
                </a:solidFill>
              </a:rPr>
              <a:t>+___+</a:t>
            </a:r>
            <a:r>
              <a:rPr lang="en-US" sz="2400" dirty="0" smtClean="0">
                <a:solidFill>
                  <a:schemeClr val="tx1"/>
                </a:solidFill>
              </a:rPr>
              <a:t> been </a:t>
            </a:r>
            <a:r>
              <a:rPr lang="en-US" sz="2400" dirty="0">
                <a:solidFill>
                  <a:schemeClr val="tx1"/>
                </a:solidFill>
              </a:rPr>
              <a:t>+ </a:t>
            </a:r>
            <a:r>
              <a:rPr lang="en-US" sz="2400" dirty="0" smtClean="0">
                <a:solidFill>
                  <a:schemeClr val="tx1"/>
                </a:solidFill>
              </a:rPr>
              <a:t>V-</a:t>
            </a:r>
            <a:r>
              <a:rPr lang="en-US" sz="2400" dirty="0" err="1" smtClean="0">
                <a:solidFill>
                  <a:schemeClr val="tx1"/>
                </a:solidFill>
              </a:rPr>
              <a:t>ing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r>
              <a:rPr lang="ru-RU" sz="2400" dirty="0" smtClean="0">
                <a:solidFill>
                  <a:schemeClr val="tx1"/>
                </a:solidFill>
              </a:rPr>
              <a:t>ПОМНИТЬ ПРО СТАТИЧНЫЕ ГЛАГОЛЫ! Если глагол статичный, то используем </a:t>
            </a:r>
            <a:r>
              <a:rPr lang="en-US" sz="2400" dirty="0">
                <a:solidFill>
                  <a:schemeClr val="tx1"/>
                </a:solidFill>
              </a:rPr>
              <a:t>Present </a:t>
            </a:r>
            <a:r>
              <a:rPr lang="en-US" sz="2400" dirty="0" smtClean="0">
                <a:solidFill>
                  <a:schemeClr val="tx1"/>
                </a:solidFill>
              </a:rPr>
              <a:t>Perfect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>
              <a:buNone/>
              <a:defRPr lang="en-US"/>
            </a:pPr>
            <a:endParaRPr lang="en-US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02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B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cP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eAwAATAEAAGI0AABPBQAAAAAAACYAAAAIAAAAAQAAAAAAAAA="/>
              </a:ext>
            </a:extLst>
          </p:cNvSpPr>
          <p:nvPr>
            <p:ph type="title"/>
          </p:nvPr>
        </p:nvSpPr>
        <p:spPr>
          <a:xfrm>
            <a:off x="838200" y="210821"/>
            <a:ext cx="10515600" cy="652145"/>
          </a:xfrm>
        </p:spPr>
        <p:txBody>
          <a:bodyPr>
            <a:normAutofit fontScale="90000"/>
          </a:bodyPr>
          <a:lstStyle/>
          <a:p>
            <a:pPr>
              <a:defRPr lang="en-US"/>
            </a:pPr>
            <a:r>
              <a:rPr b="1" i="1" dirty="0" err="1"/>
              <a:t>Статичные</a:t>
            </a:r>
            <a:r>
              <a:rPr b="1" i="1" dirty="0"/>
              <a:t> </a:t>
            </a:r>
            <a:r>
              <a:rPr b="1" i="1" dirty="0" err="1"/>
              <a:t>глаголы</a:t>
            </a:r>
            <a:endParaRPr b="1" i="1" dirty="0"/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3_X+I2XhMAAAAlAAAAZAAAAA8BAAAAkAAAAEgAAACQAAAASAAAAAAAAAAAAAAAAAAAAAEAAABQAAAAAAAAAAAA4D8AAAAAAADgPwAAAAAAAOA/AAAAAAAA4D8AAAAAAADgPwAAAAAAAOA/AAAAAAAA4D8AAAAAAADgPwAAAAAAAOA/AAAAAAAA4D8CAAAAjAAAAAAAAAAAAAAAW5vV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bm9UF////AQAAAAAAAAAAAAAAAAAAAAAAAAAAAAAAAAAAAAAAAAAAAAAAAn9/fwDn5uYDzMzMAMDA/wB/f38AAAAAAAAAAAAAAAAAAAAAAAAAAAAhAAAAGAAAABQAAADeAwAAqgYAAGI0AAAAJgAAAAAAACYAAAAIAAAAAQAAAAAAAAA="/>
              </a:ext>
            </a:extLst>
          </p:cNvSpPr>
          <p:nvPr>
            <p:ph idx="1"/>
          </p:nvPr>
        </p:nvSpPr>
        <p:spPr>
          <a:xfrm>
            <a:off x="838200" y="1083310"/>
            <a:ext cx="10515600" cy="5093970"/>
          </a:xfrm>
        </p:spPr>
        <p:txBody>
          <a:bodyPr/>
          <a:lstStyle/>
          <a:p>
            <a:pPr>
              <a:defRPr lang="en-US" sz="1400"/>
            </a:pPr>
            <a:r>
              <a:rPr lang="en-US" sz="1800" dirty="0" err="1">
                <a:solidFill>
                  <a:schemeClr val="tx1"/>
                </a:solidFill>
              </a:rPr>
              <a:t>глаголы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чувств</a:t>
            </a:r>
            <a:r>
              <a:rPr lang="en-US" sz="1800" dirty="0">
                <a:solidFill>
                  <a:schemeClr val="tx1"/>
                </a:solidFill>
              </a:rPr>
              <a:t> (love, like, hate, dislike, enjoy)</a:t>
            </a:r>
          </a:p>
          <a:p>
            <a:pPr>
              <a:defRPr lang="en-US" sz="1800"/>
            </a:pPr>
            <a:r>
              <a:rPr dirty="0" err="1">
                <a:solidFill>
                  <a:schemeClr val="tx1"/>
                </a:solidFill>
              </a:rPr>
              <a:t>глаголы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предпочтения</a:t>
            </a:r>
            <a:r>
              <a:rPr dirty="0">
                <a:solidFill>
                  <a:schemeClr val="tx1"/>
                </a:solidFill>
              </a:rPr>
              <a:t> (want, need, prefer, fit, require, wish, hope, keep)</a:t>
            </a:r>
          </a:p>
          <a:p>
            <a:pPr>
              <a:defRPr lang="en-US" sz="1800"/>
            </a:pPr>
            <a:r>
              <a:rPr dirty="0">
                <a:solidFill>
                  <a:schemeClr val="tx1"/>
                </a:solidFill>
              </a:rPr>
              <a:t>«</a:t>
            </a:r>
            <a:r>
              <a:rPr dirty="0" err="1">
                <a:solidFill>
                  <a:schemeClr val="tx1"/>
                </a:solidFill>
              </a:rPr>
              <a:t>умственные</a:t>
            </a:r>
            <a:r>
              <a:rPr dirty="0">
                <a:solidFill>
                  <a:schemeClr val="tx1"/>
                </a:solidFill>
              </a:rPr>
              <a:t>» </a:t>
            </a:r>
            <a:r>
              <a:rPr dirty="0" err="1">
                <a:solidFill>
                  <a:schemeClr val="tx1"/>
                </a:solidFill>
              </a:rPr>
              <a:t>глаголы</a:t>
            </a:r>
            <a:r>
              <a:rPr dirty="0">
                <a:solidFill>
                  <a:schemeClr val="tx1"/>
                </a:solidFill>
              </a:rPr>
              <a:t> (think, </a:t>
            </a:r>
            <a:r>
              <a:rPr dirty="0" err="1">
                <a:solidFill>
                  <a:schemeClr val="tx1"/>
                </a:solidFill>
              </a:rPr>
              <a:t>soppose</a:t>
            </a:r>
            <a:r>
              <a:rPr dirty="0">
                <a:solidFill>
                  <a:schemeClr val="tx1"/>
                </a:solidFill>
              </a:rPr>
              <a:t>, expect, </a:t>
            </a:r>
            <a:r>
              <a:rPr dirty="0" err="1">
                <a:solidFill>
                  <a:schemeClr val="tx1"/>
                </a:solidFill>
              </a:rPr>
              <a:t>belive</a:t>
            </a:r>
            <a:r>
              <a:rPr dirty="0">
                <a:solidFill>
                  <a:schemeClr val="tx1"/>
                </a:solidFill>
              </a:rPr>
              <a:t>, understand, realize, remember, forget, notice, recognize, mean, know, repeat, discuss, describe, explain, express, see)</a:t>
            </a:r>
          </a:p>
          <a:p>
            <a:pPr>
              <a:defRPr lang="en-US" sz="1800"/>
            </a:pPr>
            <a:r>
              <a:rPr dirty="0" err="1">
                <a:solidFill>
                  <a:schemeClr val="tx1"/>
                </a:solidFill>
              </a:rPr>
              <a:t>глаголы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восприятия</a:t>
            </a:r>
            <a:r>
              <a:rPr dirty="0">
                <a:solidFill>
                  <a:schemeClr val="tx1"/>
                </a:solidFill>
              </a:rPr>
              <a:t> (look, smell, seem, hear, taste, feel, sound, touch, see)</a:t>
            </a:r>
          </a:p>
          <a:p>
            <a:pPr>
              <a:defRPr lang="en-US" sz="1800"/>
            </a:pPr>
            <a:r>
              <a:rPr dirty="0" err="1">
                <a:solidFill>
                  <a:schemeClr val="tx1"/>
                </a:solidFill>
              </a:rPr>
              <a:t>глаголы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обладания</a:t>
            </a:r>
            <a:r>
              <a:rPr dirty="0">
                <a:solidFill>
                  <a:schemeClr val="tx1"/>
                </a:solidFill>
              </a:rPr>
              <a:t> (have(=possess), own, belong)</a:t>
            </a:r>
          </a:p>
          <a:p>
            <a:pPr>
              <a:defRPr lang="en-US" sz="1800"/>
            </a:pPr>
            <a:r>
              <a:rPr dirty="0" err="1">
                <a:solidFill>
                  <a:schemeClr val="tx1"/>
                </a:solidFill>
              </a:rPr>
              <a:t>глаголыпревращения</a:t>
            </a:r>
            <a:r>
              <a:rPr dirty="0">
                <a:solidFill>
                  <a:schemeClr val="tx1"/>
                </a:solidFill>
              </a:rPr>
              <a:t>(be, seem, appear, look, turn, become)</a:t>
            </a:r>
          </a:p>
          <a:p>
            <a:pPr>
              <a:defRPr lang="en-US" sz="3600"/>
            </a:pP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глаголы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измерения</a:t>
            </a:r>
            <a:r>
              <a:rPr lang="en-US" sz="1800" dirty="0">
                <a:solidFill>
                  <a:schemeClr val="tx1"/>
                </a:solidFill>
              </a:rPr>
              <a:t>(contain, include, weight)</a:t>
            </a:r>
          </a:p>
          <a:p>
            <a:pPr>
              <a:defRPr lang="en-US" sz="1400"/>
            </a:pPr>
            <a:r>
              <a:rPr lang="en-US" sz="1800" dirty="0">
                <a:solidFill>
                  <a:schemeClr val="tx1"/>
                </a:solidFill>
              </a:rPr>
              <a:t>ИСКЛЮЧЕНИЯ!!! </a:t>
            </a:r>
            <a:r>
              <a:rPr lang="en-US" sz="1800" dirty="0" err="1">
                <a:solidFill>
                  <a:schemeClr val="tx1"/>
                </a:solidFill>
              </a:rPr>
              <a:t>Статичные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которые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можно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испальзовать</a:t>
            </a:r>
            <a:r>
              <a:rPr lang="en-US" sz="1800" dirty="0">
                <a:solidFill>
                  <a:schemeClr val="tx1"/>
                </a:solidFill>
              </a:rPr>
              <a:t> в </a:t>
            </a:r>
            <a:r>
              <a:rPr lang="en-US" sz="1800" dirty="0" err="1">
                <a:solidFill>
                  <a:schemeClr val="tx1"/>
                </a:solidFill>
              </a:rPr>
              <a:t>Соntinucus</a:t>
            </a:r>
            <a:r>
              <a:rPr lang="en-US" sz="1800" dirty="0">
                <a:solidFill>
                  <a:schemeClr val="tx1"/>
                </a:solidFill>
              </a:rPr>
              <a:t> в </a:t>
            </a:r>
            <a:r>
              <a:rPr lang="en-US" sz="1800" dirty="0" err="1">
                <a:solidFill>
                  <a:schemeClr val="tx1"/>
                </a:solidFill>
              </a:rPr>
              <a:t>следующих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значениях</a:t>
            </a:r>
            <a:r>
              <a:rPr lang="en-US" sz="1800" dirty="0">
                <a:solidFill>
                  <a:schemeClr val="tx1"/>
                </a:solidFill>
              </a:rPr>
              <a:t>: think (</a:t>
            </a:r>
            <a:r>
              <a:rPr lang="en-US" sz="1800" dirty="0" err="1">
                <a:solidFill>
                  <a:schemeClr val="tx1"/>
                </a:solidFill>
              </a:rPr>
              <a:t>обдумывать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размышлеть</a:t>
            </a:r>
            <a:r>
              <a:rPr lang="en-US" sz="1800" dirty="0">
                <a:solidFill>
                  <a:schemeClr val="tx1"/>
                </a:solidFill>
              </a:rPr>
              <a:t>), </a:t>
            </a:r>
            <a:r>
              <a:rPr lang="en-US" sz="1800" dirty="0" err="1">
                <a:solidFill>
                  <a:schemeClr val="tx1"/>
                </a:solidFill>
              </a:rPr>
              <a:t>tаste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пробовать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на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вкус</a:t>
            </a:r>
            <a:r>
              <a:rPr lang="en-US" sz="1800" dirty="0">
                <a:solidFill>
                  <a:schemeClr val="tx1"/>
                </a:solidFill>
              </a:rPr>
              <a:t>), see (</a:t>
            </a:r>
            <a:r>
              <a:rPr lang="en-US" sz="1800" dirty="0" err="1">
                <a:solidFill>
                  <a:schemeClr val="tx1"/>
                </a:solidFill>
              </a:rPr>
              <a:t>встречаться</a:t>
            </a:r>
            <a:r>
              <a:rPr lang="en-US" sz="1800" dirty="0">
                <a:solidFill>
                  <a:schemeClr val="tx1"/>
                </a:solidFill>
              </a:rPr>
              <a:t>), look (</a:t>
            </a:r>
            <a:r>
              <a:rPr lang="en-US" sz="1800" dirty="0" err="1">
                <a:solidFill>
                  <a:schemeClr val="tx1"/>
                </a:solidFill>
              </a:rPr>
              <a:t>когда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фраз.глаг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наприм</a:t>
            </a:r>
            <a:r>
              <a:rPr lang="en-US" sz="1800" dirty="0">
                <a:solidFill>
                  <a:schemeClr val="tx1"/>
                </a:solidFill>
              </a:rPr>
              <a:t>, look </a:t>
            </a:r>
            <a:r>
              <a:rPr lang="en-US" sz="1800" dirty="0" err="1">
                <a:solidFill>
                  <a:schemeClr val="tx1"/>
                </a:solidFill>
              </a:rPr>
              <a:t>forwаrd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loок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аfter</a:t>
            </a:r>
            <a:r>
              <a:rPr lang="en-US" sz="1800" dirty="0">
                <a:solidFill>
                  <a:schemeClr val="tx1"/>
                </a:solidFill>
              </a:rPr>
              <a:t>, look for и </a:t>
            </a:r>
            <a:r>
              <a:rPr lang="en-US" sz="1800" dirty="0" err="1">
                <a:solidFill>
                  <a:schemeClr val="tx1"/>
                </a:solidFill>
              </a:rPr>
              <a:t>тд</a:t>
            </a:r>
            <a:r>
              <a:rPr lang="en-US" sz="1800" dirty="0">
                <a:solidFill>
                  <a:schemeClr val="tx1"/>
                </a:solidFill>
              </a:rPr>
              <a:t>), smell (</a:t>
            </a:r>
            <a:r>
              <a:rPr lang="en-US" sz="1800" dirty="0" err="1">
                <a:solidFill>
                  <a:schemeClr val="tx1"/>
                </a:solidFill>
              </a:rPr>
              <a:t>нюхать</a:t>
            </a:r>
            <a:r>
              <a:rPr lang="en-US" sz="1800" dirty="0">
                <a:solidFill>
                  <a:schemeClr val="tx1"/>
                </a:solidFill>
              </a:rPr>
              <a:t>), </a:t>
            </a:r>
            <a:r>
              <a:rPr lang="en-US" sz="1800" dirty="0" err="1">
                <a:solidFill>
                  <a:schemeClr val="tx1"/>
                </a:solidFill>
              </a:rPr>
              <a:t>fеel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тpогать</a:t>
            </a:r>
            <a:r>
              <a:rPr lang="en-US" sz="1800" dirty="0">
                <a:solidFill>
                  <a:schemeClr val="tx1"/>
                </a:solidFill>
              </a:rPr>
              <a:t>), have (</a:t>
            </a:r>
            <a:r>
              <a:rPr lang="en-US" sz="1800" dirty="0" err="1">
                <a:solidFill>
                  <a:schemeClr val="tx1"/>
                </a:solidFill>
              </a:rPr>
              <a:t>принимать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пищу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завтракать</a:t>
            </a:r>
            <a:r>
              <a:rPr lang="en-US" sz="1800" dirty="0">
                <a:solidFill>
                  <a:schemeClr val="tx1"/>
                </a:solidFill>
              </a:rPr>
              <a:t> и </a:t>
            </a:r>
            <a:r>
              <a:rPr lang="en-US" sz="1800" dirty="0" err="1">
                <a:solidFill>
                  <a:schemeClr val="tx1"/>
                </a:solidFill>
              </a:rPr>
              <a:t>тд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проводть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встречу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вечеринку</a:t>
            </a:r>
            <a:r>
              <a:rPr lang="en-US" sz="1800" dirty="0">
                <a:solidFill>
                  <a:schemeClr val="tx1"/>
                </a:solidFill>
              </a:rPr>
              <a:t> и </a:t>
            </a:r>
            <a:r>
              <a:rPr lang="en-US" sz="1800" dirty="0" err="1">
                <a:solidFill>
                  <a:schemeClr val="tx1"/>
                </a:solidFill>
              </a:rPr>
              <a:t>тд</a:t>
            </a:r>
            <a:r>
              <a:rPr lang="en-US" sz="1800" dirty="0">
                <a:solidFill>
                  <a:schemeClr val="tx1"/>
                </a:solidFill>
              </a:rPr>
              <a:t>), weigh (</a:t>
            </a:r>
            <a:r>
              <a:rPr lang="en-US" sz="1800" dirty="0" err="1">
                <a:solidFill>
                  <a:schemeClr val="tx1"/>
                </a:solidFill>
              </a:rPr>
              <a:t>взвешиватгь</a:t>
            </a:r>
            <a:r>
              <a:rPr lang="en-US" sz="18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  <a:defRPr lang="en-US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3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6441" y="848750"/>
            <a:ext cx="10515600" cy="1356099"/>
          </a:xfrm>
        </p:spPr>
        <p:txBody>
          <a:bodyPr/>
          <a:lstStyle/>
          <a:p>
            <a:r>
              <a:rPr lang="en-US" sz="2800" b="1" i="1" dirty="0" smtClean="0"/>
              <a:t>Future Simple(</a:t>
            </a:r>
            <a:r>
              <a:rPr lang="ru-RU" sz="2800" b="1" i="1" dirty="0" smtClean="0"/>
              <a:t>действия в будущем, в которых вы не уверены, 50/50,предсказания, опасения, неуверенность, решение принятое в момент речи)</a:t>
            </a:r>
            <a:endParaRPr lang="ru-RU" sz="2800" b="1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95068" y="2327610"/>
            <a:ext cx="10515600" cy="4160221"/>
          </a:xfrm>
        </p:spPr>
        <p:txBody>
          <a:bodyPr/>
          <a:lstStyle/>
          <a:p>
            <a:pPr marL="0" indent="0">
              <a:buNone/>
              <a:defRPr lang="en-US" sz="1400"/>
            </a:pPr>
            <a:r>
              <a:rPr lang="ru-RU" sz="2400" i="1" dirty="0" smtClean="0">
                <a:solidFill>
                  <a:schemeClr val="tx1"/>
                </a:solidFill>
              </a:rPr>
              <a:t>Сигнификанты</a:t>
            </a:r>
            <a:r>
              <a:rPr lang="ru-RU" sz="2400" dirty="0" smtClean="0">
                <a:solidFill>
                  <a:schemeClr val="tx1"/>
                </a:solidFill>
              </a:rPr>
              <a:t>: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now, at the moment, right now, still, currently, today, tonight</a:t>
            </a:r>
          </a:p>
          <a:p>
            <a:pPr marL="0" indent="0">
              <a:buNone/>
              <a:defRPr lang="en-US" sz="1400"/>
            </a:pPr>
            <a:endParaRPr lang="en-US" sz="2400" i="1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 sz="1400"/>
            </a:pPr>
            <a:r>
              <a:rPr lang="en-US" sz="2400" i="1" dirty="0" smtClean="0">
                <a:solidFill>
                  <a:schemeClr val="tx1"/>
                </a:solidFill>
              </a:rPr>
              <a:t>Структура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+:___+ will + V</a:t>
            </a:r>
            <a:r>
              <a:rPr lang="en-US" sz="2400" baseline="-25000" dirty="0" smtClean="0">
                <a:solidFill>
                  <a:schemeClr val="tx1"/>
                </a:solidFill>
              </a:rPr>
              <a:t>o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-:___+ will + not + V</a:t>
            </a:r>
            <a:r>
              <a:rPr lang="en-US" sz="2400" baseline="-25000" dirty="0" smtClean="0">
                <a:solidFill>
                  <a:schemeClr val="tx1"/>
                </a:solidFill>
              </a:rPr>
              <a:t>o</a:t>
            </a:r>
          </a:p>
          <a:p>
            <a:pPr marL="0" indent="0">
              <a:buNone/>
              <a:defRPr lang="en-US" sz="1400"/>
            </a:pPr>
            <a:r>
              <a:rPr lang="en-US" sz="2400" dirty="0" smtClean="0">
                <a:solidFill>
                  <a:schemeClr val="tx1"/>
                </a:solidFill>
              </a:rPr>
              <a:t>?: Will +___+ V</a:t>
            </a:r>
            <a:r>
              <a:rPr lang="en-US" sz="2400" baseline="-25000" dirty="0" smtClean="0">
                <a:solidFill>
                  <a:schemeClr val="tx1"/>
                </a:solidFill>
              </a:rPr>
              <a:t>o</a:t>
            </a:r>
            <a:endParaRPr lang="ru-RU" sz="2400" baseline="-25000" dirty="0" smtClean="0">
              <a:solidFill>
                <a:schemeClr val="tx1"/>
              </a:solidFill>
            </a:endParaRPr>
          </a:p>
          <a:p>
            <a:pPr marL="0" indent="0">
              <a:buNone/>
              <a:defRPr lang="en-US" sz="1400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81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3177</Words>
  <Application>Microsoft Office PowerPoint</Application>
  <PresentationFormat>Произвольный</PresentationFormat>
  <Paragraphs>325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Исполнительная</vt:lpstr>
      <vt:lpstr>Grammar</vt:lpstr>
      <vt:lpstr>Plan</vt:lpstr>
      <vt:lpstr>Present Simple регулярные, привычные действия, повторяющиеся действия, расписания – для будущего времени</vt:lpstr>
      <vt:lpstr>Present Cont(длительное действие в настоящем, планы на ближайшее будущее, большой процент уверенности)</vt:lpstr>
      <vt:lpstr>Правила прибавления окончания -ing </vt:lpstr>
      <vt:lpstr>Present Perf.(что сделал?, действие прошло, но есть результат. НЕ продолжительное )</vt:lpstr>
      <vt:lpstr>Present Perf Cont(что делали?, действие, которое началось в прошлом, длилось и имеет результат в настоящем или до сих пор длится)</vt:lpstr>
      <vt:lpstr>Статичные глаголы</vt:lpstr>
      <vt:lpstr>Future Simple(действия в будущем, в которых вы не уверены, 50/50,предсказания, опасения, неуверенность, решение принятое в момент речи)</vt:lpstr>
      <vt:lpstr>Past Simple(одиночное ил повторяющеесся действие в прошлом, нет связи с настоящим, последовательные действия в прошлом)</vt:lpstr>
      <vt:lpstr>Правило согласования времён</vt:lpstr>
      <vt:lpstr>Если во вставке местоимение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Задание 3. Преобразуйте слова, напечатанные заглавными буквами после номеров В12-В18 так, чтобы они грамматически и лексически соответствовали содержанию текста.  </vt:lpstr>
      <vt:lpstr>Презентация PowerPoint</vt:lpstr>
      <vt:lpstr> </vt:lpstr>
      <vt:lpstr>Задание 6. Прочитайте текст и напишите соответствующую форму каждого слова, данного под номерами В4-В11, в отведенное для этого место.</vt:lpstr>
      <vt:lpstr>Задание 7. Прочитайте приведенный ниже текст. Преобразуйте слова, напечатанные заглавными буквами после номеров В12-В18 так, чтобы они грамматически и лексически соответствовали содержанию текста.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Штаб ППЭ</cp:lastModifiedBy>
  <cp:revision>58</cp:revision>
  <dcterms:created xsi:type="dcterms:W3CDTF">2020-01-20T15:34:33Z</dcterms:created>
  <dcterms:modified xsi:type="dcterms:W3CDTF">2020-02-15T09:57:15Z</dcterms:modified>
</cp:coreProperties>
</file>