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67" r:id="rId3"/>
  </p:sldMasterIdLst>
  <p:notesMasterIdLst>
    <p:notesMasterId r:id="rId31"/>
  </p:notesMasterIdLst>
  <p:sldIdLst>
    <p:sldId id="285" r:id="rId4"/>
    <p:sldId id="591" r:id="rId5"/>
    <p:sldId id="553" r:id="rId6"/>
    <p:sldId id="557" r:id="rId7"/>
    <p:sldId id="558" r:id="rId8"/>
    <p:sldId id="559" r:id="rId9"/>
    <p:sldId id="562" r:id="rId10"/>
    <p:sldId id="578" r:id="rId11"/>
    <p:sldId id="569" r:id="rId12"/>
    <p:sldId id="579" r:id="rId13"/>
    <p:sldId id="585" r:id="rId14"/>
    <p:sldId id="586" r:id="rId15"/>
    <p:sldId id="571" r:id="rId16"/>
    <p:sldId id="570" r:id="rId17"/>
    <p:sldId id="567" r:id="rId18"/>
    <p:sldId id="598" r:id="rId19"/>
    <p:sldId id="593" r:id="rId20"/>
    <p:sldId id="594" r:id="rId21"/>
    <p:sldId id="590" r:id="rId22"/>
    <p:sldId id="595" r:id="rId23"/>
    <p:sldId id="599" r:id="rId24"/>
    <p:sldId id="580" r:id="rId25"/>
    <p:sldId id="587" r:id="rId26"/>
    <p:sldId id="588" r:id="rId27"/>
    <p:sldId id="597" r:id="rId28"/>
    <p:sldId id="600" r:id="rId29"/>
    <p:sldId id="592" r:id="rId30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2A1CE6C-3D20-4CE5-BE42-3B40E0ECB96E}">
          <p14:sldIdLst>
            <p14:sldId id="285"/>
            <p14:sldId id="591"/>
            <p14:sldId id="553"/>
            <p14:sldId id="557"/>
            <p14:sldId id="558"/>
            <p14:sldId id="559"/>
            <p14:sldId id="562"/>
            <p14:sldId id="578"/>
            <p14:sldId id="569"/>
            <p14:sldId id="579"/>
            <p14:sldId id="585"/>
            <p14:sldId id="586"/>
            <p14:sldId id="571"/>
            <p14:sldId id="570"/>
            <p14:sldId id="567"/>
            <p14:sldId id="598"/>
            <p14:sldId id="593"/>
            <p14:sldId id="594"/>
            <p14:sldId id="590"/>
            <p14:sldId id="595"/>
            <p14:sldId id="599"/>
            <p14:sldId id="580"/>
            <p14:sldId id="587"/>
            <p14:sldId id="588"/>
            <p14:sldId id="597"/>
            <p14:sldId id="600"/>
          </p14:sldIdLst>
        </p14:section>
        <p14:section name="Раздел без заголовка" id="{E6846B4D-9579-4EBB-93A6-1011D35B2249}">
          <p14:sldIdLst>
            <p14:sldId id="59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0E17"/>
    <a:srgbClr val="D39B5D"/>
    <a:srgbClr val="DEE3EA"/>
    <a:srgbClr val="F3F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1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17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ОГЭ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33234565361805829"/>
          <c:y val="2.7412413113518436E-4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5762111005349084E-2"/>
          <c:y val="0.25575479536090195"/>
          <c:w val="0.67269657131642946"/>
          <c:h val="0.495207054288653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математика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2018-2019 уч.год</c:v>
                </c:pt>
                <c:pt idx="1">
                  <c:v>2020-2021 уч.год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4.96</c:v>
                </c:pt>
                <c:pt idx="1">
                  <c:v>4.93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1BE-4C70-98C0-D420ED2BE86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русский язык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2018-2019 уч.год</c:v>
                </c:pt>
                <c:pt idx="1">
                  <c:v>2020-2021 уч.год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4.8</c:v>
                </c:pt>
                <c:pt idx="1">
                  <c:v>4.63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1BE-4C70-98C0-D420ED2BE8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6174080"/>
        <c:axId val="123032064"/>
        <c:axId val="0"/>
      </c:bar3DChart>
      <c:catAx>
        <c:axId val="136174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23032064"/>
        <c:crosses val="autoZero"/>
        <c:auto val="1"/>
        <c:lblAlgn val="ctr"/>
        <c:lblOffset val="100"/>
        <c:noMultiLvlLbl val="0"/>
      </c:catAx>
      <c:valAx>
        <c:axId val="1230320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361740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2942784610331"/>
          <c:y val="0.32946943093279496"/>
          <c:w val="0.26731721490554122"/>
          <c:h val="0.31445177588963547"/>
        </c:manualLayout>
      </c:layout>
      <c:overlay val="0"/>
      <c:txPr>
        <a:bodyPr/>
        <a:lstStyle/>
        <a:p>
          <a:pPr>
            <a:defRPr sz="120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ЕГЭ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35140882614774405"/>
          <c:y val="6.691900341620633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9649606299212602E-2"/>
          <c:y val="5.2234498031496067E-2"/>
          <c:w val="0.57413681102362202"/>
          <c:h val="0.836019460959523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русский язык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20018-2019</c:v>
                </c:pt>
                <c:pt idx="1">
                  <c:v>2019-2020</c:v>
                </c:pt>
                <c:pt idx="2">
                  <c:v>2020-2021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85.34</c:v>
                </c:pt>
                <c:pt idx="1">
                  <c:v>86.57</c:v>
                </c:pt>
                <c:pt idx="2">
                  <c:v>85.19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4AC-4316-87B9-76AD23ED80E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математика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20018-2019</c:v>
                </c:pt>
                <c:pt idx="1">
                  <c:v>2019-2020</c:v>
                </c:pt>
                <c:pt idx="2">
                  <c:v>2020-2021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89</c:v>
                </c:pt>
                <c:pt idx="1">
                  <c:v>82.97</c:v>
                </c:pt>
                <c:pt idx="2">
                  <c:v>84.46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4AC-4316-87B9-76AD23ED80E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физика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20018-2019</c:v>
                </c:pt>
                <c:pt idx="1">
                  <c:v>2019-2020</c:v>
                </c:pt>
                <c:pt idx="2">
                  <c:v>2020-2021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80.2</c:v>
                </c:pt>
                <c:pt idx="1">
                  <c:v>82.3</c:v>
                </c:pt>
                <c:pt idx="2">
                  <c:v>76.78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4AC-4316-87B9-76AD23ED80E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информатика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20018-2019</c:v>
                </c:pt>
                <c:pt idx="1">
                  <c:v>2019-2020</c:v>
                </c:pt>
                <c:pt idx="2">
                  <c:v>2020-2021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86.4</c:v>
                </c:pt>
                <c:pt idx="1">
                  <c:v>81.349999999999994</c:v>
                </c:pt>
                <c:pt idx="2">
                  <c:v>80.42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4AC-4316-87B9-76AD23ED80E0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английский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20018-2019</c:v>
                </c:pt>
                <c:pt idx="1">
                  <c:v>2019-2020</c:v>
                </c:pt>
                <c:pt idx="2">
                  <c:v>2020-2021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87.3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4AC-4316-87B9-76AD23ED80E0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химия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20018-2019</c:v>
                </c:pt>
                <c:pt idx="1">
                  <c:v>2019-2020</c:v>
                </c:pt>
                <c:pt idx="2">
                  <c:v>2020-2021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  <c:pt idx="1">
                  <c:v>77.5</c:v>
                </c:pt>
                <c:pt idx="2">
                  <c:v>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84AC-4316-87B9-76AD23ED80E0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обществознание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20018-2019</c:v>
                </c:pt>
                <c:pt idx="1">
                  <c:v>2019-2020</c:v>
                </c:pt>
                <c:pt idx="2">
                  <c:v>2020-2021</c:v>
                </c:pt>
              </c:strCache>
            </c:strRef>
          </c:cat>
          <c:val>
            <c:numRef>
              <c:f>Лист1!$H$2:$H$4</c:f>
              <c:numCache>
                <c:formatCode>General</c:formatCode>
                <c:ptCount val="3"/>
                <c:pt idx="1">
                  <c:v>63.2</c:v>
                </c:pt>
                <c:pt idx="2">
                  <c:v>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84AC-4316-87B9-76AD23ED80E0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биология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20018-2019</c:v>
                </c:pt>
                <c:pt idx="1">
                  <c:v>2019-2020</c:v>
                </c:pt>
                <c:pt idx="2">
                  <c:v>2020-2021</c:v>
                </c:pt>
              </c:strCache>
            </c:strRef>
          </c:cat>
          <c:val>
            <c:numRef>
              <c:f>Лист1!$I$2:$I$4</c:f>
              <c:numCache>
                <c:formatCode>General</c:formatCode>
                <c:ptCount val="3"/>
                <c:pt idx="1">
                  <c:v>79</c:v>
                </c:pt>
                <c:pt idx="2">
                  <c:v>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84AC-4316-87B9-76AD23ED80E0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литература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20018-2019</c:v>
                </c:pt>
                <c:pt idx="1">
                  <c:v>2019-2020</c:v>
                </c:pt>
                <c:pt idx="2">
                  <c:v>2020-2021</c:v>
                </c:pt>
              </c:strCache>
            </c:strRef>
          </c:cat>
          <c:val>
            <c:numRef>
              <c:f>Лист1!$J$2:$J$4</c:f>
              <c:numCache>
                <c:formatCode>General</c:formatCode>
                <c:ptCount val="3"/>
                <c:pt idx="2">
                  <c:v>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84AC-4316-87B9-76AD23ED80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392960"/>
        <c:axId val="125788160"/>
      </c:barChart>
      <c:catAx>
        <c:axId val="363929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25788160"/>
        <c:crosses val="autoZero"/>
        <c:auto val="1"/>
        <c:lblAlgn val="ctr"/>
        <c:lblOffset val="100"/>
        <c:noMultiLvlLbl val="0"/>
      </c:catAx>
      <c:valAx>
        <c:axId val="1257881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363929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83762265953134"/>
          <c:y val="4.2591047607338256E-2"/>
          <c:w val="0.20175505696695509"/>
          <c:h val="0.94813777235244012"/>
        </c:manualLayout>
      </c:layout>
      <c:overlay val="0"/>
      <c:txPr>
        <a:bodyPr/>
        <a:lstStyle/>
        <a:p>
          <a:pPr>
            <a:defRPr sz="120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поступление в вузы (бюджет)</c:v>
                </c:pt>
              </c:strCache>
            </c:strRef>
          </c:tx>
          <c:spPr>
            <a:ln w="571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6CA-4461-9649-CCD63F15EF9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поступление в рейтинговые вузы</c:v>
                </c:pt>
              </c:strCache>
            </c:strRef>
          </c:tx>
          <c:marker>
            <c:symbol val="none"/>
          </c:marker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Лист1!$C$2:$C$4</c:f>
              <c:numCache>
                <c:formatCode>0.00%</c:formatCode>
                <c:ptCount val="3"/>
                <c:pt idx="0" formatCode="0%">
                  <c:v>0.96</c:v>
                </c:pt>
                <c:pt idx="1">
                  <c:v>0.89800000000000002</c:v>
                </c:pt>
                <c:pt idx="2" formatCode="0%">
                  <c:v>0.96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6CA-4461-9649-CCD63F15EF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032832"/>
        <c:axId val="44910272"/>
      </c:lineChart>
      <c:catAx>
        <c:axId val="159032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44910272"/>
        <c:crosses val="autoZero"/>
        <c:auto val="1"/>
        <c:lblAlgn val="ctr"/>
        <c:lblOffset val="100"/>
        <c:noMultiLvlLbl val="0"/>
      </c:catAx>
      <c:valAx>
        <c:axId val="4491027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 algn="ctr">
              <a:defRPr lang="ru-RU" sz="1200" b="0" i="0" u="none" strike="noStrike" kern="1200" baseline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5903283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8F48FC-EBAF-7245-8380-13A34CAC2A9B}" type="doc">
      <dgm:prSet loTypeId="urn:microsoft.com/office/officeart/2005/8/layout/radial2" loCatId="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AEF4197D-926F-2E48-943C-B3F5EDADD024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Олимпиада кружкового движения НТИ-Всероссийская инженерная олимпиада</a:t>
          </a:r>
        </a:p>
      </dgm:t>
    </dgm:pt>
    <dgm:pt modelId="{4E234E38-F1BB-8A4E-A817-9E0E7B73575E}" type="parTrans" cxnId="{41FE9254-F5FB-2642-8A71-8B2D4E30011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894DE8-265B-294B-A955-FB1F2A208BF7}" type="sibTrans" cxnId="{41FE9254-F5FB-2642-8A71-8B2D4E30011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3380B0-527B-2B48-BF15-ED3047A7883F}">
      <dgm:prSet phldrT="[Текст]" custT="1"/>
      <dgm:spPr/>
      <dgm:t>
        <a:bodyPr/>
        <a:lstStyle/>
        <a:p>
          <a:r>
            <a:rPr lang="ru-RU" sz="900" dirty="0">
              <a:latin typeface="Times New Roman" panose="02020603050405020304" pitchFamily="18" charset="0"/>
              <a:cs typeface="Times New Roman" panose="02020603050405020304" pitchFamily="18" charset="0"/>
            </a:rPr>
            <a:t>Всероссийские олимпиады школьников</a:t>
          </a:r>
        </a:p>
      </dgm:t>
    </dgm:pt>
    <dgm:pt modelId="{4CC08D1D-14EF-5A40-93CC-2E2B9506EB7E}" type="parTrans" cxnId="{7A4B3042-05DC-7E41-BD98-DC47DC01AAE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35A966-8C9C-9549-8F24-D20B442DA135}" type="sibTrans" cxnId="{7A4B3042-05DC-7E41-BD98-DC47DC01AAE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9042E1-A9C4-7D46-B04A-AF7F37825AB6}">
      <dgm:prSet phldrT="[Текст]" custT="1"/>
      <dgm:spPr/>
      <dgm:t>
        <a:bodyPr/>
        <a:lstStyle/>
        <a:p>
          <a:r>
            <a:rPr lang="ru-RU" sz="900" dirty="0">
              <a:latin typeface="Times New Roman" panose="02020603050405020304" pitchFamily="18" charset="0"/>
              <a:cs typeface="Times New Roman" panose="02020603050405020304" pitchFamily="18" charset="0"/>
            </a:rPr>
            <a:t>Вузовские олимпиады</a:t>
          </a:r>
        </a:p>
      </dgm:t>
    </dgm:pt>
    <dgm:pt modelId="{5D31D870-1318-AE4A-9C27-6066237BB267}" type="parTrans" cxnId="{20F9C99E-483C-544F-B974-6967C09A766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D243E8-FA0B-FD48-B4B2-FFFF8ACCC0B4}" type="sibTrans" cxnId="{20F9C99E-483C-544F-B974-6967C09A766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0C1031-6A38-3E45-B116-F58BCD89020C}">
      <dgm:prSet custT="1"/>
      <dgm:spPr/>
      <dgm:t>
        <a:bodyPr/>
        <a:lstStyle/>
        <a:p>
          <a:r>
            <a:rPr lang="ru-RU" sz="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Организоргаоорганизаация</a:t>
          </a:r>
          <a:r>
            <a: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800" dirty="0">
              <a:latin typeface="Times New Roman" panose="02020603050405020304" pitchFamily="18" charset="0"/>
              <a:cs typeface="Times New Roman" panose="02020603050405020304" pitchFamily="18" charset="0"/>
            </a:rPr>
            <a:t>постоянно</a:t>
          </a:r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800" dirty="0">
              <a:latin typeface="Times New Roman" panose="02020603050405020304" pitchFamily="18" charset="0"/>
              <a:cs typeface="Times New Roman" panose="02020603050405020304" pitchFamily="18" charset="0"/>
            </a:rPr>
            <a:t>действующего семинара – практикума по олимпиадной подготовке</a:t>
          </a:r>
          <a:endParaRPr lang="ru-RU" sz="800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BCA707-0754-8040-B01E-7AECFEC0A0C8}" type="parTrans" cxnId="{82134D7B-5222-0447-859E-D4B140D0E37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FA3BE6-B1B4-F04E-A7DC-84F2A8E0A3FE}" type="sibTrans" cxnId="{82134D7B-5222-0447-859E-D4B140D0E37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AD7127-6BEF-DF4B-A40D-36E15FA5F578}">
      <dgm:prSet custT="1"/>
      <dgm:spPr/>
      <dgm:t>
        <a:bodyPr/>
        <a:lstStyle/>
        <a:p>
          <a:r>
            <a:rPr lang="ru-RU" sz="1000" dirty="0">
              <a:latin typeface="Times New Roman" panose="02020603050405020304" pitchFamily="18" charset="0"/>
              <a:cs typeface="Times New Roman" panose="02020603050405020304" pitchFamily="18" charset="0"/>
            </a:rPr>
            <a:t>Международные олимпиады</a:t>
          </a:r>
        </a:p>
      </dgm:t>
    </dgm:pt>
    <dgm:pt modelId="{B0DEB28B-9712-3B47-97DC-95FC25AC3B48}" type="parTrans" cxnId="{3028654C-3595-334B-A155-932D3DA0558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CC6EF4-4F1C-034F-A2BD-C7ED47DD1456}" type="sibTrans" cxnId="{3028654C-3595-334B-A155-932D3DA0558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A2571F-E4AA-4E7E-9CDE-0204A1B74853}">
      <dgm:prSet/>
      <dgm:spPr/>
      <dgm:t>
        <a:bodyPr/>
        <a:lstStyle/>
        <a:p>
          <a:endParaRPr lang="ru-RU" dirty="0"/>
        </a:p>
      </dgm:t>
    </dgm:pt>
    <dgm:pt modelId="{E475B2C2-CB9F-4E63-B3CF-3B260E969A4B}" type="parTrans" cxnId="{F61645C3-B5BF-4D55-86B1-4E2C06208FC3}">
      <dgm:prSet/>
      <dgm:spPr/>
      <dgm:t>
        <a:bodyPr/>
        <a:lstStyle/>
        <a:p>
          <a:endParaRPr lang="ru-RU"/>
        </a:p>
      </dgm:t>
    </dgm:pt>
    <dgm:pt modelId="{3F6BF227-EDD7-4274-AF48-BF71E3AC0927}" type="sibTrans" cxnId="{F61645C3-B5BF-4D55-86B1-4E2C06208FC3}">
      <dgm:prSet/>
      <dgm:spPr/>
      <dgm:t>
        <a:bodyPr/>
        <a:lstStyle/>
        <a:p>
          <a:endParaRPr lang="ru-RU"/>
        </a:p>
      </dgm:t>
    </dgm:pt>
    <dgm:pt modelId="{51AA04B0-6C2C-B943-82E5-13CA1D049F0F}" type="pres">
      <dgm:prSet presAssocID="{508F48FC-EBAF-7245-8380-13A34CAC2A9B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BD8149-3E52-844D-B2C4-8022F83A5265}" type="pres">
      <dgm:prSet presAssocID="{508F48FC-EBAF-7245-8380-13A34CAC2A9B}" presName="cycle" presStyleCnt="0"/>
      <dgm:spPr/>
    </dgm:pt>
    <dgm:pt modelId="{BF1C855E-255C-8940-9D1D-08F7B43E03E2}" type="pres">
      <dgm:prSet presAssocID="{508F48FC-EBAF-7245-8380-13A34CAC2A9B}" presName="centerShape" presStyleCnt="0"/>
      <dgm:spPr/>
    </dgm:pt>
    <dgm:pt modelId="{2DA1C376-FF0D-7849-8E23-9BBBC5F231A3}" type="pres">
      <dgm:prSet presAssocID="{508F48FC-EBAF-7245-8380-13A34CAC2A9B}" presName="connSite" presStyleLbl="node1" presStyleIdx="0" presStyleCnt="6"/>
      <dgm:spPr/>
    </dgm:pt>
    <dgm:pt modelId="{2CA4AFE3-2535-DE47-8AB1-6A416DE58564}" type="pres">
      <dgm:prSet presAssocID="{508F48FC-EBAF-7245-8380-13A34CAC2A9B}" presName="visible" presStyleLbl="node1" presStyleIdx="0" presStyleCnt="6" custScaleX="144441" custScaleY="131716" custLinFactNeighborX="14850" custLinFactNeighborY="-295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CD80C75-3D67-9E4D-8590-BF2769EEE404}" type="pres">
      <dgm:prSet presAssocID="{4E234E38-F1BB-8A4E-A817-9E0E7B73575E}" presName="Name25" presStyleLbl="parChTrans1D1" presStyleIdx="0" presStyleCnt="5"/>
      <dgm:spPr/>
      <dgm:t>
        <a:bodyPr/>
        <a:lstStyle/>
        <a:p>
          <a:endParaRPr lang="ru-RU"/>
        </a:p>
      </dgm:t>
    </dgm:pt>
    <dgm:pt modelId="{D9F897F0-940B-1942-AAA3-9A67B2EAD120}" type="pres">
      <dgm:prSet presAssocID="{AEF4197D-926F-2E48-943C-B3F5EDADD024}" presName="node" presStyleCnt="0"/>
      <dgm:spPr/>
    </dgm:pt>
    <dgm:pt modelId="{3D1C1995-6D9A-1F48-9BC8-0C7C41BA6212}" type="pres">
      <dgm:prSet presAssocID="{AEF4197D-926F-2E48-943C-B3F5EDADD024}" presName="parentNode" presStyleLbl="node1" presStyleIdx="1" presStyleCnt="6" custScaleX="233250" custScaleY="206953" custLinFactX="-7636" custLinFactNeighborX="-100000" custLinFactNeighborY="2028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6B779A-3EC2-4D46-BEA6-BF2EFD28E63B}" type="pres">
      <dgm:prSet presAssocID="{AEF4197D-926F-2E48-943C-B3F5EDADD024}" presName="childNode" presStyleLbl="revTx" presStyleIdx="0" presStyleCnt="1">
        <dgm:presLayoutVars>
          <dgm:bulletEnabled val="1"/>
        </dgm:presLayoutVars>
      </dgm:prSet>
      <dgm:spPr/>
    </dgm:pt>
    <dgm:pt modelId="{2B359AC1-74D2-A14F-A120-F8514F94B76D}" type="pres">
      <dgm:prSet presAssocID="{4CC08D1D-14EF-5A40-93CC-2E2B9506EB7E}" presName="Name25" presStyleLbl="parChTrans1D1" presStyleIdx="1" presStyleCnt="5"/>
      <dgm:spPr/>
      <dgm:t>
        <a:bodyPr/>
        <a:lstStyle/>
        <a:p>
          <a:endParaRPr lang="ru-RU"/>
        </a:p>
      </dgm:t>
    </dgm:pt>
    <dgm:pt modelId="{A8CEA202-F6DA-6147-BB1C-2A5F07A1C6D1}" type="pres">
      <dgm:prSet presAssocID="{AF3380B0-527B-2B48-BF15-ED3047A7883F}" presName="node" presStyleCnt="0"/>
      <dgm:spPr/>
    </dgm:pt>
    <dgm:pt modelId="{B4A8B22A-2DB3-464B-80D8-3F8F8C9E9BB0}" type="pres">
      <dgm:prSet presAssocID="{AF3380B0-527B-2B48-BF15-ED3047A7883F}" presName="parentNode" presStyleLbl="node1" presStyleIdx="2" presStyleCnt="6" custScaleX="212755" custScaleY="216659" custLinFactX="-200000" custLinFactNeighborX="-220208" custLinFactNeighborY="3324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ABB03B-DDC5-C142-86E3-97DFA47197A6}" type="pres">
      <dgm:prSet presAssocID="{AF3380B0-527B-2B48-BF15-ED3047A7883F}" presName="childNod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C216A6-AADA-BC4A-9541-5EE68481329E}" type="pres">
      <dgm:prSet presAssocID="{B0DEB28B-9712-3B47-97DC-95FC25AC3B48}" presName="Name25" presStyleLbl="parChTrans1D1" presStyleIdx="2" presStyleCnt="5"/>
      <dgm:spPr/>
      <dgm:t>
        <a:bodyPr/>
        <a:lstStyle/>
        <a:p>
          <a:endParaRPr lang="ru-RU"/>
        </a:p>
      </dgm:t>
    </dgm:pt>
    <dgm:pt modelId="{EC450D82-8C9B-6244-9224-58C71D2A7734}" type="pres">
      <dgm:prSet presAssocID="{EDAD7127-6BEF-DF4B-A40D-36E15FA5F578}" presName="node" presStyleCnt="0"/>
      <dgm:spPr/>
    </dgm:pt>
    <dgm:pt modelId="{FD22F414-9DDD-EA41-8D72-0BF15F08F1CD}" type="pres">
      <dgm:prSet presAssocID="{EDAD7127-6BEF-DF4B-A40D-36E15FA5F578}" presName="parentNode" presStyleLbl="node1" presStyleIdx="3" presStyleCnt="6" custScaleX="233375" custScaleY="249487" custLinFactY="-18021" custLinFactNeighborX="18057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41A7C1-AFCC-8C44-BC2A-7D67F6E2A084}" type="pres">
      <dgm:prSet presAssocID="{EDAD7127-6BEF-DF4B-A40D-36E15FA5F578}" presName="childNode" presStyleLbl="revTx" presStyleIdx="0" presStyleCnt="1">
        <dgm:presLayoutVars>
          <dgm:bulletEnabled val="1"/>
        </dgm:presLayoutVars>
      </dgm:prSet>
      <dgm:spPr/>
    </dgm:pt>
    <dgm:pt modelId="{803F09C9-A71E-3D47-ABCD-30785700DFF0}" type="pres">
      <dgm:prSet presAssocID="{5D31D870-1318-AE4A-9C27-6066237BB267}" presName="Name25" presStyleLbl="parChTrans1D1" presStyleIdx="3" presStyleCnt="5"/>
      <dgm:spPr/>
      <dgm:t>
        <a:bodyPr/>
        <a:lstStyle/>
        <a:p>
          <a:endParaRPr lang="ru-RU"/>
        </a:p>
      </dgm:t>
    </dgm:pt>
    <dgm:pt modelId="{CB5FB2AB-1F6E-2143-B7A1-7357CFEDC018}" type="pres">
      <dgm:prSet presAssocID="{179042E1-A9C4-7D46-B04A-AF7F37825AB6}" presName="node" presStyleCnt="0"/>
      <dgm:spPr/>
    </dgm:pt>
    <dgm:pt modelId="{14CAFCD4-28ED-5C46-8206-B2058AB55111}" type="pres">
      <dgm:prSet presAssocID="{179042E1-A9C4-7D46-B04A-AF7F37825AB6}" presName="parentNode" presStyleLbl="node1" presStyleIdx="4" presStyleCnt="6" custScaleX="254042" custScaleY="240933" custLinFactNeighborX="-24" custLinFactNeighborY="3091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7A512A-2FEB-504C-8568-3D7C772E573C}" type="pres">
      <dgm:prSet presAssocID="{179042E1-A9C4-7D46-B04A-AF7F37825AB6}" presName="childNode" presStyleLbl="revTx" presStyleIdx="0" presStyleCnt="1">
        <dgm:presLayoutVars>
          <dgm:bulletEnabled val="1"/>
        </dgm:presLayoutVars>
      </dgm:prSet>
      <dgm:spPr/>
    </dgm:pt>
    <dgm:pt modelId="{52641D19-6AED-274C-BEDF-0465D72B80F5}" type="pres">
      <dgm:prSet presAssocID="{BABCA707-0754-8040-B01E-7AECFEC0A0C8}" presName="Name25" presStyleLbl="parChTrans1D1" presStyleIdx="4" presStyleCnt="5"/>
      <dgm:spPr/>
      <dgm:t>
        <a:bodyPr/>
        <a:lstStyle/>
        <a:p>
          <a:endParaRPr lang="ru-RU"/>
        </a:p>
      </dgm:t>
    </dgm:pt>
    <dgm:pt modelId="{EC0F80AB-399F-CD4E-94E0-ECD93230A0E9}" type="pres">
      <dgm:prSet presAssocID="{BB0C1031-6A38-3E45-B116-F58BCD89020C}" presName="node" presStyleCnt="0"/>
      <dgm:spPr/>
    </dgm:pt>
    <dgm:pt modelId="{095E9CEC-333E-E643-BE20-3027D96DF741}" type="pres">
      <dgm:prSet presAssocID="{BB0C1031-6A38-3E45-B116-F58BCD89020C}" presName="parentNode" presStyleLbl="node1" presStyleIdx="5" presStyleCnt="6" custScaleX="249335" custScaleY="240758" custLinFactX="-121695" custLinFactNeighborX="-200000" custLinFactNeighborY="-716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69B965-3909-934F-B632-56EFF8579F50}" type="pres">
      <dgm:prSet presAssocID="{BB0C1031-6A38-3E45-B116-F58BCD89020C}" presName="childNode" presStyleLbl="revTx" presStyleIdx="0" presStyleCnt="1">
        <dgm:presLayoutVars>
          <dgm:bulletEnabled val="1"/>
        </dgm:presLayoutVars>
      </dgm:prSet>
      <dgm:spPr/>
    </dgm:pt>
  </dgm:ptLst>
  <dgm:cxnLst>
    <dgm:cxn modelId="{CC1CFAAC-F2BF-4426-AF68-69443F78CCD5}" type="presOf" srcId="{EFA2571F-E4AA-4E7E-9CDE-0204A1B74853}" destId="{EDABB03B-DDC5-C142-86E3-97DFA47197A6}" srcOrd="0" destOrd="0" presId="urn:microsoft.com/office/officeart/2005/8/layout/radial2"/>
    <dgm:cxn modelId="{79EFDA6A-F8D4-064A-BA8F-F31084B91D4F}" type="presOf" srcId="{AF3380B0-527B-2B48-BF15-ED3047A7883F}" destId="{B4A8B22A-2DB3-464B-80D8-3F8F8C9E9BB0}" srcOrd="0" destOrd="0" presId="urn:microsoft.com/office/officeart/2005/8/layout/radial2"/>
    <dgm:cxn modelId="{3C1AB4EB-761A-574B-B673-E629AC73A891}" type="presOf" srcId="{BB0C1031-6A38-3E45-B116-F58BCD89020C}" destId="{095E9CEC-333E-E643-BE20-3027D96DF741}" srcOrd="0" destOrd="0" presId="urn:microsoft.com/office/officeart/2005/8/layout/radial2"/>
    <dgm:cxn modelId="{35AD02E3-5F11-8A49-BB51-5D9196FDB9D7}" type="presOf" srcId="{179042E1-A9C4-7D46-B04A-AF7F37825AB6}" destId="{14CAFCD4-28ED-5C46-8206-B2058AB55111}" srcOrd="0" destOrd="0" presId="urn:microsoft.com/office/officeart/2005/8/layout/radial2"/>
    <dgm:cxn modelId="{876F980E-9D64-3046-BC0A-96CE7B2DBBE7}" type="presOf" srcId="{B0DEB28B-9712-3B47-97DC-95FC25AC3B48}" destId="{55C216A6-AADA-BC4A-9541-5EE68481329E}" srcOrd="0" destOrd="0" presId="urn:microsoft.com/office/officeart/2005/8/layout/radial2"/>
    <dgm:cxn modelId="{20F9C99E-483C-544F-B974-6967C09A766D}" srcId="{508F48FC-EBAF-7245-8380-13A34CAC2A9B}" destId="{179042E1-A9C4-7D46-B04A-AF7F37825AB6}" srcOrd="3" destOrd="0" parTransId="{5D31D870-1318-AE4A-9C27-6066237BB267}" sibTransId="{D4D243E8-FA0B-FD48-B4B2-FFFF8ACCC0B4}"/>
    <dgm:cxn modelId="{7A4B3042-05DC-7E41-BD98-DC47DC01AAEA}" srcId="{508F48FC-EBAF-7245-8380-13A34CAC2A9B}" destId="{AF3380B0-527B-2B48-BF15-ED3047A7883F}" srcOrd="1" destOrd="0" parTransId="{4CC08D1D-14EF-5A40-93CC-2E2B9506EB7E}" sibTransId="{FB35A966-8C9C-9549-8F24-D20B442DA135}"/>
    <dgm:cxn modelId="{F61645C3-B5BF-4D55-86B1-4E2C06208FC3}" srcId="{AF3380B0-527B-2B48-BF15-ED3047A7883F}" destId="{EFA2571F-E4AA-4E7E-9CDE-0204A1B74853}" srcOrd="0" destOrd="0" parTransId="{E475B2C2-CB9F-4E63-B3CF-3B260E969A4B}" sibTransId="{3F6BF227-EDD7-4274-AF48-BF71E3AC0927}"/>
    <dgm:cxn modelId="{F5001BC0-5FC1-A948-A3F4-60633C66C4B9}" type="presOf" srcId="{EDAD7127-6BEF-DF4B-A40D-36E15FA5F578}" destId="{FD22F414-9DDD-EA41-8D72-0BF15F08F1CD}" srcOrd="0" destOrd="0" presId="urn:microsoft.com/office/officeart/2005/8/layout/radial2"/>
    <dgm:cxn modelId="{41FE9254-F5FB-2642-8A71-8B2D4E30011C}" srcId="{508F48FC-EBAF-7245-8380-13A34CAC2A9B}" destId="{AEF4197D-926F-2E48-943C-B3F5EDADD024}" srcOrd="0" destOrd="0" parTransId="{4E234E38-F1BB-8A4E-A817-9E0E7B73575E}" sibTransId="{0F894DE8-265B-294B-A955-FB1F2A208BF7}"/>
    <dgm:cxn modelId="{29067810-C80D-974F-9DA8-4586F882DA88}" type="presOf" srcId="{508F48FC-EBAF-7245-8380-13A34CAC2A9B}" destId="{51AA04B0-6C2C-B943-82E5-13CA1D049F0F}" srcOrd="0" destOrd="0" presId="urn:microsoft.com/office/officeart/2005/8/layout/radial2"/>
    <dgm:cxn modelId="{3194F76F-2234-3B47-9F19-F19F83A5E2D9}" type="presOf" srcId="{4CC08D1D-14EF-5A40-93CC-2E2B9506EB7E}" destId="{2B359AC1-74D2-A14F-A120-F8514F94B76D}" srcOrd="0" destOrd="0" presId="urn:microsoft.com/office/officeart/2005/8/layout/radial2"/>
    <dgm:cxn modelId="{5481D335-2D23-134A-A8CF-D5FA8C075CCC}" type="presOf" srcId="{5D31D870-1318-AE4A-9C27-6066237BB267}" destId="{803F09C9-A71E-3D47-ABCD-30785700DFF0}" srcOrd="0" destOrd="0" presId="urn:microsoft.com/office/officeart/2005/8/layout/radial2"/>
    <dgm:cxn modelId="{D82C7133-7655-4645-993C-8B255F996358}" type="presOf" srcId="{AEF4197D-926F-2E48-943C-B3F5EDADD024}" destId="{3D1C1995-6D9A-1F48-9BC8-0C7C41BA6212}" srcOrd="0" destOrd="0" presId="urn:microsoft.com/office/officeart/2005/8/layout/radial2"/>
    <dgm:cxn modelId="{970A0081-512D-C04B-8365-E7EFA98C4629}" type="presOf" srcId="{BABCA707-0754-8040-B01E-7AECFEC0A0C8}" destId="{52641D19-6AED-274C-BEDF-0465D72B80F5}" srcOrd="0" destOrd="0" presId="urn:microsoft.com/office/officeart/2005/8/layout/radial2"/>
    <dgm:cxn modelId="{82134D7B-5222-0447-859E-D4B140D0E376}" srcId="{508F48FC-EBAF-7245-8380-13A34CAC2A9B}" destId="{BB0C1031-6A38-3E45-B116-F58BCD89020C}" srcOrd="4" destOrd="0" parTransId="{BABCA707-0754-8040-B01E-7AECFEC0A0C8}" sibTransId="{02FA3BE6-B1B4-F04E-A7DC-84F2A8E0A3FE}"/>
    <dgm:cxn modelId="{3028654C-3595-334B-A155-932D3DA05589}" srcId="{508F48FC-EBAF-7245-8380-13A34CAC2A9B}" destId="{EDAD7127-6BEF-DF4B-A40D-36E15FA5F578}" srcOrd="2" destOrd="0" parTransId="{B0DEB28B-9712-3B47-97DC-95FC25AC3B48}" sibTransId="{37CC6EF4-4F1C-034F-A2BD-C7ED47DD1456}"/>
    <dgm:cxn modelId="{97E6526A-4776-E642-8362-38A50ADF1FF2}" type="presOf" srcId="{4E234E38-F1BB-8A4E-A817-9E0E7B73575E}" destId="{9CD80C75-3D67-9E4D-8590-BF2769EEE404}" srcOrd="0" destOrd="0" presId="urn:microsoft.com/office/officeart/2005/8/layout/radial2"/>
    <dgm:cxn modelId="{C104135A-BB4B-FB40-936F-BC13CFEA9C8A}" type="presParOf" srcId="{51AA04B0-6C2C-B943-82E5-13CA1D049F0F}" destId="{D6BD8149-3E52-844D-B2C4-8022F83A5265}" srcOrd="0" destOrd="0" presId="urn:microsoft.com/office/officeart/2005/8/layout/radial2"/>
    <dgm:cxn modelId="{94FD2775-FD57-B142-B4E2-4DA55DB4BC2F}" type="presParOf" srcId="{D6BD8149-3E52-844D-B2C4-8022F83A5265}" destId="{BF1C855E-255C-8940-9D1D-08F7B43E03E2}" srcOrd="0" destOrd="0" presId="urn:microsoft.com/office/officeart/2005/8/layout/radial2"/>
    <dgm:cxn modelId="{ABC88ACC-20DF-1F4C-BDFB-A65DCD40879C}" type="presParOf" srcId="{BF1C855E-255C-8940-9D1D-08F7B43E03E2}" destId="{2DA1C376-FF0D-7849-8E23-9BBBC5F231A3}" srcOrd="0" destOrd="0" presId="urn:microsoft.com/office/officeart/2005/8/layout/radial2"/>
    <dgm:cxn modelId="{8D508CE0-E650-D44C-ADC3-74F558C17B74}" type="presParOf" srcId="{BF1C855E-255C-8940-9D1D-08F7B43E03E2}" destId="{2CA4AFE3-2535-DE47-8AB1-6A416DE58564}" srcOrd="1" destOrd="0" presId="urn:microsoft.com/office/officeart/2005/8/layout/radial2"/>
    <dgm:cxn modelId="{9D8D5A01-C00E-A847-98C9-A48AE9A739B3}" type="presParOf" srcId="{D6BD8149-3E52-844D-B2C4-8022F83A5265}" destId="{9CD80C75-3D67-9E4D-8590-BF2769EEE404}" srcOrd="1" destOrd="0" presId="urn:microsoft.com/office/officeart/2005/8/layout/radial2"/>
    <dgm:cxn modelId="{DF3B54B0-F6B7-5E45-9A8B-F734A19CAE88}" type="presParOf" srcId="{D6BD8149-3E52-844D-B2C4-8022F83A5265}" destId="{D9F897F0-940B-1942-AAA3-9A67B2EAD120}" srcOrd="2" destOrd="0" presId="urn:microsoft.com/office/officeart/2005/8/layout/radial2"/>
    <dgm:cxn modelId="{D21CB550-554D-1647-A35A-F3FF730D2B24}" type="presParOf" srcId="{D9F897F0-940B-1942-AAA3-9A67B2EAD120}" destId="{3D1C1995-6D9A-1F48-9BC8-0C7C41BA6212}" srcOrd="0" destOrd="0" presId="urn:microsoft.com/office/officeart/2005/8/layout/radial2"/>
    <dgm:cxn modelId="{33990F90-8ADB-3947-8D48-F722C3EF3365}" type="presParOf" srcId="{D9F897F0-940B-1942-AAA3-9A67B2EAD120}" destId="{C16B779A-3EC2-4D46-BEA6-BF2EFD28E63B}" srcOrd="1" destOrd="0" presId="urn:microsoft.com/office/officeart/2005/8/layout/radial2"/>
    <dgm:cxn modelId="{7A6B0B7D-6039-C344-9763-68D62CA8AA31}" type="presParOf" srcId="{D6BD8149-3E52-844D-B2C4-8022F83A5265}" destId="{2B359AC1-74D2-A14F-A120-F8514F94B76D}" srcOrd="3" destOrd="0" presId="urn:microsoft.com/office/officeart/2005/8/layout/radial2"/>
    <dgm:cxn modelId="{F0107F34-47B3-9D4E-80E6-6B86BFF37532}" type="presParOf" srcId="{D6BD8149-3E52-844D-B2C4-8022F83A5265}" destId="{A8CEA202-F6DA-6147-BB1C-2A5F07A1C6D1}" srcOrd="4" destOrd="0" presId="urn:microsoft.com/office/officeart/2005/8/layout/radial2"/>
    <dgm:cxn modelId="{89DD3062-96D9-AE42-960B-93895FDA73B5}" type="presParOf" srcId="{A8CEA202-F6DA-6147-BB1C-2A5F07A1C6D1}" destId="{B4A8B22A-2DB3-464B-80D8-3F8F8C9E9BB0}" srcOrd="0" destOrd="0" presId="urn:microsoft.com/office/officeart/2005/8/layout/radial2"/>
    <dgm:cxn modelId="{45AEF5CD-A5A5-AA43-84F2-DC8DFC8EC2D0}" type="presParOf" srcId="{A8CEA202-F6DA-6147-BB1C-2A5F07A1C6D1}" destId="{EDABB03B-DDC5-C142-86E3-97DFA47197A6}" srcOrd="1" destOrd="0" presId="urn:microsoft.com/office/officeart/2005/8/layout/radial2"/>
    <dgm:cxn modelId="{83B2BEC4-0079-C641-8060-A71F9306A8D4}" type="presParOf" srcId="{D6BD8149-3E52-844D-B2C4-8022F83A5265}" destId="{55C216A6-AADA-BC4A-9541-5EE68481329E}" srcOrd="5" destOrd="0" presId="urn:microsoft.com/office/officeart/2005/8/layout/radial2"/>
    <dgm:cxn modelId="{850BF645-F110-B249-ABCB-0B3A55D50623}" type="presParOf" srcId="{D6BD8149-3E52-844D-B2C4-8022F83A5265}" destId="{EC450D82-8C9B-6244-9224-58C71D2A7734}" srcOrd="6" destOrd="0" presId="urn:microsoft.com/office/officeart/2005/8/layout/radial2"/>
    <dgm:cxn modelId="{88100E40-D417-9F40-AC4B-D7BB8FB9A971}" type="presParOf" srcId="{EC450D82-8C9B-6244-9224-58C71D2A7734}" destId="{FD22F414-9DDD-EA41-8D72-0BF15F08F1CD}" srcOrd="0" destOrd="0" presId="urn:microsoft.com/office/officeart/2005/8/layout/radial2"/>
    <dgm:cxn modelId="{EE927F9A-1852-D843-B4FC-306519BB9476}" type="presParOf" srcId="{EC450D82-8C9B-6244-9224-58C71D2A7734}" destId="{9841A7C1-AFCC-8C44-BC2A-7D67F6E2A084}" srcOrd="1" destOrd="0" presId="urn:microsoft.com/office/officeart/2005/8/layout/radial2"/>
    <dgm:cxn modelId="{27588F4E-F9B7-D94C-A5E6-E828B37D024C}" type="presParOf" srcId="{D6BD8149-3E52-844D-B2C4-8022F83A5265}" destId="{803F09C9-A71E-3D47-ABCD-30785700DFF0}" srcOrd="7" destOrd="0" presId="urn:microsoft.com/office/officeart/2005/8/layout/radial2"/>
    <dgm:cxn modelId="{50614C18-7E9E-AA41-A2A1-C80F995C0E7F}" type="presParOf" srcId="{D6BD8149-3E52-844D-B2C4-8022F83A5265}" destId="{CB5FB2AB-1F6E-2143-B7A1-7357CFEDC018}" srcOrd="8" destOrd="0" presId="urn:microsoft.com/office/officeart/2005/8/layout/radial2"/>
    <dgm:cxn modelId="{ECFE6507-444E-9448-BD86-AA90B9E079EE}" type="presParOf" srcId="{CB5FB2AB-1F6E-2143-B7A1-7357CFEDC018}" destId="{14CAFCD4-28ED-5C46-8206-B2058AB55111}" srcOrd="0" destOrd="0" presId="urn:microsoft.com/office/officeart/2005/8/layout/radial2"/>
    <dgm:cxn modelId="{9ADD9483-B63C-8B44-8619-8A0982E199E0}" type="presParOf" srcId="{CB5FB2AB-1F6E-2143-B7A1-7357CFEDC018}" destId="{267A512A-2FEB-504C-8568-3D7C772E573C}" srcOrd="1" destOrd="0" presId="urn:microsoft.com/office/officeart/2005/8/layout/radial2"/>
    <dgm:cxn modelId="{E9ADFD97-7433-D74E-9418-DF80E64D2D95}" type="presParOf" srcId="{D6BD8149-3E52-844D-B2C4-8022F83A5265}" destId="{52641D19-6AED-274C-BEDF-0465D72B80F5}" srcOrd="9" destOrd="0" presId="urn:microsoft.com/office/officeart/2005/8/layout/radial2"/>
    <dgm:cxn modelId="{5C072C4F-6BE4-3B4E-81AD-8F5B97AFE410}" type="presParOf" srcId="{D6BD8149-3E52-844D-B2C4-8022F83A5265}" destId="{EC0F80AB-399F-CD4E-94E0-ECD93230A0E9}" srcOrd="10" destOrd="0" presId="urn:microsoft.com/office/officeart/2005/8/layout/radial2"/>
    <dgm:cxn modelId="{35622BEF-5EF9-4546-BACC-6160746CE1FA}" type="presParOf" srcId="{EC0F80AB-399F-CD4E-94E0-ECD93230A0E9}" destId="{095E9CEC-333E-E643-BE20-3027D96DF741}" srcOrd="0" destOrd="0" presId="urn:microsoft.com/office/officeart/2005/8/layout/radial2"/>
    <dgm:cxn modelId="{7C17581C-8CD1-994A-B711-313A0637AFE1}" type="presParOf" srcId="{EC0F80AB-399F-CD4E-94E0-ECD93230A0E9}" destId="{1669B965-3909-934F-B632-56EFF8579F50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9E6F4D-7DFE-415F-AA35-316188E47A9B}" type="doc">
      <dgm:prSet loTypeId="urn:microsoft.com/office/officeart/2005/8/layout/radial2" loCatId="relationship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953ECB1C-E83D-4246-9FFA-3A11BD67C8E4}">
      <dgm:prSet phldrT="[Текст]" custT="1"/>
      <dgm:spPr/>
      <dgm:t>
        <a:bodyPr/>
        <a:lstStyle/>
        <a:p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Робототех-ника</a:t>
          </a:r>
          <a:r>
            <a:rPr lang="ru-RU" sz="1400" b="1" dirty="0" smtClean="0"/>
            <a:t> </a:t>
          </a:r>
          <a:endParaRPr lang="ru-RU" sz="1400" b="1" dirty="0"/>
        </a:p>
      </dgm:t>
    </dgm:pt>
    <dgm:pt modelId="{B73920D0-3CCE-48E3-8282-D2BCAE578F96}" type="parTrans" cxnId="{BE28348F-8BE5-4360-930D-A15B8B6AAE29}">
      <dgm:prSet/>
      <dgm:spPr/>
      <dgm:t>
        <a:bodyPr/>
        <a:lstStyle/>
        <a:p>
          <a:endParaRPr lang="ru-RU" sz="2000"/>
        </a:p>
      </dgm:t>
    </dgm:pt>
    <dgm:pt modelId="{F3B9BA05-7C4D-489B-BAC4-ABC69BE507B5}" type="sibTrans" cxnId="{BE28348F-8BE5-4360-930D-A15B8B6AAE29}">
      <dgm:prSet/>
      <dgm:spPr/>
      <dgm:t>
        <a:bodyPr/>
        <a:lstStyle/>
        <a:p>
          <a:endParaRPr lang="ru-RU" sz="2000"/>
        </a:p>
      </dgm:t>
    </dgm:pt>
    <dgm:pt modelId="{6565A812-0D30-4E35-855E-B87F2C39BE91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Физтех: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физика и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техноло-гия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7FEC69-B10C-4626-8AFF-77652CB15645}" type="parTrans" cxnId="{E6E9A7BF-2F8B-42B7-93BA-CF85AC13E3C7}">
      <dgm:prSet/>
      <dgm:spPr/>
      <dgm:t>
        <a:bodyPr/>
        <a:lstStyle/>
        <a:p>
          <a:endParaRPr lang="ru-RU" sz="2000"/>
        </a:p>
      </dgm:t>
    </dgm:pt>
    <dgm:pt modelId="{C2AEA144-34AC-4728-8145-2D24CA0FE5B6}" type="sibTrans" cxnId="{E6E9A7BF-2F8B-42B7-93BA-CF85AC13E3C7}">
      <dgm:prSet/>
      <dgm:spPr/>
      <dgm:t>
        <a:bodyPr/>
        <a:lstStyle/>
        <a:p>
          <a:endParaRPr lang="ru-RU" sz="2000"/>
        </a:p>
      </dgm:t>
    </dgm:pt>
    <dgm:pt modelId="{ADFE5EF5-99B8-4D31-8784-5E3E8527C7A6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Инженерное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программирова-ние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AE3A97-07DA-41F0-8CD5-A45B00136ED0}" type="parTrans" cxnId="{AD3B9749-3B19-4CC5-A600-F8EE7B0AC831}">
      <dgm:prSet/>
      <dgm:spPr/>
      <dgm:t>
        <a:bodyPr/>
        <a:lstStyle/>
        <a:p>
          <a:endParaRPr lang="ru-RU" sz="2000"/>
        </a:p>
      </dgm:t>
    </dgm:pt>
    <dgm:pt modelId="{57222653-9C5D-4873-9C90-4157D38C534D}" type="sibTrans" cxnId="{AD3B9749-3B19-4CC5-A600-F8EE7B0AC831}">
      <dgm:prSet/>
      <dgm:spPr/>
      <dgm:t>
        <a:bodyPr/>
        <a:lstStyle/>
        <a:p>
          <a:endParaRPr lang="ru-RU" sz="2000"/>
        </a:p>
      </dgm:t>
    </dgm:pt>
    <dgm:pt modelId="{F0F33748-4AF0-484D-BCA6-4F33A477F89C}">
      <dgm:prSet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Экология: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 проекта до внедрения</a:t>
          </a:r>
        </a:p>
        <a:p>
          <a:endParaRPr lang="ru-RU" sz="1200" dirty="0"/>
        </a:p>
      </dgm:t>
    </dgm:pt>
    <dgm:pt modelId="{32B6C652-8FF5-4FB1-831F-620B88830C2B}" type="parTrans" cxnId="{A4C0F25C-CE50-495A-93DC-D54C8951DE1A}">
      <dgm:prSet/>
      <dgm:spPr/>
      <dgm:t>
        <a:bodyPr/>
        <a:lstStyle/>
        <a:p>
          <a:endParaRPr lang="ru-RU" sz="2000"/>
        </a:p>
      </dgm:t>
    </dgm:pt>
    <dgm:pt modelId="{36956C8B-9CA0-4242-945B-EDBEE52DB51E}" type="sibTrans" cxnId="{A4C0F25C-CE50-495A-93DC-D54C8951DE1A}">
      <dgm:prSet/>
      <dgm:spPr/>
      <dgm:t>
        <a:bodyPr/>
        <a:lstStyle/>
        <a:p>
          <a:endParaRPr lang="ru-RU" sz="2000"/>
        </a:p>
      </dgm:t>
    </dgm:pt>
    <dgm:pt modelId="{D9343E44-7096-4063-9930-1E4EB8A1845B}">
      <dgm:prSet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Квант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31871A-45E5-4350-BDFA-9A0DC035E76B}" type="parTrans" cxnId="{1E8CFEFE-3A17-4ED0-9B4F-E88C557933C2}">
      <dgm:prSet/>
      <dgm:spPr/>
      <dgm:t>
        <a:bodyPr/>
        <a:lstStyle/>
        <a:p>
          <a:endParaRPr lang="ru-RU" sz="2000"/>
        </a:p>
      </dgm:t>
    </dgm:pt>
    <dgm:pt modelId="{1DEE13AF-3392-4F93-A70E-42829E9BC8D8}" type="sibTrans" cxnId="{1E8CFEFE-3A17-4ED0-9B4F-E88C557933C2}">
      <dgm:prSet/>
      <dgm:spPr/>
      <dgm:t>
        <a:bodyPr/>
        <a:lstStyle/>
        <a:p>
          <a:endParaRPr lang="ru-RU" sz="2000"/>
        </a:p>
      </dgm:t>
    </dgm:pt>
    <dgm:pt modelId="{5CAB7D09-E856-4E48-8C7B-0C1BCC5BDA7E}">
      <dgm:prSet custT="1"/>
      <dgm:spPr/>
      <dgm:t>
        <a:bodyPr/>
        <a:lstStyle/>
        <a:p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Эксперименталь-ная</a:t>
          </a:r>
          <a:endParaRPr lang="ru-RU" sz="14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геометрия</a:t>
          </a:r>
        </a:p>
        <a:p>
          <a:endParaRPr lang="ru-RU" sz="1000" dirty="0"/>
        </a:p>
      </dgm:t>
    </dgm:pt>
    <dgm:pt modelId="{606A04CA-9912-4CBC-BD84-9820AA028AC2}" type="parTrans" cxnId="{A460932C-40BD-4F18-93B2-6BEB20D6D932}">
      <dgm:prSet/>
      <dgm:spPr/>
      <dgm:t>
        <a:bodyPr/>
        <a:lstStyle/>
        <a:p>
          <a:endParaRPr lang="ru-RU" sz="2000"/>
        </a:p>
      </dgm:t>
    </dgm:pt>
    <dgm:pt modelId="{FA41EE63-CEBE-436C-96A3-FFCB225C12D6}" type="sibTrans" cxnId="{A460932C-40BD-4F18-93B2-6BEB20D6D932}">
      <dgm:prSet/>
      <dgm:spPr/>
      <dgm:t>
        <a:bodyPr/>
        <a:lstStyle/>
        <a:p>
          <a:endParaRPr lang="ru-RU" sz="2000"/>
        </a:p>
      </dgm:t>
    </dgm:pt>
    <dgm:pt modelId="{3817306A-4D49-441D-989C-A1F0E2B87E1F}">
      <dgm:prSet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Три вектора</a:t>
          </a:r>
        </a:p>
        <a:p>
          <a:endParaRPr lang="ru-RU" sz="1000" dirty="0"/>
        </a:p>
      </dgm:t>
    </dgm:pt>
    <dgm:pt modelId="{91282390-D392-4FBF-A510-AC53B693B640}" type="parTrans" cxnId="{67117756-3E64-4F4B-B7F7-CC2105BD2445}">
      <dgm:prSet/>
      <dgm:spPr/>
      <dgm:t>
        <a:bodyPr/>
        <a:lstStyle/>
        <a:p>
          <a:endParaRPr lang="ru-RU" sz="2000"/>
        </a:p>
      </dgm:t>
    </dgm:pt>
    <dgm:pt modelId="{047DBC78-C80C-4713-ACF3-71005172181C}" type="sibTrans" cxnId="{67117756-3E64-4F4B-B7F7-CC2105BD2445}">
      <dgm:prSet/>
      <dgm:spPr/>
      <dgm:t>
        <a:bodyPr/>
        <a:lstStyle/>
        <a:p>
          <a:endParaRPr lang="ru-RU" sz="2000"/>
        </a:p>
      </dgm:t>
    </dgm:pt>
    <dgm:pt modelId="{4B2D31A5-CC6B-461D-92A6-2411C8102AD2}">
      <dgm:prSet phldrT="[Текст]" custT="1"/>
      <dgm:spPr/>
      <dgm:t>
        <a:bodyPr/>
        <a:lstStyle/>
        <a:p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Эксперимен-тальная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физика</a:t>
          </a:r>
        </a:p>
      </dgm:t>
    </dgm:pt>
    <dgm:pt modelId="{8197454A-6C5C-4959-96E6-C83C54211FC2}" type="parTrans" cxnId="{8F23BD62-F50C-4D63-9BEC-72EDD83B9050}">
      <dgm:prSet/>
      <dgm:spPr/>
      <dgm:t>
        <a:bodyPr/>
        <a:lstStyle/>
        <a:p>
          <a:endParaRPr lang="ru-RU"/>
        </a:p>
      </dgm:t>
    </dgm:pt>
    <dgm:pt modelId="{475D3E55-6CA1-420C-A3A4-B236CDB1B12F}" type="sibTrans" cxnId="{8F23BD62-F50C-4D63-9BEC-72EDD83B9050}">
      <dgm:prSet/>
      <dgm:spPr/>
      <dgm:t>
        <a:bodyPr/>
        <a:lstStyle/>
        <a:p>
          <a:endParaRPr lang="ru-RU"/>
        </a:p>
      </dgm:t>
    </dgm:pt>
    <dgm:pt modelId="{E66D3B46-5C3F-4510-A041-DD6F0EE9BE07}" type="pres">
      <dgm:prSet presAssocID="{5F9E6F4D-7DFE-415F-AA35-316188E47A9B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7AF61C-EA62-4FCD-99B1-B9B58FE53077}" type="pres">
      <dgm:prSet presAssocID="{5F9E6F4D-7DFE-415F-AA35-316188E47A9B}" presName="cycle" presStyleCnt="0"/>
      <dgm:spPr/>
    </dgm:pt>
    <dgm:pt modelId="{F5923095-8320-4EB0-9FB1-048D15542100}" type="pres">
      <dgm:prSet presAssocID="{5F9E6F4D-7DFE-415F-AA35-316188E47A9B}" presName="centerShape" presStyleCnt="0"/>
      <dgm:spPr/>
    </dgm:pt>
    <dgm:pt modelId="{7826B069-276D-408D-BA80-CA9E0653AAC3}" type="pres">
      <dgm:prSet presAssocID="{5F9E6F4D-7DFE-415F-AA35-316188E47A9B}" presName="connSite" presStyleLbl="node1" presStyleIdx="0" presStyleCnt="9"/>
      <dgm:spPr/>
    </dgm:pt>
    <dgm:pt modelId="{665C704A-4B7D-4BB4-B2FE-745CE090538F}" type="pres">
      <dgm:prSet presAssocID="{5F9E6F4D-7DFE-415F-AA35-316188E47A9B}" presName="visible" presStyleLbl="node1" presStyleIdx="0" presStyleCnt="9" custScaleX="209007" custScaleY="179167" custLinFactNeighborX="2190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E261DAF-3EE5-4554-B16E-C9E3B0D82555}" type="pres">
      <dgm:prSet presAssocID="{B73920D0-3CCE-48E3-8282-D2BCAE578F96}" presName="Name25" presStyleLbl="parChTrans1D1" presStyleIdx="0" presStyleCnt="8"/>
      <dgm:spPr/>
      <dgm:t>
        <a:bodyPr/>
        <a:lstStyle/>
        <a:p>
          <a:endParaRPr lang="ru-RU"/>
        </a:p>
      </dgm:t>
    </dgm:pt>
    <dgm:pt modelId="{D7E3D0BE-F4C2-47B7-8F37-B23BDBEDBF9D}" type="pres">
      <dgm:prSet presAssocID="{953ECB1C-E83D-4246-9FFA-3A11BD67C8E4}" presName="node" presStyleCnt="0"/>
      <dgm:spPr/>
    </dgm:pt>
    <dgm:pt modelId="{9DF71E61-13D1-460C-B55E-474D9CB2F5B7}" type="pres">
      <dgm:prSet presAssocID="{953ECB1C-E83D-4246-9FFA-3A11BD67C8E4}" presName="parentNode" presStyleLbl="node1" presStyleIdx="1" presStyleCnt="9" custScaleX="347445" custScaleY="253273" custLinFactX="-100000" custLinFactNeighborX="-113783" custLinFactNeighborY="8389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A3DFD3-F996-4034-82A0-9B64952B7920}" type="pres">
      <dgm:prSet presAssocID="{953ECB1C-E83D-4246-9FFA-3A11BD67C8E4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0CBFE-A450-4AAE-ADB5-F8292F6F8DE5}" type="pres">
      <dgm:prSet presAssocID="{32B6C652-8FF5-4FB1-831F-620B88830C2B}" presName="Name25" presStyleLbl="parChTrans1D1" presStyleIdx="1" presStyleCnt="8"/>
      <dgm:spPr/>
      <dgm:t>
        <a:bodyPr/>
        <a:lstStyle/>
        <a:p>
          <a:endParaRPr lang="ru-RU"/>
        </a:p>
      </dgm:t>
    </dgm:pt>
    <dgm:pt modelId="{950C47EF-C39C-4105-8E1F-D18A1C794407}" type="pres">
      <dgm:prSet presAssocID="{F0F33748-4AF0-484D-BCA6-4F33A477F89C}" presName="node" presStyleCnt="0"/>
      <dgm:spPr/>
    </dgm:pt>
    <dgm:pt modelId="{69FDD47B-EB47-4A13-BD93-8F65163A442A}" type="pres">
      <dgm:prSet presAssocID="{F0F33748-4AF0-484D-BCA6-4F33A477F89C}" presName="parentNode" presStyleLbl="node1" presStyleIdx="2" presStyleCnt="9" custScaleX="317009" custScaleY="310134" custLinFactX="-374127" custLinFactNeighborX="-400000" custLinFactNeighborY="-859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5221D5-62D1-4D59-ABAF-4FB083758F65}" type="pres">
      <dgm:prSet presAssocID="{F0F33748-4AF0-484D-BCA6-4F33A477F89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2FAD39-3E0F-45EE-A8C6-A4D13D2D0371}" type="pres">
      <dgm:prSet presAssocID="{9E31871A-45E5-4350-BDFA-9A0DC035E76B}" presName="Name25" presStyleLbl="parChTrans1D1" presStyleIdx="2" presStyleCnt="8"/>
      <dgm:spPr/>
      <dgm:t>
        <a:bodyPr/>
        <a:lstStyle/>
        <a:p>
          <a:endParaRPr lang="ru-RU"/>
        </a:p>
      </dgm:t>
    </dgm:pt>
    <dgm:pt modelId="{EBDB584A-485A-497D-AF61-63B6F4D3357A}" type="pres">
      <dgm:prSet presAssocID="{D9343E44-7096-4063-9930-1E4EB8A1845B}" presName="node" presStyleCnt="0"/>
      <dgm:spPr/>
    </dgm:pt>
    <dgm:pt modelId="{6EE8717A-3F42-4FE4-AAE6-1AB0C7A1CC92}" type="pres">
      <dgm:prSet presAssocID="{D9343E44-7096-4063-9930-1E4EB8A1845B}" presName="parentNode" presStyleLbl="node1" presStyleIdx="3" presStyleCnt="9" custScaleX="229303" custScaleY="232009" custLinFactX="-160096" custLinFactY="240825" custLinFactNeighborX="-200000" custLinFactNeighborY="3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BF7BF8-EEEB-4F05-8C13-AC3EEED2C2B9}" type="pres">
      <dgm:prSet presAssocID="{D9343E44-7096-4063-9930-1E4EB8A1845B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831683-4EDA-4677-B581-2645CCD8C48F}" type="pres">
      <dgm:prSet presAssocID="{DF7FEC69-B10C-4626-8AFF-77652CB15645}" presName="Name25" presStyleLbl="parChTrans1D1" presStyleIdx="3" presStyleCnt="8"/>
      <dgm:spPr/>
      <dgm:t>
        <a:bodyPr/>
        <a:lstStyle/>
        <a:p>
          <a:endParaRPr lang="ru-RU"/>
        </a:p>
      </dgm:t>
    </dgm:pt>
    <dgm:pt modelId="{3D12CF8A-5647-4D84-8825-273C6EF00CFE}" type="pres">
      <dgm:prSet presAssocID="{6565A812-0D30-4E35-855E-B87F2C39BE91}" presName="node" presStyleCnt="0"/>
      <dgm:spPr/>
    </dgm:pt>
    <dgm:pt modelId="{51EA04AC-9B5A-497D-8D78-54E953D1E86A}" type="pres">
      <dgm:prSet presAssocID="{6565A812-0D30-4E35-855E-B87F2C39BE91}" presName="parentNode" presStyleLbl="node1" presStyleIdx="4" presStyleCnt="9" custScaleX="294256" custScaleY="299268" custLinFactY="-100000" custLinFactNeighborX="12564" custLinFactNeighborY="-15952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2FFA0F-4FF0-4F52-8674-A9AD431868CA}" type="pres">
      <dgm:prSet presAssocID="{6565A812-0D30-4E35-855E-B87F2C39BE91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765167-4816-4A26-B385-0CAFCF5BE2DE}" type="pres">
      <dgm:prSet presAssocID="{01AE3A97-07DA-41F0-8CD5-A45B00136ED0}" presName="Name25" presStyleLbl="parChTrans1D1" presStyleIdx="4" presStyleCnt="8"/>
      <dgm:spPr/>
      <dgm:t>
        <a:bodyPr/>
        <a:lstStyle/>
        <a:p>
          <a:endParaRPr lang="ru-RU"/>
        </a:p>
      </dgm:t>
    </dgm:pt>
    <dgm:pt modelId="{3E056585-C261-45EA-A193-FBFD124BB635}" type="pres">
      <dgm:prSet presAssocID="{ADFE5EF5-99B8-4D31-8784-5E3E8527C7A6}" presName="node" presStyleCnt="0"/>
      <dgm:spPr/>
    </dgm:pt>
    <dgm:pt modelId="{5EC95AEC-615A-4483-A514-A4D31CF12424}" type="pres">
      <dgm:prSet presAssocID="{ADFE5EF5-99B8-4D31-8784-5E3E8527C7A6}" presName="parentNode" presStyleLbl="node1" presStyleIdx="5" presStyleCnt="9" custScaleX="516159" custScaleY="353616" custLinFactY="47479" custLinFactNeighborX="20191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FA6D9-EAC7-400B-9020-33204DBFD4C6}" type="pres">
      <dgm:prSet presAssocID="{ADFE5EF5-99B8-4D31-8784-5E3E8527C7A6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0F992B-EA13-459A-8CF2-5A1A8B0B9A5D}" type="pres">
      <dgm:prSet presAssocID="{606A04CA-9912-4CBC-BD84-9820AA028AC2}" presName="Name25" presStyleLbl="parChTrans1D1" presStyleIdx="5" presStyleCnt="8"/>
      <dgm:spPr/>
      <dgm:t>
        <a:bodyPr/>
        <a:lstStyle/>
        <a:p>
          <a:endParaRPr lang="ru-RU"/>
        </a:p>
      </dgm:t>
    </dgm:pt>
    <dgm:pt modelId="{5A56AD53-24D3-4C6C-86E3-F9935A205132}" type="pres">
      <dgm:prSet presAssocID="{5CAB7D09-E856-4E48-8C7B-0C1BCC5BDA7E}" presName="node" presStyleCnt="0"/>
      <dgm:spPr/>
    </dgm:pt>
    <dgm:pt modelId="{E50A9D36-F34B-45DE-8A73-7C79ACF4BAF1}" type="pres">
      <dgm:prSet presAssocID="{5CAB7D09-E856-4E48-8C7B-0C1BCC5BDA7E}" presName="parentNode" presStyleLbl="node1" presStyleIdx="6" presStyleCnt="9" custScaleX="541814" custScaleY="345185" custLinFactX="200000" custLinFactY="-100000" custLinFactNeighborX="252949" custLinFactNeighborY="-18746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D77AA7-C68A-401A-ACB6-AC782F1444D2}" type="pres">
      <dgm:prSet presAssocID="{5CAB7D09-E856-4E48-8C7B-0C1BCC5BDA7E}" presName="childNode" presStyleLbl="revTx" presStyleIdx="0" presStyleCnt="0">
        <dgm:presLayoutVars>
          <dgm:bulletEnabled val="1"/>
        </dgm:presLayoutVars>
      </dgm:prSet>
      <dgm:spPr/>
    </dgm:pt>
    <dgm:pt modelId="{C3AD7A05-134A-4A1A-BC54-71A7BA4148E8}" type="pres">
      <dgm:prSet presAssocID="{91282390-D392-4FBF-A510-AC53B693B640}" presName="Name25" presStyleLbl="parChTrans1D1" presStyleIdx="6" presStyleCnt="8"/>
      <dgm:spPr/>
      <dgm:t>
        <a:bodyPr/>
        <a:lstStyle/>
        <a:p>
          <a:endParaRPr lang="ru-RU"/>
        </a:p>
      </dgm:t>
    </dgm:pt>
    <dgm:pt modelId="{8F67F9D1-B5B2-4415-9B34-E8C58B75D193}" type="pres">
      <dgm:prSet presAssocID="{3817306A-4D49-441D-989C-A1F0E2B87E1F}" presName="node" presStyleCnt="0"/>
      <dgm:spPr/>
    </dgm:pt>
    <dgm:pt modelId="{513932A6-A01E-430C-8998-7AB4A37793F6}" type="pres">
      <dgm:prSet presAssocID="{3817306A-4D49-441D-989C-A1F0E2B87E1F}" presName="parentNode" presStyleLbl="node1" presStyleIdx="7" presStyleCnt="9" custScaleX="322401" custScaleY="322550" custLinFactX="-300000" custLinFactNeighborX="-365623" custLinFactNeighborY="-2508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DAE850-21DA-46F4-B8C2-08B27E41A566}" type="pres">
      <dgm:prSet presAssocID="{3817306A-4D49-441D-989C-A1F0E2B87E1F}" presName="childNode" presStyleLbl="revTx" presStyleIdx="0" presStyleCnt="0">
        <dgm:presLayoutVars>
          <dgm:bulletEnabled val="1"/>
        </dgm:presLayoutVars>
      </dgm:prSet>
      <dgm:spPr/>
    </dgm:pt>
    <dgm:pt modelId="{FC416EC6-9467-4DB0-B948-7C96A0945172}" type="pres">
      <dgm:prSet presAssocID="{8197454A-6C5C-4959-96E6-C83C54211FC2}" presName="Name25" presStyleLbl="parChTrans1D1" presStyleIdx="7" presStyleCnt="8"/>
      <dgm:spPr/>
      <dgm:t>
        <a:bodyPr/>
        <a:lstStyle/>
        <a:p>
          <a:endParaRPr lang="ru-RU"/>
        </a:p>
      </dgm:t>
    </dgm:pt>
    <dgm:pt modelId="{ECF98A41-D7C7-4489-ACD4-E789E743412E}" type="pres">
      <dgm:prSet presAssocID="{4B2D31A5-CC6B-461D-92A6-2411C8102AD2}" presName="node" presStyleCnt="0"/>
      <dgm:spPr/>
    </dgm:pt>
    <dgm:pt modelId="{96BB71EF-E27E-4B95-A703-DCA9E2FD926A}" type="pres">
      <dgm:prSet presAssocID="{4B2D31A5-CC6B-461D-92A6-2411C8102AD2}" presName="parentNode" presStyleLbl="node1" presStyleIdx="8" presStyleCnt="9" custScaleX="429130" custScaleY="299268" custLinFactX="-400000" custLinFactY="-200000" custLinFactNeighborX="-440683" custLinFactNeighborY="-2716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DFFC51-5512-43DC-A988-3753F574684F}" type="pres">
      <dgm:prSet presAssocID="{4B2D31A5-CC6B-461D-92A6-2411C8102AD2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0038581D-EE9A-45F3-93FC-2D8D62CBF5F4}" type="presOf" srcId="{01AE3A97-07DA-41F0-8CD5-A45B00136ED0}" destId="{A4765167-4816-4A26-B385-0CAFCF5BE2DE}" srcOrd="0" destOrd="0" presId="urn:microsoft.com/office/officeart/2005/8/layout/radial2"/>
    <dgm:cxn modelId="{4E9D109B-9957-4050-932F-AF8DC38F6292}" type="presOf" srcId="{32B6C652-8FF5-4FB1-831F-620B88830C2B}" destId="{1A80CBFE-A450-4AAE-ADB5-F8292F6F8DE5}" srcOrd="0" destOrd="0" presId="urn:microsoft.com/office/officeart/2005/8/layout/radial2"/>
    <dgm:cxn modelId="{67117756-3E64-4F4B-B7F7-CC2105BD2445}" srcId="{5F9E6F4D-7DFE-415F-AA35-316188E47A9B}" destId="{3817306A-4D49-441D-989C-A1F0E2B87E1F}" srcOrd="6" destOrd="0" parTransId="{91282390-D392-4FBF-A510-AC53B693B640}" sibTransId="{047DBC78-C80C-4713-ACF3-71005172181C}"/>
    <dgm:cxn modelId="{5C537505-6E39-486F-8111-300B35648404}" type="presOf" srcId="{9E31871A-45E5-4350-BDFA-9A0DC035E76B}" destId="{7D2FAD39-3E0F-45EE-A8C6-A4D13D2D0371}" srcOrd="0" destOrd="0" presId="urn:microsoft.com/office/officeart/2005/8/layout/radial2"/>
    <dgm:cxn modelId="{E6E9A7BF-2F8B-42B7-93BA-CF85AC13E3C7}" srcId="{5F9E6F4D-7DFE-415F-AA35-316188E47A9B}" destId="{6565A812-0D30-4E35-855E-B87F2C39BE91}" srcOrd="3" destOrd="0" parTransId="{DF7FEC69-B10C-4626-8AFF-77652CB15645}" sibTransId="{C2AEA144-34AC-4728-8145-2D24CA0FE5B6}"/>
    <dgm:cxn modelId="{A460932C-40BD-4F18-93B2-6BEB20D6D932}" srcId="{5F9E6F4D-7DFE-415F-AA35-316188E47A9B}" destId="{5CAB7D09-E856-4E48-8C7B-0C1BCC5BDA7E}" srcOrd="5" destOrd="0" parTransId="{606A04CA-9912-4CBC-BD84-9820AA028AC2}" sibTransId="{FA41EE63-CEBE-436C-96A3-FFCB225C12D6}"/>
    <dgm:cxn modelId="{41AF09CD-AD10-4B7A-90D5-4B2DDBF7AC8E}" type="presOf" srcId="{606A04CA-9912-4CBC-BD84-9820AA028AC2}" destId="{500F992B-EA13-459A-8CF2-5A1A8B0B9A5D}" srcOrd="0" destOrd="0" presId="urn:microsoft.com/office/officeart/2005/8/layout/radial2"/>
    <dgm:cxn modelId="{51301240-7662-4B0D-80D6-A695EAC3837A}" type="presOf" srcId="{6565A812-0D30-4E35-855E-B87F2C39BE91}" destId="{51EA04AC-9B5A-497D-8D78-54E953D1E86A}" srcOrd="0" destOrd="0" presId="urn:microsoft.com/office/officeart/2005/8/layout/radial2"/>
    <dgm:cxn modelId="{BE28348F-8BE5-4360-930D-A15B8B6AAE29}" srcId="{5F9E6F4D-7DFE-415F-AA35-316188E47A9B}" destId="{953ECB1C-E83D-4246-9FFA-3A11BD67C8E4}" srcOrd="0" destOrd="0" parTransId="{B73920D0-3CCE-48E3-8282-D2BCAE578F96}" sibTransId="{F3B9BA05-7C4D-489B-BAC4-ABC69BE507B5}"/>
    <dgm:cxn modelId="{D1E0E4E1-D151-4B82-A80B-CA3067208067}" type="presOf" srcId="{3817306A-4D49-441D-989C-A1F0E2B87E1F}" destId="{513932A6-A01E-430C-8998-7AB4A37793F6}" srcOrd="0" destOrd="0" presId="urn:microsoft.com/office/officeart/2005/8/layout/radial2"/>
    <dgm:cxn modelId="{1E8CFEFE-3A17-4ED0-9B4F-E88C557933C2}" srcId="{5F9E6F4D-7DFE-415F-AA35-316188E47A9B}" destId="{D9343E44-7096-4063-9930-1E4EB8A1845B}" srcOrd="2" destOrd="0" parTransId="{9E31871A-45E5-4350-BDFA-9A0DC035E76B}" sibTransId="{1DEE13AF-3392-4F93-A70E-42829E9BC8D8}"/>
    <dgm:cxn modelId="{C59492EE-C306-4260-8BB1-09901BDDD2B4}" type="presOf" srcId="{5CAB7D09-E856-4E48-8C7B-0C1BCC5BDA7E}" destId="{E50A9D36-F34B-45DE-8A73-7C79ACF4BAF1}" srcOrd="0" destOrd="0" presId="urn:microsoft.com/office/officeart/2005/8/layout/radial2"/>
    <dgm:cxn modelId="{5AB659DE-0479-40CE-ACA0-2029C0D3BCF1}" type="presOf" srcId="{91282390-D392-4FBF-A510-AC53B693B640}" destId="{C3AD7A05-134A-4A1A-BC54-71A7BA4148E8}" srcOrd="0" destOrd="0" presId="urn:microsoft.com/office/officeart/2005/8/layout/radial2"/>
    <dgm:cxn modelId="{4E6BEE6B-B9BC-4336-8482-AF04A54A3595}" type="presOf" srcId="{8197454A-6C5C-4959-96E6-C83C54211FC2}" destId="{FC416EC6-9467-4DB0-B948-7C96A0945172}" srcOrd="0" destOrd="0" presId="urn:microsoft.com/office/officeart/2005/8/layout/radial2"/>
    <dgm:cxn modelId="{33A4792C-E353-480F-A21B-79A8E4F4739D}" type="presOf" srcId="{4B2D31A5-CC6B-461D-92A6-2411C8102AD2}" destId="{96BB71EF-E27E-4B95-A703-DCA9E2FD926A}" srcOrd="0" destOrd="0" presId="urn:microsoft.com/office/officeart/2005/8/layout/radial2"/>
    <dgm:cxn modelId="{A4C0F25C-CE50-495A-93DC-D54C8951DE1A}" srcId="{5F9E6F4D-7DFE-415F-AA35-316188E47A9B}" destId="{F0F33748-4AF0-484D-BCA6-4F33A477F89C}" srcOrd="1" destOrd="0" parTransId="{32B6C652-8FF5-4FB1-831F-620B88830C2B}" sibTransId="{36956C8B-9CA0-4242-945B-EDBEE52DB51E}"/>
    <dgm:cxn modelId="{39FD62BB-19D2-4212-AC85-1EB43E06B7EA}" type="presOf" srcId="{953ECB1C-E83D-4246-9FFA-3A11BD67C8E4}" destId="{9DF71E61-13D1-460C-B55E-474D9CB2F5B7}" srcOrd="0" destOrd="0" presId="urn:microsoft.com/office/officeart/2005/8/layout/radial2"/>
    <dgm:cxn modelId="{3D9DAED7-1914-465E-8AC0-61BC16101133}" type="presOf" srcId="{5F9E6F4D-7DFE-415F-AA35-316188E47A9B}" destId="{E66D3B46-5C3F-4510-A041-DD6F0EE9BE07}" srcOrd="0" destOrd="0" presId="urn:microsoft.com/office/officeart/2005/8/layout/radial2"/>
    <dgm:cxn modelId="{AD3B9749-3B19-4CC5-A600-F8EE7B0AC831}" srcId="{5F9E6F4D-7DFE-415F-AA35-316188E47A9B}" destId="{ADFE5EF5-99B8-4D31-8784-5E3E8527C7A6}" srcOrd="4" destOrd="0" parTransId="{01AE3A97-07DA-41F0-8CD5-A45B00136ED0}" sibTransId="{57222653-9C5D-4873-9C90-4157D38C534D}"/>
    <dgm:cxn modelId="{71BC29CA-83B0-466F-9D1D-99008831A57F}" type="presOf" srcId="{DF7FEC69-B10C-4626-8AFF-77652CB15645}" destId="{F5831683-4EDA-4677-B581-2645CCD8C48F}" srcOrd="0" destOrd="0" presId="urn:microsoft.com/office/officeart/2005/8/layout/radial2"/>
    <dgm:cxn modelId="{A88AB1F2-1F11-41FD-BB32-DC1AA978A653}" type="presOf" srcId="{B73920D0-3CCE-48E3-8282-D2BCAE578F96}" destId="{AE261DAF-3EE5-4554-B16E-C9E3B0D82555}" srcOrd="0" destOrd="0" presId="urn:microsoft.com/office/officeart/2005/8/layout/radial2"/>
    <dgm:cxn modelId="{8F23BD62-F50C-4D63-9BEC-72EDD83B9050}" srcId="{5F9E6F4D-7DFE-415F-AA35-316188E47A9B}" destId="{4B2D31A5-CC6B-461D-92A6-2411C8102AD2}" srcOrd="7" destOrd="0" parTransId="{8197454A-6C5C-4959-96E6-C83C54211FC2}" sibTransId="{475D3E55-6CA1-420C-A3A4-B236CDB1B12F}"/>
    <dgm:cxn modelId="{C5A4BD6D-2B18-49AC-A1E3-1766706F5875}" type="presOf" srcId="{F0F33748-4AF0-484D-BCA6-4F33A477F89C}" destId="{69FDD47B-EB47-4A13-BD93-8F65163A442A}" srcOrd="0" destOrd="0" presId="urn:microsoft.com/office/officeart/2005/8/layout/radial2"/>
    <dgm:cxn modelId="{B4A8BA1D-2325-45C0-8025-70EA77EE3470}" type="presOf" srcId="{D9343E44-7096-4063-9930-1E4EB8A1845B}" destId="{6EE8717A-3F42-4FE4-AAE6-1AB0C7A1CC92}" srcOrd="0" destOrd="0" presId="urn:microsoft.com/office/officeart/2005/8/layout/radial2"/>
    <dgm:cxn modelId="{32D82777-E9E7-4087-AEE7-282B7B1BE85D}" type="presOf" srcId="{ADFE5EF5-99B8-4D31-8784-5E3E8527C7A6}" destId="{5EC95AEC-615A-4483-A514-A4D31CF12424}" srcOrd="0" destOrd="0" presId="urn:microsoft.com/office/officeart/2005/8/layout/radial2"/>
    <dgm:cxn modelId="{39286A9E-9DCA-4E15-A417-41E4AE9791B2}" type="presParOf" srcId="{E66D3B46-5C3F-4510-A041-DD6F0EE9BE07}" destId="{757AF61C-EA62-4FCD-99B1-B9B58FE53077}" srcOrd="0" destOrd="0" presId="urn:microsoft.com/office/officeart/2005/8/layout/radial2"/>
    <dgm:cxn modelId="{AEBD2282-E9BC-400F-8AA0-6AC80AEB2563}" type="presParOf" srcId="{757AF61C-EA62-4FCD-99B1-B9B58FE53077}" destId="{F5923095-8320-4EB0-9FB1-048D15542100}" srcOrd="0" destOrd="0" presId="urn:microsoft.com/office/officeart/2005/8/layout/radial2"/>
    <dgm:cxn modelId="{33441836-037C-45C0-96CF-1366522DF0C9}" type="presParOf" srcId="{F5923095-8320-4EB0-9FB1-048D15542100}" destId="{7826B069-276D-408D-BA80-CA9E0653AAC3}" srcOrd="0" destOrd="0" presId="urn:microsoft.com/office/officeart/2005/8/layout/radial2"/>
    <dgm:cxn modelId="{5EA3B94B-FD8D-4440-80E3-1D610AB224AB}" type="presParOf" srcId="{F5923095-8320-4EB0-9FB1-048D15542100}" destId="{665C704A-4B7D-4BB4-B2FE-745CE090538F}" srcOrd="1" destOrd="0" presId="urn:microsoft.com/office/officeart/2005/8/layout/radial2"/>
    <dgm:cxn modelId="{3EA5F7B4-CC53-499A-B62D-EFBE17134A9A}" type="presParOf" srcId="{757AF61C-EA62-4FCD-99B1-B9B58FE53077}" destId="{AE261DAF-3EE5-4554-B16E-C9E3B0D82555}" srcOrd="1" destOrd="0" presId="urn:microsoft.com/office/officeart/2005/8/layout/radial2"/>
    <dgm:cxn modelId="{63E23AC0-0201-4502-AF82-AA8DE6BE5A30}" type="presParOf" srcId="{757AF61C-EA62-4FCD-99B1-B9B58FE53077}" destId="{D7E3D0BE-F4C2-47B7-8F37-B23BDBEDBF9D}" srcOrd="2" destOrd="0" presId="urn:microsoft.com/office/officeart/2005/8/layout/radial2"/>
    <dgm:cxn modelId="{E7437C0C-BF9C-43F8-902A-DD8BDF030927}" type="presParOf" srcId="{D7E3D0BE-F4C2-47B7-8F37-B23BDBEDBF9D}" destId="{9DF71E61-13D1-460C-B55E-474D9CB2F5B7}" srcOrd="0" destOrd="0" presId="urn:microsoft.com/office/officeart/2005/8/layout/radial2"/>
    <dgm:cxn modelId="{ED420647-14A7-440E-B920-A8A4C5F67F5C}" type="presParOf" srcId="{D7E3D0BE-F4C2-47B7-8F37-B23BDBEDBF9D}" destId="{9CA3DFD3-F996-4034-82A0-9B64952B7920}" srcOrd="1" destOrd="0" presId="urn:microsoft.com/office/officeart/2005/8/layout/radial2"/>
    <dgm:cxn modelId="{FFC26559-053B-44D8-8FE7-BE07B6A980BF}" type="presParOf" srcId="{757AF61C-EA62-4FCD-99B1-B9B58FE53077}" destId="{1A80CBFE-A450-4AAE-ADB5-F8292F6F8DE5}" srcOrd="3" destOrd="0" presId="urn:microsoft.com/office/officeart/2005/8/layout/radial2"/>
    <dgm:cxn modelId="{69FC7647-0591-4D1D-906A-1D633518FAC0}" type="presParOf" srcId="{757AF61C-EA62-4FCD-99B1-B9B58FE53077}" destId="{950C47EF-C39C-4105-8E1F-D18A1C794407}" srcOrd="4" destOrd="0" presId="urn:microsoft.com/office/officeart/2005/8/layout/radial2"/>
    <dgm:cxn modelId="{B8CCCBBF-810E-4D89-939F-373834CB892A}" type="presParOf" srcId="{950C47EF-C39C-4105-8E1F-D18A1C794407}" destId="{69FDD47B-EB47-4A13-BD93-8F65163A442A}" srcOrd="0" destOrd="0" presId="urn:microsoft.com/office/officeart/2005/8/layout/radial2"/>
    <dgm:cxn modelId="{AFACFADE-A79D-40CE-B639-E5B88590EA4E}" type="presParOf" srcId="{950C47EF-C39C-4105-8E1F-D18A1C794407}" destId="{735221D5-62D1-4D59-ABAF-4FB083758F65}" srcOrd="1" destOrd="0" presId="urn:microsoft.com/office/officeart/2005/8/layout/radial2"/>
    <dgm:cxn modelId="{5AB639C9-2B5D-4317-AB6B-380A9F8230D0}" type="presParOf" srcId="{757AF61C-EA62-4FCD-99B1-B9B58FE53077}" destId="{7D2FAD39-3E0F-45EE-A8C6-A4D13D2D0371}" srcOrd="5" destOrd="0" presId="urn:microsoft.com/office/officeart/2005/8/layout/radial2"/>
    <dgm:cxn modelId="{D29532A1-1DD6-4AD1-849C-62BB0A6431A5}" type="presParOf" srcId="{757AF61C-EA62-4FCD-99B1-B9B58FE53077}" destId="{EBDB584A-485A-497D-AF61-63B6F4D3357A}" srcOrd="6" destOrd="0" presId="urn:microsoft.com/office/officeart/2005/8/layout/radial2"/>
    <dgm:cxn modelId="{5377692F-A69E-4E61-88D4-D69D454F0E4F}" type="presParOf" srcId="{EBDB584A-485A-497D-AF61-63B6F4D3357A}" destId="{6EE8717A-3F42-4FE4-AAE6-1AB0C7A1CC92}" srcOrd="0" destOrd="0" presId="urn:microsoft.com/office/officeart/2005/8/layout/radial2"/>
    <dgm:cxn modelId="{F2F2EB33-EA48-4453-A749-9C7DCD8E3888}" type="presParOf" srcId="{EBDB584A-485A-497D-AF61-63B6F4D3357A}" destId="{3DBF7BF8-EEEB-4F05-8C13-AC3EEED2C2B9}" srcOrd="1" destOrd="0" presId="urn:microsoft.com/office/officeart/2005/8/layout/radial2"/>
    <dgm:cxn modelId="{E983B837-5172-428C-BC2B-5DCA2EA7037B}" type="presParOf" srcId="{757AF61C-EA62-4FCD-99B1-B9B58FE53077}" destId="{F5831683-4EDA-4677-B581-2645CCD8C48F}" srcOrd="7" destOrd="0" presId="urn:microsoft.com/office/officeart/2005/8/layout/radial2"/>
    <dgm:cxn modelId="{3DB48E79-4889-4491-B6F6-7C12D3471A88}" type="presParOf" srcId="{757AF61C-EA62-4FCD-99B1-B9B58FE53077}" destId="{3D12CF8A-5647-4D84-8825-273C6EF00CFE}" srcOrd="8" destOrd="0" presId="urn:microsoft.com/office/officeart/2005/8/layout/radial2"/>
    <dgm:cxn modelId="{98727FBE-8015-4E73-9F35-B000254DA3BF}" type="presParOf" srcId="{3D12CF8A-5647-4D84-8825-273C6EF00CFE}" destId="{51EA04AC-9B5A-497D-8D78-54E953D1E86A}" srcOrd="0" destOrd="0" presId="urn:microsoft.com/office/officeart/2005/8/layout/radial2"/>
    <dgm:cxn modelId="{B3C0F0F5-A704-4FF9-9A7C-4C9970743A5F}" type="presParOf" srcId="{3D12CF8A-5647-4D84-8825-273C6EF00CFE}" destId="{CA2FFA0F-4FF0-4F52-8674-A9AD431868CA}" srcOrd="1" destOrd="0" presId="urn:microsoft.com/office/officeart/2005/8/layout/radial2"/>
    <dgm:cxn modelId="{4EFF730A-E381-43DC-97C3-B45F8A541233}" type="presParOf" srcId="{757AF61C-EA62-4FCD-99B1-B9B58FE53077}" destId="{A4765167-4816-4A26-B385-0CAFCF5BE2DE}" srcOrd="9" destOrd="0" presId="urn:microsoft.com/office/officeart/2005/8/layout/radial2"/>
    <dgm:cxn modelId="{0833702F-E68A-4E77-8E4B-1C501AB7DD2E}" type="presParOf" srcId="{757AF61C-EA62-4FCD-99B1-B9B58FE53077}" destId="{3E056585-C261-45EA-A193-FBFD124BB635}" srcOrd="10" destOrd="0" presId="urn:microsoft.com/office/officeart/2005/8/layout/radial2"/>
    <dgm:cxn modelId="{F891548C-58CF-44B7-BDEE-E34EE80365A5}" type="presParOf" srcId="{3E056585-C261-45EA-A193-FBFD124BB635}" destId="{5EC95AEC-615A-4483-A514-A4D31CF12424}" srcOrd="0" destOrd="0" presId="urn:microsoft.com/office/officeart/2005/8/layout/radial2"/>
    <dgm:cxn modelId="{9CD3C099-72D9-4457-8AD4-47B474CC5F65}" type="presParOf" srcId="{3E056585-C261-45EA-A193-FBFD124BB635}" destId="{033FA6D9-EAC7-400B-9020-33204DBFD4C6}" srcOrd="1" destOrd="0" presId="urn:microsoft.com/office/officeart/2005/8/layout/radial2"/>
    <dgm:cxn modelId="{38CB0239-F653-4058-88BD-9A49F49CDF5E}" type="presParOf" srcId="{757AF61C-EA62-4FCD-99B1-B9B58FE53077}" destId="{500F992B-EA13-459A-8CF2-5A1A8B0B9A5D}" srcOrd="11" destOrd="0" presId="urn:microsoft.com/office/officeart/2005/8/layout/radial2"/>
    <dgm:cxn modelId="{6D2A00EF-88BE-4D42-A7D8-A7D155FD6EAE}" type="presParOf" srcId="{757AF61C-EA62-4FCD-99B1-B9B58FE53077}" destId="{5A56AD53-24D3-4C6C-86E3-F9935A205132}" srcOrd="12" destOrd="0" presId="urn:microsoft.com/office/officeart/2005/8/layout/radial2"/>
    <dgm:cxn modelId="{52260CAD-5232-4AE3-8B47-4A2B9D828F7D}" type="presParOf" srcId="{5A56AD53-24D3-4C6C-86E3-F9935A205132}" destId="{E50A9D36-F34B-45DE-8A73-7C79ACF4BAF1}" srcOrd="0" destOrd="0" presId="urn:microsoft.com/office/officeart/2005/8/layout/radial2"/>
    <dgm:cxn modelId="{1CCF9757-D0D6-4AB4-AE3F-373664FB0E71}" type="presParOf" srcId="{5A56AD53-24D3-4C6C-86E3-F9935A205132}" destId="{70D77AA7-C68A-401A-ACB6-AC782F1444D2}" srcOrd="1" destOrd="0" presId="urn:microsoft.com/office/officeart/2005/8/layout/radial2"/>
    <dgm:cxn modelId="{856230F5-B553-4B50-BD74-D1C1B23EA2ED}" type="presParOf" srcId="{757AF61C-EA62-4FCD-99B1-B9B58FE53077}" destId="{C3AD7A05-134A-4A1A-BC54-71A7BA4148E8}" srcOrd="13" destOrd="0" presId="urn:microsoft.com/office/officeart/2005/8/layout/radial2"/>
    <dgm:cxn modelId="{31197770-2032-474B-9499-BA69ACEA2DDC}" type="presParOf" srcId="{757AF61C-EA62-4FCD-99B1-B9B58FE53077}" destId="{8F67F9D1-B5B2-4415-9B34-E8C58B75D193}" srcOrd="14" destOrd="0" presId="urn:microsoft.com/office/officeart/2005/8/layout/radial2"/>
    <dgm:cxn modelId="{5EECBD00-5292-4B4D-983B-71C037B1EDEF}" type="presParOf" srcId="{8F67F9D1-B5B2-4415-9B34-E8C58B75D193}" destId="{513932A6-A01E-430C-8998-7AB4A37793F6}" srcOrd="0" destOrd="0" presId="urn:microsoft.com/office/officeart/2005/8/layout/radial2"/>
    <dgm:cxn modelId="{876BB8FD-A8C0-4729-8F62-9BAE0FA22570}" type="presParOf" srcId="{8F67F9D1-B5B2-4415-9B34-E8C58B75D193}" destId="{66DAE850-21DA-46F4-B8C2-08B27E41A566}" srcOrd="1" destOrd="0" presId="urn:microsoft.com/office/officeart/2005/8/layout/radial2"/>
    <dgm:cxn modelId="{1ECDC36E-9BC9-4E21-A4C3-17916946400A}" type="presParOf" srcId="{757AF61C-EA62-4FCD-99B1-B9B58FE53077}" destId="{FC416EC6-9467-4DB0-B948-7C96A0945172}" srcOrd="15" destOrd="0" presId="urn:microsoft.com/office/officeart/2005/8/layout/radial2"/>
    <dgm:cxn modelId="{4BF8EB35-1967-4724-BAF1-6C9D8A5274B1}" type="presParOf" srcId="{757AF61C-EA62-4FCD-99B1-B9B58FE53077}" destId="{ECF98A41-D7C7-4489-ACD4-E789E743412E}" srcOrd="16" destOrd="0" presId="urn:microsoft.com/office/officeart/2005/8/layout/radial2"/>
    <dgm:cxn modelId="{D488E16F-76D2-46BC-8CC9-EAE4FF99526F}" type="presParOf" srcId="{ECF98A41-D7C7-4489-ACD4-E789E743412E}" destId="{96BB71EF-E27E-4B95-A703-DCA9E2FD926A}" srcOrd="0" destOrd="0" presId="urn:microsoft.com/office/officeart/2005/8/layout/radial2"/>
    <dgm:cxn modelId="{BC021AAF-2B46-4ED9-AB20-3A132BFBD8DB}" type="presParOf" srcId="{ECF98A41-D7C7-4489-ACD4-E789E743412E}" destId="{F2DFFC51-5512-43DC-A988-3753F574684F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641D19-6AED-274C-BEDF-0465D72B80F5}">
      <dsp:nvSpPr>
        <dsp:cNvPr id="0" name=""/>
        <dsp:cNvSpPr/>
      </dsp:nvSpPr>
      <dsp:spPr>
        <a:xfrm rot="8164014">
          <a:off x="1832020" y="1848078"/>
          <a:ext cx="225036" cy="22587"/>
        </a:xfrm>
        <a:custGeom>
          <a:avLst/>
          <a:gdLst/>
          <a:ahLst/>
          <a:cxnLst/>
          <a:rect l="0" t="0" r="0" b="0"/>
          <a:pathLst>
            <a:path>
              <a:moveTo>
                <a:pt x="0" y="11293"/>
              </a:moveTo>
              <a:lnTo>
                <a:pt x="225036" y="11293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3F09C9-A71E-3D47-ABCD-30785700DFF0}">
      <dsp:nvSpPr>
        <dsp:cNvPr id="0" name=""/>
        <dsp:cNvSpPr/>
      </dsp:nvSpPr>
      <dsp:spPr>
        <a:xfrm rot="2200667">
          <a:off x="2596791" y="1819494"/>
          <a:ext cx="388888" cy="22587"/>
        </a:xfrm>
        <a:custGeom>
          <a:avLst/>
          <a:gdLst/>
          <a:ahLst/>
          <a:cxnLst/>
          <a:rect l="0" t="0" r="0" b="0"/>
          <a:pathLst>
            <a:path>
              <a:moveTo>
                <a:pt x="0" y="11293"/>
              </a:moveTo>
              <a:lnTo>
                <a:pt x="388888" y="11293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C216A6-AADA-BC4A-9541-5EE68481329E}">
      <dsp:nvSpPr>
        <dsp:cNvPr id="0" name=""/>
        <dsp:cNvSpPr/>
      </dsp:nvSpPr>
      <dsp:spPr>
        <a:xfrm rot="20158215">
          <a:off x="2610822" y="1225409"/>
          <a:ext cx="564653" cy="22587"/>
        </a:xfrm>
        <a:custGeom>
          <a:avLst/>
          <a:gdLst/>
          <a:ahLst/>
          <a:cxnLst/>
          <a:rect l="0" t="0" r="0" b="0"/>
          <a:pathLst>
            <a:path>
              <a:moveTo>
                <a:pt x="0" y="11293"/>
              </a:moveTo>
              <a:lnTo>
                <a:pt x="564653" y="11293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359AC1-74D2-A14F-A120-F8514F94B76D}">
      <dsp:nvSpPr>
        <dsp:cNvPr id="0" name=""/>
        <dsp:cNvSpPr/>
      </dsp:nvSpPr>
      <dsp:spPr>
        <a:xfrm rot="12388032">
          <a:off x="1786520" y="1268301"/>
          <a:ext cx="252268" cy="22587"/>
        </a:xfrm>
        <a:custGeom>
          <a:avLst/>
          <a:gdLst/>
          <a:ahLst/>
          <a:cxnLst/>
          <a:rect l="0" t="0" r="0" b="0"/>
          <a:pathLst>
            <a:path>
              <a:moveTo>
                <a:pt x="0" y="11293"/>
              </a:moveTo>
              <a:lnTo>
                <a:pt x="252268" y="11293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D80C75-3D67-9E4D-8590-BF2769EEE404}">
      <dsp:nvSpPr>
        <dsp:cNvPr id="0" name=""/>
        <dsp:cNvSpPr/>
      </dsp:nvSpPr>
      <dsp:spPr>
        <a:xfrm rot="16788690">
          <a:off x="2247046" y="1009775"/>
          <a:ext cx="328123" cy="22587"/>
        </a:xfrm>
        <a:custGeom>
          <a:avLst/>
          <a:gdLst/>
          <a:ahLst/>
          <a:cxnLst/>
          <a:rect l="0" t="0" r="0" b="0"/>
          <a:pathLst>
            <a:path>
              <a:moveTo>
                <a:pt x="0" y="11293"/>
              </a:moveTo>
              <a:lnTo>
                <a:pt x="328123" y="11293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A4AFE3-2535-DE47-8AB1-6A416DE58564}">
      <dsp:nvSpPr>
        <dsp:cNvPr id="0" name=""/>
        <dsp:cNvSpPr/>
      </dsp:nvSpPr>
      <dsp:spPr>
        <a:xfrm>
          <a:off x="1830715" y="888245"/>
          <a:ext cx="1258124" cy="114728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1C1995-6D9A-1F48-9BC8-0C7C41BA6212}">
      <dsp:nvSpPr>
        <dsp:cNvPr id="0" name=""/>
        <dsp:cNvSpPr/>
      </dsp:nvSpPr>
      <dsp:spPr>
        <a:xfrm>
          <a:off x="1922002" y="-215910"/>
          <a:ext cx="1219006" cy="108157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Олимпиада кружкового движения НТИ-Всероссийская инженерная олимпиада</a:t>
          </a:r>
        </a:p>
      </dsp:txBody>
      <dsp:txXfrm>
        <a:off x="2100521" y="-57517"/>
        <a:ext cx="861968" cy="764787"/>
      </dsp:txXfrm>
    </dsp:sp>
    <dsp:sp modelId="{B4A8B22A-2DB3-464B-80D8-3F8F8C9E9BB0}">
      <dsp:nvSpPr>
        <dsp:cNvPr id="0" name=""/>
        <dsp:cNvSpPr/>
      </dsp:nvSpPr>
      <dsp:spPr>
        <a:xfrm>
          <a:off x="744338" y="408568"/>
          <a:ext cx="1111896" cy="113229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Всероссийские олимпиады школьников</a:t>
          </a:r>
        </a:p>
      </dsp:txBody>
      <dsp:txXfrm>
        <a:off x="907171" y="574389"/>
        <a:ext cx="786230" cy="800657"/>
      </dsp:txXfrm>
    </dsp:sp>
    <dsp:sp modelId="{EDABB03B-DDC5-C142-86E3-97DFA47197A6}">
      <dsp:nvSpPr>
        <dsp:cNvPr id="0" name=""/>
        <dsp:cNvSpPr/>
      </dsp:nvSpPr>
      <dsp:spPr>
        <a:xfrm>
          <a:off x="1171899" y="408568"/>
          <a:ext cx="1667844" cy="11322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6500" kern="1200" dirty="0"/>
        </a:p>
      </dsp:txBody>
      <dsp:txXfrm>
        <a:off x="1171899" y="408568"/>
        <a:ext cx="1667844" cy="1132299"/>
      </dsp:txXfrm>
    </dsp:sp>
    <dsp:sp modelId="{FD22F414-9DDD-EA41-8D72-0BF15F08F1CD}">
      <dsp:nvSpPr>
        <dsp:cNvPr id="0" name=""/>
        <dsp:cNvSpPr/>
      </dsp:nvSpPr>
      <dsp:spPr>
        <a:xfrm>
          <a:off x="3104019" y="218861"/>
          <a:ext cx="1219659" cy="130386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Международные олимпиады</a:t>
          </a:r>
        </a:p>
      </dsp:txBody>
      <dsp:txXfrm>
        <a:off x="3282634" y="409807"/>
        <a:ext cx="862429" cy="921972"/>
      </dsp:txXfrm>
    </dsp:sp>
    <dsp:sp modelId="{14CAFCD4-28ED-5C46-8206-B2058AB55111}">
      <dsp:nvSpPr>
        <dsp:cNvPr id="0" name=""/>
        <dsp:cNvSpPr/>
      </dsp:nvSpPr>
      <dsp:spPr>
        <a:xfrm>
          <a:off x="2805438" y="1706193"/>
          <a:ext cx="1327669" cy="125915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Вузовские олимпиады</a:t>
          </a:r>
        </a:p>
      </dsp:txBody>
      <dsp:txXfrm>
        <a:off x="2999871" y="1890593"/>
        <a:ext cx="938803" cy="890359"/>
      </dsp:txXfrm>
    </dsp:sp>
    <dsp:sp modelId="{095E9CEC-333E-E643-BE20-3027D96DF741}">
      <dsp:nvSpPr>
        <dsp:cNvPr id="0" name=""/>
        <dsp:cNvSpPr/>
      </dsp:nvSpPr>
      <dsp:spPr>
        <a:xfrm>
          <a:off x="750752" y="1752674"/>
          <a:ext cx="1303069" cy="125824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Организоргаоорганизаация</a:t>
          </a:r>
          <a:r>
            <a:rPr lang="ru-RU" sz="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постоянно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действующего семинара – практикума по олимпиадной подготовке</a:t>
          </a:r>
          <a:endParaRPr lang="ru-RU" sz="800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1582" y="1936940"/>
        <a:ext cx="921409" cy="8897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416EC6-9467-4DB0-B948-7C96A0945172}">
      <dsp:nvSpPr>
        <dsp:cNvPr id="0" name=""/>
        <dsp:cNvSpPr/>
      </dsp:nvSpPr>
      <dsp:spPr>
        <a:xfrm rot="11079525">
          <a:off x="1753387" y="1954571"/>
          <a:ext cx="178628" cy="15776"/>
        </a:xfrm>
        <a:custGeom>
          <a:avLst/>
          <a:gdLst/>
          <a:ahLst/>
          <a:cxnLst/>
          <a:rect l="0" t="0" r="0" b="0"/>
          <a:pathLst>
            <a:path>
              <a:moveTo>
                <a:pt x="0" y="7888"/>
              </a:moveTo>
              <a:lnTo>
                <a:pt x="178628" y="788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AD7A05-134A-4A1A-BC54-71A7BA4148E8}">
      <dsp:nvSpPr>
        <dsp:cNvPr id="0" name=""/>
        <dsp:cNvSpPr/>
      </dsp:nvSpPr>
      <dsp:spPr>
        <a:xfrm rot="7657612">
          <a:off x="1467653" y="2475680"/>
          <a:ext cx="644363" cy="15776"/>
        </a:xfrm>
        <a:custGeom>
          <a:avLst/>
          <a:gdLst/>
          <a:ahLst/>
          <a:cxnLst/>
          <a:rect l="0" t="0" r="0" b="0"/>
          <a:pathLst>
            <a:path>
              <a:moveTo>
                <a:pt x="0" y="7888"/>
              </a:moveTo>
              <a:lnTo>
                <a:pt x="644363" y="788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0F992B-EA13-459A-8CF2-5A1A8B0B9A5D}">
      <dsp:nvSpPr>
        <dsp:cNvPr id="0" name=""/>
        <dsp:cNvSpPr/>
      </dsp:nvSpPr>
      <dsp:spPr>
        <a:xfrm rot="21302851">
          <a:off x="2405601" y="1856387"/>
          <a:ext cx="2414081" cy="15776"/>
        </a:xfrm>
        <a:custGeom>
          <a:avLst/>
          <a:gdLst/>
          <a:ahLst/>
          <a:cxnLst/>
          <a:rect l="0" t="0" r="0" b="0"/>
          <a:pathLst>
            <a:path>
              <a:moveTo>
                <a:pt x="0" y="7888"/>
              </a:moveTo>
              <a:lnTo>
                <a:pt x="2414081" y="788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765167-4816-4A26-B385-0CAFCF5BE2DE}">
      <dsp:nvSpPr>
        <dsp:cNvPr id="0" name=""/>
        <dsp:cNvSpPr/>
      </dsp:nvSpPr>
      <dsp:spPr>
        <a:xfrm rot="1377252">
          <a:off x="2368305" y="2288511"/>
          <a:ext cx="1055849" cy="15776"/>
        </a:xfrm>
        <a:custGeom>
          <a:avLst/>
          <a:gdLst/>
          <a:ahLst/>
          <a:cxnLst/>
          <a:rect l="0" t="0" r="0" b="0"/>
          <a:pathLst>
            <a:path>
              <a:moveTo>
                <a:pt x="0" y="7888"/>
              </a:moveTo>
              <a:lnTo>
                <a:pt x="1055849" y="788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831683-4EDA-4677-B581-2645CCD8C48F}">
      <dsp:nvSpPr>
        <dsp:cNvPr id="0" name=""/>
        <dsp:cNvSpPr/>
      </dsp:nvSpPr>
      <dsp:spPr>
        <a:xfrm rot="19699499">
          <a:off x="2284168" y="1389782"/>
          <a:ext cx="1690917" cy="15776"/>
        </a:xfrm>
        <a:custGeom>
          <a:avLst/>
          <a:gdLst/>
          <a:ahLst/>
          <a:cxnLst/>
          <a:rect l="0" t="0" r="0" b="0"/>
          <a:pathLst>
            <a:path>
              <a:moveTo>
                <a:pt x="0" y="7888"/>
              </a:moveTo>
              <a:lnTo>
                <a:pt x="1690917" y="788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2FAD39-3E0F-45EE-A8C6-A4D13D2D0371}">
      <dsp:nvSpPr>
        <dsp:cNvPr id="0" name=""/>
        <dsp:cNvSpPr/>
      </dsp:nvSpPr>
      <dsp:spPr>
        <a:xfrm rot="4037913">
          <a:off x="2042609" y="2563593"/>
          <a:ext cx="743786" cy="15776"/>
        </a:xfrm>
        <a:custGeom>
          <a:avLst/>
          <a:gdLst/>
          <a:ahLst/>
          <a:cxnLst/>
          <a:rect l="0" t="0" r="0" b="0"/>
          <a:pathLst>
            <a:path>
              <a:moveTo>
                <a:pt x="0" y="7888"/>
              </a:moveTo>
              <a:lnTo>
                <a:pt x="743786" y="788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80CBFE-A450-4AAE-ADB5-F8292F6F8DE5}">
      <dsp:nvSpPr>
        <dsp:cNvPr id="0" name=""/>
        <dsp:cNvSpPr/>
      </dsp:nvSpPr>
      <dsp:spPr>
        <a:xfrm rot="13441603">
          <a:off x="1068571" y="1401146"/>
          <a:ext cx="1004237" cy="15776"/>
        </a:xfrm>
        <a:custGeom>
          <a:avLst/>
          <a:gdLst/>
          <a:ahLst/>
          <a:cxnLst/>
          <a:rect l="0" t="0" r="0" b="0"/>
          <a:pathLst>
            <a:path>
              <a:moveTo>
                <a:pt x="0" y="7888"/>
              </a:moveTo>
              <a:lnTo>
                <a:pt x="1004237" y="788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261DAF-3EE5-4554-B16E-C9E3B0D82555}">
      <dsp:nvSpPr>
        <dsp:cNvPr id="0" name=""/>
        <dsp:cNvSpPr/>
      </dsp:nvSpPr>
      <dsp:spPr>
        <a:xfrm rot="17311133">
          <a:off x="1984330" y="1371519"/>
          <a:ext cx="781686" cy="15776"/>
        </a:xfrm>
        <a:custGeom>
          <a:avLst/>
          <a:gdLst/>
          <a:ahLst/>
          <a:cxnLst/>
          <a:rect l="0" t="0" r="0" b="0"/>
          <a:pathLst>
            <a:path>
              <a:moveTo>
                <a:pt x="0" y="7888"/>
              </a:moveTo>
              <a:lnTo>
                <a:pt x="781686" y="788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5C704A-4B7D-4BB4-B2FE-745CE090538F}">
      <dsp:nvSpPr>
        <dsp:cNvPr id="0" name=""/>
        <dsp:cNvSpPr/>
      </dsp:nvSpPr>
      <dsp:spPr>
        <a:xfrm>
          <a:off x="1606415" y="1376983"/>
          <a:ext cx="1428373" cy="122444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F71E61-13D1-460C-B55E-474D9CB2F5B7}">
      <dsp:nvSpPr>
        <dsp:cNvPr id="0" name=""/>
        <dsp:cNvSpPr/>
      </dsp:nvSpPr>
      <dsp:spPr>
        <a:xfrm>
          <a:off x="1955941" y="-14911"/>
          <a:ext cx="1424682" cy="103853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Робототех-ника</a:t>
          </a:r>
          <a:r>
            <a:rPr lang="ru-RU" sz="1400" b="1" kern="1200" dirty="0" smtClean="0"/>
            <a:t> </a:t>
          </a:r>
          <a:endParaRPr lang="ru-RU" sz="1400" b="1" kern="1200" dirty="0"/>
        </a:p>
      </dsp:txBody>
      <dsp:txXfrm>
        <a:off x="2164581" y="137179"/>
        <a:ext cx="1007402" cy="734354"/>
      </dsp:txXfrm>
    </dsp:sp>
    <dsp:sp modelId="{69FDD47B-EB47-4A13-BD93-8F65163A442A}">
      <dsp:nvSpPr>
        <dsp:cNvPr id="0" name=""/>
        <dsp:cNvSpPr/>
      </dsp:nvSpPr>
      <dsp:spPr>
        <a:xfrm>
          <a:off x="97379" y="-22672"/>
          <a:ext cx="1299881" cy="127169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Экология: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 проекта до внедрения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287742" y="163563"/>
        <a:ext cx="919155" cy="899220"/>
      </dsp:txXfrm>
    </dsp:sp>
    <dsp:sp modelId="{6EE8717A-3F42-4FE4-AAE6-1AB0C7A1CC92}">
      <dsp:nvSpPr>
        <dsp:cNvPr id="0" name=""/>
        <dsp:cNvSpPr/>
      </dsp:nvSpPr>
      <dsp:spPr>
        <a:xfrm>
          <a:off x="2271156" y="2876938"/>
          <a:ext cx="940246" cy="95134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Квант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08852" y="3016259"/>
        <a:ext cx="664854" cy="672700"/>
      </dsp:txXfrm>
    </dsp:sp>
    <dsp:sp modelId="{51EA04AC-9B5A-497D-8D78-54E953D1E86A}">
      <dsp:nvSpPr>
        <dsp:cNvPr id="0" name=""/>
        <dsp:cNvSpPr/>
      </dsp:nvSpPr>
      <dsp:spPr>
        <a:xfrm>
          <a:off x="3761647" y="21902"/>
          <a:ext cx="1206583" cy="122713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Физтех: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физика и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техноло-гия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38347" y="201612"/>
        <a:ext cx="853183" cy="867715"/>
      </dsp:txXfrm>
    </dsp:sp>
    <dsp:sp modelId="{5EC95AEC-615A-4483-A514-A4D31CF12424}">
      <dsp:nvSpPr>
        <dsp:cNvPr id="0" name=""/>
        <dsp:cNvSpPr/>
      </dsp:nvSpPr>
      <dsp:spPr>
        <a:xfrm>
          <a:off x="3224232" y="2158525"/>
          <a:ext cx="2116487" cy="144998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Инженерное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программирова-ние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34184" y="2370871"/>
        <a:ext cx="1496583" cy="1025294"/>
      </dsp:txXfrm>
    </dsp:sp>
    <dsp:sp modelId="{E50A9D36-F34B-45DE-8A73-7C79ACF4BAF1}">
      <dsp:nvSpPr>
        <dsp:cNvPr id="0" name=""/>
        <dsp:cNvSpPr/>
      </dsp:nvSpPr>
      <dsp:spPr>
        <a:xfrm>
          <a:off x="4805042" y="956985"/>
          <a:ext cx="2221684" cy="141541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Эксперименталь-ная</a:t>
          </a:r>
          <a:endParaRPr lang="ru-RU" sz="14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геометрия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5130400" y="1164268"/>
        <a:ext cx="1570968" cy="1000849"/>
      </dsp:txXfrm>
    </dsp:sp>
    <dsp:sp modelId="{513932A6-A01E-430C-8998-7AB4A37793F6}">
      <dsp:nvSpPr>
        <dsp:cNvPr id="0" name=""/>
        <dsp:cNvSpPr/>
      </dsp:nvSpPr>
      <dsp:spPr>
        <a:xfrm>
          <a:off x="528476" y="2601098"/>
          <a:ext cx="1321990" cy="132260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Три вектора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722077" y="2794788"/>
        <a:ext cx="934788" cy="935221"/>
      </dsp:txXfrm>
    </dsp:sp>
    <dsp:sp modelId="{96BB71EF-E27E-4B95-A703-DCA9E2FD926A}">
      <dsp:nvSpPr>
        <dsp:cNvPr id="0" name=""/>
        <dsp:cNvSpPr/>
      </dsp:nvSpPr>
      <dsp:spPr>
        <a:xfrm>
          <a:off x="0" y="1270426"/>
          <a:ext cx="1759628" cy="122713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Эксперимен-тальная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физика</a:t>
          </a:r>
        </a:p>
      </dsp:txBody>
      <dsp:txXfrm>
        <a:off x="257692" y="1450136"/>
        <a:ext cx="1244244" cy="8677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41EB22-29CB-4AEC-8C63-2A6F61286A8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C881B-6DCC-4E6B-8181-BEC688E93D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998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BD4E73-A0E1-4E27-90F9-D3860869B9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EC067EE-0919-4125-A6DB-408A2DDC56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5D73FE0-9A4B-40A4-B7B8-44575C8F05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6D843A-1FD5-4707-B32A-DEADEB0A604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CEE2294-D3FA-44AE-8E23-6EB170D3D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6719793-0AAD-4E12-849A-AAC2622DA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F05372-105F-4D0E-A493-D59F504E6D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818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9C94AE-7687-4C8B-8C17-87AEAC9A0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52EE4DA-C93C-4C32-9489-EA8091ED46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5DFEE4B-3276-4607-9639-F94D7C4A60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6D843A-1FD5-4707-B32A-DEADEB0A604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50CD996-3804-4ED8-A733-717B16FC0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652B0B3-3B57-496A-A81A-6D7D9007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F05372-105F-4D0E-A493-D59F504E6D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512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2834E6D1-73AB-430F-BAC3-A2D6D2492D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B25C349-CCDB-4838-AC8E-5C86243B28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3F76C16-F9F1-42AF-9E80-F474B67E96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6D843A-1FD5-4707-B32A-DEADEB0A604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D6BFF3A-8AB0-4292-9026-5FBDFA5BC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05864B-9D80-40D2-9498-9B71E191B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F05372-105F-4D0E-A493-D59F504E6D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407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">
  <p:cSld name="Custom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6109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7375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 and 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title"/>
          </p:nvPr>
        </p:nvSpPr>
        <p:spPr>
          <a:xfrm>
            <a:off x="609600" y="90487"/>
            <a:ext cx="10972800" cy="15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9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1519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userDrawn="1">
  <p:cSld name="Титульный слайд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8023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BFE4-861D-4188-9B27-66432E58D412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0D936-0588-46F7-9EBA-92A795873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3519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D15912-75AE-4DBF-82AC-9893DEA016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1EF09B4-B881-4831-BB01-7EE17BF4B3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6A75C38-4053-4D62-832A-653D897526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709BD6-4EA0-4EED-9854-945361E3CA25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3060FA0-FDF8-4739-8EDE-F1CEF97C8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45F0ACE-17BE-46E0-901D-66A332CD8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4BB313-6D41-4A06-9171-577ED2CC8E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0224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0304F5-1C4B-4114-8BBB-4C04B9E01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D60F866-CC27-4482-9F24-AE79C6C30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BEF58BD-CC0A-4995-A0BC-6C554C2C8F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709BD6-4EA0-4EED-9854-945361E3CA25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2D3723E-DB36-4941-941B-CB0C32FAE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A5DC170-ED94-4564-BA17-D71B2AF73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4BB313-6D41-4A06-9171-577ED2CC8E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6642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5C78AA-3FAB-4822-806E-2AF329C23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E130C7-3F70-486E-B7F5-3F4B1E03A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0A93C81-1C2A-48B1-A048-D8B6B33B72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709BD6-4EA0-4EED-9854-945361E3CA25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E49F0CA-7544-4F50-83FE-3B9692C15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1A617A7-D750-496A-9560-53711C01C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4BB313-6D41-4A06-9171-577ED2CC8E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536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410E13-7DFE-4134-8F5C-C05CC6126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F5344FE-65B4-4FB7-B359-F90B647E1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24D911-8AC6-4533-AF2C-6468623FB8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6D843A-1FD5-4707-B32A-DEADEB0A604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8F55B01-444A-4AF3-B90D-A56E3801D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D22696C-0E68-4F90-A4A1-97B928729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F05372-105F-4D0E-A493-D59F504E6D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193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C98980-B78E-4FB6-8923-4D5C4BECC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9B8D37A-5B05-4695-B548-23716C846B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7BCCE4E-E5F6-42FF-93EE-94E4342BE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9A60166-74F6-47DC-AE54-761AEFB306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709BD6-4EA0-4EED-9854-945361E3CA25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0245AF9-3CE6-477D-8AFC-BEB607729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40CC0E4-034E-4D31-B0C0-EBFE3C439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4BB313-6D41-4A06-9171-577ED2CC8E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7628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7555B3-D5D5-4424-BC6E-4A58BB2D2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6BBC136-7A14-4B3E-8AF4-5988EA453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962E045-D5F5-41F1-A129-08BF763777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A4BF13B-24E0-48DA-BF60-616877D417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642BBA9-5FD1-4711-B37F-42A2366240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CE10A567-31F7-4428-BBD3-69FF994262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709BD6-4EA0-4EED-9854-945361E3CA25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D30AA78-A524-4F9A-BC5D-7F3BFBFC9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7433B25-F65D-47EB-9503-D5C5E974F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4BB313-6D41-4A06-9171-577ED2CC8E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5168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9D790C-A055-40D2-97AE-7E4F6203C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CB8B3F9-E66A-4C07-B0E8-EE341A98EA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709BD6-4EA0-4EED-9854-945361E3CA25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027742C-94C7-4503-BD7D-3A7FD5FBE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6CBF4BD-BC80-4BB2-93CA-061A892A0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4BB313-6D41-4A06-9171-577ED2CC8E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501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698A281-7B1D-4E11-BD27-C41507643F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709BD6-4EA0-4EED-9854-945361E3CA25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694A77B-D735-4524-BA28-D9660CFDB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73E9C8B-BD53-4AC6-BA6A-CE5E0DD90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4BB313-6D41-4A06-9171-577ED2CC8E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5096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5DECBB7-E149-416A-A7BC-30150987B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244CEC7-F3FD-4168-8B63-AEF757C87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BA6CCFE-22D7-4F59-8FB2-C169F1CA76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B18AD61-0F07-43D5-BFDD-11DE1D0A4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709BD6-4EA0-4EED-9854-945361E3CA25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2851B28-9E2D-4E82-A42D-E18260F33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6BE4E9A-2471-4C82-87D0-2A03CCE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4BB313-6D41-4A06-9171-577ED2CC8E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307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7EB4E2-9210-47C1-BA34-AAC7D901B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66BEED2-C63F-46BB-A8CF-A2FFB745D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D4F8BD1-4BC3-4A6D-9B9A-4D261BCC0B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553B351-CAB9-49D2-A3D1-5A716698BB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709BD6-4EA0-4EED-9854-945361E3CA25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79DC455-D51E-498F-8002-3EA516E38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E40CF70-6331-47D7-93E0-55F8E9D36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4BB313-6D41-4A06-9171-577ED2CC8E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7450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3CC938-DF2E-46C7-925F-58CCD9EE2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35F7D6F-03E3-48AC-BC84-1F1ACFCAB6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E103191-9CC4-40A0-A561-AD6B0F6F2F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709BD6-4EA0-4EED-9854-945361E3CA25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CC2D5F-C0FC-4B98-B351-2FF84DE73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DF36473-7549-44D4-9D87-F478AC7F7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4BB313-6D41-4A06-9171-577ED2CC8E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1045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B6A313A-D391-490B-A3C1-F7276B5FA4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6DB4601-2845-406E-88BA-2F1E68B86F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B156AD1-1384-4773-9E68-70AE3B3068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709BD6-4EA0-4EED-9854-945361E3CA25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F83A8A9-1CA7-4187-8C21-DA898EDDE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9FBF28-9E76-4E55-B2AE-49B819809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4BB313-6D41-4A06-9171-577ED2CC8E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291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105F9B-1CF9-461C-9C90-1E74DE3DE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9F7C482-ED08-46B5-91B6-95438A8215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784D48F-0713-4A75-A008-7B3B5C9345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6D843A-1FD5-4707-B32A-DEADEB0A604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269609F-57BE-47E1-A95D-B99C5B951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29203E1-FD07-4A8C-BF7D-F248DFA5E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F05372-105F-4D0E-A493-D59F504E6D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152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B5D496-5CBA-47B0-8051-F317ABC29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A363838-E261-4798-8F75-98CEE78F3F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B04F989-09C8-4DE3-80D2-6B95F59588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4A51018-3E02-4FC1-8D6D-8FDB6FEF50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6D843A-1FD5-4707-B32A-DEADEB0A604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C1E088E-AC2D-44CC-9067-B3E16D816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59B8ACC-D361-4179-B5BC-437BFA3E2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F05372-105F-4D0E-A493-D59F504E6D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549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57D75E-9F49-4CD3-8E5A-9CA0F7D84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ECE075A-BF7A-488E-8490-4C7C17C68F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A04B18B-F75A-407E-BEDC-A9DD95F1DD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93EEF91-46BD-4404-BB90-310625F63C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34E6033-4E38-4420-B189-7471FB4134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9388B1C3-1C22-4953-8C27-E5DF94F2D9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6D843A-1FD5-4707-B32A-DEADEB0A604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E3FD834-6647-404F-8A6A-8D64524A1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8EC19E4-ABB4-49E6-9D8C-F327486EA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F05372-105F-4D0E-A493-D59F504E6D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134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AD2589-A844-442D-81CD-FFA2B8888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03E8E18-62FF-466C-92B3-CA468B0B2E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6D843A-1FD5-4707-B32A-DEADEB0A604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BEC2A7E-5B61-4FA5-9DCF-A60A380F1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249EDA4-BAA0-465D-B03D-2843B394B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F05372-105F-4D0E-A493-D59F504E6D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134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D1AD2BD-2DD6-42CC-BAA5-5D75387EB1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6D843A-1FD5-4707-B32A-DEADEB0A604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3044D66-3632-4FC6-B30F-0369E78A7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B262447-EAB0-4A84-BCE4-EDFD54BB1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F05372-105F-4D0E-A493-D59F504E6D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496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AA6FD0-7C00-4B8E-9EDD-571717761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084C969-6F38-463C-A66A-CD581FC49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D8FD65E-A5CF-42D2-82D1-6D3657F7CB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28D7DDA-7B4C-42CD-B09A-653BE9F0E4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6D843A-1FD5-4707-B32A-DEADEB0A604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681D89D-5D71-410E-AE84-F06A6491F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B20C643-D9F1-4024-85FF-D2145536C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F05372-105F-4D0E-A493-D59F504E6D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895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5A43B4-85CE-4DB2-A77C-A126F6E77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54ADD80-C7F4-4EF0-A6BD-0E56C50445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E734033-6CAB-4CE0-9985-D87C0A3DDE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BEC4A46-836B-444E-98BF-E1165EBD14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6D843A-1FD5-4707-B32A-DEADEB0A6049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7FACD36-AD54-4551-AC6F-CFC04CA72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55BB698-B2C2-4420-9625-9F5D1A023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F05372-105F-4D0E-A493-D59F504E6D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867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6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">
            <a:extLst>
              <a:ext uri="{FF2B5EF4-FFF2-40B4-BE49-F238E27FC236}">
                <a16:creationId xmlns:a16="http://schemas.microsoft.com/office/drawing/2014/main" xmlns="" id="{6C63009C-DEC7-48E8-8B20-6523D237CFA3}"/>
              </a:ext>
            </a:extLst>
          </p:cNvPr>
          <p:cNvSpPr/>
          <p:nvPr userDrawn="1"/>
        </p:nvSpPr>
        <p:spPr>
          <a:xfrm>
            <a:off x="1036948" y="0"/>
            <a:ext cx="11155052" cy="6886280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2092750 w 11155052"/>
              <a:gd name="connsiteY0" fmla="*/ 28281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092750 w 11155052"/>
              <a:gd name="connsiteY4" fmla="*/ 28281 h 6886280"/>
              <a:gd name="connsiteX0" fmla="*/ 2139884 w 11155052"/>
              <a:gd name="connsiteY0" fmla="*/ 9427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39884 w 11155052"/>
              <a:gd name="connsiteY4" fmla="*/ 9427 h 6886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55052" h="6886280">
                <a:moveTo>
                  <a:pt x="2139884" y="9427"/>
                </a:moveTo>
                <a:lnTo>
                  <a:pt x="11155052" y="0"/>
                </a:lnTo>
                <a:lnTo>
                  <a:pt x="11155052" y="6858000"/>
                </a:lnTo>
                <a:lnTo>
                  <a:pt x="0" y="6886280"/>
                </a:lnTo>
                <a:lnTo>
                  <a:pt x="2139884" y="9427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77AF942-410F-4330-A5B0-3785812BCDB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5320277" y="2175179"/>
            <a:ext cx="3256670" cy="2731400"/>
          </a:xfrm>
          <a:prstGeom prst="rect">
            <a:avLst/>
          </a:prstGeom>
        </p:spPr>
      </p:pic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xmlns="" id="{1ADE9D2D-8087-4CF7-B9BC-CC4380EEC49C}"/>
              </a:ext>
            </a:extLst>
          </p:cNvPr>
          <p:cNvSpPr/>
          <p:nvPr userDrawn="1"/>
        </p:nvSpPr>
        <p:spPr>
          <a:xfrm flipV="1">
            <a:off x="2583955" y="1251"/>
            <a:ext cx="9608045" cy="1419335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1003784 w 9755002"/>
              <a:gd name="connsiteY0" fmla="*/ 0 h 6895745"/>
              <a:gd name="connsiteX1" fmla="*/ 9755002 w 9755002"/>
              <a:gd name="connsiteY1" fmla="*/ 37746 h 6895745"/>
              <a:gd name="connsiteX2" fmla="*/ 9755002 w 9755002"/>
              <a:gd name="connsiteY2" fmla="*/ 6895746 h 6895745"/>
              <a:gd name="connsiteX3" fmla="*/ 0 w 9755002"/>
              <a:gd name="connsiteY3" fmla="*/ 6895708 h 6895745"/>
              <a:gd name="connsiteX4" fmla="*/ 1003784 w 9755002"/>
              <a:gd name="connsiteY4" fmla="*/ 0 h 6895745"/>
              <a:gd name="connsiteX0" fmla="*/ 1003784 w 9755002"/>
              <a:gd name="connsiteY0" fmla="*/ 0 h 6895745"/>
              <a:gd name="connsiteX1" fmla="*/ 9755002 w 9755002"/>
              <a:gd name="connsiteY1" fmla="*/ 37746 h 6895745"/>
              <a:gd name="connsiteX2" fmla="*/ 9755002 w 9755002"/>
              <a:gd name="connsiteY2" fmla="*/ 6895746 h 6895745"/>
              <a:gd name="connsiteX3" fmla="*/ 0 w 9755002"/>
              <a:gd name="connsiteY3" fmla="*/ 6895708 h 6895745"/>
              <a:gd name="connsiteX4" fmla="*/ 1003784 w 9755002"/>
              <a:gd name="connsiteY4" fmla="*/ 0 h 6895745"/>
              <a:gd name="connsiteX0" fmla="*/ 856827 w 9608045"/>
              <a:gd name="connsiteY0" fmla="*/ 0 h 6895745"/>
              <a:gd name="connsiteX1" fmla="*/ 9608045 w 9608045"/>
              <a:gd name="connsiteY1" fmla="*/ 37746 h 6895745"/>
              <a:gd name="connsiteX2" fmla="*/ 9608045 w 9608045"/>
              <a:gd name="connsiteY2" fmla="*/ 6895746 h 6895745"/>
              <a:gd name="connsiteX3" fmla="*/ 0 w 9608045"/>
              <a:gd name="connsiteY3" fmla="*/ 6858201 h 6895745"/>
              <a:gd name="connsiteX4" fmla="*/ 856827 w 960804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8045" h="6895745">
                <a:moveTo>
                  <a:pt x="856827" y="0"/>
                </a:moveTo>
                <a:lnTo>
                  <a:pt x="9608045" y="37746"/>
                </a:lnTo>
                <a:lnTo>
                  <a:pt x="9608045" y="6895746"/>
                </a:lnTo>
                <a:lnTo>
                  <a:pt x="0" y="6858201"/>
                </a:lnTo>
                <a:lnTo>
                  <a:pt x="85682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0" name="Рисунок 9" descr="Изображение выглядит как цвет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CB77BA99-1A01-4071-B484-513040974B9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78" y="176327"/>
            <a:ext cx="2184471" cy="2068811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38AAE65E-5428-4493-814D-053A66FD27D4}"/>
              </a:ext>
            </a:extLst>
          </p:cNvPr>
          <p:cNvSpPr txBox="1">
            <a:spLocks/>
          </p:cNvSpPr>
          <p:nvPr userDrawn="1"/>
        </p:nvSpPr>
        <p:spPr>
          <a:xfrm>
            <a:off x="2662758" y="4834168"/>
            <a:ext cx="7903432" cy="121565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i="1">
                <a:solidFill>
                  <a:schemeClr val="bg1"/>
                </a:solidFill>
                <a:latin typeface="Arial Black" panose="020B0A04020102020204" pitchFamily="34" charset="0"/>
              </a:rPr>
              <a:t>Флагманская школа</a:t>
            </a:r>
            <a:br>
              <a:rPr lang="ru-RU" sz="4800" i="1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sz="2000" i="1">
                <a:solidFill>
                  <a:schemeClr val="bg1"/>
                </a:solidFill>
                <a:latin typeface="Arial Black" panose="020B0A04020102020204" pitchFamily="34" charset="0"/>
              </a:rPr>
              <a:t>приоритетный проект Губернатора Московской области</a:t>
            </a:r>
            <a:br>
              <a:rPr lang="ru-RU" sz="2000" i="1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sz="2200" i="1">
                <a:solidFill>
                  <a:schemeClr val="bg1"/>
                </a:solidFill>
                <a:latin typeface="Arial Black" panose="020B0A04020102020204" pitchFamily="34" charset="0"/>
              </a:rPr>
              <a:t>Андрея Юрьевича Воробьева</a:t>
            </a:r>
            <a:endParaRPr lang="ru-RU" sz="2200" i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12" name="Google Shape;51;p9">
            <a:extLst>
              <a:ext uri="{FF2B5EF4-FFF2-40B4-BE49-F238E27FC236}">
                <a16:creationId xmlns:a16="http://schemas.microsoft.com/office/drawing/2014/main" xmlns="" id="{73A7E3A2-EA1E-4FE7-AAEB-BFBAB9228A6F}"/>
              </a:ext>
            </a:extLst>
          </p:cNvPr>
          <p:cNvGrpSpPr/>
          <p:nvPr userDrawn="1"/>
        </p:nvGrpSpPr>
        <p:grpSpPr>
          <a:xfrm>
            <a:off x="9608045" y="529471"/>
            <a:ext cx="2067085" cy="362893"/>
            <a:chOff x="9829038" y="525040"/>
            <a:chExt cx="2067498" cy="362712"/>
          </a:xfrm>
        </p:grpSpPr>
        <p:pic>
          <p:nvPicPr>
            <p:cNvPr id="13" name="Google Shape;52;p9">
              <a:extLst>
                <a:ext uri="{FF2B5EF4-FFF2-40B4-BE49-F238E27FC236}">
                  <a16:creationId xmlns:a16="http://schemas.microsoft.com/office/drawing/2014/main" xmlns="" id="{0E1E47D1-3B62-4F51-8B7F-67DC1E25010B}"/>
                </a:ext>
              </a:extLst>
            </p:cNvPr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Google Shape;53;p9">
              <a:extLst>
                <a:ext uri="{FF2B5EF4-FFF2-40B4-BE49-F238E27FC236}">
                  <a16:creationId xmlns:a16="http://schemas.microsoft.com/office/drawing/2014/main" xmlns="" id="{62432EEB-450B-4DA2-9401-9F6F3BE0ABAC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86647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DEC324B-524B-4EB4-8CB0-21128CCF7C0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7" name="Прямоугольник 5">
            <a:extLst>
              <a:ext uri="{FF2B5EF4-FFF2-40B4-BE49-F238E27FC236}">
                <a16:creationId xmlns:a16="http://schemas.microsoft.com/office/drawing/2014/main" xmlns="" id="{99AC17E6-E381-4A3F-8CA7-A531C0F14A9F}"/>
              </a:ext>
            </a:extLst>
          </p:cNvPr>
          <p:cNvSpPr/>
          <p:nvPr userDrawn="1"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3">
            <a:extLst>
              <a:ext uri="{FF2B5EF4-FFF2-40B4-BE49-F238E27FC236}">
                <a16:creationId xmlns:a16="http://schemas.microsoft.com/office/drawing/2014/main" xmlns="" id="{D22DCFAA-C702-4644-A05F-33A4A66D0182}"/>
              </a:ext>
            </a:extLst>
          </p:cNvPr>
          <p:cNvSpPr/>
          <p:nvPr userDrawn="1"/>
        </p:nvSpPr>
        <p:spPr>
          <a:xfrm flipV="1">
            <a:off x="1066980" y="-4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0E76E48-5E28-4DA1-8FE9-57C60F98BF3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xmlns="" id="{FCB97788-F947-4827-9F63-1CB1AE560FB1}"/>
              </a:ext>
            </a:extLst>
          </p:cNvPr>
          <p:cNvSpPr txBox="1">
            <a:spLocks/>
          </p:cNvSpPr>
          <p:nvPr userDrawn="1"/>
        </p:nvSpPr>
        <p:spPr>
          <a:xfrm>
            <a:off x="7209063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600" i="1" dirty="0">
                <a:solidFill>
                  <a:srgbClr val="E20E1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Флагманская школа </a:t>
            </a:r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oogle Shape;51;p9">
            <a:extLst>
              <a:ext uri="{FF2B5EF4-FFF2-40B4-BE49-F238E27FC236}">
                <a16:creationId xmlns:a16="http://schemas.microsoft.com/office/drawing/2014/main" xmlns="" id="{17EC1A1D-D2FC-41A5-8FAF-B51DFDB1E219}"/>
              </a:ext>
            </a:extLst>
          </p:cNvPr>
          <p:cNvGrpSpPr/>
          <p:nvPr userDrawn="1"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2" name="Google Shape;52;p9">
              <a:extLst>
                <a:ext uri="{FF2B5EF4-FFF2-40B4-BE49-F238E27FC236}">
                  <a16:creationId xmlns:a16="http://schemas.microsoft.com/office/drawing/2014/main" xmlns="" id="{F0A9D403-CCF4-48D2-BE55-980D3A9096D6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Google Shape;53;p9">
              <a:extLst>
                <a:ext uri="{FF2B5EF4-FFF2-40B4-BE49-F238E27FC236}">
                  <a16:creationId xmlns:a16="http://schemas.microsoft.com/office/drawing/2014/main" xmlns="" id="{E2B146A1-3A23-463A-A9C9-D33D4D107FE9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9E7C09F1-F1A0-44D7-B654-5F34215C6216}"/>
              </a:ext>
            </a:extLst>
          </p:cNvPr>
          <p:cNvSpPr txBox="1">
            <a:spLocks/>
          </p:cNvSpPr>
          <p:nvPr userDrawn="1"/>
        </p:nvSpPr>
        <p:spPr>
          <a:xfrm>
            <a:off x="2761530" y="1644147"/>
            <a:ext cx="9138840" cy="7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 defTabSz="1218804">
              <a:buClr>
                <a:srgbClr val="1D3152"/>
              </a:buClr>
              <a:buSzPts val="2700"/>
            </a:pPr>
            <a:endParaRPr lang="ru-RU" sz="3600" b="1" i="1" kern="0" dirty="0">
              <a:solidFill>
                <a:schemeClr val="bg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27815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79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">
            <a:extLst>
              <a:ext uri="{FF2B5EF4-FFF2-40B4-BE49-F238E27FC236}">
                <a16:creationId xmlns:a16="http://schemas.microsoft.com/office/drawing/2014/main" xmlns="" id="{60ED2F44-3829-47F8-AC5F-E4474017956A}"/>
              </a:ext>
            </a:extLst>
          </p:cNvPr>
          <p:cNvSpPr/>
          <p:nvPr userDrawn="1"/>
        </p:nvSpPr>
        <p:spPr>
          <a:xfrm>
            <a:off x="1036948" y="0"/>
            <a:ext cx="11155052" cy="6886280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2092750 w 11155052"/>
              <a:gd name="connsiteY0" fmla="*/ 28281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092750 w 11155052"/>
              <a:gd name="connsiteY4" fmla="*/ 28281 h 6886280"/>
              <a:gd name="connsiteX0" fmla="*/ 2139884 w 11155052"/>
              <a:gd name="connsiteY0" fmla="*/ 9427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39884 w 11155052"/>
              <a:gd name="connsiteY4" fmla="*/ 9427 h 6886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55052" h="6886280">
                <a:moveTo>
                  <a:pt x="2139884" y="9427"/>
                </a:moveTo>
                <a:lnTo>
                  <a:pt x="11155052" y="0"/>
                </a:lnTo>
                <a:lnTo>
                  <a:pt x="11155052" y="6858000"/>
                </a:lnTo>
                <a:lnTo>
                  <a:pt x="0" y="6886280"/>
                </a:lnTo>
                <a:lnTo>
                  <a:pt x="2139884" y="9427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21662040-C4BF-43AD-961D-C0052E01642B}"/>
              </a:ext>
            </a:extLst>
          </p:cNvPr>
          <p:cNvSpPr txBox="1">
            <a:spLocks/>
          </p:cNvSpPr>
          <p:nvPr userDrawn="1"/>
        </p:nvSpPr>
        <p:spPr>
          <a:xfrm>
            <a:off x="3363798" y="3443140"/>
            <a:ext cx="7903432" cy="84355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800" i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4483BE3-927A-4AEB-9235-21DF0A4FEEF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366088" y="476884"/>
            <a:ext cx="2021198" cy="169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07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2.svg"/><Relationship Id="rId7" Type="http://schemas.openxmlformats.org/officeDocument/2006/relationships/diagramLayout" Target="../diagrams/layou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diagramData" Target="../diagrams/data2.xml"/><Relationship Id="rId5" Type="http://schemas.openxmlformats.org/officeDocument/2006/relationships/image" Target="../media/image5.jpeg"/><Relationship Id="rId10" Type="http://schemas.microsoft.com/office/2007/relationships/diagramDrawing" Target="../diagrams/drawing2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.sv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png"/><Relationship Id="rId5" Type="http://schemas.openxmlformats.org/officeDocument/2006/relationships/image" Target="../media/image5.jpeg"/><Relationship Id="rId10" Type="http://schemas.openxmlformats.org/officeDocument/2006/relationships/image" Target="../media/image30.jpeg"/><Relationship Id="rId4" Type="http://schemas.openxmlformats.org/officeDocument/2006/relationships/image" Target="../media/image3.png"/><Relationship Id="rId9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.svg"/><Relationship Id="rId7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jpg"/><Relationship Id="rId5" Type="http://schemas.openxmlformats.org/officeDocument/2006/relationships/image" Target="../media/image5.jpeg"/><Relationship Id="rId4" Type="http://schemas.openxmlformats.org/officeDocument/2006/relationships/image" Target="../media/image3.png"/><Relationship Id="rId9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5.emf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2.svg"/><Relationship Id="rId7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&#1092;&#1084;&#1083;.&#1088;&#1092;/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3.png"/><Relationship Id="rId9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2.svg"/><Relationship Id="rId7" Type="http://schemas.openxmlformats.org/officeDocument/2006/relationships/image" Target="../media/image40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9.emf"/><Relationship Id="rId11" Type="http://schemas.openxmlformats.org/officeDocument/2006/relationships/image" Target="../media/image44.png"/><Relationship Id="rId5" Type="http://schemas.openxmlformats.org/officeDocument/2006/relationships/image" Target="../media/image5.jpeg"/><Relationship Id="rId10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2.svg"/><Relationship Id="rId7" Type="http://schemas.openxmlformats.org/officeDocument/2006/relationships/image" Target="../media/image4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5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mai.ru/press/news/detail.php?ID=162692" TargetMode="External"/><Relationship Id="rId13" Type="http://schemas.openxmlformats.org/officeDocument/2006/relationships/image" Target="../media/image5.jpeg"/><Relationship Id="rId3" Type="http://schemas.openxmlformats.org/officeDocument/2006/relationships/image" Target="../media/image2.svg"/><Relationship Id="rId7" Type="http://schemas.openxmlformats.org/officeDocument/2006/relationships/hyperlink" Target="https://&#1092;&#1084;&#1083;.&#1088;&#1092;/homepage/" TargetMode="External"/><Relationship Id="rId12" Type="http://schemas.openxmlformats.org/officeDocument/2006/relationships/hyperlink" Target="https://raex-rr.com/education/schools/russian_schools/rating_of_tech_and_math_school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svg"/><Relationship Id="rId11" Type="http://schemas.openxmlformats.org/officeDocument/2006/relationships/hyperlink" Target="http://www.momos.ru/flagmans-schools" TargetMode="External"/><Relationship Id="rId5" Type="http://schemas.openxmlformats.org/officeDocument/2006/relationships/image" Target="../media/image48.png"/><Relationship Id="rId10" Type="http://schemas.openxmlformats.org/officeDocument/2006/relationships/hyperlink" Target="http://www.kkftonus.ru/index.php/novosti-sergiev-posad/item/10752-master-klass-dlya-uchenikov-fizmatlitseya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://www.kkftonus.ru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jpeg"/><Relationship Id="rId5" Type="http://schemas.openxmlformats.org/officeDocument/2006/relationships/hyperlink" Target="http://www.momos.ru/flagmans-schools" TargetMode="Externa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2.svg"/><Relationship Id="rId7" Type="http://schemas.openxmlformats.org/officeDocument/2006/relationships/image" Target="../media/image4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raex-rr.com/education/schools/russian_schools/rating_of_schools_by_graduates_competitiveness#table" TargetMode="External"/><Relationship Id="rId11" Type="http://schemas.openxmlformats.org/officeDocument/2006/relationships/image" Target="../media/image53.png"/><Relationship Id="rId5" Type="http://schemas.openxmlformats.org/officeDocument/2006/relationships/image" Target="../media/image5.jpeg"/><Relationship Id="rId10" Type="http://schemas.openxmlformats.org/officeDocument/2006/relationships/image" Target="../media/image52.png"/><Relationship Id="rId4" Type="http://schemas.openxmlformats.org/officeDocument/2006/relationships/image" Target="../media/image3.png"/><Relationship Id="rId9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5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chart" Target="../charts/chart3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3" Type="http://schemas.openxmlformats.org/officeDocument/2006/relationships/image" Target="../media/image2.svg"/><Relationship Id="rId7" Type="http://schemas.openxmlformats.org/officeDocument/2006/relationships/image" Target="../media/image5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5.emf"/><Relationship Id="rId5" Type="http://schemas.openxmlformats.org/officeDocument/2006/relationships/image" Target="../media/image5.jpeg"/><Relationship Id="rId10" Type="http://schemas.openxmlformats.org/officeDocument/2006/relationships/image" Target="../media/image59.png"/><Relationship Id="rId4" Type="http://schemas.openxmlformats.org/officeDocument/2006/relationships/image" Target="../media/image3.png"/><Relationship Id="rId9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0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sv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pn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chart" Target="../charts/chart1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2.svg"/><Relationship Id="rId7" Type="http://schemas.openxmlformats.org/officeDocument/2006/relationships/diagramLayout" Target="../diagrams/layou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diagramData" Target="../diagrams/data1.xml"/><Relationship Id="rId5" Type="http://schemas.openxmlformats.org/officeDocument/2006/relationships/image" Target="../media/image5.jpeg"/><Relationship Id="rId10" Type="http://schemas.microsoft.com/office/2007/relationships/diagramDrawing" Target="../diagrams/drawing1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sv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.png"/><Relationship Id="rId11" Type="http://schemas.openxmlformats.org/officeDocument/2006/relationships/image" Target="../media/image19.jpeg"/><Relationship Id="rId5" Type="http://schemas.openxmlformats.org/officeDocument/2006/relationships/image" Target="../media/image5.jpeg"/><Relationship Id="rId10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sv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png"/><Relationship Id="rId5" Type="http://schemas.openxmlformats.org/officeDocument/2006/relationships/image" Target="../media/image5.jpeg"/><Relationship Id="rId10" Type="http://schemas.openxmlformats.org/officeDocument/2006/relationships/image" Target="../media/image24.jpe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8F567E1-8932-406B-9CB9-674DB9302EFA}"/>
              </a:ext>
            </a:extLst>
          </p:cNvPr>
          <p:cNvSpPr/>
          <p:nvPr/>
        </p:nvSpPr>
        <p:spPr>
          <a:xfrm>
            <a:off x="1036948" y="0"/>
            <a:ext cx="11155052" cy="6886280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2092750 w 11155052"/>
              <a:gd name="connsiteY0" fmla="*/ 28281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092750 w 11155052"/>
              <a:gd name="connsiteY4" fmla="*/ 28281 h 6886280"/>
              <a:gd name="connsiteX0" fmla="*/ 2139884 w 11155052"/>
              <a:gd name="connsiteY0" fmla="*/ 9427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39884 w 11155052"/>
              <a:gd name="connsiteY4" fmla="*/ 9427 h 6886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55052" h="6886280">
                <a:moveTo>
                  <a:pt x="2139884" y="9427"/>
                </a:moveTo>
                <a:lnTo>
                  <a:pt x="11155052" y="0"/>
                </a:lnTo>
                <a:lnTo>
                  <a:pt x="11155052" y="6858000"/>
                </a:lnTo>
                <a:lnTo>
                  <a:pt x="0" y="6886280"/>
                </a:lnTo>
                <a:lnTo>
                  <a:pt x="2139884" y="9427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167877" y="1704613"/>
            <a:ext cx="3256670" cy="2731400"/>
          </a:xfrm>
          <a:prstGeom prst="rect">
            <a:avLst/>
          </a:prstGeom>
        </p:spPr>
      </p:pic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xmlns="" id="{5477A0CB-EF4F-47A1-B48E-0F20E898D07A}"/>
              </a:ext>
            </a:extLst>
          </p:cNvPr>
          <p:cNvSpPr/>
          <p:nvPr/>
        </p:nvSpPr>
        <p:spPr>
          <a:xfrm flipV="1">
            <a:off x="2224726" y="9415"/>
            <a:ext cx="9967274" cy="1695198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67274" h="6895745">
                <a:moveTo>
                  <a:pt x="1216056" y="0"/>
                </a:moveTo>
                <a:lnTo>
                  <a:pt x="9967274" y="37746"/>
                </a:lnTo>
                <a:lnTo>
                  <a:pt x="9967274" y="6895746"/>
                </a:lnTo>
                <a:lnTo>
                  <a:pt x="0" y="6895709"/>
                </a:lnTo>
                <a:lnTo>
                  <a:pt x="1216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2" name="Рисунок 11" descr="Изображение выглядит как цвет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B42F4F2-5CC8-4044-8EAA-9A4B1F0541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78" y="176327"/>
            <a:ext cx="2184471" cy="2068811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97866F07-5988-4F67-82CA-397E866244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2758" y="4834168"/>
            <a:ext cx="7903432" cy="1215650"/>
          </a:xfrm>
        </p:spPr>
        <p:txBody>
          <a:bodyPr>
            <a:normAutofit fontScale="90000"/>
          </a:bodyPr>
          <a:lstStyle/>
          <a:p>
            <a:r>
              <a:rPr lang="ru-RU" sz="4800" i="1" dirty="0">
                <a:solidFill>
                  <a:schemeClr val="bg1"/>
                </a:solidFill>
                <a:latin typeface="Arial Black" panose="020B0A04020102020204" pitchFamily="34" charset="0"/>
              </a:rPr>
              <a:t>Флагманская школа</a:t>
            </a:r>
            <a:br>
              <a:rPr lang="ru-RU" sz="4800" i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sz="2000" i="1" dirty="0">
                <a:solidFill>
                  <a:schemeClr val="bg1"/>
                </a:solidFill>
                <a:latin typeface="Arial Black" panose="020B0A04020102020204" pitchFamily="34" charset="0"/>
              </a:rPr>
              <a:t>проект Губернатора Московской области</a:t>
            </a:r>
            <a:br>
              <a:rPr lang="ru-RU" sz="2000" i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sz="2200" i="1" dirty="0">
                <a:solidFill>
                  <a:schemeClr val="bg1"/>
                </a:solidFill>
                <a:latin typeface="Arial Black" panose="020B0A04020102020204" pitchFamily="34" charset="0"/>
              </a:rPr>
              <a:t>Андрея Юрьевича </a:t>
            </a:r>
            <a:r>
              <a:rPr lang="ru-RU" sz="2200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Воробьева</a:t>
            </a:r>
            <a:br>
              <a:rPr lang="ru-RU" sz="2200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sz="2200" i="1" dirty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ru-RU" sz="2200" i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endParaRPr lang="ru-RU" sz="2200" i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7" name="Google Shape;51;p9">
            <a:extLst>
              <a:ext uri="{FF2B5EF4-FFF2-40B4-BE49-F238E27FC236}">
                <a16:creationId xmlns:a16="http://schemas.microsoft.com/office/drawing/2014/main" xmlns="" id="{7AFFCFB8-58D5-4052-8A2C-684D5B6EB40B}"/>
              </a:ext>
            </a:extLst>
          </p:cNvPr>
          <p:cNvGrpSpPr/>
          <p:nvPr/>
        </p:nvGrpSpPr>
        <p:grpSpPr>
          <a:xfrm>
            <a:off x="9155943" y="626735"/>
            <a:ext cx="2067085" cy="362893"/>
            <a:chOff x="9829038" y="525040"/>
            <a:chExt cx="2067498" cy="362712"/>
          </a:xfrm>
        </p:grpSpPr>
        <p:pic>
          <p:nvPicPr>
            <p:cNvPr id="10" name="Google Shape;52;p9">
              <a:extLst>
                <a:ext uri="{FF2B5EF4-FFF2-40B4-BE49-F238E27FC236}">
                  <a16:creationId xmlns:a16="http://schemas.microsoft.com/office/drawing/2014/main" xmlns="" id="{CF786178-665B-44E1-B4F9-D36CA569616C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53;p9">
              <a:extLst>
                <a:ext uri="{FF2B5EF4-FFF2-40B4-BE49-F238E27FC236}">
                  <a16:creationId xmlns:a16="http://schemas.microsoft.com/office/drawing/2014/main" xmlns="" id="{2F51EC75-F3B8-4827-9C20-8159667102C0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47796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876480" y="5035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7209063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81C7731-D94D-45D8-810A-914EDB9243BE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pic>
        <p:nvPicPr>
          <p:cNvPr id="16" name="Рисунок 15" descr="th_FMSH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25559" y="104524"/>
            <a:ext cx="1274811" cy="1165475"/>
          </a:xfrm>
          <a:prstGeom prst="rect">
            <a:avLst/>
          </a:prstGeom>
        </p:spPr>
      </p:pic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«Сергиево-Посадский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2D1A0B1B-9C41-4753-A539-0E51D17286C6}"/>
              </a:ext>
            </a:extLst>
          </p:cNvPr>
          <p:cNvSpPr txBox="1">
            <a:spLocks/>
          </p:cNvSpPr>
          <p:nvPr/>
        </p:nvSpPr>
        <p:spPr>
          <a:xfrm>
            <a:off x="2348743" y="1049172"/>
            <a:ext cx="9178240" cy="972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8804">
              <a:lnSpc>
                <a:spcPct val="100000"/>
              </a:lnSpc>
              <a:buClr>
                <a:srgbClr val="E20E17"/>
              </a:buClr>
              <a:buSzPts val="2700"/>
            </a:pPr>
            <a:r>
              <a:rPr lang="ru-RU" sz="1800" b="1" i="1" kern="0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дополнительного образования на уровне </a:t>
            </a:r>
          </a:p>
          <a:p>
            <a:pPr defTabSz="1218804">
              <a:lnSpc>
                <a:spcPct val="100000"/>
              </a:lnSpc>
              <a:buClr>
                <a:srgbClr val="E20E17"/>
              </a:buClr>
              <a:buSzPts val="2700"/>
            </a:pPr>
            <a:r>
              <a:rPr lang="ru-RU" sz="1800" b="1" i="1" kern="0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 общего образования        Охват 100%</a:t>
            </a:r>
            <a:endParaRPr lang="ru-RU" sz="1800" b="1" i="1" kern="0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732611722"/>
              </p:ext>
            </p:extLst>
          </p:nvPr>
        </p:nvGraphicFramePr>
        <p:xfrm>
          <a:off x="1097280" y="2527594"/>
          <a:ext cx="7797338" cy="4072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8188035" y="2718524"/>
            <a:ext cx="37303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оля детей, ставших победителями и призерами областных, всероссийских, международных мероприятий в общей численности обучающихся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0817956"/>
              </p:ext>
            </p:extLst>
          </p:nvPr>
        </p:nvGraphicFramePr>
        <p:xfrm>
          <a:off x="8229196" y="4441834"/>
          <a:ext cx="3813465" cy="88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11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711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711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2018-2019</a:t>
                      </a:r>
                    </a:p>
                    <a:p>
                      <a:r>
                        <a:rPr lang="ru-RU" dirty="0" smtClean="0"/>
                        <a:t>(156 чел.)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2019-2020</a:t>
                      </a:r>
                    </a:p>
                    <a:p>
                      <a:r>
                        <a:rPr lang="ru-RU" dirty="0" smtClean="0"/>
                        <a:t>(158</a:t>
                      </a:r>
                      <a:r>
                        <a:rPr lang="ru-RU" baseline="0" dirty="0" smtClean="0"/>
                        <a:t> чел.)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2020-2021</a:t>
                      </a:r>
                    </a:p>
                    <a:p>
                      <a:r>
                        <a:rPr lang="ru-RU" dirty="0" smtClean="0"/>
                        <a:t>(159 чел.)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45%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51%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55%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867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876480" y="0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7209063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xmlns="" id="{2D1A0B1B-9C41-4753-A539-0E51D17286C6}"/>
              </a:ext>
            </a:extLst>
          </p:cNvPr>
          <p:cNvSpPr txBox="1">
            <a:spLocks/>
          </p:cNvSpPr>
          <p:nvPr/>
        </p:nvSpPr>
        <p:spPr>
          <a:xfrm>
            <a:off x="2348742" y="719236"/>
            <a:ext cx="9178240" cy="95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 defTabSz="1218804">
              <a:lnSpc>
                <a:spcPct val="100000"/>
              </a:lnSpc>
              <a:buClr>
                <a:srgbClr val="E20E17"/>
              </a:buClr>
              <a:buSzPts val="2700"/>
            </a:pPr>
            <a:r>
              <a:rPr lang="ru-RU" sz="1800" b="1" i="1" kern="0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МТБ </a:t>
            </a:r>
            <a:endParaRPr lang="ru-RU" sz="1800" b="1" i="1" kern="0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81C7731-D94D-45D8-810A-914EDB9243BE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pic>
        <p:nvPicPr>
          <p:cNvPr id="16" name="Рисунок 15" descr="th_FMSH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25559" y="104524"/>
            <a:ext cx="1274811" cy="1165475"/>
          </a:xfrm>
          <a:prstGeom prst="rect">
            <a:avLst/>
          </a:prstGeom>
        </p:spPr>
      </p:pic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«Сергиево-Посадский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646" y="1841403"/>
            <a:ext cx="5534973" cy="2873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Заголовок 1"/>
          <p:cNvSpPr txBox="1">
            <a:spLocks/>
          </p:cNvSpPr>
          <p:nvPr/>
        </p:nvSpPr>
        <p:spPr>
          <a:xfrm>
            <a:off x="1035940" y="1632167"/>
            <a:ext cx="10515600" cy="1325563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1500" b="1" i="1" dirty="0">
                <a:solidFill>
                  <a:srgbClr val="E20E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Внедрение (использование) приобретенного оборудования </a:t>
            </a:r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7930342" y="2543695"/>
            <a:ext cx="2427316" cy="162929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Нейротехнология</a:t>
            </a:r>
          </a:p>
          <a:p>
            <a:r>
              <a:rPr 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Искусственный интеллект</a:t>
            </a:r>
          </a:p>
          <a:p>
            <a:r>
              <a:rPr 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Экспериментальная физика</a:t>
            </a:r>
          </a:p>
          <a:p>
            <a:r>
              <a:rPr 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Робототехника</a:t>
            </a:r>
          </a:p>
          <a:p>
            <a:endParaRPr lang="ru-RU" sz="2000" kern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0735" y="4577754"/>
            <a:ext cx="2962913" cy="2164268"/>
          </a:xfrm>
          <a:prstGeom prst="rect">
            <a:avLst/>
          </a:prstGeom>
        </p:spPr>
      </p:pic>
      <p:pic>
        <p:nvPicPr>
          <p:cNvPr id="25" name="Рисунок 24" descr="D:\документы\директор\2018 -2019 учебный год\оборудование 2018 год\27-12-2018_16-33-23\IMG_3896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188" y="4577204"/>
            <a:ext cx="2809875" cy="2105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 descr="C:\Users\Николай\Pictures\iCloud Photos\Downloads\IMG_4603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9857575" y="2126046"/>
            <a:ext cx="2333625" cy="1751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Рисунок 26" descr="C:\Users\ADMIN\Pictures\nBtKLzlk0nA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4603" y="4542869"/>
            <a:ext cx="4221574" cy="210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3316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876480" y="-11407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7209063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81C7731-D94D-45D8-810A-914EDB9243BE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pic>
        <p:nvPicPr>
          <p:cNvPr id="16" name="Рисунок 15" descr="th_FMSH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25559" y="104524"/>
            <a:ext cx="1274811" cy="1165475"/>
          </a:xfrm>
          <a:prstGeom prst="rect">
            <a:avLst/>
          </a:prstGeom>
        </p:spPr>
      </p:pic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«Сергиево-Посадский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86296" y="1271383"/>
            <a:ext cx="65017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Материально-техническая база (пополнение)</a:t>
            </a:r>
            <a:endParaRPr lang="ru-RU" sz="2400" dirty="0">
              <a:solidFill>
                <a:srgbClr val="E20E17"/>
              </a:solidFill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2211186" y="1824346"/>
            <a:ext cx="7140534" cy="193172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оборудования по направлениям работы базовых школ РАН: робототехника, экспериментальная физика, нейротехнология, искусственный интеллект.</a:t>
            </a:r>
          </a:p>
          <a:p>
            <a:r>
              <a:rPr 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оборудования, приобретенного в рамках гранта Губернатора Московской области по целевой программе «Современная школа» 2016 – 2019 годы (2020 год - приобретение комплектов оборудования по физике, астрономии, химии).</a:t>
            </a:r>
          </a:p>
          <a:p>
            <a:r>
              <a:rPr 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оборудования за счет средств от приносящей доход деятельности: «шлем виртуальной реальности», мобильный компьютерный класс</a:t>
            </a:r>
            <a:endParaRPr lang="ru-RU" sz="16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06"/>
          <a:stretch/>
        </p:blipFill>
        <p:spPr>
          <a:xfrm>
            <a:off x="9377825" y="1770158"/>
            <a:ext cx="2428352" cy="43760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063" y="4554402"/>
            <a:ext cx="1724099" cy="23035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698" y="4562179"/>
            <a:ext cx="1751166" cy="23397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728" y="4562179"/>
            <a:ext cx="3061094" cy="229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3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140468" y="2046397"/>
            <a:ext cx="3171997" cy="992390"/>
          </a:xfrm>
        </p:spPr>
        <p:txBody>
          <a:bodyPr/>
          <a:lstStyle/>
          <a:p>
            <a:pPr marL="0" indent="0">
              <a:buNone/>
            </a:pPr>
            <a:endParaRPr lang="ru-RU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1972878" y="2553675"/>
            <a:ext cx="1185949" cy="8399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400" b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4400" b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660465" y="3777528"/>
            <a:ext cx="1185949" cy="8399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800" b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sz="4800" b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4"/>
          <p:cNvSpPr txBox="1">
            <a:spLocks/>
          </p:cNvSpPr>
          <p:nvPr/>
        </p:nvSpPr>
        <p:spPr>
          <a:xfrm>
            <a:off x="2974568" y="3731849"/>
            <a:ext cx="2861657" cy="9923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высшую квалификационную категорию</a:t>
            </a:r>
          </a:p>
        </p:txBody>
      </p:sp>
      <p:sp>
        <p:nvSpPr>
          <p:cNvPr id="10" name="Объект 4"/>
          <p:cNvSpPr txBox="1">
            <a:spLocks/>
          </p:cNvSpPr>
          <p:nvPr/>
        </p:nvSpPr>
        <p:spPr>
          <a:xfrm>
            <a:off x="6247829" y="1352172"/>
            <a:ext cx="1185949" cy="83999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4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7000" b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" name="Объект 4"/>
          <p:cNvSpPr txBox="1">
            <a:spLocks/>
          </p:cNvSpPr>
          <p:nvPr/>
        </p:nvSpPr>
        <p:spPr>
          <a:xfrm>
            <a:off x="6219299" y="2314235"/>
            <a:ext cx="1185949" cy="8399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400" b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2" name="Объект 4"/>
          <p:cNvSpPr txBox="1">
            <a:spLocks/>
          </p:cNvSpPr>
          <p:nvPr/>
        </p:nvSpPr>
        <p:spPr>
          <a:xfrm>
            <a:off x="6219299" y="3142322"/>
            <a:ext cx="1185949" cy="8399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400" b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3" name="Объект 4"/>
          <p:cNvSpPr txBox="1">
            <a:spLocks/>
          </p:cNvSpPr>
          <p:nvPr/>
        </p:nvSpPr>
        <p:spPr>
          <a:xfrm>
            <a:off x="6124399" y="3997081"/>
            <a:ext cx="1185949" cy="8399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800" b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14" name="Объект 4"/>
          <p:cNvSpPr>
            <a:spLocks noGrp="1"/>
          </p:cNvSpPr>
          <p:nvPr>
            <p:ph sz="half" idx="1"/>
          </p:nvPr>
        </p:nvSpPr>
        <p:spPr>
          <a:xfrm>
            <a:off x="7288115" y="1656051"/>
            <a:ext cx="4087091" cy="992390"/>
          </a:xfrm>
        </p:spPr>
        <p:txBody>
          <a:bodyPr>
            <a:noAutofit/>
          </a:bodyPr>
          <a:lstStyle/>
          <a:p>
            <a:pPr marL="0" indent="0">
              <a:lnSpc>
                <a:spcPts val="2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Заслуженный работник образования Московской области</a:t>
            </a:r>
          </a:p>
        </p:txBody>
      </p:sp>
      <p:sp>
        <p:nvSpPr>
          <p:cNvPr id="15" name="Объект 4"/>
          <p:cNvSpPr>
            <a:spLocks noGrp="1"/>
          </p:cNvSpPr>
          <p:nvPr>
            <p:ph sz="half" idx="1"/>
          </p:nvPr>
        </p:nvSpPr>
        <p:spPr>
          <a:xfrm>
            <a:off x="7286015" y="2310612"/>
            <a:ext cx="3807230" cy="992390"/>
          </a:xfrm>
        </p:spPr>
        <p:txBody>
          <a:bodyPr>
            <a:noAutofit/>
          </a:bodyPr>
          <a:lstStyle/>
          <a:p>
            <a:pPr marL="0" indent="0">
              <a:lnSpc>
                <a:spcPts val="2000"/>
              </a:lnSpc>
              <a:buNone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Почетных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общего образования Российской Федерации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half" idx="1"/>
          </p:nvPr>
        </p:nvSpPr>
        <p:spPr>
          <a:xfrm>
            <a:off x="7280647" y="3222267"/>
            <a:ext cx="3817966" cy="992390"/>
          </a:xfrm>
        </p:spPr>
        <p:txBody>
          <a:bodyPr>
            <a:noAutofit/>
          </a:bodyPr>
          <a:lstStyle/>
          <a:p>
            <a:pPr marL="0" indent="0">
              <a:lnSpc>
                <a:spcPts val="2000"/>
              </a:lnSpc>
              <a:buNone/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Лауреатов премии Губернатора Московской области</a:t>
            </a:r>
          </a:p>
        </p:txBody>
      </p:sp>
      <p:sp>
        <p:nvSpPr>
          <p:cNvPr id="17" name="Объект 4"/>
          <p:cNvSpPr>
            <a:spLocks noGrp="1"/>
          </p:cNvSpPr>
          <p:nvPr>
            <p:ph sz="half" idx="1"/>
          </p:nvPr>
        </p:nvSpPr>
        <p:spPr>
          <a:xfrm>
            <a:off x="7310348" y="4050354"/>
            <a:ext cx="3873734" cy="992390"/>
          </a:xfrm>
        </p:spPr>
        <p:txBody>
          <a:bodyPr>
            <a:noAutofit/>
          </a:bodyPr>
          <a:lstStyle/>
          <a:p>
            <a:pPr marL="0" indent="0">
              <a:lnSpc>
                <a:spcPts val="2000"/>
              </a:lnSpc>
              <a:buNone/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Победителей конкурса приоритетного национального проекта образование 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680258" y="5178829"/>
            <a:ext cx="10575175" cy="831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589792" y="1656051"/>
            <a:ext cx="14464" cy="434478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Объект 4"/>
          <p:cNvSpPr txBox="1">
            <a:spLocks/>
          </p:cNvSpPr>
          <p:nvPr/>
        </p:nvSpPr>
        <p:spPr>
          <a:xfrm>
            <a:off x="4605250" y="5519002"/>
            <a:ext cx="1862051" cy="1205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8000" b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159</a:t>
            </a:r>
            <a:endParaRPr lang="ru-RU" sz="8000" b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Объект 4"/>
          <p:cNvSpPr>
            <a:spLocks noGrp="1"/>
          </p:cNvSpPr>
          <p:nvPr>
            <p:ph sz="half" idx="1"/>
          </p:nvPr>
        </p:nvSpPr>
        <p:spPr>
          <a:xfrm>
            <a:off x="2335876" y="5666023"/>
            <a:ext cx="2269375" cy="9923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обучающихся</a:t>
            </a:r>
          </a:p>
        </p:txBody>
      </p:sp>
      <p:sp>
        <p:nvSpPr>
          <p:cNvPr id="24" name="Объект 4"/>
          <p:cNvSpPr>
            <a:spLocks noGrp="1"/>
          </p:cNvSpPr>
          <p:nvPr>
            <p:ph sz="half" idx="1"/>
          </p:nvPr>
        </p:nvSpPr>
        <p:spPr>
          <a:xfrm>
            <a:off x="6812278" y="5519002"/>
            <a:ext cx="3129744" cy="992390"/>
          </a:xfrm>
        </p:spPr>
        <p:txBody>
          <a:bodyPr>
            <a:normAutofit/>
          </a:bodyPr>
          <a:lstStyle/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классы – 2</a:t>
            </a:r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классы – 2</a:t>
            </a:r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классы - 2</a:t>
            </a: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2220478" y="1315883"/>
            <a:ext cx="9096938" cy="51183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2000" b="1" kern="0" dirty="0" smtClean="0">
                <a:solidFill>
                  <a:srgbClr val="E20E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Кадровый потенциал</a:t>
            </a:r>
          </a:p>
        </p:txBody>
      </p:sp>
    </p:spTree>
    <p:extLst>
      <p:ext uri="{BB962C8B-B14F-4D97-AF65-F5344CB8AC3E}">
        <p14:creationId xmlns:p14="http://schemas.microsoft.com/office/powerpoint/2010/main" val="391144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876479" y="0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7209063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81C7731-D94D-45D8-810A-914EDB9243BE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pic>
        <p:nvPicPr>
          <p:cNvPr id="16" name="Рисунок 15" descr="th_FMSH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25559" y="104524"/>
            <a:ext cx="1274811" cy="1165475"/>
          </a:xfrm>
          <a:prstGeom prst="rect">
            <a:avLst/>
          </a:prstGeom>
        </p:spPr>
      </p:pic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«Сергиево-Посадский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84008" y="6145019"/>
            <a:ext cx="10309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804">
              <a:buClr>
                <a:srgbClr val="E20E17"/>
              </a:buClr>
              <a:buSzPts val="2700"/>
            </a:pPr>
            <a:r>
              <a:rPr lang="ru-RU" sz="1600" b="1" i="1" kern="0" dirty="0" smtClean="0">
                <a:latin typeface="Arial Black" panose="020B0A04020102020204" pitchFamily="34" charset="0"/>
              </a:rPr>
              <a:t>Доля </a:t>
            </a:r>
            <a:r>
              <a:rPr lang="ru-RU" sz="1600" b="1" i="1" kern="0" dirty="0">
                <a:latin typeface="Arial Black" panose="020B0A04020102020204" pitchFamily="34" charset="0"/>
              </a:rPr>
              <a:t>педагогических работников, прошедших повышение </a:t>
            </a:r>
            <a:r>
              <a:rPr lang="ru-RU" sz="1600" b="1" i="1" kern="0" dirty="0" smtClean="0">
                <a:latin typeface="Arial Black" panose="020B0A04020102020204" pitchFamily="34" charset="0"/>
              </a:rPr>
              <a:t>квалификации и </a:t>
            </a:r>
            <a:endParaRPr lang="ru-RU" sz="1600" b="1" i="1" kern="0" dirty="0">
              <a:latin typeface="Arial Black" panose="020B0A04020102020204" pitchFamily="34" charset="0"/>
            </a:endParaRPr>
          </a:p>
          <a:p>
            <a:pPr algn="ctr" defTabSz="1218804">
              <a:buClr>
                <a:srgbClr val="E20E17"/>
              </a:buClr>
              <a:buSzPts val="2700"/>
            </a:pPr>
            <a:r>
              <a:rPr lang="ru-RU" sz="1600" b="1" i="1" kern="0" dirty="0" smtClean="0">
                <a:latin typeface="Arial Black" panose="020B0A04020102020204" pitchFamily="34" charset="0"/>
              </a:rPr>
              <a:t>ИКУ</a:t>
            </a:r>
            <a:r>
              <a:rPr lang="ru-RU" sz="1600" b="1" i="1" kern="0" dirty="0">
                <a:latin typeface="Arial Black" panose="020B0A04020102020204" pitchFamily="34" charset="0"/>
              </a:rPr>
              <a:t>: Охват 100</a:t>
            </a:r>
            <a:r>
              <a:rPr lang="ru-RU" sz="1600" b="1" i="1" kern="0" dirty="0" smtClean="0">
                <a:latin typeface="Arial Black" panose="020B0A04020102020204" pitchFamily="34" charset="0"/>
              </a:rPr>
              <a:t>%</a:t>
            </a:r>
            <a:endParaRPr lang="ru-RU" sz="1600" b="1" i="1" kern="0" dirty="0">
              <a:latin typeface="Arial Black" panose="020B0A040201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403497" y="1813623"/>
            <a:ext cx="4273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220478" y="1315883"/>
            <a:ext cx="9096938" cy="51183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1800" b="1" kern="0" dirty="0" smtClean="0">
                <a:solidFill>
                  <a:srgbClr val="E20E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Профессиональное развитие педагогов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5966" y="3085845"/>
            <a:ext cx="2021528" cy="1743052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1908466" y="2909496"/>
            <a:ext cx="1915479" cy="1018609"/>
          </a:xfrm>
          <a:prstGeom prst="ellipse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Публикации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9354743" y="3348307"/>
            <a:ext cx="2085295" cy="990647"/>
          </a:xfrm>
          <a:prstGeom prst="ellipse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«Троицкая школа»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803862" y="4006623"/>
            <a:ext cx="2187373" cy="1070652"/>
          </a:xfrm>
          <a:prstGeom prst="ellipse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ФГ, ИКУ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(высокий уровень)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2745263" y="2027125"/>
            <a:ext cx="1983640" cy="882371"/>
          </a:xfrm>
          <a:prstGeom prst="ellipse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Самообразование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9052560" y="2221575"/>
            <a:ext cx="2210404" cy="1006635"/>
          </a:xfrm>
          <a:prstGeom prst="ellipse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Сириус. «Талант и Успех»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4877927" y="1850500"/>
            <a:ext cx="1923951" cy="856802"/>
          </a:xfrm>
          <a:prstGeom prst="ellipse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Наставничество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6901844" y="1905732"/>
            <a:ext cx="2150716" cy="883567"/>
          </a:xfrm>
          <a:prstGeom prst="ellipse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Профессиональные конкурсы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8926705" y="4509534"/>
            <a:ext cx="2165560" cy="978649"/>
          </a:xfrm>
          <a:prstGeom prst="ellipse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Эксперты ОГЭ, ЕГЭ 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2942911" y="5021265"/>
            <a:ext cx="2015751" cy="933648"/>
          </a:xfrm>
          <a:prstGeom prst="ellipse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Семинары, консультации, вебинары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7112427" y="5112024"/>
            <a:ext cx="2165560" cy="978649"/>
          </a:xfrm>
          <a:prstGeom prst="ellipse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4955935" y="5209094"/>
            <a:ext cx="2046432" cy="971392"/>
          </a:xfrm>
          <a:prstGeom prst="ellipse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Экспертиза олимпиадных заданий ШЭ, МЭ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ВсОШ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05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876480" y="0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7209063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81C7731-D94D-45D8-810A-914EDB9243BE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pic>
        <p:nvPicPr>
          <p:cNvPr id="16" name="Рисунок 15" descr="th_FMSH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25559" y="104524"/>
            <a:ext cx="1274811" cy="1165475"/>
          </a:xfrm>
          <a:prstGeom prst="rect">
            <a:avLst/>
          </a:prstGeom>
        </p:spPr>
      </p:pic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«Сергиево-Посадский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67942" y="1865005"/>
            <a:ext cx="691572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Сетевое взаимодействие</a:t>
            </a:r>
            <a:r>
              <a:rPr lang="ru-RU" sz="15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1500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 по олимпиадной подготовке Образовательного центра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«Взлет»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математике, русскому языку, обществознанию),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 с АНОО «Областная гимназия Е.М. Примакова» (онлайн курсы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для обучающихся 9,10 классов.</a:t>
            </a:r>
          </a:p>
          <a:p>
            <a:pPr marL="285750" indent="-285750">
              <a:buFontTx/>
              <a:buChar char="-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Сетевая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олимпиадная школа в рамках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ФИЗТЕХ-РЕГИОНАМ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(олимпиадная подготовка по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физике) для обучающихся 9-11 классов.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Ссылки: сайт ОУ, личные </a:t>
            </a:r>
            <a:r>
              <a:rPr lang="en-US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страницы, контакты</a:t>
            </a:r>
            <a:endPara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https://xn--k1abx.xn--p1ai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/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рабочий телефон: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(496) 540-45-48 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112" y="1704798"/>
            <a:ext cx="1392452" cy="13924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334" y="3266380"/>
            <a:ext cx="2412920" cy="1109943"/>
          </a:xfrm>
          <a:prstGeom prst="rect">
            <a:avLst/>
          </a:prstGeom>
        </p:spPr>
      </p:pic>
      <p:pic>
        <p:nvPicPr>
          <p:cNvPr id="22" name="Рисунок 21" descr="https://os.mipt.ru/static/media/fr_dark_blue.8c2f3d79.pn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529" y="4605648"/>
            <a:ext cx="3250075" cy="9759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119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876480" y="-11407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7209063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81C7731-D94D-45D8-810A-914EDB9243BE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pic>
        <p:nvPicPr>
          <p:cNvPr id="16" name="Рисунок 15" descr="th_FMSH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25559" y="104524"/>
            <a:ext cx="1274811" cy="1165475"/>
          </a:xfrm>
          <a:prstGeom prst="rect">
            <a:avLst/>
          </a:prstGeom>
        </p:spPr>
      </p:pic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«Сергиево-Посадский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84066" y="1417001"/>
            <a:ext cx="9759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ВЕДУЩИМИ ВУЗАМИ </a:t>
            </a:r>
            <a:endParaRPr lang="ru-RU" b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403497" y="1813623"/>
            <a:ext cx="4273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572192" y="1732654"/>
            <a:ext cx="11024062" cy="1325563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ru-RU" sz="1800" b="1" kern="0" dirty="0">
              <a:solidFill>
                <a:srgbClr val="A42F1C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1600" y="1749943"/>
            <a:ext cx="1074956" cy="9491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29560" y="1809612"/>
            <a:ext cx="1031566" cy="8645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1802841" y="2934136"/>
            <a:ext cx="974905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Партнерство: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Физический факультет Московского государственного университета им. М.В. Ломоносова;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ФГА ОУ высшего образования «Научный исследовательский университет «Московский институт электронной техники» (НИУ МИЭТ);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ФГА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ОУ высшего образования «Московский физико-технический институт» (МФТИ);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ФГА ОУ высшего образования «Национальный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исследовательский ядерный университет «МИФИ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ФГБОУ высшего образования «Московский авиационный институт»;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Открытое акционерное общество «Объединенные электротехнические заводы «ОАО «Элтеза»;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 Федеральное государственное унитарное предприятие « Центральный научно-исследовательский институт машиностроения» (ФГУП ЦНИИмаш);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Федеральное  государственное  бюджетное  учреждение науки Институт физики твердого тела Российской академии наук ИФТТ РАН;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ГБУК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МО «Сергиево-Посадский государственный историко-художественный музей-заповедник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Учреждения культуры, спорта и дополнительного образования Сергиево-Посадского городского округа.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0543" y="1817851"/>
            <a:ext cx="912451" cy="9003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Рисунок 23" descr="https://old.mephi.ru/bitrix/templates/mephi_new/img/logo-m.pn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9282" y="1846963"/>
            <a:ext cx="974297" cy="912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765" y="1877061"/>
            <a:ext cx="1044930" cy="1016908"/>
          </a:xfrm>
          <a:prstGeom prst="rect">
            <a:avLst/>
          </a:prstGeom>
          <a:noFill/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925" y="1737836"/>
            <a:ext cx="1645469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257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876480" y="0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7209063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81C7731-D94D-45D8-810A-914EDB9243BE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pic>
        <p:nvPicPr>
          <p:cNvPr id="16" name="Рисунок 15" descr="th_FMSH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25559" y="104524"/>
            <a:ext cx="1274811" cy="1165475"/>
          </a:xfrm>
          <a:prstGeom prst="rect">
            <a:avLst/>
          </a:prstGeom>
        </p:spPr>
      </p:pic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«Сергиево-Посадский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181190" y="1392368"/>
            <a:ext cx="10515600" cy="472637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ru-RU" sz="2000" b="1" kern="0" dirty="0">
              <a:solidFill>
                <a:srgbClr val="A42F1C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2416967" y="1368770"/>
            <a:ext cx="9279823" cy="5063907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900" b="1" kern="0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взаимодействия:</a:t>
            </a:r>
          </a:p>
          <a:p>
            <a:r>
              <a:rPr lang="ru-RU" sz="19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групп обучающихся для проектной и научно-исследовательской деятельности с преподавателями вузов;</a:t>
            </a:r>
          </a:p>
          <a:p>
            <a:r>
              <a:rPr lang="ru-RU" sz="19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сопровождение проектной и научно-исследовательской деятельности обучающихся специалистами предприятий;</a:t>
            </a:r>
          </a:p>
          <a:p>
            <a:r>
              <a:rPr lang="ru-RU" sz="19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- проведение преподавателями вузов лекций, семинаров, консультаций;</a:t>
            </a:r>
          </a:p>
          <a:p>
            <a:r>
              <a:rPr lang="ru-RU" sz="19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осуществление просветительской, образовательной и внеурочной деятельности;</a:t>
            </a:r>
          </a:p>
          <a:p>
            <a:r>
              <a:rPr lang="ru-RU" sz="19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- профориентационная работа: совместная деятельность по организации профессионального ориентирования обучающихся в целях выбора сферы деятельности; </a:t>
            </a:r>
          </a:p>
          <a:p>
            <a:r>
              <a:rPr lang="ru-RU" sz="19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9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обучающихся о мероприятиях различной направленности, экскурсии.</a:t>
            </a:r>
          </a:p>
          <a:p>
            <a:endParaRPr lang="ru-RU" kern="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039" y="4394199"/>
            <a:ext cx="3280756" cy="24605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06551" y="4701770"/>
            <a:ext cx="2460566" cy="18454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474" y="4376884"/>
            <a:ext cx="3310739" cy="247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06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988030" y="0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xmlns="" id="{2D1A0B1B-9C41-4753-A539-0E51D17286C6}"/>
              </a:ext>
            </a:extLst>
          </p:cNvPr>
          <p:cNvSpPr txBox="1">
            <a:spLocks/>
          </p:cNvSpPr>
          <p:nvPr/>
        </p:nvSpPr>
        <p:spPr>
          <a:xfrm>
            <a:off x="1729047" y="1226845"/>
            <a:ext cx="10268989" cy="667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8804">
              <a:buClr>
                <a:srgbClr val="E20E17"/>
              </a:buClr>
              <a:buSzPts val="2700"/>
            </a:pPr>
            <a:r>
              <a:rPr lang="ru-RU" sz="1800" b="1" i="1" kern="0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Образовательная модель школы-флагмана </a:t>
            </a:r>
            <a:endParaRPr lang="ru-RU" sz="1800" b="1" i="1" kern="0" dirty="0" smtClean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218804">
              <a:buClr>
                <a:srgbClr val="E20E17"/>
              </a:buClr>
              <a:buSzPts val="2700"/>
            </a:pPr>
            <a:r>
              <a:rPr lang="ru-RU" sz="1800" b="1" i="1" kern="0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b="1" i="1" kern="0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и уникальность школы</a:t>
            </a:r>
            <a:r>
              <a:rPr lang="ru-RU" sz="1800" b="1" i="1" kern="0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800" b="1" i="1" kern="0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xmlns="" id="{9F8B79ED-3C78-49B2-9089-44476BB41C3F}"/>
              </a:ext>
            </a:extLst>
          </p:cNvPr>
          <p:cNvSpPr txBox="1">
            <a:spLocks/>
          </p:cNvSpPr>
          <p:nvPr/>
        </p:nvSpPr>
        <p:spPr>
          <a:xfrm>
            <a:off x="7209063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i="1" dirty="0" smtClean="0">
                <a:solidFill>
                  <a:srgbClr val="E20E1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3A606F72-5E2F-42A2-BC61-EB4DD65D80F7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pic>
        <p:nvPicPr>
          <p:cNvPr id="15" name="Рисунок 14" descr="th_FMSH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25559" y="104524"/>
            <a:ext cx="1274811" cy="1165475"/>
          </a:xfrm>
          <a:prstGeom prst="rect">
            <a:avLst/>
          </a:prstGeom>
        </p:spPr>
      </p:pic>
      <p:sp>
        <p:nvSpPr>
          <p:cNvPr id="22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«Сергиево-Посадский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75067" y="2112497"/>
            <a:ext cx="2795377" cy="622683"/>
          </a:xfrm>
          <a:prstGeom prst="roundRect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Урочная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139805" y="2897534"/>
            <a:ext cx="2774765" cy="610382"/>
          </a:xfrm>
          <a:prstGeom prst="roundRect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Внеурочная деятельность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989202" y="2099512"/>
            <a:ext cx="2757949" cy="667215"/>
          </a:xfrm>
          <a:prstGeom prst="roundRect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образование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171964" y="2075096"/>
            <a:ext cx="2621518" cy="1706329"/>
          </a:xfrm>
          <a:prstGeom prst="roundRect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Лицей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сегодня– пространство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научного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мышления,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«Базовая школа РАН»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7999888" y="5268521"/>
            <a:ext cx="2873391" cy="628153"/>
          </a:xfrm>
          <a:prstGeom prst="roundRect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Платные образовательные услуги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8017829" y="3703905"/>
            <a:ext cx="2757949" cy="671167"/>
          </a:xfrm>
          <a:prstGeom prst="roundRect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Научно-исследовательская деятельность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999888" y="2897534"/>
            <a:ext cx="2747263" cy="643167"/>
          </a:xfrm>
          <a:prstGeom prst="roundRect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лекторий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(профессора РАН, преподаватели вузов)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999888" y="4497662"/>
            <a:ext cx="2816138" cy="626634"/>
          </a:xfrm>
          <a:prstGeom prst="roundRect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Олимпиадное движение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140836" y="3692176"/>
            <a:ext cx="2757544" cy="649331"/>
          </a:xfrm>
          <a:prstGeom prst="roundRect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Элективные курсы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139805" y="5296095"/>
            <a:ext cx="2795377" cy="663292"/>
          </a:xfrm>
          <a:prstGeom prst="roundRect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Сетевое взаимодействие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171964" y="3850361"/>
            <a:ext cx="2621518" cy="784863"/>
          </a:xfrm>
          <a:prstGeom prst="roundRect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ведущими вузами страны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121919" y="4462504"/>
            <a:ext cx="2795377" cy="663292"/>
          </a:xfrm>
          <a:prstGeom prst="roundRect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воспитания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5171964" y="4737387"/>
            <a:ext cx="2621518" cy="784863"/>
          </a:xfrm>
          <a:prstGeom prst="roundRect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партнерство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135281" y="5624413"/>
            <a:ext cx="2708448" cy="633554"/>
          </a:xfrm>
          <a:prstGeom prst="roundRect">
            <a:avLst/>
          </a:prstGeom>
          <a:solidFill>
            <a:srgbClr val="D39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сопровождение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84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895530" y="0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7209063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81C7731-D94D-45D8-810A-914EDB9243BE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pic>
        <p:nvPicPr>
          <p:cNvPr id="16" name="Рисунок 15" descr="th_FMSH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25559" y="104524"/>
            <a:ext cx="1274811" cy="1165475"/>
          </a:xfrm>
          <a:prstGeom prst="rect">
            <a:avLst/>
          </a:prstGeom>
        </p:spPr>
      </p:pic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«Сергиево-Посадский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15986" y="1258111"/>
            <a:ext cx="91384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8804">
              <a:buClr>
                <a:srgbClr val="E20E17"/>
              </a:buClr>
              <a:buSzPts val="2700"/>
            </a:pPr>
            <a:r>
              <a:rPr lang="ru-RU" b="1" i="1" kern="0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2.Эффективность образовательной модели школы-флагмана</a:t>
            </a:r>
            <a:endParaRPr lang="ru-RU" b="1" i="1" kern="0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2177935" y="1825625"/>
            <a:ext cx="9628242" cy="435133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Учебная </a:t>
            </a:r>
            <a:r>
              <a:rPr 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осуществляется по лекционно-семинарским формам обучения с  делением классов на группы по физике, математике, информатике, иностранному языку для осуществления семинарских и лабораторно-практических </a:t>
            </a: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занятий:</a:t>
            </a:r>
            <a:endParaRPr lang="ru-RU" sz="2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класс-углубленное изучение математики, физики; </a:t>
            </a:r>
            <a:endParaRPr lang="ru-RU" sz="2400" kern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10-11 </a:t>
            </a:r>
            <a:r>
              <a:rPr 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класс-профильное обучение по математике, физике, </a:t>
            </a: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информатике</a:t>
            </a:r>
            <a:r>
              <a:rPr 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kern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профильная школа, осуществляющая обучение школьников на повышенном уровне по математике, физике, информатике (включая </a:t>
            </a:r>
            <a:r>
              <a:rPr lang="ru-RU" sz="24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предпрофильное</a:t>
            </a: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обучение) для  ориентации обучающихся на построение успешной карьеры в области науки и высоких технологий.</a:t>
            </a:r>
          </a:p>
          <a:p>
            <a:pPr algn="just"/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</a:t>
            </a:r>
            <a:r>
              <a:rPr 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«Летних» школ по олимпиадной математике, физике, </a:t>
            </a: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информатике (</a:t>
            </a:r>
            <a:r>
              <a:rPr 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привлечением аспирантов и студентов высших учебных заведений, выпускников ФМЛ</a:t>
            </a: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endParaRPr lang="ru-RU" sz="2400" kern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kern="0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2515986" y="6021784"/>
            <a:ext cx="8699882" cy="595147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128918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876480" y="-11407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7209063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81C7731-D94D-45D8-810A-914EDB9243BE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pic>
        <p:nvPicPr>
          <p:cNvPr id="16" name="Рисунок 15" descr="th_FMSH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25559" y="104524"/>
            <a:ext cx="1274811" cy="1165475"/>
          </a:xfrm>
          <a:prstGeom prst="rect">
            <a:avLst/>
          </a:prstGeom>
        </p:spPr>
      </p:pic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Заголовок 3"/>
          <p:cNvSpPr txBox="1">
            <a:spLocks/>
          </p:cNvSpPr>
          <p:nvPr/>
        </p:nvSpPr>
        <p:spPr>
          <a:xfrm>
            <a:off x="2348743" y="1270878"/>
            <a:ext cx="9871794" cy="1505998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2400" dirty="0">
                <a:solidFill>
                  <a:srgbClr val="E20E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Государственное бюджетное общеобразовательное учреждение </a:t>
            </a:r>
            <a:br>
              <a:rPr lang="ru-RU" sz="2400" dirty="0">
                <a:solidFill>
                  <a:srgbClr val="E20E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E20E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Московской области </a:t>
            </a:r>
            <a:br>
              <a:rPr lang="ru-RU" sz="2400" dirty="0">
                <a:solidFill>
                  <a:srgbClr val="E20E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E20E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«Сергиево-Посадский физико-математический лицей»</a:t>
            </a:r>
            <a:br>
              <a:rPr lang="ru-RU" sz="2400" dirty="0">
                <a:solidFill>
                  <a:srgbClr val="E20E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E20E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базовая школа РАН  </a:t>
            </a:r>
            <a:endParaRPr lang="ru-RU" sz="2400" dirty="0">
              <a:solidFill>
                <a:srgbClr val="E20E17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29047" y="2975858"/>
            <a:ext cx="45221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профильная школа, осуществляющая обучение школьников на повышенном уровне по математике, физике, информатике (включая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предпрофильное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обучение) для  ориентации обучающихся на построение успешной карьеры в области науки и высоких технологий.</a:t>
            </a:r>
          </a:p>
        </p:txBody>
      </p:sp>
      <p:pic>
        <p:nvPicPr>
          <p:cNvPr id="23" name="Объект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3009444"/>
            <a:ext cx="5497208" cy="36823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6862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887365" y="0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5808530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600" i="1" dirty="0" smtClean="0">
                <a:solidFill>
                  <a:srgbClr val="E20E1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xmlns="" id="{2D1A0B1B-9C41-4753-A539-0E51D17286C6}"/>
              </a:ext>
            </a:extLst>
          </p:cNvPr>
          <p:cNvSpPr txBox="1">
            <a:spLocks/>
          </p:cNvSpPr>
          <p:nvPr/>
        </p:nvSpPr>
        <p:spPr>
          <a:xfrm>
            <a:off x="2793443" y="1447636"/>
            <a:ext cx="8746931" cy="7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8804">
              <a:buClr>
                <a:srgbClr val="E20E17"/>
              </a:buClr>
              <a:buSzPts val="2700"/>
            </a:pPr>
            <a:r>
              <a:rPr lang="ru-RU" sz="1800" b="1" i="1" kern="0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Информационная открытость флагманской школы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EA116EF-0B73-4E26-8D1A-B3B02855978B}"/>
              </a:ext>
            </a:extLst>
          </p:cNvPr>
          <p:cNvSpPr txBox="1"/>
          <p:nvPr/>
        </p:nvSpPr>
        <p:spPr>
          <a:xfrm>
            <a:off x="1695797" y="2347069"/>
            <a:ext cx="10110380" cy="3042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18988" marR="0" lvl="3" indent="-342891" algn="ctr" defTabSz="121880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rgbClr val="E20E17"/>
              </a:buClr>
              <a:buSzPts val="2700"/>
              <a:buBlip>
                <a:blip r:embed="rId5">
                  <a:extLst>
                    <a:ext uri="{96DAC541-7B7A-43D3-8B79-37D633B846F1}">
                      <asvg:svgBlip xmlns:asvg="http://schemas.microsoft.com/office/drawing/2016/SVG/main" xmlns="" r:embed="rId6"/>
                    </a:ext>
                  </a:extLst>
                </a:blip>
              </a:buBlip>
              <a:tabLst/>
              <a:defRPr/>
            </a:pPr>
            <a:r>
              <a:rPr kumimoji="0" lang="ru-RU" sz="1400" b="0" u="none" strike="noStrike" kern="0" cap="none" spc="0" normalizeH="0" baseline="0" noProof="0" dirty="0" smtClean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Arial"/>
              </a:rPr>
              <a:t>Перечень открытых источников по информированию и продвижению </a:t>
            </a:r>
          </a:p>
          <a:p>
            <a:pPr marL="476097" marR="0" lvl="3" algn="ctr" defTabSz="121880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rgbClr val="E20E17"/>
              </a:buClr>
              <a:buSzPts val="2700"/>
              <a:tabLst/>
              <a:defRPr/>
            </a:pPr>
            <a:r>
              <a:rPr kumimoji="0" lang="ru-RU" sz="1400" b="0" u="none" strike="noStrike" kern="0" cap="none" spc="0" normalizeH="0" baseline="0" noProof="0" dirty="0" smtClean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Arial"/>
              </a:rPr>
              <a:t> проекта «Флагманская школа» в региональных и муниципальных СМИ:</a:t>
            </a:r>
          </a:p>
          <a:p>
            <a:pPr marL="476097" lvl="3" algn="ctr" defTabSz="1218804">
              <a:lnSpc>
                <a:spcPct val="120000"/>
              </a:lnSpc>
              <a:spcAft>
                <a:spcPts val="900"/>
              </a:spcAft>
              <a:buClr>
                <a:srgbClr val="E20E17"/>
              </a:buClr>
              <a:buSzPts val="2700"/>
              <a:defRPr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Сайт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МО СП ФМЛ </a:t>
            </a:r>
            <a:r>
              <a:rPr lang="en-US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</a:t>
            </a:r>
            <a:r>
              <a:rPr 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://</a:t>
            </a:r>
            <a:r>
              <a:rPr lang="ru-RU" sz="1400" u="sng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фмл.рф</a:t>
            </a:r>
            <a:r>
              <a:rPr 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/</a:t>
            </a:r>
            <a:r>
              <a:rPr lang="en-US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homepage</a:t>
            </a:r>
            <a:r>
              <a:rPr 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/</a:t>
            </a:r>
            <a:r>
              <a:rPr 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МАИ  </a:t>
            </a:r>
            <a:r>
              <a:rPr 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https://mai.ru/press/news/detail.php?ID=162692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Телекомпания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«Тонус», город Сергиев Посад 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http://www.kkftonus.ru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/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 algn="ctr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 http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://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www.kkftonus.ru/index.php/novosti-sergiev-posad/item/10752-master-klass-dlya-uchenikov-fizmatlitseya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i="1" kern="0" dirty="0">
              <a:solidFill>
                <a:srgbClr val="1D315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Arial"/>
            </a:endParaRPr>
          </a:p>
          <a:p>
            <a:pPr lvl="0" algn="ctr" defTabSz="1218804">
              <a:buClr>
                <a:srgbClr val="E20E17"/>
              </a:buClr>
              <a:buSzPts val="2700"/>
            </a:pPr>
            <a:r>
              <a:rPr lang="ru-RU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системы образования Московской области (Флагманские школы</a:t>
            </a:r>
            <a:r>
              <a:rPr lang="ru-RU" sz="1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 http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://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www.momos.ru/flagmans-schools</a:t>
            </a:r>
            <a:endParaRPr lang="ru-RU" sz="14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RAEX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https</a:t>
            </a:r>
            <a:r>
              <a:rPr 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://raex-rr.com/education/schools/russian_schools/rating_of_tech_and_math_schools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6097" lvl="3" defTabSz="1218804">
              <a:lnSpc>
                <a:spcPct val="120000"/>
              </a:lnSpc>
              <a:spcAft>
                <a:spcPts val="900"/>
              </a:spcAft>
              <a:buClr>
                <a:srgbClr val="E20E17"/>
              </a:buClr>
              <a:buSzPts val="2700"/>
              <a:defRPr/>
            </a:pPr>
            <a:endParaRPr kumimoji="0" lang="ru-RU" sz="1400" b="0" i="1" u="none" strike="noStrike" kern="0" cap="none" spc="0" normalizeH="0" baseline="0" noProof="0" dirty="0">
              <a:ln>
                <a:noFill/>
              </a:ln>
              <a:solidFill>
                <a:srgbClr val="1D3152"/>
              </a:solidFill>
              <a:effectLst/>
              <a:uLnTx/>
              <a:uFillTx/>
              <a:ea typeface="Calibri"/>
              <a:cs typeface="Calibri"/>
              <a:sym typeface="Arial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CE092505-FBB1-4233-9CC2-9B46B3C864C4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pic>
        <p:nvPicPr>
          <p:cNvPr id="15" name="Рисунок 14" descr="th_FMSH2.jpg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625559" y="104524"/>
            <a:ext cx="1274811" cy="1165475"/>
          </a:xfrm>
          <a:prstGeom prst="rect">
            <a:avLst/>
          </a:prstGeom>
        </p:spPr>
      </p:pic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«Сергиево-Посадский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91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988030" y="-4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7209063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i="1" dirty="0" smtClean="0">
                <a:solidFill>
                  <a:srgbClr val="E20E1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4B606EAC-E61F-41A3-98DF-E88C6EF10DD1}"/>
              </a:ext>
            </a:extLst>
          </p:cNvPr>
          <p:cNvCxnSpPr>
            <a:cxnSpLocks/>
          </p:cNvCxnSpPr>
          <p:nvPr/>
        </p:nvCxnSpPr>
        <p:spPr>
          <a:xfrm flipV="1">
            <a:off x="5680364" y="1542105"/>
            <a:ext cx="6477059" cy="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Заголовок 1">
            <a:extLst>
              <a:ext uri="{FF2B5EF4-FFF2-40B4-BE49-F238E27FC236}">
                <a16:creationId xmlns:a16="http://schemas.microsoft.com/office/drawing/2014/main" xmlns="" id="{37BEDCD4-869C-4C75-A722-9B353FFF8158}"/>
              </a:ext>
            </a:extLst>
          </p:cNvPr>
          <p:cNvSpPr txBox="1">
            <a:spLocks/>
          </p:cNvSpPr>
          <p:nvPr/>
        </p:nvSpPr>
        <p:spPr>
          <a:xfrm>
            <a:off x="1401085" y="5757763"/>
            <a:ext cx="4729953" cy="487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 defTabSz="1218804">
              <a:buClr>
                <a:srgbClr val="E20E17"/>
              </a:buClr>
              <a:buSzPts val="2700"/>
            </a:pPr>
            <a:r>
              <a:rPr lang="en-US" sz="1800" i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hlinkClick r:id="rId5"/>
              </a:rPr>
              <a:t>http://www.momos.ru/flagmans-schools</a:t>
            </a:r>
            <a:r>
              <a:rPr lang="ru-RU" sz="1800" i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4E96076E-1CE3-4E52-885C-2A52EAFAC788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pic>
        <p:nvPicPr>
          <p:cNvPr id="16" name="Рисунок 15" descr="th_FMSH2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625559" y="104524"/>
            <a:ext cx="1274811" cy="1165475"/>
          </a:xfrm>
          <a:prstGeom prst="rect">
            <a:avLst/>
          </a:prstGeom>
        </p:spPr>
      </p:pic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«Сергиево-Посадский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486296" y="1669076"/>
            <a:ext cx="91384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8804">
              <a:buClr>
                <a:srgbClr val="E20E17"/>
              </a:buClr>
              <a:buSzPts val="2700"/>
            </a:pPr>
            <a:r>
              <a:rPr lang="ru-RU" b="1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Единый календарь образовательных событий.</a:t>
            </a:r>
            <a:endParaRPr lang="ru-RU" b="1" i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xmlns="" id="{2D1A0B1B-9C41-4753-A539-0E51D17286C6}"/>
              </a:ext>
            </a:extLst>
          </p:cNvPr>
          <p:cNvSpPr txBox="1">
            <a:spLocks/>
          </p:cNvSpPr>
          <p:nvPr/>
        </p:nvSpPr>
        <p:spPr>
          <a:xfrm>
            <a:off x="2315698" y="2004596"/>
            <a:ext cx="8990606" cy="319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 algn="l" defTabSz="1218804">
              <a:buClr>
                <a:srgbClr val="E20E17"/>
              </a:buClr>
              <a:buSzPts val="2700"/>
              <a:buFont typeface="Arial" panose="020B0604020202020204" pitchFamily="34" charset="0"/>
              <a:buChar char="•"/>
            </a:pPr>
            <a:r>
              <a:rPr lang="ru-RU" sz="18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Олимпиадная школа «Стремление вверх! Готовься к олимпиадам различного уровня»;</a:t>
            </a:r>
          </a:p>
          <a:p>
            <a:pPr marL="285750" indent="-285750" algn="l" defTabSz="1218804">
              <a:buClr>
                <a:srgbClr val="E20E17"/>
              </a:buClr>
              <a:buSzPts val="2700"/>
              <a:buFont typeface="Arial" panose="020B0604020202020204" pitchFamily="34" charset="0"/>
              <a:buChar char="•"/>
            </a:pPr>
            <a:r>
              <a:rPr lang="ru-RU" sz="18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Открытая научно-исследовательская конференция, посвященная Году народного искусства и культурного наследия, в рамках работы лицейского научного общества «Исследователь» для обучающихся 9-11 классов и научных руководитель проектов Сергиево-Посадского городского округа (защита проектов);</a:t>
            </a:r>
          </a:p>
          <a:p>
            <a:pPr marL="285750" indent="-285750" algn="l" defTabSz="1218804">
              <a:buClr>
                <a:srgbClr val="E20E17"/>
              </a:buClr>
              <a:buSzPts val="2700"/>
              <a:buFont typeface="Arial" panose="020B0604020202020204" pitchFamily="34" charset="0"/>
              <a:buChar char="•"/>
            </a:pPr>
            <a:r>
              <a:rPr lang="ru-RU" sz="18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«Лицей… А дальше-выбор жизненного пути» (встречи по вопросам профориентации с представителями ведущих вузов страны МАИ, МИФИ, МФТИ, МИЭТ согласно заключенным соглашениям)</a:t>
            </a:r>
          </a:p>
          <a:p>
            <a:pPr marL="285750" indent="-285750" algn="l" defTabSz="1218804">
              <a:buClr>
                <a:srgbClr val="E20E17"/>
              </a:buClr>
              <a:buSzPts val="2700"/>
              <a:buFont typeface="Arial" panose="020B0604020202020204" pitchFamily="34" charset="0"/>
              <a:buChar char="•"/>
            </a:pPr>
            <a:r>
              <a:rPr lang="ru-RU" sz="18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«Сириус-школа развития для педагогов. Методика работы с одаренными школьниками, развитие их способностей» (опыт участия педагогов в профильных сменах Образовательного Фонда «Талант и успех», город Сочи)</a:t>
            </a:r>
          </a:p>
        </p:txBody>
      </p:sp>
    </p:spTree>
    <p:extLst>
      <p:ext uri="{BB962C8B-B14F-4D97-AF65-F5344CB8AC3E}">
        <p14:creationId xmlns:p14="http://schemas.microsoft.com/office/powerpoint/2010/main" val="301482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857401" y="-6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7209063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81C7731-D94D-45D8-810A-914EDB9243BE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pic>
        <p:nvPicPr>
          <p:cNvPr id="16" name="Рисунок 15" descr="th_FMSH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25559" y="104524"/>
            <a:ext cx="1274811" cy="1165475"/>
          </a:xfrm>
          <a:prstGeom prst="rect">
            <a:avLst/>
          </a:prstGeom>
        </p:spPr>
      </p:pic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«Сергиево-Посадский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2D1A0B1B-9C41-4753-A539-0E51D17286C6}"/>
              </a:ext>
            </a:extLst>
          </p:cNvPr>
          <p:cNvSpPr txBox="1">
            <a:spLocks/>
          </p:cNvSpPr>
          <p:nvPr/>
        </p:nvSpPr>
        <p:spPr>
          <a:xfrm>
            <a:off x="2468937" y="967732"/>
            <a:ext cx="8746931" cy="990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ru-RU" sz="1800" i="1" kern="0" dirty="0">
                <a:solidFill>
                  <a:srgbClr val="E20E17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Устойчивое присутствие  в ТОП 100  школ России RAEX по конкурентоспособности выпускников:</a:t>
            </a:r>
            <a:endParaRPr lang="ru-RU" sz="1800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EA116EF-0B73-4E26-8D1A-B3B02855978B}"/>
              </a:ext>
            </a:extLst>
          </p:cNvPr>
          <p:cNvSpPr txBox="1"/>
          <p:nvPr/>
        </p:nvSpPr>
        <p:spPr>
          <a:xfrm>
            <a:off x="2076052" y="1551165"/>
            <a:ext cx="9730125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Рейтинги лучших школ России (апрель 2019 год):</a:t>
            </a:r>
          </a:p>
          <a:p>
            <a:r>
              <a:rPr lang="ru-RU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Рейтинговое агентство </a:t>
            </a:r>
            <a:r>
              <a:rPr lang="en-US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RAEX</a:t>
            </a:r>
            <a:r>
              <a:rPr lang="ru-RU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 smtClean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Свидетельство «Лучшие школы России» по количеству поступлений в ведущие вузы страны, ТОП-300 (206 место);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Свидетельство «Лучшие школы России»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конкурентноспособности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выпускников,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ТОП-100 (21 место);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 Свидетельство «Лучшие школы России»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конкурентноспособности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сфере «Технические, естественнонаучные направления и точные науки», ТОП-50 (18 место).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ТОП-20 школ Центрального Федерального округа по количеству выпускников, поступивших в ведущие вузы России (11 место).</a:t>
            </a:r>
          </a:p>
          <a:p>
            <a:r>
              <a:rPr lang="en-US" sz="1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https://raex-rr.com/education/schools/russian_schools/rating_of_schools_by_graduates_competitiveness#table</a:t>
            </a:r>
            <a:r>
              <a:rPr lang="ru-RU" sz="1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C011A03-418A-4610-B3F6-F1DE51A77009}"/>
              </a:ext>
            </a:extLst>
          </p:cNvPr>
          <p:cNvSpPr txBox="1"/>
          <p:nvPr/>
        </p:nvSpPr>
        <p:spPr>
          <a:xfrm>
            <a:off x="1568828" y="5503161"/>
            <a:ext cx="102900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D3152"/>
              </a:buClr>
              <a:buSzPts val="2700"/>
              <a:tabLst/>
              <a:defRPr/>
            </a:pPr>
            <a:endParaRPr kumimoji="0" lang="ru-RU" sz="1400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Calibri"/>
              <a:cs typeface="Calibri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060" y="4842506"/>
            <a:ext cx="1223953" cy="19368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144" y="4921816"/>
            <a:ext cx="1351807" cy="19119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521" y="4930644"/>
            <a:ext cx="1346220" cy="1904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583" y="4930644"/>
            <a:ext cx="1323727" cy="18722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6313" y="4959224"/>
            <a:ext cx="1298911" cy="183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2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876480" y="-6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7209063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1864135" y="104524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81C7731-D94D-45D8-810A-914EDB9243BE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pic>
        <p:nvPicPr>
          <p:cNvPr id="16" name="Рисунок 15" descr="th_FMSH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25559" y="104524"/>
            <a:ext cx="1274811" cy="1165475"/>
          </a:xfrm>
          <a:prstGeom prst="rect">
            <a:avLst/>
          </a:prstGeom>
        </p:spPr>
      </p:pic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«Сергиево-Посадский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35876" y="1269999"/>
            <a:ext cx="956449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b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Рейтинги лучших школ России (апрель 2020 год):</a:t>
            </a:r>
          </a:p>
          <a:p>
            <a:r>
              <a:rPr lang="ru-RU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Рейтинговое агентство </a:t>
            </a:r>
            <a:r>
              <a:rPr lang="en-US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RAEX</a:t>
            </a:r>
            <a:r>
              <a:rPr lang="ru-RU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Свидетельство «Лучшие школы России» по количеству поступлений в ведущие вузы страны, ТОП-300 (228 место);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Свидетельство «Лучшие школы России»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конкурентноспособности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выпускников,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ТОП-100 (26 место);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Свидетельство «Лучшие школы России»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конкурентноспособности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сфере «Технические, естественнонаучные направления и точные науки», ТОП-50 (18 место).</a:t>
            </a:r>
          </a:p>
          <a:p>
            <a:r>
              <a:rPr lang="ru-RU" b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Рейтинги лучших школ России ( 2021 год):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Первый рейтинг школ России технического профиля, готовящих абитуриентов для лучших вузов технического профиля, ТОП -200 (75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</a:t>
            </a:r>
            <a:r>
              <a:rPr lang="ru-RU" i="1" kern="0" dirty="0" smtClean="0">
                <a:solidFill>
                  <a:srgbClr val="1D3152"/>
                </a:solidFill>
                <a:cs typeface="Calibri"/>
                <a:sym typeface="Arial"/>
              </a:rPr>
              <a:t>).</a:t>
            </a:r>
            <a:r>
              <a:rPr lang="ru-RU" i="1" kern="0" dirty="0" smtClean="0">
                <a:solidFill>
                  <a:srgbClr val="1D3152"/>
                </a:solidFill>
                <a:ea typeface="Calibri"/>
                <a:cs typeface="Calibri"/>
                <a:sym typeface="Arial"/>
              </a:rPr>
              <a:t> </a:t>
            </a:r>
            <a:endParaRPr lang="ru-RU" i="1" kern="0" dirty="0">
              <a:solidFill>
                <a:srgbClr val="1D3152"/>
              </a:solidFill>
              <a:ea typeface="Calibri"/>
              <a:cs typeface="Calibri"/>
              <a:sym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06925" y="4409320"/>
            <a:ext cx="4392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400" b="1" i="0" u="none" strike="noStrike" kern="1200" baseline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Поступление в ВУЗы выпускников</a:t>
            </a:r>
          </a:p>
        </p:txBody>
      </p:sp>
      <p:graphicFrame>
        <p:nvGraphicFramePr>
          <p:cNvPr id="22" name="Диаграмма 21"/>
          <p:cNvGraphicFramePr/>
          <p:nvPr>
            <p:extLst>
              <p:ext uri="{D42A27DB-BD31-4B8C-83A1-F6EECF244321}">
                <p14:modId xmlns:p14="http://schemas.microsoft.com/office/powerpoint/2010/main" val="3805691520"/>
              </p:ext>
            </p:extLst>
          </p:nvPr>
        </p:nvGraphicFramePr>
        <p:xfrm>
          <a:off x="2598742" y="4863975"/>
          <a:ext cx="4752528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23" name="Рисунок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524" y="5261243"/>
            <a:ext cx="3893554" cy="66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19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956658" y="-4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5808530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600" i="1" dirty="0" smtClean="0">
                <a:solidFill>
                  <a:srgbClr val="E20E1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CE092505-FBB1-4233-9CC2-9B46B3C864C4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93850ED-F6EB-4A25-93BF-B508CC5FF9CD}"/>
              </a:ext>
            </a:extLst>
          </p:cNvPr>
          <p:cNvSpPr txBox="1"/>
          <p:nvPr/>
        </p:nvSpPr>
        <p:spPr>
          <a:xfrm>
            <a:off x="1568828" y="6058870"/>
            <a:ext cx="102900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SzPct val="130000"/>
            </a:pPr>
            <a:r>
              <a:rPr lang="ru-RU" sz="1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 descr="th_FMSH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25559" y="104524"/>
            <a:ext cx="1274811" cy="1165475"/>
          </a:xfrm>
          <a:prstGeom prst="rect">
            <a:avLst/>
          </a:prstGeom>
        </p:spPr>
      </p:pic>
      <p:sp>
        <p:nvSpPr>
          <p:cNvPr id="22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«Сергиево-Посадский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xmlns="" id="{2D1A0B1B-9C41-4753-A539-0E51D17286C6}"/>
              </a:ext>
            </a:extLst>
          </p:cNvPr>
          <p:cNvSpPr txBox="1">
            <a:spLocks/>
          </p:cNvSpPr>
          <p:nvPr/>
        </p:nvSpPr>
        <p:spPr>
          <a:xfrm>
            <a:off x="2802170" y="1466846"/>
            <a:ext cx="8913091" cy="356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8804">
              <a:buClr>
                <a:srgbClr val="E20E17"/>
              </a:buClr>
              <a:buSzPts val="2700"/>
            </a:pPr>
            <a:r>
              <a:rPr lang="ru-RU" sz="2400" b="1" i="1" kern="0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Эффекты для региона и муниципалитета.</a:t>
            </a:r>
            <a:endParaRPr lang="ru-RU" sz="2400" b="1" i="1" kern="0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xmlns="" id="{2D1A0B1B-9C41-4753-A539-0E51D17286C6}"/>
              </a:ext>
            </a:extLst>
          </p:cNvPr>
          <p:cNvSpPr txBox="1">
            <a:spLocks/>
          </p:cNvSpPr>
          <p:nvPr/>
        </p:nvSpPr>
        <p:spPr>
          <a:xfrm>
            <a:off x="2486296" y="1979658"/>
            <a:ext cx="8853053" cy="4386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 defTabSz="1218804">
              <a:buClr>
                <a:srgbClr val="E20E17"/>
              </a:buClr>
              <a:buSzPts val="2700"/>
            </a:pPr>
            <a:endParaRPr lang="ru-RU" sz="1800" kern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218804">
              <a:buClr>
                <a:srgbClr val="E20E17"/>
              </a:buClr>
              <a:buSzPts val="2700"/>
            </a:pPr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Подготовка научной элиты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городского округа, </a:t>
            </a:r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региона,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страны</a:t>
            </a:r>
          </a:p>
          <a:p>
            <a:pPr defTabSz="1218804">
              <a:buClr>
                <a:srgbClr val="E20E17"/>
              </a:buClr>
              <a:buSzPts val="2700"/>
            </a:pPr>
            <a:endParaRPr lang="ru-RU" sz="1500" b="1" i="1" dirty="0">
              <a:solidFill>
                <a:srgbClr val="E20E17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defTabSz="1218804">
              <a:buClr>
                <a:srgbClr val="E20E17"/>
              </a:buClr>
              <a:buSzPts val="2700"/>
            </a:pPr>
            <a:endParaRPr lang="ru-RU" sz="1500" i="1" dirty="0">
              <a:solidFill>
                <a:srgbClr val="E20E17"/>
              </a:solidFill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  <a:p>
            <a:pPr algn="just" defTabSz="1218804">
              <a:buClr>
                <a:srgbClr val="E20E17"/>
              </a:buClr>
              <a:buSzPts val="2700"/>
            </a:pPr>
            <a:r>
              <a:rPr lang="ru-RU" sz="18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Организация </a:t>
            </a:r>
            <a:r>
              <a:rPr lang="ru-RU" sz="18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методической консультативной помощи педагогам </a:t>
            </a:r>
            <a:endParaRPr lang="ru-RU" sz="1800" kern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1218804">
              <a:buClr>
                <a:srgbClr val="E20E17"/>
              </a:buClr>
              <a:buSzPts val="2700"/>
            </a:pPr>
            <a:r>
              <a:rPr lang="ru-RU" sz="18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Сергиево-Посадского </a:t>
            </a:r>
            <a:r>
              <a:rPr lang="ru-RU" sz="18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 при подготовке обучающихся к ОГЭ и ЕГЭ.</a:t>
            </a:r>
          </a:p>
          <a:p>
            <a:pPr algn="just" defTabSz="1218804">
              <a:buClr>
                <a:srgbClr val="E20E17"/>
              </a:buClr>
              <a:buSzPts val="2700"/>
            </a:pPr>
            <a:r>
              <a:rPr lang="ru-RU" sz="18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Олимпиадная подготовка обучающихся, сетевое взаимодействие с образовательным центром «Взлёт», «ФИЗТЕХ-РЕГИОНАМ».</a:t>
            </a:r>
          </a:p>
          <a:p>
            <a:pPr algn="just" defTabSz="1218804">
              <a:buClr>
                <a:srgbClr val="E20E17"/>
              </a:buClr>
              <a:buSzPts val="2700"/>
            </a:pPr>
            <a:r>
              <a:rPr lang="ru-RU" sz="18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Курсовая подготовка учащихся 8-9 классов по направлению «Экспериментальная физика», «Робототехника».</a:t>
            </a:r>
          </a:p>
          <a:p>
            <a:pPr algn="just" defTabSz="1218804">
              <a:buClr>
                <a:srgbClr val="E20E17"/>
              </a:buClr>
              <a:buSzPts val="2700"/>
            </a:pPr>
            <a:r>
              <a:rPr lang="ru-RU" sz="18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Открытая физико-математическая олимпиада (ГБОУ МО СП ФМЛ, МФТИ).</a:t>
            </a:r>
          </a:p>
          <a:p>
            <a:pPr algn="just" defTabSz="1218804">
              <a:buClr>
                <a:srgbClr val="E20E17"/>
              </a:buClr>
              <a:buSzPts val="2700"/>
            </a:pPr>
            <a:r>
              <a:rPr lang="ru-RU" sz="18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Профориентационная работа с обучающимися 7-11 классов.</a:t>
            </a:r>
          </a:p>
          <a:p>
            <a:pPr algn="just" defTabSz="1218804">
              <a:buClr>
                <a:srgbClr val="E20E17"/>
              </a:buClr>
              <a:buSzPts val="2700"/>
            </a:pPr>
            <a:r>
              <a:rPr lang="ru-RU" sz="18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Открытая научно-исследовательская конференция, посвященная Году народного искусства и культурного наследия.</a:t>
            </a:r>
          </a:p>
          <a:p>
            <a:pPr algn="just" defTabSz="1218804">
              <a:buClr>
                <a:srgbClr val="E20E17"/>
              </a:buClr>
              <a:buSzPts val="2700"/>
            </a:pPr>
            <a:r>
              <a:rPr lang="ru-RU" sz="18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Региональные площадки проведения вузовских олимпиад (МИЭТ, МАИ, МФТИ, МИФИ).</a:t>
            </a:r>
          </a:p>
          <a:p>
            <a:pPr algn="just" defTabSz="1218804">
              <a:buClr>
                <a:srgbClr val="E20E17"/>
              </a:buClr>
              <a:buSzPts val="2700"/>
            </a:pPr>
            <a:r>
              <a:rPr lang="ru-RU" sz="18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«Летняя школа» по математике, информатике, физике, робототехнике (8-11 классы). </a:t>
            </a:r>
          </a:p>
          <a:p>
            <a:pPr algn="l" defTabSz="1218804">
              <a:buClr>
                <a:srgbClr val="E20E17"/>
              </a:buClr>
              <a:buSzPts val="2700"/>
            </a:pPr>
            <a:endParaRPr lang="ru-RU" sz="1400" b="1" i="1" kern="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06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988030" y="-4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7209063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i="1" dirty="0" smtClean="0">
                <a:solidFill>
                  <a:srgbClr val="E20E1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4B606EAC-E61F-41A3-98DF-E88C6EF10DD1}"/>
              </a:ext>
            </a:extLst>
          </p:cNvPr>
          <p:cNvCxnSpPr>
            <a:cxnSpLocks/>
          </p:cNvCxnSpPr>
          <p:nvPr/>
        </p:nvCxnSpPr>
        <p:spPr>
          <a:xfrm flipV="1">
            <a:off x="5680364" y="1542105"/>
            <a:ext cx="6477059" cy="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4E96076E-1CE3-4E52-885C-2A52EAFAC788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pic>
        <p:nvPicPr>
          <p:cNvPr id="16" name="Рисунок 15" descr="th_FMSH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25559" y="104524"/>
            <a:ext cx="1274811" cy="1165475"/>
          </a:xfrm>
          <a:prstGeom prst="rect">
            <a:avLst/>
          </a:prstGeom>
        </p:spPr>
      </p:pic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«Сергиево-Посадский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22342" y="1191245"/>
            <a:ext cx="3340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Необходимая инфраструктура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9731" y="1687482"/>
            <a:ext cx="3084982" cy="22171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2025" y="1640561"/>
            <a:ext cx="3177849" cy="22641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67186" y="1640562"/>
            <a:ext cx="2486247" cy="22641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46540" y="4221312"/>
            <a:ext cx="3633824" cy="22084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62157" y="4219576"/>
            <a:ext cx="4017436" cy="221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27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876480" y="1774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7209063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81C7731-D94D-45D8-810A-914EDB9243BE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pic>
        <p:nvPicPr>
          <p:cNvPr id="16" name="Рисунок 15" descr="th_FMSH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25559" y="104524"/>
            <a:ext cx="1274811" cy="1165475"/>
          </a:xfrm>
          <a:prstGeom prst="rect">
            <a:avLst/>
          </a:prstGeom>
        </p:spPr>
      </p:pic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«Сергиево-Посадский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2623387" y="2161309"/>
            <a:ext cx="9311110" cy="423949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ru-RU" kern="0" dirty="0"/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1035940" y="1312947"/>
            <a:ext cx="10515600" cy="892175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kern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386265" y="1307191"/>
            <a:ext cx="9165275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FF0000"/>
              </a:solidFill>
              <a:latin typeface="Calibri-Bold"/>
            </a:endParaRPr>
          </a:p>
          <a:p>
            <a:r>
              <a:rPr lang="ru-RU" sz="2800" b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</a:t>
            </a:r>
            <a:r>
              <a:rPr lang="ru-RU" sz="2800" b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Подмосковья: территория возможностей</a:t>
            </a:r>
            <a:r>
              <a:rPr lang="ru-RU" sz="2800" b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2800" b="1" dirty="0" smtClean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 smtClean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F:\Флагман\ФОТО\ф\PHOTO-2022-01-21-12-14-35-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519" y="3967976"/>
            <a:ext cx="4157221" cy="27736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Флагман\ФОТО\ф\PHOTO-2022-01-21-12-14-3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764" y="3963144"/>
            <a:ext cx="4138104" cy="27608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2272887" y="1759034"/>
            <a:ext cx="894298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FF0000"/>
              </a:solidFill>
              <a:latin typeface="Calibri-Bold"/>
            </a:endParaRPr>
          </a:p>
          <a:p>
            <a:pPr algn="just"/>
            <a:endParaRPr lang="en-US" sz="2800" b="1" dirty="0" smtClean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Сергиево-Посадском городском округе появятся две современные школы: новое здание для физико-математического лицея и школа на 550 учеников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Зубачевском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поле.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в Подмосковье прошло одно из знаковых событий: губернатор Московской области Андрей Воробьев, совместно с главами округов и местными жителями дал старт «закладке» памятных капсул на месте, где в этом году начнется строительство 25 образовательных объектов.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99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876480" y="24674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7209063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81C7731-D94D-45D8-810A-914EDB9243BE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pic>
        <p:nvPicPr>
          <p:cNvPr id="16" name="Рисунок 15" descr="th_FMSH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25559" y="104524"/>
            <a:ext cx="1274811" cy="1165475"/>
          </a:xfrm>
          <a:prstGeom prst="rect">
            <a:avLst/>
          </a:prstGeom>
        </p:spPr>
      </p:pic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«Сергиево-Посадский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2623387" y="2161309"/>
            <a:ext cx="9311110" cy="423949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ru-RU" kern="0" dirty="0"/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1035940" y="1312947"/>
            <a:ext cx="10515600" cy="892175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kern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75845" y="1312947"/>
            <a:ext cx="10416155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FF0000"/>
              </a:solidFill>
              <a:latin typeface="Calibri-Bold"/>
            </a:endParaRPr>
          </a:p>
          <a:p>
            <a:endParaRPr lang="ru-RU" b="1" dirty="0">
              <a:solidFill>
                <a:srgbClr val="FF0000"/>
              </a:solidFill>
              <a:latin typeface="Calibri-Bold"/>
            </a:endParaRPr>
          </a:p>
          <a:p>
            <a:endParaRPr lang="ru-RU" b="1" dirty="0" smtClean="0">
              <a:solidFill>
                <a:srgbClr val="FF0000"/>
              </a:solidFill>
              <a:latin typeface="Calibri-Bold"/>
            </a:endParaRPr>
          </a:p>
          <a:p>
            <a:endParaRPr lang="ru-RU" b="1" dirty="0">
              <a:solidFill>
                <a:srgbClr val="FF0000"/>
              </a:solidFill>
              <a:latin typeface="Calibri-Bold"/>
            </a:endParaRPr>
          </a:p>
          <a:p>
            <a:endParaRPr lang="ru-RU" b="1" dirty="0" smtClean="0">
              <a:solidFill>
                <a:srgbClr val="FF0000"/>
              </a:solidFill>
              <a:latin typeface="Calibri-Bold"/>
            </a:endParaRPr>
          </a:p>
          <a:p>
            <a:endParaRPr lang="ru-RU" sz="2800" b="1" dirty="0" smtClean="0">
              <a:solidFill>
                <a:srgbClr val="FF0000"/>
              </a:solidFill>
              <a:latin typeface="Calibri-Bold"/>
            </a:endParaRPr>
          </a:p>
          <a:p>
            <a:pPr algn="ctr"/>
            <a:r>
              <a:rPr lang="ru-RU" sz="2800" b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Подмосковья: территория возможностей!</a:t>
            </a:r>
            <a:endParaRPr lang="ru-RU" sz="2800" b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19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876480" y="0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7209063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xmlns="" id="{2D1A0B1B-9C41-4753-A539-0E51D17286C6}"/>
              </a:ext>
            </a:extLst>
          </p:cNvPr>
          <p:cNvSpPr txBox="1">
            <a:spLocks/>
          </p:cNvSpPr>
          <p:nvPr/>
        </p:nvSpPr>
        <p:spPr>
          <a:xfrm>
            <a:off x="2509422" y="784150"/>
            <a:ext cx="9178240" cy="971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 defTabSz="1218804">
              <a:lnSpc>
                <a:spcPct val="100000"/>
              </a:lnSpc>
              <a:buClr>
                <a:srgbClr val="E20E17"/>
              </a:buClr>
              <a:buSzPts val="2700"/>
            </a:pPr>
            <a:r>
              <a:rPr lang="ru-RU" sz="2000" b="1" i="1" dirty="0">
                <a:solidFill>
                  <a:srgbClr val="E20E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Региональный</a:t>
            </a:r>
            <a:r>
              <a:rPr lang="ru-RU" sz="2000" b="1" i="1" kern="0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E20E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рейтинг и стандарт школы </a:t>
            </a:r>
            <a:r>
              <a:rPr lang="ru-RU" sz="2000" b="1" i="1" dirty="0">
                <a:solidFill>
                  <a:srgbClr val="E20E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флагмана</a:t>
            </a:r>
            <a:endParaRPr lang="ru-RU" sz="2000" b="1" i="1" dirty="0">
              <a:solidFill>
                <a:srgbClr val="E20E17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81C7731-D94D-45D8-810A-914EDB9243BE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pic>
        <p:nvPicPr>
          <p:cNvPr id="16" name="Рисунок 15" descr="th_FMSH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25559" y="104524"/>
            <a:ext cx="1274811" cy="1165475"/>
          </a:xfrm>
          <a:prstGeom prst="rect">
            <a:avLst/>
          </a:prstGeom>
        </p:spPr>
      </p:pic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«Сергиево-Посадский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86296" y="1770802"/>
            <a:ext cx="24518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buClr>
                <a:srgbClr val="000000"/>
              </a:buClr>
              <a:buSzPts val="1300"/>
            </a:pPr>
            <a:r>
              <a:rPr lang="ru-RU" b="1" dirty="0">
                <a:ea typeface="Montserrat"/>
                <a:cs typeface="Montserrat"/>
                <a:sym typeface="Montserrat"/>
              </a:rPr>
              <a:t>Ежегодный рейтинг</a:t>
            </a:r>
          </a:p>
        </p:txBody>
      </p:sp>
      <p:sp>
        <p:nvSpPr>
          <p:cNvPr id="22" name="Объект 5"/>
          <p:cNvSpPr txBox="1">
            <a:spLocks/>
          </p:cNvSpPr>
          <p:nvPr/>
        </p:nvSpPr>
        <p:spPr>
          <a:xfrm>
            <a:off x="2348742" y="2131626"/>
            <a:ext cx="9499600" cy="32980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8000" indent="-342900">
              <a:buFont typeface="+mj-lt"/>
              <a:buAutoNum type="arabicPeriod"/>
            </a:pPr>
            <a:r>
              <a:rPr lang="ru-RU" sz="1600" b="1" kern="50" dirty="0" smtClean="0">
                <a:solidFill>
                  <a:srgbClr val="00000A"/>
                </a:solidFill>
                <a:latin typeface="Times New Roman"/>
                <a:ea typeface="Andale Sans UI"/>
              </a:rPr>
              <a:t>2017/2018: </a:t>
            </a:r>
            <a:r>
              <a:rPr lang="ru-RU" sz="1600" b="1" kern="50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Andale Sans UI"/>
              </a:rPr>
              <a:t>«зеленая зона</a:t>
            </a:r>
            <a:r>
              <a:rPr lang="ru-RU" sz="1600" b="1" kern="50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Andale Sans UI"/>
              </a:rPr>
              <a:t>» </a:t>
            </a:r>
            <a:r>
              <a:rPr lang="ru-RU" sz="1600" b="1" kern="50" dirty="0" smtClean="0">
                <a:solidFill>
                  <a:srgbClr val="00000A"/>
                </a:solidFill>
                <a:latin typeface="Times New Roman"/>
                <a:ea typeface="Andale Sans UI"/>
              </a:rPr>
              <a:t>ТОП-100: 4 место;</a:t>
            </a:r>
          </a:p>
          <a:p>
            <a:pPr marL="108000" indent="-342900">
              <a:buFont typeface="+mj-lt"/>
              <a:buAutoNum type="arabicPeriod"/>
            </a:pPr>
            <a:r>
              <a:rPr lang="ru-RU" sz="1600" b="1" kern="50" dirty="0" smtClean="0">
                <a:solidFill>
                  <a:srgbClr val="00000A"/>
                </a:solidFill>
                <a:latin typeface="Times New Roman"/>
                <a:ea typeface="Andale Sans UI"/>
              </a:rPr>
              <a:t>2018/2019: </a:t>
            </a:r>
            <a:r>
              <a:rPr lang="ru-RU" sz="1600" b="1" kern="50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Andale Sans UI"/>
              </a:rPr>
              <a:t>«зеленая зона» </a:t>
            </a:r>
            <a:r>
              <a:rPr lang="ru-RU" sz="1600" b="1" kern="50" dirty="0" smtClean="0">
                <a:solidFill>
                  <a:srgbClr val="00000A"/>
                </a:solidFill>
                <a:latin typeface="Times New Roman"/>
                <a:ea typeface="Andale Sans UI"/>
              </a:rPr>
              <a:t>ТОП-100: 12 место;</a:t>
            </a:r>
          </a:p>
          <a:p>
            <a:pPr marL="108000" indent="-342900">
              <a:buFont typeface="+mj-lt"/>
              <a:buAutoNum type="arabicPeriod"/>
            </a:pPr>
            <a:r>
              <a:rPr lang="ru-RU" sz="1600" b="1" kern="50" dirty="0" smtClean="0">
                <a:solidFill>
                  <a:srgbClr val="00000A"/>
                </a:solidFill>
                <a:latin typeface="Times New Roman"/>
                <a:ea typeface="Andale Sans UI"/>
              </a:rPr>
              <a:t>2019/2020: </a:t>
            </a:r>
            <a:r>
              <a:rPr lang="ru-RU" sz="1600" b="1" kern="50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Andale Sans UI"/>
              </a:rPr>
              <a:t>«зеленая зона» </a:t>
            </a:r>
            <a:r>
              <a:rPr lang="ru-RU" sz="1600" b="1" kern="50" dirty="0" smtClean="0">
                <a:solidFill>
                  <a:srgbClr val="00000A"/>
                </a:solidFill>
                <a:latin typeface="Times New Roman"/>
                <a:ea typeface="Andale Sans UI"/>
              </a:rPr>
              <a:t>ТОП-100: 7 место</a:t>
            </a:r>
            <a:r>
              <a:rPr lang="en-US" sz="1600" b="1" kern="50" dirty="0" smtClean="0">
                <a:solidFill>
                  <a:srgbClr val="00000A"/>
                </a:solidFill>
                <a:latin typeface="Times New Roman"/>
                <a:ea typeface="Andale Sans UI"/>
              </a:rPr>
              <a:t>;</a:t>
            </a:r>
          </a:p>
          <a:p>
            <a:pPr marL="108000" indent="-342900">
              <a:buFont typeface="+mj-lt"/>
              <a:buAutoNum type="arabicPeriod"/>
            </a:pPr>
            <a:r>
              <a:rPr lang="en-US" sz="1600" b="1" kern="50" dirty="0" smtClean="0">
                <a:solidFill>
                  <a:srgbClr val="00000A"/>
                </a:solidFill>
                <a:latin typeface="Times New Roman"/>
                <a:ea typeface="Andale Sans UI"/>
              </a:rPr>
              <a:t>2020/2021</a:t>
            </a:r>
            <a:r>
              <a:rPr lang="ru-RU" sz="1600" b="1" kern="50" dirty="0" smtClean="0">
                <a:solidFill>
                  <a:srgbClr val="00000A"/>
                </a:solidFill>
                <a:latin typeface="Times New Roman"/>
                <a:ea typeface="Andale Sans UI"/>
              </a:rPr>
              <a:t>: </a:t>
            </a:r>
            <a:r>
              <a:rPr lang="ru-RU" sz="1600" b="1" kern="50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Andale Sans UI"/>
              </a:rPr>
              <a:t>«зеленая зона»</a:t>
            </a:r>
            <a:r>
              <a:rPr lang="ru-RU" sz="1600" b="1" kern="50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Andale Sans UI"/>
              </a:rPr>
              <a:t> </a:t>
            </a:r>
            <a:r>
              <a:rPr lang="ru-RU" sz="1600" b="1" kern="50" dirty="0" smtClean="0">
                <a:solidFill>
                  <a:srgbClr val="00000A"/>
                </a:solidFill>
                <a:latin typeface="Times New Roman"/>
                <a:ea typeface="Andale Sans UI"/>
              </a:rPr>
              <a:t>ТОП – </a:t>
            </a:r>
            <a:r>
              <a:rPr lang="ru-RU" sz="1600" b="1" kern="50" dirty="0" smtClean="0">
                <a:solidFill>
                  <a:srgbClr val="00000A"/>
                </a:solidFill>
                <a:latin typeface="Times New Roman"/>
                <a:ea typeface="Andale Sans UI"/>
              </a:rPr>
              <a:t>100</a:t>
            </a:r>
            <a:r>
              <a:rPr lang="ru-RU" sz="1600" b="1" kern="50" dirty="0">
                <a:solidFill>
                  <a:srgbClr val="00000A"/>
                </a:solidFill>
                <a:latin typeface="Times New Roman"/>
                <a:ea typeface="Andale Sans UI"/>
              </a:rPr>
              <a:t>:</a:t>
            </a:r>
            <a:r>
              <a:rPr lang="ru-RU" sz="1600" b="1" kern="50" dirty="0" smtClean="0">
                <a:solidFill>
                  <a:srgbClr val="00000A"/>
                </a:solidFill>
                <a:latin typeface="Times New Roman"/>
                <a:ea typeface="Andale Sans UI"/>
              </a:rPr>
              <a:t> </a:t>
            </a:r>
            <a:r>
              <a:rPr lang="ru-RU" sz="1600" b="1" kern="50" dirty="0" smtClean="0">
                <a:solidFill>
                  <a:srgbClr val="00000A"/>
                </a:solidFill>
                <a:latin typeface="Times New Roman"/>
                <a:ea typeface="Andale Sans UI"/>
              </a:rPr>
              <a:t>8 место.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2016-2021 годы – получение гранта общеобразовательным организациям в Московской области с высоким уровнем достижений педагогического коллектива по образованию и воспитанию («Подпрограмма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«Общее образование» государственной программы Московской области «Образование Подмосковья»).</a:t>
            </a:r>
          </a:p>
          <a:p>
            <a:pPr marL="342900" indent="-342900">
              <a:buFont typeface="+mj-lt"/>
              <a:buAutoNum type="arabicPeriod"/>
            </a:pPr>
            <a:endParaRPr lang="ru-RU" sz="2400" b="1" kern="50" dirty="0" smtClean="0">
              <a:solidFill>
                <a:srgbClr val="00000A"/>
              </a:solidFill>
              <a:latin typeface="Times New Roman"/>
              <a:ea typeface="Andale Sans UI"/>
            </a:endParaRPr>
          </a:p>
          <a:p>
            <a:pPr algn="ctr"/>
            <a:endParaRPr lang="ru-RU" kern="0" dirty="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85" t="8061" r="20702" b="12357"/>
          <a:stretch/>
        </p:blipFill>
        <p:spPr bwMode="auto">
          <a:xfrm rot="10800000">
            <a:off x="1739653" y="4433178"/>
            <a:ext cx="2676176" cy="1992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321" y="4440409"/>
            <a:ext cx="2767647" cy="1978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Рисунок 24" descr="C:\Users\admin\Desktop\IMG_20200829_093529 (2)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8460" y="4440409"/>
            <a:ext cx="2865377" cy="19656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095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873308" y="-6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7209063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81C7731-D94D-45D8-810A-914EDB9243BE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pic>
        <p:nvPicPr>
          <p:cNvPr id="16" name="Рисунок 15" descr="th_FMSH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25559" y="104524"/>
            <a:ext cx="1274811" cy="1165475"/>
          </a:xfrm>
          <a:prstGeom prst="rect">
            <a:avLst/>
          </a:prstGeom>
        </p:spPr>
      </p:pic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«Сергиево-Посадский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40026" y="2582609"/>
            <a:ext cx="95476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graphicFrame>
        <p:nvGraphicFramePr>
          <p:cNvPr id="22" name="Диаграмма 21"/>
          <p:cNvGraphicFramePr/>
          <p:nvPr>
            <p:extLst>
              <p:ext uri="{D42A27DB-BD31-4B8C-83A1-F6EECF244321}">
                <p14:modId xmlns:p14="http://schemas.microsoft.com/office/powerpoint/2010/main" val="1444334856"/>
              </p:ext>
            </p:extLst>
          </p:nvPr>
        </p:nvGraphicFramePr>
        <p:xfrm>
          <a:off x="2140732" y="1813623"/>
          <a:ext cx="4474175" cy="1656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911815"/>
              </p:ext>
            </p:extLst>
          </p:nvPr>
        </p:nvGraphicFramePr>
        <p:xfrm>
          <a:off x="7330950" y="2522823"/>
          <a:ext cx="4068960" cy="1317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63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563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563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9486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выпускников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220+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2018-2019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 (93,9%)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2019-2020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 (89,8%)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2020-2021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47 (90,38%)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7850390" y="2083711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ЕГЭ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2460090504"/>
              </p:ext>
            </p:extLst>
          </p:nvPr>
        </p:nvGraphicFramePr>
        <p:xfrm>
          <a:off x="6583680" y="3963596"/>
          <a:ext cx="5554057" cy="2753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805558"/>
              </p:ext>
            </p:extLst>
          </p:nvPr>
        </p:nvGraphicFramePr>
        <p:xfrm>
          <a:off x="2486296" y="4069045"/>
          <a:ext cx="3144153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80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480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480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2018-2019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2348743" y="3422714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100-балльных результатов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36551" y="1488439"/>
            <a:ext cx="9860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внешней и внутренней оценки качества образования, объективность</a:t>
            </a:r>
            <a:endParaRPr lang="ru-RU" b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48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876480" y="0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7209063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xmlns="" id="{2D1A0B1B-9C41-4753-A539-0E51D17286C6}"/>
              </a:ext>
            </a:extLst>
          </p:cNvPr>
          <p:cNvSpPr txBox="1">
            <a:spLocks/>
          </p:cNvSpPr>
          <p:nvPr/>
        </p:nvSpPr>
        <p:spPr>
          <a:xfrm>
            <a:off x="2348743" y="911136"/>
            <a:ext cx="9178240" cy="95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8804">
              <a:lnSpc>
                <a:spcPct val="100000"/>
              </a:lnSpc>
              <a:buClr>
                <a:srgbClr val="E20E17"/>
              </a:buClr>
              <a:buSzPts val="2700"/>
            </a:pPr>
            <a:r>
              <a:rPr lang="ru-RU" sz="1800" b="1" i="1" kern="0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</a:t>
            </a:r>
            <a:endParaRPr lang="ru-RU" sz="1800" b="1" i="1" kern="0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81C7731-D94D-45D8-810A-914EDB9243BE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pic>
        <p:nvPicPr>
          <p:cNvPr id="16" name="Рисунок 15" descr="th_FMSH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25559" y="104524"/>
            <a:ext cx="1274811" cy="1165475"/>
          </a:xfrm>
          <a:prstGeom prst="rect">
            <a:avLst/>
          </a:prstGeom>
        </p:spPr>
      </p:pic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«Сергиево-Посадский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977832"/>
              </p:ext>
            </p:extLst>
          </p:nvPr>
        </p:nvGraphicFramePr>
        <p:xfrm>
          <a:off x="2437733" y="3360338"/>
          <a:ext cx="8130468" cy="22535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5234">
                  <a:extLst>
                    <a:ext uri="{9D8B030D-6E8A-4147-A177-3AD203B41FA5}">
                      <a16:colId xmlns:a16="http://schemas.microsoft.com/office/drawing/2014/main" xmlns="" val="15122091"/>
                    </a:ext>
                  </a:extLst>
                </a:gridCol>
                <a:gridCol w="2032617">
                  <a:extLst>
                    <a:ext uri="{9D8B030D-6E8A-4147-A177-3AD203B41FA5}">
                      <a16:colId xmlns:a16="http://schemas.microsoft.com/office/drawing/2014/main" xmlns="" val="2879500714"/>
                    </a:ext>
                  </a:extLst>
                </a:gridCol>
                <a:gridCol w="2032617">
                  <a:extLst>
                    <a:ext uri="{9D8B030D-6E8A-4147-A177-3AD203B41FA5}">
                      <a16:colId xmlns:a16="http://schemas.microsoft.com/office/drawing/2014/main" xmlns="" val="633140949"/>
                    </a:ext>
                  </a:extLst>
                </a:gridCol>
              </a:tblGrid>
              <a:tr h="827818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2021-20022 учебный год. Участие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в апробации заданий для формирования функциональной грамотности обучающихся 6 – 10 классов по двум направлениям с использованием автоматизированной системы «Российская электронная школа» (РЭШ)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EE3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EE3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89503866"/>
                  </a:ext>
                </a:extLst>
              </a:tr>
              <a:tr h="58637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Функциональная грамотность</a:t>
                      </a:r>
                      <a:endParaRPr lang="ru-RU" dirty="0"/>
                    </a:p>
                  </a:txBody>
                  <a:tcPr>
                    <a:solidFill>
                      <a:srgbClr val="DEE3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Количество обучающихся</a:t>
                      </a:r>
                      <a:endParaRPr lang="ru-RU" dirty="0"/>
                    </a:p>
                  </a:txBody>
                  <a:tcPr>
                    <a:solidFill>
                      <a:srgbClr val="DEE3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Процент выполнения</a:t>
                      </a:r>
                      <a:endParaRPr lang="ru-RU" dirty="0"/>
                    </a:p>
                  </a:txBody>
                  <a:tcPr>
                    <a:solidFill>
                      <a:srgbClr val="DEE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60199090"/>
                  </a:ext>
                </a:extLst>
              </a:tr>
              <a:tr h="41965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Креативное мышление</a:t>
                      </a:r>
                      <a:endParaRPr lang="ru-RU" dirty="0"/>
                    </a:p>
                  </a:txBody>
                  <a:tcPr>
                    <a:solidFill>
                      <a:srgbClr val="DEE3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25</a:t>
                      </a:r>
                      <a:endParaRPr lang="ru-RU" dirty="0"/>
                    </a:p>
                  </a:txBody>
                  <a:tcPr>
                    <a:solidFill>
                      <a:srgbClr val="DEE3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rgbClr val="DEE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02448664"/>
                  </a:ext>
                </a:extLst>
              </a:tr>
              <a:tr h="41965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Читательская грамотность</a:t>
                      </a:r>
                      <a:endParaRPr lang="ru-RU" dirty="0"/>
                    </a:p>
                  </a:txBody>
                  <a:tcPr>
                    <a:solidFill>
                      <a:srgbClr val="DE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/>
                        <a:t>28</a:t>
                      </a:r>
                      <a:endParaRPr lang="ru-RU" dirty="0"/>
                    </a:p>
                  </a:txBody>
                  <a:tcPr>
                    <a:solidFill>
                      <a:srgbClr val="DE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/>
                        <a:t>63,1%</a:t>
                      </a:r>
                      <a:endParaRPr lang="ru-RU" dirty="0"/>
                    </a:p>
                  </a:txBody>
                  <a:tcPr>
                    <a:solidFill>
                      <a:srgbClr val="DEE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6758046"/>
                  </a:ext>
                </a:extLst>
              </a:tr>
            </a:tbl>
          </a:graphicData>
        </a:graphic>
      </p:graphicFrame>
      <p:sp>
        <p:nvSpPr>
          <p:cNvPr id="22" name="Прямоугольник 21"/>
          <p:cNvSpPr/>
          <p:nvPr/>
        </p:nvSpPr>
        <p:spPr>
          <a:xfrm>
            <a:off x="2486296" y="2289833"/>
            <a:ext cx="915020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2020-2021 учебный год.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PIZA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школ на территории Московской области: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обучающихся 9-10 классов в возрасте 15 лет - 49, высокий уровень.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1539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901234" y="1238746"/>
            <a:ext cx="9466811" cy="131341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2400" b="1" kern="0" dirty="0" smtClean="0">
                <a:solidFill>
                  <a:srgbClr val="E20E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 Всероссийская командная олимпиада по функциональной грамотности для школьников и их педагогов-наставников </a:t>
            </a:r>
            <a:br>
              <a:rPr lang="ru-RU" sz="2400" b="1" kern="0" dirty="0" smtClean="0">
                <a:solidFill>
                  <a:srgbClr val="E20E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kern="0" dirty="0" smtClean="0">
                <a:solidFill>
                  <a:srgbClr val="E20E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«Учимся для жизни-стремимся в будущее» (10 место)</a:t>
            </a:r>
            <a:endParaRPr lang="ru-RU" sz="2400" b="1" kern="0" dirty="0">
              <a:solidFill>
                <a:srgbClr val="E20E17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3" descr="D:\Загрузки\PHOTO-2021-05-06-19-44-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3237681"/>
            <a:ext cx="3957666" cy="296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D:\Загрузки\PHOTO-2021-05-06-19-44-50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032" y="2773477"/>
            <a:ext cx="2861667" cy="3823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0151" y="2740001"/>
            <a:ext cx="2760483" cy="389047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540478" y="2688841"/>
            <a:ext cx="13894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 –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dirty="0"/>
          </a:p>
        </p:txBody>
      </p:sp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3907972" y="266772"/>
            <a:ext cx="5513614" cy="953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общеобразовательное учреждение Московской области </a:t>
            </a:r>
            <a:endParaRPr lang="en-US" sz="1600" b="1" i="1" dirty="0" smtClean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64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876480" y="0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7209063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xmlns="" id="{2D1A0B1B-9C41-4753-A539-0E51D17286C6}"/>
              </a:ext>
            </a:extLst>
          </p:cNvPr>
          <p:cNvSpPr txBox="1">
            <a:spLocks/>
          </p:cNvSpPr>
          <p:nvPr/>
        </p:nvSpPr>
        <p:spPr>
          <a:xfrm>
            <a:off x="2348742" y="719236"/>
            <a:ext cx="9178240" cy="988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 defTabSz="1218804">
              <a:lnSpc>
                <a:spcPct val="100000"/>
              </a:lnSpc>
              <a:buClr>
                <a:srgbClr val="E20E17"/>
              </a:buClr>
              <a:buSzPts val="2700"/>
            </a:pPr>
            <a:r>
              <a:rPr lang="ru-RU" sz="1800" b="1" i="1" kern="0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участия в региональном и заключительном этапах  </a:t>
            </a:r>
            <a:r>
              <a:rPr lang="ru-RU" sz="1800" b="1" i="1" kern="0" dirty="0" err="1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ВсОШ</a:t>
            </a:r>
            <a:endParaRPr lang="ru-RU" sz="1800" b="1" i="1" kern="0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81C7731-D94D-45D8-810A-914EDB9243BE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pic>
        <p:nvPicPr>
          <p:cNvPr id="16" name="Рисунок 15" descr="th_FMSH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584919" y="39284"/>
            <a:ext cx="1274811" cy="1165475"/>
          </a:xfrm>
          <a:prstGeom prst="rect">
            <a:avLst/>
          </a:prstGeom>
        </p:spPr>
      </p:pic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«Сергиево-Посадский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697180"/>
              </p:ext>
            </p:extLst>
          </p:nvPr>
        </p:nvGraphicFramePr>
        <p:xfrm>
          <a:off x="5203768" y="3428721"/>
          <a:ext cx="6696602" cy="27229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133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610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610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6107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60593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Этапы 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ВсОШ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2018-2019 учебный год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(156 чел.)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2019-2020 учебный год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(158 чел.)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2020-2021 учебный год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(159 чел.)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508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Региональный, участники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32 (21%)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58(37%)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146 (92%)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50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Региональный, призеры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11(7%)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17(11%)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(25%)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508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Региональный, победители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5085">
                <a:tc>
                  <a:txBody>
                    <a:bodyPr/>
                    <a:lstStyle/>
                    <a:p>
                      <a:r>
                        <a:rPr lang="ru-RU" sz="1200" smtClean="0">
                          <a:latin typeface="Times New Roman" pitchFamily="18" charset="0"/>
                          <a:cs typeface="Times New Roman" pitchFamily="18" charset="0"/>
                        </a:rPr>
                        <a:t>Заключительный, участники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199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Заключительный, призеры и победители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22" name="Схема 21">
            <a:extLst>
              <a:ext uri="{FF2B5EF4-FFF2-40B4-BE49-F238E27FC236}">
                <a16:creationId xmlns:a16="http://schemas.microsoft.com/office/drawing/2014/main" xmlns="" id="{AA2FF288-F58A-5A40-9557-DB9488871F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6334879"/>
              </p:ext>
            </p:extLst>
          </p:nvPr>
        </p:nvGraphicFramePr>
        <p:xfrm>
          <a:off x="806334" y="3428721"/>
          <a:ext cx="6941127" cy="3063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CE5D0F5D-A401-3144-9B1F-3FFB64961D96}"/>
              </a:ext>
            </a:extLst>
          </p:cNvPr>
          <p:cNvSpPr txBox="1"/>
          <p:nvPr/>
        </p:nvSpPr>
        <p:spPr>
          <a:xfrm>
            <a:off x="2458843" y="1791770"/>
            <a:ext cx="3639312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Международная олимпиада школьников «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TUYMAADA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Якутия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Международная </a:t>
            </a:r>
            <a:r>
              <a:rPr lang="ru-RU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Жаутыковская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олимпиада  школьников, Казахстан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Международная олимпиада по экспериментальной физике, Беларусь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1EFE8D4C-9BC4-F341-B369-6D7BD78FE63E}"/>
              </a:ext>
            </a:extLst>
          </p:cNvPr>
          <p:cNvSpPr txBox="1"/>
          <p:nvPr/>
        </p:nvSpPr>
        <p:spPr>
          <a:xfrm>
            <a:off x="6695864" y="1804588"/>
            <a:ext cx="318294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МФТИ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МИЭТ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МГУ им. М.В. Ломоносова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МГТУ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им. Н.Э. Баумана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НИЯУ МИФИ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Московские олимпиады школьников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76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876480" y="-11407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7209063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81C7731-D94D-45D8-810A-914EDB9243BE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pic>
        <p:nvPicPr>
          <p:cNvPr id="16" name="Рисунок 15" descr="th_FMSH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25559" y="104524"/>
            <a:ext cx="1274811" cy="1165475"/>
          </a:xfrm>
          <a:prstGeom prst="rect">
            <a:avLst/>
          </a:prstGeom>
        </p:spPr>
      </p:pic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«Сергиево-Посадский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3557" y="1286069"/>
            <a:ext cx="769652" cy="779233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70570" y="1228722"/>
            <a:ext cx="892150" cy="892150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09063" y="1286069"/>
            <a:ext cx="737652" cy="748717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76624" y="1286069"/>
            <a:ext cx="777455" cy="777455"/>
          </a:xfrm>
          <a:prstGeom prst="rect">
            <a:avLst/>
          </a:prstGeom>
        </p:spPr>
      </p:pic>
      <p:pic>
        <p:nvPicPr>
          <p:cNvPr id="1027" name="Picture 3" descr="D:\внеклассная работа\ВСОШ 2020-2021 учебный год\Заключительный этап 2021\на сайт\Илья Бронштейн, и.о. министра образования Моск. обл.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782" y="3788229"/>
            <a:ext cx="4086238" cy="27246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11433" y="1592036"/>
            <a:ext cx="9890067" cy="193899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обучающихся</a:t>
            </a:r>
          </a:p>
          <a:p>
            <a:endParaRPr lang="ru-RU" sz="2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1990 года подготовлено победителей и призеров: 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олимпиад</a:t>
            </a:r>
          </a:p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430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олимпиад </a:t>
            </a:r>
          </a:p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Международных и Всероссийских олимпиад</a:t>
            </a:r>
          </a:p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136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Международных и Всероссийских олимпиад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F:\Флагман\ФОТО\ф\PHOTO-2022-01-21-12-14-24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13" b="22053"/>
          <a:stretch/>
        </p:blipFill>
        <p:spPr bwMode="auto">
          <a:xfrm>
            <a:off x="1819105" y="3787140"/>
            <a:ext cx="5024389" cy="27246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83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DF64C2-A231-4DF6-A4CD-42E660D10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69807"/>
            <a:ext cx="2021198" cy="1695198"/>
          </a:xfrm>
          <a:prstGeom prst="rect">
            <a:avLst/>
          </a:prstGeom>
        </p:spPr>
      </p:pic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5B3726DD-1C93-4286-A552-9DEE366131B2}"/>
              </a:ext>
            </a:extLst>
          </p:cNvPr>
          <p:cNvSpPr/>
          <p:nvPr/>
        </p:nvSpPr>
        <p:spPr>
          <a:xfrm>
            <a:off x="0" y="0"/>
            <a:ext cx="2802170" cy="6868160"/>
          </a:xfrm>
          <a:custGeom>
            <a:avLst/>
            <a:gdLst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2507530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1036949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67267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820133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78731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507530"/>
              <a:gd name="connsiteY0" fmla="*/ 0 h 6858000"/>
              <a:gd name="connsiteX1" fmla="*/ 2507530 w 2507530"/>
              <a:gd name="connsiteY1" fmla="*/ 0 h 6858000"/>
              <a:gd name="connsiteX2" fmla="*/ 669304 w 2507530"/>
              <a:gd name="connsiteY2" fmla="*/ 6858000 h 6858000"/>
              <a:gd name="connsiteX3" fmla="*/ 0 w 2507530"/>
              <a:gd name="connsiteY3" fmla="*/ 6858000 h 6858000"/>
              <a:gd name="connsiteX4" fmla="*/ 0 w 2507530"/>
              <a:gd name="connsiteY4" fmla="*/ 0 h 68580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669304 w 2802170"/>
              <a:gd name="connsiteY2" fmla="*/ 685800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908800"/>
              <a:gd name="connsiteX1" fmla="*/ 2802170 w 2802170"/>
              <a:gd name="connsiteY1" fmla="*/ 0 h 6908800"/>
              <a:gd name="connsiteX2" fmla="*/ 476264 w 2802170"/>
              <a:gd name="connsiteY2" fmla="*/ 6908800 h 6908800"/>
              <a:gd name="connsiteX3" fmla="*/ 0 w 2802170"/>
              <a:gd name="connsiteY3" fmla="*/ 6858000 h 6908800"/>
              <a:gd name="connsiteX4" fmla="*/ 0 w 2802170"/>
              <a:gd name="connsiteY4" fmla="*/ 0 h 6908800"/>
              <a:gd name="connsiteX0" fmla="*/ 0 w 2802170"/>
              <a:gd name="connsiteY0" fmla="*/ 0 h 6858000"/>
              <a:gd name="connsiteX1" fmla="*/ 2802170 w 2802170"/>
              <a:gd name="connsiteY1" fmla="*/ 0 h 6858000"/>
              <a:gd name="connsiteX2" fmla="*/ 476264 w 2802170"/>
              <a:gd name="connsiteY2" fmla="*/ 6736080 h 6858000"/>
              <a:gd name="connsiteX3" fmla="*/ 0 w 2802170"/>
              <a:gd name="connsiteY3" fmla="*/ 6858000 h 6858000"/>
              <a:gd name="connsiteX4" fmla="*/ 0 w 2802170"/>
              <a:gd name="connsiteY4" fmla="*/ 0 h 6858000"/>
              <a:gd name="connsiteX0" fmla="*/ 0 w 2802170"/>
              <a:gd name="connsiteY0" fmla="*/ 0 h 6868160"/>
              <a:gd name="connsiteX1" fmla="*/ 2802170 w 2802170"/>
              <a:gd name="connsiteY1" fmla="*/ 0 h 6868160"/>
              <a:gd name="connsiteX2" fmla="*/ 476264 w 2802170"/>
              <a:gd name="connsiteY2" fmla="*/ 6868160 h 6868160"/>
              <a:gd name="connsiteX3" fmla="*/ 0 w 2802170"/>
              <a:gd name="connsiteY3" fmla="*/ 6858000 h 6868160"/>
              <a:gd name="connsiteX4" fmla="*/ 0 w 2802170"/>
              <a:gd name="connsiteY4" fmla="*/ 0 h 686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2170" h="6868160">
                <a:moveTo>
                  <a:pt x="0" y="0"/>
                </a:moveTo>
                <a:lnTo>
                  <a:pt x="2802170" y="0"/>
                </a:lnTo>
                <a:lnTo>
                  <a:pt x="476264" y="686816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E20E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3">
            <a:extLst>
              <a:ext uri="{FF2B5EF4-FFF2-40B4-BE49-F238E27FC236}">
                <a16:creationId xmlns:a16="http://schemas.microsoft.com/office/drawing/2014/main" xmlns="" id="{2D3BCC0F-398F-4EA1-A1DC-F7AC76824737}"/>
              </a:ext>
            </a:extLst>
          </p:cNvPr>
          <p:cNvSpPr/>
          <p:nvPr/>
        </p:nvSpPr>
        <p:spPr>
          <a:xfrm flipV="1">
            <a:off x="864177" y="9955"/>
            <a:ext cx="11125020" cy="1155411"/>
          </a:xfrm>
          <a:custGeom>
            <a:avLst/>
            <a:gdLst>
              <a:gd name="connsiteX0" fmla="*/ 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0 w 9750458"/>
              <a:gd name="connsiteY4" fmla="*/ 0 h 6858000"/>
              <a:gd name="connsiteX0" fmla="*/ 2328420 w 9750458"/>
              <a:gd name="connsiteY0" fmla="*/ 0 h 6858000"/>
              <a:gd name="connsiteX1" fmla="*/ 9750458 w 9750458"/>
              <a:gd name="connsiteY1" fmla="*/ 0 h 6858000"/>
              <a:gd name="connsiteX2" fmla="*/ 9750458 w 9750458"/>
              <a:gd name="connsiteY2" fmla="*/ 6858000 h 6858000"/>
              <a:gd name="connsiteX3" fmla="*/ 0 w 9750458"/>
              <a:gd name="connsiteY3" fmla="*/ 6858000 h 6858000"/>
              <a:gd name="connsiteX4" fmla="*/ 2328420 w 9750458"/>
              <a:gd name="connsiteY4" fmla="*/ 0 h 6858000"/>
              <a:gd name="connsiteX0" fmla="*/ 3667026 w 11089064"/>
              <a:gd name="connsiteY0" fmla="*/ 0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3667026 w 11089064"/>
              <a:gd name="connsiteY4" fmla="*/ 0 h 6867427"/>
              <a:gd name="connsiteX0" fmla="*/ 2111603 w 11089064"/>
              <a:gd name="connsiteY0" fmla="*/ 18854 h 6867427"/>
              <a:gd name="connsiteX1" fmla="*/ 11089064 w 11089064"/>
              <a:gd name="connsiteY1" fmla="*/ 0 h 6867427"/>
              <a:gd name="connsiteX2" fmla="*/ 11089064 w 11089064"/>
              <a:gd name="connsiteY2" fmla="*/ 6858000 h 6867427"/>
              <a:gd name="connsiteX3" fmla="*/ 0 w 11089064"/>
              <a:gd name="connsiteY3" fmla="*/ 6867427 h 6867427"/>
              <a:gd name="connsiteX4" fmla="*/ 2111603 w 11089064"/>
              <a:gd name="connsiteY4" fmla="*/ 18854 h 6867427"/>
              <a:gd name="connsiteX0" fmla="*/ 2177591 w 11155052"/>
              <a:gd name="connsiteY0" fmla="*/ 18854 h 6886280"/>
              <a:gd name="connsiteX1" fmla="*/ 11155052 w 11155052"/>
              <a:gd name="connsiteY1" fmla="*/ 0 h 6886280"/>
              <a:gd name="connsiteX2" fmla="*/ 11155052 w 11155052"/>
              <a:gd name="connsiteY2" fmla="*/ 6858000 h 6886280"/>
              <a:gd name="connsiteX3" fmla="*/ 0 w 11155052"/>
              <a:gd name="connsiteY3" fmla="*/ 6886280 h 6886280"/>
              <a:gd name="connsiteX4" fmla="*/ 2177591 w 11155052"/>
              <a:gd name="connsiteY4" fmla="*/ 18854 h 6886280"/>
              <a:gd name="connsiteX0" fmla="*/ 2177591 w 11155052"/>
              <a:gd name="connsiteY0" fmla="*/ 0 h 6895706"/>
              <a:gd name="connsiteX1" fmla="*/ 11155052 w 11155052"/>
              <a:gd name="connsiteY1" fmla="*/ 9426 h 6895706"/>
              <a:gd name="connsiteX2" fmla="*/ 11155052 w 11155052"/>
              <a:gd name="connsiteY2" fmla="*/ 6867426 h 6895706"/>
              <a:gd name="connsiteX3" fmla="*/ 0 w 11155052"/>
              <a:gd name="connsiteY3" fmla="*/ 6895706 h 6895706"/>
              <a:gd name="connsiteX4" fmla="*/ 2177591 w 11155052"/>
              <a:gd name="connsiteY4" fmla="*/ 0 h 6895706"/>
              <a:gd name="connsiteX0" fmla="*/ 1036947 w 10014408"/>
              <a:gd name="connsiteY0" fmla="*/ 0 h 6867425"/>
              <a:gd name="connsiteX1" fmla="*/ 10014408 w 10014408"/>
              <a:gd name="connsiteY1" fmla="*/ 9426 h 6867425"/>
              <a:gd name="connsiteX2" fmla="*/ 10014408 w 10014408"/>
              <a:gd name="connsiteY2" fmla="*/ 6867426 h 6867425"/>
              <a:gd name="connsiteX3" fmla="*/ 0 w 10014408"/>
              <a:gd name="connsiteY3" fmla="*/ 6839070 h 6867425"/>
              <a:gd name="connsiteX4" fmla="*/ 1036947 w 10014408"/>
              <a:gd name="connsiteY4" fmla="*/ 0 h 6867425"/>
              <a:gd name="connsiteX0" fmla="*/ 989813 w 9967274"/>
              <a:gd name="connsiteY0" fmla="*/ 0 h 6867425"/>
              <a:gd name="connsiteX1" fmla="*/ 9967274 w 9967274"/>
              <a:gd name="connsiteY1" fmla="*/ 9426 h 6867425"/>
              <a:gd name="connsiteX2" fmla="*/ 9967274 w 9967274"/>
              <a:gd name="connsiteY2" fmla="*/ 6867426 h 6867425"/>
              <a:gd name="connsiteX3" fmla="*/ 0 w 9967274"/>
              <a:gd name="connsiteY3" fmla="*/ 6867389 h 6867425"/>
              <a:gd name="connsiteX4" fmla="*/ 989813 w 9967274"/>
              <a:gd name="connsiteY4" fmla="*/ 0 h 6867425"/>
              <a:gd name="connsiteX0" fmla="*/ 1216056 w 9967274"/>
              <a:gd name="connsiteY0" fmla="*/ 0 h 6895745"/>
              <a:gd name="connsiteX1" fmla="*/ 9967274 w 9967274"/>
              <a:gd name="connsiteY1" fmla="*/ 37746 h 6895745"/>
              <a:gd name="connsiteX2" fmla="*/ 9967274 w 9967274"/>
              <a:gd name="connsiteY2" fmla="*/ 6895746 h 6895745"/>
              <a:gd name="connsiteX3" fmla="*/ 0 w 9967274"/>
              <a:gd name="connsiteY3" fmla="*/ 6895709 h 6895745"/>
              <a:gd name="connsiteX4" fmla="*/ 1216056 w 9967274"/>
              <a:gd name="connsiteY4" fmla="*/ 0 h 6895745"/>
              <a:gd name="connsiteX0" fmla="*/ 775943 w 9527161"/>
              <a:gd name="connsiteY0" fmla="*/ 0 h 6895745"/>
              <a:gd name="connsiteX1" fmla="*/ 9527161 w 9527161"/>
              <a:gd name="connsiteY1" fmla="*/ 37746 h 6895745"/>
              <a:gd name="connsiteX2" fmla="*/ 9527161 w 9527161"/>
              <a:gd name="connsiteY2" fmla="*/ 6895746 h 6895745"/>
              <a:gd name="connsiteX3" fmla="*/ 0 w 9527161"/>
              <a:gd name="connsiteY3" fmla="*/ 6895708 h 6895745"/>
              <a:gd name="connsiteX4" fmla="*/ 775943 w 9527161"/>
              <a:gd name="connsiteY4" fmla="*/ 0 h 6895745"/>
              <a:gd name="connsiteX0" fmla="*/ 66375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663757 w 9414975"/>
              <a:gd name="connsiteY4" fmla="*/ 0 h 6895745"/>
              <a:gd name="connsiteX0" fmla="*/ 512307 w 9414975"/>
              <a:gd name="connsiteY0" fmla="*/ 0 h 6895745"/>
              <a:gd name="connsiteX1" fmla="*/ 9414975 w 9414975"/>
              <a:gd name="connsiteY1" fmla="*/ 37746 h 6895745"/>
              <a:gd name="connsiteX2" fmla="*/ 9414975 w 9414975"/>
              <a:gd name="connsiteY2" fmla="*/ 6895746 h 6895745"/>
              <a:gd name="connsiteX3" fmla="*/ 0 w 9414975"/>
              <a:gd name="connsiteY3" fmla="*/ 6895708 h 6895745"/>
              <a:gd name="connsiteX4" fmla="*/ 512307 w 9414975"/>
              <a:gd name="connsiteY4" fmla="*/ 0 h 6895745"/>
              <a:gd name="connsiteX0" fmla="*/ 409046 w 9311714"/>
              <a:gd name="connsiteY0" fmla="*/ 0 h 6895745"/>
              <a:gd name="connsiteX1" fmla="*/ 9311714 w 9311714"/>
              <a:gd name="connsiteY1" fmla="*/ 37746 h 6895745"/>
              <a:gd name="connsiteX2" fmla="*/ 9311714 w 9311714"/>
              <a:gd name="connsiteY2" fmla="*/ 6895746 h 6895745"/>
              <a:gd name="connsiteX3" fmla="*/ 0 w 9311714"/>
              <a:gd name="connsiteY3" fmla="*/ 6895709 h 6895745"/>
              <a:gd name="connsiteX4" fmla="*/ 409046 w 9311714"/>
              <a:gd name="connsiteY4" fmla="*/ 0 h 6895745"/>
              <a:gd name="connsiteX0" fmla="*/ 477887 w 9380555"/>
              <a:gd name="connsiteY0" fmla="*/ 0 h 6895745"/>
              <a:gd name="connsiteX1" fmla="*/ 9380555 w 9380555"/>
              <a:gd name="connsiteY1" fmla="*/ 37746 h 6895745"/>
              <a:gd name="connsiteX2" fmla="*/ 9380555 w 9380555"/>
              <a:gd name="connsiteY2" fmla="*/ 6895746 h 6895745"/>
              <a:gd name="connsiteX3" fmla="*/ 0 w 9380555"/>
              <a:gd name="connsiteY3" fmla="*/ 6895709 h 6895745"/>
              <a:gd name="connsiteX4" fmla="*/ 477887 w 9380555"/>
              <a:gd name="connsiteY4" fmla="*/ 0 h 68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0555" h="6895745">
                <a:moveTo>
                  <a:pt x="477887" y="0"/>
                </a:moveTo>
                <a:lnTo>
                  <a:pt x="9380555" y="37746"/>
                </a:lnTo>
                <a:lnTo>
                  <a:pt x="9380555" y="6895746"/>
                </a:lnTo>
                <a:lnTo>
                  <a:pt x="0" y="6895709"/>
                </a:lnTo>
                <a:lnTo>
                  <a:pt x="4778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FD7124-E472-4045-A5DD-DB037C33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341" y="1482417"/>
            <a:ext cx="1925379" cy="16148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7209063" y="405166"/>
            <a:ext cx="4523015" cy="34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i="1" dirty="0">
              <a:solidFill>
                <a:srgbClr val="E20E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oogle Shape;51;p9">
            <a:extLst>
              <a:ext uri="{FF2B5EF4-FFF2-40B4-BE49-F238E27FC236}">
                <a16:creationId xmlns:a16="http://schemas.microsoft.com/office/drawing/2014/main" xmlns="" id="{499A8179-DACB-4A50-83F2-377845491D70}"/>
              </a:ext>
            </a:extLst>
          </p:cNvPr>
          <p:cNvGrpSpPr/>
          <p:nvPr/>
        </p:nvGrpSpPr>
        <p:grpSpPr>
          <a:xfrm>
            <a:off x="2348743" y="356342"/>
            <a:ext cx="2067085" cy="362893"/>
            <a:chOff x="9829038" y="525040"/>
            <a:chExt cx="2067498" cy="362712"/>
          </a:xfrm>
        </p:grpSpPr>
        <p:pic>
          <p:nvPicPr>
            <p:cNvPr id="19" name="Google Shape;52;p9">
              <a:extLst>
                <a:ext uri="{FF2B5EF4-FFF2-40B4-BE49-F238E27FC236}">
                  <a16:creationId xmlns:a16="http://schemas.microsoft.com/office/drawing/2014/main" xmlns="" id="{292A1BB1-A4B6-40CB-9E0F-8F3499E21A3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53;p9">
              <a:extLst>
                <a:ext uri="{FF2B5EF4-FFF2-40B4-BE49-F238E27FC236}">
                  <a16:creationId xmlns:a16="http://schemas.microsoft.com/office/drawing/2014/main" xmlns="" id="{A32ECFDD-4F31-4982-940B-4ABA1175EA5D}"/>
                </a:ext>
              </a:extLst>
            </p:cNvPr>
            <p:cNvSpPr txBox="1"/>
            <p:nvPr/>
          </p:nvSpPr>
          <p:spPr>
            <a:xfrm>
              <a:off x="10103737" y="596442"/>
              <a:ext cx="1792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</a:t>
              </a:r>
              <a:b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</a:br>
              <a:r>
                <a:rPr lang="en-US" sz="600" b="0" i="0" u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МОСКОВСКОЙ ОБЛАСТИ</a:t>
              </a:r>
              <a:endParaRPr dirty="0"/>
            </a:p>
          </p:txBody>
        </p:sp>
      </p:grp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81C7731-D94D-45D8-810A-914EDB9243BE}"/>
              </a:ext>
            </a:extLst>
          </p:cNvPr>
          <p:cNvSpPr/>
          <p:nvPr/>
        </p:nvSpPr>
        <p:spPr>
          <a:xfrm>
            <a:off x="10625559" y="293057"/>
            <a:ext cx="1180618" cy="50673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Логотип Вашей школы</a:t>
            </a:r>
          </a:p>
        </p:txBody>
      </p:sp>
      <p:pic>
        <p:nvPicPr>
          <p:cNvPr id="16" name="Рисунок 15" descr="th_FMSH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25559" y="104524"/>
            <a:ext cx="1274811" cy="1165475"/>
          </a:xfrm>
          <a:prstGeom prst="rect">
            <a:avLst/>
          </a:prstGeom>
        </p:spPr>
      </p:pic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xmlns="" id="{8B9F0F5C-99D6-45C7-B0AA-F85F5A26335B}"/>
              </a:ext>
            </a:extLst>
          </p:cNvPr>
          <p:cNvSpPr txBox="1">
            <a:spLocks/>
          </p:cNvSpPr>
          <p:nvPr/>
        </p:nvSpPr>
        <p:spPr>
          <a:xfrm>
            <a:off x="4037471" y="201934"/>
            <a:ext cx="6586958" cy="9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i="1" dirty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Флагманская </a:t>
            </a:r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</a:p>
          <a:p>
            <a:pPr algn="l"/>
            <a:r>
              <a:rPr lang="ru-RU" sz="1600" b="1" i="1" dirty="0" smtClean="0">
                <a:solidFill>
                  <a:srgbClr val="E20E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Московской области «Сергиево-Посадский физико-математический лицей» </a:t>
            </a:r>
            <a:endParaRPr lang="ru-RU" sz="1600" b="1" i="1" dirty="0">
              <a:solidFill>
                <a:srgbClr val="E20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1401085" y="1201153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1800" b="1" kern="0" dirty="0" smtClean="0">
                <a:solidFill>
                  <a:srgbClr val="E20E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Достижения обучающихся </a:t>
            </a:r>
            <a:br>
              <a:rPr lang="ru-RU" sz="1800" b="1" kern="0" dirty="0" smtClean="0">
                <a:solidFill>
                  <a:srgbClr val="E20E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b="1" kern="0" dirty="0" smtClean="0">
                <a:solidFill>
                  <a:srgbClr val="E20E1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проектно-исследовательской деятельности (2019-2020, 2020-2021учебные годы)</a:t>
            </a:r>
            <a:endParaRPr lang="ru-RU" sz="1800" b="1" kern="0" dirty="0">
              <a:solidFill>
                <a:srgbClr val="E20E17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8828712"/>
              </p:ext>
            </p:extLst>
          </p:nvPr>
        </p:nvGraphicFramePr>
        <p:xfrm>
          <a:off x="2169622" y="1863934"/>
          <a:ext cx="9132470" cy="27168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28732">
                  <a:extLst>
                    <a:ext uri="{9D8B030D-6E8A-4147-A177-3AD203B41FA5}">
                      <a16:colId xmlns:a16="http://schemas.microsoft.com/office/drawing/2014/main" xmlns="" val="718826881"/>
                    </a:ext>
                  </a:extLst>
                </a:gridCol>
                <a:gridCol w="6403738">
                  <a:extLst>
                    <a:ext uri="{9D8B030D-6E8A-4147-A177-3AD203B41FA5}">
                      <a16:colId xmlns:a16="http://schemas.microsoft.com/office/drawing/2014/main" xmlns="" val="4177637604"/>
                    </a:ext>
                  </a:extLst>
                </a:gridCol>
              </a:tblGrid>
              <a:tr h="879378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учащиеся лицея вовлечены в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проектно-исследовательскую деятельность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НОУ «Исследователь»</a:t>
                      </a:r>
                    </a:p>
                    <a:p>
                      <a:endParaRPr lang="ru-RU" sz="2000" dirty="0">
                        <a:solidFill>
                          <a:srgbClr val="A42F1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Победителей и призеров муниципальных  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конкурсов и конференций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7384951"/>
                  </a:ext>
                </a:extLst>
              </a:tr>
              <a:tr h="87937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Победителей и призеров региональных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конкурсов и конференций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51224109"/>
                  </a:ext>
                </a:extLst>
              </a:tr>
              <a:tr h="95809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Победителей и призеров  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Международных и Всероссийских конкурсов и конференций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32505349"/>
                  </a:ext>
                </a:extLst>
              </a:tr>
            </a:tbl>
          </a:graphicData>
        </a:graphic>
      </p:graphicFrame>
      <p:pic>
        <p:nvPicPr>
          <p:cNvPr id="25" name="Рисунок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691" y="4910504"/>
            <a:ext cx="3048355" cy="173699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207141">
            <a:off x="3602008" y="4885200"/>
            <a:ext cx="1342073" cy="181951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48606" y="4910504"/>
            <a:ext cx="2620557" cy="211610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205564">
            <a:off x="152565" y="2914607"/>
            <a:ext cx="1347189" cy="185278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952" y="4942413"/>
            <a:ext cx="2419350" cy="181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52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DOfficeLightV0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6393</TotalTime>
  <Words>2198</Words>
  <Application>Microsoft Office PowerPoint</Application>
  <PresentationFormat>Произвольный</PresentationFormat>
  <Paragraphs>406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27</vt:i4>
      </vt:variant>
    </vt:vector>
  </HeadingPairs>
  <TitlesOfParts>
    <vt:vector size="30" baseType="lpstr">
      <vt:lpstr>Тема Office</vt:lpstr>
      <vt:lpstr>HDOfficeLightV0</vt:lpstr>
      <vt:lpstr>Специальное оформление</vt:lpstr>
      <vt:lpstr>Флагманская школа проект Губернатора Московской области Андрея Юрьевича Воробьева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Флагманская школа</dc:title>
  <dc:creator>Гриншпун Сергей Владимирович</dc:creator>
  <cp:lastModifiedBy>Chief</cp:lastModifiedBy>
  <cp:revision>122</cp:revision>
  <cp:lastPrinted>2022-01-21T06:50:48Z</cp:lastPrinted>
  <dcterms:created xsi:type="dcterms:W3CDTF">2021-12-23T07:57:02Z</dcterms:created>
  <dcterms:modified xsi:type="dcterms:W3CDTF">2022-01-21T11:10:07Z</dcterms:modified>
</cp:coreProperties>
</file>