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06" r:id="rId3"/>
    <p:sldId id="307" r:id="rId4"/>
    <p:sldId id="259" r:id="rId5"/>
    <p:sldId id="260" r:id="rId6"/>
    <p:sldId id="262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05" r:id="rId40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" initials="Н" lastIdx="0" clrIdx="0">
    <p:extLst>
      <p:ext uri="{19B8F6BF-5375-455C-9EA6-DF929625EA0E}">
        <p15:presenceInfo xmlns:p15="http://schemas.microsoft.com/office/powerpoint/2012/main" userId="Наталь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58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D076B-A3A3-4129-9593-833ED3D38009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61B76-216A-436E-9780-9A2D21861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09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61B76-216A-436E-9780-9A2D218614EA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9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61B76-216A-436E-9780-9A2D218614EA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476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F2E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A742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1058" y="401945"/>
            <a:ext cx="17605882" cy="1149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51258" y="2669540"/>
            <a:ext cx="11385483" cy="596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F2E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63056" y="2816304"/>
            <a:ext cx="11447944" cy="3688189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marR="5080">
              <a:lnSpc>
                <a:spcPts val="5550"/>
              </a:lnSpc>
              <a:spcBef>
                <a:spcPts val="760"/>
              </a:spcBef>
            </a:pPr>
            <a:r>
              <a:rPr sz="5100" spc="70" dirty="0" smtClean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5100" spc="70" dirty="0" err="1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Коммуникативная</a:t>
            </a:r>
            <a:r>
              <a:rPr sz="5100" spc="70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5100" spc="70" dirty="0" err="1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методика</a:t>
            </a:r>
            <a:r>
              <a:rPr sz="5100" spc="70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5100" spc="70" dirty="0" err="1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преподавания</a:t>
            </a:r>
            <a:r>
              <a:rPr sz="5100" spc="70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spc="70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Английского языка в рамках курса внеурочной деятельности «</a:t>
            </a:r>
            <a:r>
              <a:rPr lang="ru-RU" sz="5100" spc="70" dirty="0" err="1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Полиглот».Лексико</a:t>
            </a:r>
            <a:r>
              <a:rPr lang="ru-RU" sz="5100" spc="70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-грамматический </a:t>
            </a:r>
            <a:r>
              <a:rPr lang="ru-RU" sz="5100" spc="305" dirty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практикум</a:t>
            </a:r>
            <a:r>
              <a:rPr sz="5100" spc="305" dirty="0" smtClean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100" spc="305" dirty="0" smtClean="0">
                <a:solidFill>
                  <a:srgbClr val="622A2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5100" spc="305" dirty="0">
              <a:solidFill>
                <a:srgbClr val="622A2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056" y="6602291"/>
            <a:ext cx="7925434" cy="2780248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480"/>
              </a:spcBef>
            </a:pPr>
            <a:r>
              <a:rPr lang="ru-RU" sz="2900" spc="-35" dirty="0" err="1">
                <a:solidFill>
                  <a:srgbClr val="622A2A"/>
                </a:solidFill>
                <a:latin typeface="Trebuchet MS"/>
                <a:cs typeface="Trebuchet MS"/>
              </a:rPr>
              <a:t>у</a:t>
            </a:r>
            <a:r>
              <a:rPr sz="2900" spc="-35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читель</a:t>
            </a:r>
            <a:r>
              <a:rPr sz="2900" spc="-190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lang="ru-RU" sz="2900" spc="-190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spc="70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английского</a:t>
            </a:r>
            <a:r>
              <a:rPr sz="2900" spc="-185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lang="ru-RU" sz="2900" spc="10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lang="ru-RU" sz="2900" spc="100" dirty="0" smtClean="0">
                <a:solidFill>
                  <a:srgbClr val="622A2A"/>
                </a:solidFill>
                <a:latin typeface="Trebuchet MS"/>
                <a:cs typeface="Trebuchet MS"/>
              </a:rPr>
              <a:t>я</a:t>
            </a:r>
            <a:r>
              <a:rPr sz="2900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зык</a:t>
            </a:r>
            <a:r>
              <a:rPr lang="ru-RU" sz="2900" dirty="0" smtClean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900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spc="-855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spc="114" dirty="0">
                <a:solidFill>
                  <a:srgbClr val="622A2A"/>
                </a:solidFill>
                <a:latin typeface="Trebuchet MS"/>
                <a:cs typeface="Trebuchet MS"/>
              </a:rPr>
              <a:t>высшей </a:t>
            </a:r>
            <a:r>
              <a:rPr sz="2900" spc="95" dirty="0">
                <a:solidFill>
                  <a:srgbClr val="622A2A"/>
                </a:solidFill>
                <a:latin typeface="Trebuchet MS"/>
                <a:cs typeface="Trebuchet MS"/>
              </a:rPr>
              <a:t>квалификационной </a:t>
            </a:r>
            <a:r>
              <a:rPr sz="2900" spc="75" dirty="0" err="1">
                <a:solidFill>
                  <a:srgbClr val="622A2A"/>
                </a:solidFill>
                <a:latin typeface="Trebuchet MS"/>
                <a:cs typeface="Trebuchet MS"/>
              </a:rPr>
              <a:t>категории</a:t>
            </a:r>
            <a:r>
              <a:rPr sz="2900" spc="7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endParaRPr lang="ru-RU" sz="2900" spc="75" dirty="0" smtClean="0">
              <a:solidFill>
                <a:srgbClr val="622A2A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3150"/>
              </a:lnSpc>
              <a:spcBef>
                <a:spcPts val="480"/>
              </a:spcBef>
            </a:pPr>
            <a:r>
              <a:rPr sz="2900" spc="180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Маковская</a:t>
            </a:r>
            <a:r>
              <a:rPr sz="2900" spc="-195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spc="204" dirty="0" err="1">
                <a:solidFill>
                  <a:srgbClr val="622A2A"/>
                </a:solidFill>
                <a:latin typeface="Trebuchet MS"/>
                <a:cs typeface="Trebuchet MS"/>
              </a:rPr>
              <a:t>Ирина</a:t>
            </a:r>
            <a:r>
              <a:rPr sz="2900" spc="-19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spc="160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Валерьевна</a:t>
            </a:r>
            <a:endParaRPr lang="ru-RU" sz="2900" spc="160" dirty="0" smtClean="0">
              <a:solidFill>
                <a:srgbClr val="622A2A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3150"/>
              </a:lnSpc>
              <a:spcBef>
                <a:spcPts val="480"/>
              </a:spcBef>
            </a:pPr>
            <a:endParaRPr lang="ru-RU" sz="2900" spc="160" dirty="0">
              <a:solidFill>
                <a:srgbClr val="622A2A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ts val="3150"/>
              </a:lnSpc>
              <a:spcBef>
                <a:spcPts val="480"/>
              </a:spcBef>
            </a:pPr>
            <a:r>
              <a:rPr lang="ru-RU" sz="2900" spc="160" dirty="0">
                <a:solidFill>
                  <a:srgbClr val="622A2A"/>
                </a:solidFill>
                <a:latin typeface="Trebuchet MS"/>
                <a:cs typeface="Trebuchet MS"/>
              </a:rPr>
              <a:t>у</a:t>
            </a:r>
            <a:r>
              <a:rPr lang="ru-RU" sz="2900" spc="160" dirty="0" smtClean="0">
                <a:solidFill>
                  <a:srgbClr val="622A2A"/>
                </a:solidFill>
                <a:latin typeface="Trebuchet MS"/>
                <a:cs typeface="Trebuchet MS"/>
              </a:rPr>
              <a:t>читель английского языка</a:t>
            </a:r>
          </a:p>
          <a:p>
            <a:pPr marL="12700" marR="5080">
              <a:lnSpc>
                <a:spcPts val="3150"/>
              </a:lnSpc>
              <a:spcBef>
                <a:spcPts val="480"/>
              </a:spcBef>
            </a:pPr>
            <a:r>
              <a:rPr lang="ru-RU" sz="2900" spc="160" dirty="0" smtClean="0">
                <a:solidFill>
                  <a:srgbClr val="622A2A"/>
                </a:solidFill>
                <a:latin typeface="Trebuchet MS"/>
                <a:cs typeface="Trebuchet MS"/>
              </a:rPr>
              <a:t>Поликарпова Наталья Алексеевна </a:t>
            </a:r>
            <a:endParaRPr sz="29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28449" y="133949"/>
            <a:ext cx="16008985" cy="868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315"/>
              </a:lnSpc>
              <a:spcBef>
                <a:spcPts val="100"/>
              </a:spcBef>
            </a:pPr>
            <a:r>
              <a:rPr lang="ru-RU" sz="2900" b="0" spc="160" dirty="0">
                <a:solidFill>
                  <a:srgbClr val="622A2A"/>
                </a:solidFill>
                <a:latin typeface="Trebuchet MS"/>
                <a:cs typeface="Trebuchet MS"/>
              </a:rPr>
              <a:t>г</a:t>
            </a:r>
            <a:r>
              <a:rPr sz="2900" b="0" spc="160" dirty="0" err="1" smtClean="0">
                <a:solidFill>
                  <a:srgbClr val="622A2A"/>
                </a:solidFill>
                <a:latin typeface="Trebuchet MS"/>
                <a:cs typeface="Trebuchet MS"/>
              </a:rPr>
              <a:t>осударственное</a:t>
            </a:r>
            <a:r>
              <a:rPr sz="2900" b="0" spc="-185" dirty="0" smtClean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40" dirty="0">
                <a:solidFill>
                  <a:srgbClr val="622A2A"/>
                </a:solidFill>
                <a:latin typeface="Trebuchet MS"/>
                <a:cs typeface="Trebuchet MS"/>
              </a:rPr>
              <a:t>бюджетное</a:t>
            </a:r>
            <a:r>
              <a:rPr sz="2900" b="0" spc="-18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80" dirty="0">
                <a:solidFill>
                  <a:srgbClr val="622A2A"/>
                </a:solidFill>
                <a:latin typeface="Trebuchet MS"/>
                <a:cs typeface="Trebuchet MS"/>
              </a:rPr>
              <a:t>общеобразовательное</a:t>
            </a:r>
            <a:r>
              <a:rPr sz="2900" b="0" spc="-18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14" dirty="0">
                <a:solidFill>
                  <a:srgbClr val="622A2A"/>
                </a:solidFill>
                <a:latin typeface="Trebuchet MS"/>
                <a:cs typeface="Trebuchet MS"/>
              </a:rPr>
              <a:t>учреждение</a:t>
            </a:r>
            <a:r>
              <a:rPr sz="2900" b="0" spc="-18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85" dirty="0">
                <a:solidFill>
                  <a:srgbClr val="622A2A"/>
                </a:solidFill>
                <a:latin typeface="Trebuchet MS"/>
                <a:cs typeface="Trebuchet MS"/>
              </a:rPr>
              <a:t>Московской</a:t>
            </a:r>
            <a:r>
              <a:rPr sz="2900" b="0" spc="-18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60" dirty="0">
                <a:solidFill>
                  <a:srgbClr val="622A2A"/>
                </a:solidFill>
                <a:latin typeface="Trebuchet MS"/>
                <a:cs typeface="Trebuchet MS"/>
              </a:rPr>
              <a:t>области</a:t>
            </a:r>
            <a:endParaRPr sz="2900" dirty="0">
              <a:latin typeface="Trebuchet MS"/>
              <a:cs typeface="Trebuchet MS"/>
            </a:endParaRPr>
          </a:p>
          <a:p>
            <a:pPr algn="ctr">
              <a:lnSpc>
                <a:spcPts val="3315"/>
              </a:lnSpc>
            </a:pPr>
            <a:r>
              <a:rPr sz="2900" b="0" spc="135" dirty="0">
                <a:solidFill>
                  <a:srgbClr val="622A2A"/>
                </a:solidFill>
                <a:latin typeface="Trebuchet MS"/>
                <a:cs typeface="Trebuchet MS"/>
              </a:rPr>
              <a:t>«Сергиево-Посадский</a:t>
            </a:r>
            <a:r>
              <a:rPr sz="2900" b="0" spc="-19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65" dirty="0">
                <a:solidFill>
                  <a:srgbClr val="622A2A"/>
                </a:solidFill>
                <a:latin typeface="Trebuchet MS"/>
                <a:cs typeface="Trebuchet MS"/>
              </a:rPr>
              <a:t>физико-математический</a:t>
            </a:r>
            <a:r>
              <a:rPr sz="2900" b="0" spc="-19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900" b="0" spc="15" dirty="0">
                <a:solidFill>
                  <a:srgbClr val="622A2A"/>
                </a:solidFill>
                <a:latin typeface="Trebuchet MS"/>
                <a:cs typeface="Trebuchet MS"/>
              </a:rPr>
              <a:t>лицей»</a:t>
            </a:r>
            <a:endParaRPr sz="2900" dirty="0">
              <a:latin typeface="Trebuchet MS"/>
              <a:cs typeface="Trebuchet M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364" y="2628900"/>
            <a:ext cx="6072804" cy="4595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010226"/>
            <a:ext cx="12985750" cy="745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4615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playing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since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first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humans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walked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Earth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thousands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of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years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ago.</a:t>
            </a:r>
            <a:r>
              <a:rPr sz="2800" b="1" spc="-60" dirty="0">
                <a:latin typeface="Arial"/>
                <a:cs typeface="Arial"/>
              </a:rPr>
              <a:t> (ENJOY)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90" dirty="0">
                <a:latin typeface="Arial"/>
                <a:cs typeface="Arial"/>
              </a:rPr>
              <a:t>Playing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be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an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04" dirty="0">
                <a:latin typeface="Arial"/>
                <a:cs typeface="Arial"/>
              </a:rPr>
              <a:t>important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9" dirty="0">
                <a:latin typeface="Arial"/>
                <a:cs typeface="Arial"/>
              </a:rPr>
              <a:t>way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learn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how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35" dirty="0">
                <a:latin typeface="Arial"/>
                <a:cs typeface="Arial"/>
              </a:rPr>
              <a:t>work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65" dirty="0">
                <a:latin typeface="Arial"/>
                <a:cs typeface="Arial"/>
              </a:rPr>
              <a:t>together.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-70" dirty="0">
                <a:latin typeface="Arial"/>
                <a:cs typeface="Arial"/>
              </a:rPr>
              <a:t>(SEEM)</a:t>
            </a:r>
            <a:endParaRPr sz="2800">
              <a:latin typeface="Arial"/>
              <a:cs typeface="Arial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  <a:tab pos="3441700" algn="l"/>
              </a:tabLst>
            </a:pPr>
            <a:r>
              <a:rPr sz="2800" b="1" spc="275" dirty="0">
                <a:latin typeface="Arial"/>
                <a:cs typeface="Arial"/>
              </a:rPr>
              <a:t>It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also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95" dirty="0">
                <a:latin typeface="Arial"/>
                <a:cs typeface="Arial"/>
              </a:rPr>
              <a:t>helps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	</a:t>
            </a:r>
            <a:r>
              <a:rPr sz="2800" b="1" spc="150" dirty="0">
                <a:latin typeface="Arial"/>
                <a:cs typeface="Arial"/>
              </a:rPr>
              <a:t>find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0" dirty="0">
                <a:latin typeface="Arial"/>
                <a:cs typeface="Arial"/>
              </a:rPr>
              <a:t>out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how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world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works.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(THEY)</a:t>
            </a:r>
            <a:endParaRPr sz="2800">
              <a:latin typeface="Arial"/>
              <a:cs typeface="Arial"/>
            </a:endParaRPr>
          </a:p>
          <a:p>
            <a:pPr marL="12700" marR="37274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35" dirty="0">
                <a:latin typeface="Arial"/>
                <a:cs typeface="Arial"/>
              </a:rPr>
              <a:t>Indeed,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many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00" dirty="0">
                <a:latin typeface="Arial"/>
                <a:cs typeface="Arial"/>
              </a:rPr>
              <a:t>scientists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15" dirty="0">
                <a:latin typeface="Arial"/>
                <a:cs typeface="Arial"/>
              </a:rPr>
              <a:t>think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60" dirty="0">
                <a:latin typeface="Arial"/>
                <a:cs typeface="Arial"/>
              </a:rPr>
              <a:t>that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one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of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ways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children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 </a:t>
            </a:r>
            <a:r>
              <a:rPr sz="2800" b="1" spc="170" dirty="0">
                <a:latin typeface="Arial"/>
                <a:cs typeface="Arial"/>
              </a:rPr>
              <a:t>learn </a:t>
            </a:r>
            <a:r>
              <a:rPr sz="2800" b="1" spc="185" dirty="0">
                <a:latin typeface="Arial"/>
                <a:cs typeface="Arial"/>
              </a:rPr>
              <a:t>a </a:t>
            </a:r>
            <a:r>
              <a:rPr sz="2800" b="1" spc="135" dirty="0">
                <a:latin typeface="Arial"/>
                <a:cs typeface="Arial"/>
              </a:rPr>
              <a:t>foreign </a:t>
            </a:r>
            <a:r>
              <a:rPr sz="2800" b="1" spc="110" dirty="0">
                <a:latin typeface="Arial"/>
                <a:cs typeface="Arial"/>
              </a:rPr>
              <a:t>language, </a:t>
            </a:r>
            <a:r>
              <a:rPr sz="2800" b="1" spc="170" dirty="0">
                <a:latin typeface="Arial"/>
                <a:cs typeface="Arial"/>
              </a:rPr>
              <a:t>for </a:t>
            </a:r>
            <a:r>
              <a:rPr sz="2800" b="1" spc="165" dirty="0">
                <a:latin typeface="Arial"/>
                <a:cs typeface="Arial"/>
              </a:rPr>
              <a:t>example, </a:t>
            </a:r>
            <a:r>
              <a:rPr sz="2800" b="1" spc="30" dirty="0">
                <a:latin typeface="Arial"/>
                <a:cs typeface="Arial"/>
              </a:rPr>
              <a:t>is </a:t>
            </a:r>
            <a:r>
              <a:rPr sz="2800" b="1" spc="210" dirty="0">
                <a:latin typeface="Arial"/>
                <a:cs typeface="Arial"/>
              </a:rPr>
              <a:t>to </a:t>
            </a:r>
            <a:r>
              <a:rPr sz="2800" b="1" spc="170" dirty="0">
                <a:latin typeface="Arial"/>
                <a:cs typeface="Arial"/>
              </a:rPr>
              <a:t>learn </a:t>
            </a:r>
            <a:r>
              <a:rPr sz="2800" b="1" spc="190" dirty="0">
                <a:latin typeface="Arial"/>
                <a:cs typeface="Arial"/>
              </a:rPr>
              <a:t>while </a:t>
            </a:r>
            <a:r>
              <a:rPr sz="2800" b="1" spc="114" dirty="0">
                <a:latin typeface="Arial"/>
                <a:cs typeface="Arial"/>
              </a:rPr>
              <a:t>playing </a:t>
            </a:r>
            <a:r>
              <a:rPr sz="2800" b="1" spc="120" dirty="0">
                <a:latin typeface="Arial"/>
                <a:cs typeface="Arial"/>
              </a:rPr>
              <a:t> </a:t>
            </a:r>
            <a:r>
              <a:rPr sz="2800" b="1" spc="100" dirty="0">
                <a:latin typeface="Arial"/>
                <a:cs typeface="Arial"/>
              </a:rPr>
              <a:t>games.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25" dirty="0">
                <a:latin typeface="Arial"/>
                <a:cs typeface="Arial"/>
              </a:rPr>
              <a:t>(GOOD)</a:t>
            </a:r>
            <a:endParaRPr sz="2800">
              <a:latin typeface="Arial"/>
              <a:cs typeface="Arial"/>
            </a:endParaRPr>
          </a:p>
          <a:p>
            <a:pPr marL="12700" marR="21513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play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play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50" dirty="0">
                <a:latin typeface="Arial"/>
                <a:cs typeface="Arial"/>
              </a:rPr>
              <a:t>with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toys,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but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65" dirty="0">
                <a:latin typeface="Arial"/>
                <a:cs typeface="Arial"/>
              </a:rPr>
              <a:t>what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differences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between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35" dirty="0">
                <a:latin typeface="Arial"/>
                <a:cs typeface="Arial"/>
              </a:rPr>
              <a:t>toys?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85" dirty="0">
                <a:latin typeface="Arial"/>
                <a:cs typeface="Arial"/>
              </a:rPr>
              <a:t>(BE)</a:t>
            </a:r>
            <a:endParaRPr sz="2800">
              <a:latin typeface="Arial"/>
              <a:cs typeface="Arial"/>
            </a:endParaRPr>
          </a:p>
          <a:p>
            <a:pPr marL="12700" marR="240093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95" dirty="0">
                <a:latin typeface="Arial"/>
                <a:cs typeface="Arial"/>
              </a:rPr>
              <a:t>Firstly,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toys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0" dirty="0">
                <a:latin typeface="Arial"/>
                <a:cs typeface="Arial"/>
              </a:rPr>
              <a:t>rules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winners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losers.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90" dirty="0">
                <a:latin typeface="Arial"/>
                <a:cs typeface="Arial"/>
              </a:rPr>
              <a:t>(NOT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HAVE)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Most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0" dirty="0">
                <a:latin typeface="Arial"/>
                <a:cs typeface="Arial"/>
              </a:rPr>
              <a:t>do.</a:t>
            </a:r>
            <a:endParaRPr sz="2800">
              <a:latin typeface="Arial"/>
              <a:cs typeface="Arial"/>
            </a:endParaRPr>
          </a:p>
          <a:p>
            <a:pPr marL="12700" marR="20701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5" dirty="0">
                <a:latin typeface="Arial"/>
                <a:cs typeface="Arial"/>
              </a:rPr>
              <a:t>Secondly,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toy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30" dirty="0">
                <a:latin typeface="Arial"/>
                <a:cs typeface="Arial"/>
              </a:rPr>
              <a:t>is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always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85" dirty="0">
                <a:latin typeface="Arial"/>
                <a:cs typeface="Arial"/>
              </a:rPr>
              <a:t>physical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thing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60" dirty="0">
                <a:latin typeface="Arial"/>
                <a:cs typeface="Arial"/>
              </a:rPr>
              <a:t>that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someone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" dirty="0">
                <a:latin typeface="Arial"/>
                <a:cs typeface="Arial"/>
              </a:rPr>
              <a:t>.(MAKE)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70" dirty="0">
                <a:latin typeface="Arial"/>
                <a:cs typeface="Arial"/>
              </a:rPr>
              <a:t>Some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games,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like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Monopoly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football,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need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85" dirty="0">
                <a:latin typeface="Arial"/>
                <a:cs typeface="Arial"/>
              </a:rPr>
              <a:t>physical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equipment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but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others,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like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word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games,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do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not.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68320" y="3095287"/>
            <a:ext cx="4719679" cy="587692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220" dirty="0">
                <a:latin typeface="Arial"/>
                <a:cs typeface="Arial"/>
              </a:rPr>
              <a:t>Задание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2.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35" dirty="0">
                <a:latin typeface="Arial"/>
                <a:cs typeface="Arial"/>
              </a:rPr>
              <a:t>Прочитайте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80" dirty="0">
                <a:latin typeface="Arial"/>
                <a:cs typeface="Arial"/>
              </a:rPr>
              <a:t>текст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355" dirty="0">
                <a:latin typeface="Arial"/>
                <a:cs typeface="Arial"/>
              </a:rPr>
              <a:t>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95" dirty="0">
                <a:latin typeface="Arial"/>
                <a:cs typeface="Arial"/>
              </a:rPr>
              <a:t>напишите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00" dirty="0">
                <a:latin typeface="Arial"/>
                <a:cs typeface="Arial"/>
              </a:rPr>
              <a:t>соответствующую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35" dirty="0">
                <a:latin typeface="Arial"/>
                <a:cs typeface="Arial"/>
              </a:rPr>
              <a:t>форму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325" dirty="0">
                <a:latin typeface="Arial"/>
                <a:cs typeface="Arial"/>
              </a:rPr>
              <a:t>каждого </a:t>
            </a:r>
            <a:r>
              <a:rPr spc="-875" dirty="0">
                <a:latin typeface="Arial"/>
                <a:cs typeface="Arial"/>
              </a:rPr>
              <a:t> </a:t>
            </a:r>
            <a:r>
              <a:rPr spc="110" dirty="0">
                <a:latin typeface="Arial"/>
                <a:cs typeface="Arial"/>
              </a:rPr>
              <a:t>слова,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175" dirty="0">
                <a:latin typeface="Arial"/>
                <a:cs typeface="Arial"/>
              </a:rPr>
              <a:t>в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90" dirty="0">
                <a:latin typeface="Arial"/>
                <a:cs typeface="Arial"/>
              </a:rPr>
              <a:t>отведенное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для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45" dirty="0">
                <a:latin typeface="Arial"/>
                <a:cs typeface="Arial"/>
              </a:rPr>
              <a:t>этого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60" dirty="0">
                <a:latin typeface="Arial"/>
                <a:cs typeface="Arial"/>
              </a:rPr>
              <a:t>место.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220" dirty="0">
                <a:latin typeface="Arial"/>
                <a:cs typeface="Arial"/>
              </a:rPr>
              <a:t>Задание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Преобразуйте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10" dirty="0">
                <a:latin typeface="Arial"/>
                <a:cs typeface="Arial"/>
              </a:rPr>
              <a:t>слова,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чтобы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204" dirty="0">
                <a:latin typeface="Arial"/>
                <a:cs typeface="Arial"/>
              </a:rPr>
              <a:t>они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75" dirty="0">
                <a:latin typeface="Arial"/>
                <a:cs typeface="Arial"/>
              </a:rPr>
              <a:t>грамматически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355" dirty="0">
                <a:latin typeface="Arial"/>
                <a:cs typeface="Arial"/>
              </a:rPr>
              <a:t>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50" dirty="0">
                <a:latin typeface="Arial"/>
                <a:cs typeface="Arial"/>
              </a:rPr>
              <a:t>лексически </a:t>
            </a:r>
            <a:r>
              <a:rPr spc="-869" dirty="0">
                <a:latin typeface="Arial"/>
                <a:cs typeface="Arial"/>
              </a:rPr>
              <a:t> </a:t>
            </a:r>
            <a:r>
              <a:rPr spc="175" dirty="0">
                <a:latin typeface="Arial"/>
                <a:cs typeface="Arial"/>
              </a:rPr>
              <a:t>соответствовали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229" dirty="0">
                <a:latin typeface="Arial"/>
                <a:cs typeface="Arial"/>
              </a:rPr>
              <a:t>содержанию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35" dirty="0">
                <a:latin typeface="Arial"/>
                <a:cs typeface="Arial"/>
              </a:rPr>
              <a:t>текста.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1058" y="1652826"/>
            <a:ext cx="11289665" cy="812165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2700" b="1" spc="150" dirty="0">
                <a:latin typeface="Arial"/>
                <a:cs typeface="Arial"/>
              </a:rPr>
              <a:t>Have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you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60" dirty="0">
                <a:latin typeface="Arial"/>
                <a:cs typeface="Arial"/>
              </a:rPr>
              <a:t>heard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III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60" dirty="0">
                <a:latin typeface="Arial"/>
                <a:cs typeface="Arial"/>
              </a:rPr>
              <a:t>Vasilevich?</a:t>
            </a:r>
            <a:endParaRPr sz="2700" dirty="0">
              <a:latin typeface="Arial"/>
              <a:cs typeface="Arial"/>
            </a:endParaRPr>
          </a:p>
          <a:p>
            <a:pPr marL="401320" indent="-389255">
              <a:lnSpc>
                <a:spcPct val="100000"/>
              </a:lnSpc>
              <a:spcBef>
                <a:spcPts val="509"/>
              </a:spcBef>
              <a:buAutoNum type="arabicPeriod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III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95" dirty="0">
                <a:latin typeface="Arial"/>
                <a:cs typeface="Arial"/>
              </a:rPr>
              <a:t>Vasilevich,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95" dirty="0">
                <a:latin typeface="Arial"/>
                <a:cs typeface="Arial"/>
              </a:rPr>
              <a:t>who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30" dirty="0">
                <a:latin typeface="Arial"/>
                <a:cs typeface="Arial"/>
              </a:rPr>
              <a:t>is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75" dirty="0">
                <a:latin typeface="Arial"/>
                <a:cs typeface="Arial"/>
              </a:rPr>
              <a:t>also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known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55" dirty="0">
                <a:latin typeface="Arial"/>
                <a:cs typeface="Arial"/>
              </a:rPr>
              <a:t>as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Great,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30" dirty="0">
                <a:latin typeface="Arial"/>
                <a:cs typeface="Arial"/>
              </a:rPr>
              <a:t>is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an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figure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50" dirty="0">
                <a:latin typeface="Arial"/>
                <a:cs typeface="Arial"/>
              </a:rPr>
              <a:t>Russian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history.</a:t>
            </a:r>
            <a:r>
              <a:rPr sz="2700" b="1" spc="-50" dirty="0">
                <a:latin typeface="Arial"/>
                <a:cs typeface="Arial"/>
              </a:rPr>
              <a:t> (INTEREST)</a:t>
            </a:r>
            <a:endParaRPr sz="2700" dirty="0">
              <a:latin typeface="Arial"/>
              <a:cs typeface="Arial"/>
            </a:endParaRPr>
          </a:p>
          <a:p>
            <a:pPr marL="12700" marR="1016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had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5" dirty="0">
                <a:latin typeface="Arial"/>
                <a:cs typeface="Arial"/>
              </a:rPr>
              <a:t>great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85" dirty="0">
                <a:latin typeface="Arial"/>
                <a:cs typeface="Arial"/>
              </a:rPr>
              <a:t>skills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became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a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30" dirty="0">
                <a:latin typeface="Arial"/>
                <a:cs typeface="Arial"/>
              </a:rPr>
              <a:t>popular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leader,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uniting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95" dirty="0">
                <a:latin typeface="Arial"/>
                <a:cs typeface="Arial"/>
              </a:rPr>
              <a:t>many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90" dirty="0">
                <a:latin typeface="Arial"/>
                <a:cs typeface="Arial"/>
              </a:rPr>
              <a:t>princes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14" dirty="0">
                <a:latin typeface="Arial"/>
                <a:cs typeface="Arial"/>
              </a:rPr>
              <a:t>surrounding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area.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0" dirty="0">
                <a:latin typeface="Arial"/>
                <a:cs typeface="Arial"/>
              </a:rPr>
              <a:t>(POLITICS)</a:t>
            </a:r>
            <a:endParaRPr sz="2700" dirty="0">
              <a:latin typeface="Arial"/>
              <a:cs typeface="Arial"/>
            </a:endParaRPr>
          </a:p>
          <a:p>
            <a:pPr marL="12700" marR="17272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Great's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greatest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90" dirty="0">
                <a:latin typeface="Arial"/>
                <a:cs typeface="Arial"/>
              </a:rPr>
              <a:t>free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35" dirty="0">
                <a:latin typeface="Arial"/>
                <a:cs typeface="Arial"/>
              </a:rPr>
              <a:t>Russia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from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Mongol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control.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-35" dirty="0">
                <a:latin typeface="Arial"/>
                <a:cs typeface="Arial"/>
              </a:rPr>
              <a:t>(ACHIEVE)</a:t>
            </a:r>
            <a:endParaRPr sz="2700" dirty="0">
              <a:latin typeface="Arial"/>
              <a:cs typeface="Arial"/>
            </a:endParaRPr>
          </a:p>
          <a:p>
            <a:pPr marL="12700" marR="508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7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1480,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made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important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telling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54" dirty="0">
                <a:latin typeface="Arial"/>
                <a:cs typeface="Arial"/>
              </a:rPr>
              <a:t>that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60" dirty="0">
                <a:latin typeface="Arial"/>
                <a:cs typeface="Arial"/>
              </a:rPr>
              <a:t>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would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14" dirty="0">
                <a:latin typeface="Arial"/>
                <a:cs typeface="Arial"/>
              </a:rPr>
              <a:t>no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longer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35" dirty="0">
                <a:latin typeface="Arial"/>
                <a:cs typeface="Arial"/>
              </a:rPr>
              <a:t>pay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40" dirty="0">
                <a:latin typeface="Arial"/>
                <a:cs typeface="Arial"/>
              </a:rPr>
              <a:t>them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money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they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wanted.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65" dirty="0">
                <a:latin typeface="Arial"/>
                <a:cs typeface="Arial"/>
              </a:rPr>
              <a:t>(ANNOUNCE)</a:t>
            </a:r>
            <a:endParaRPr sz="2700" dirty="0">
              <a:latin typeface="Arial"/>
              <a:cs typeface="Arial"/>
            </a:endParaRPr>
          </a:p>
          <a:p>
            <a:pPr marL="12700" marR="351155">
              <a:lnSpc>
                <a:spcPct val="115700"/>
              </a:lnSpc>
              <a:spcBef>
                <a:spcPts val="5"/>
              </a:spcBef>
              <a:buAutoNum type="arabicPeriod" startAt="5"/>
              <a:tabLst>
                <a:tab pos="401955" algn="l"/>
              </a:tabLst>
            </a:pPr>
            <a:r>
              <a:rPr sz="2700" b="1" spc="110" dirty="0">
                <a:latin typeface="Arial"/>
                <a:cs typeface="Arial"/>
              </a:rPr>
              <a:t>Both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50" dirty="0">
                <a:latin typeface="Arial"/>
                <a:cs typeface="Arial"/>
              </a:rPr>
              <a:t>sides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came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together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fight,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35" dirty="0">
                <a:latin typeface="Arial"/>
                <a:cs typeface="Arial"/>
              </a:rPr>
              <a:t>it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35" dirty="0">
                <a:latin typeface="Arial"/>
                <a:cs typeface="Arial"/>
              </a:rPr>
              <a:t>unclear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which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side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more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10" dirty="0">
                <a:latin typeface="Arial"/>
                <a:cs typeface="Arial"/>
              </a:rPr>
              <a:t>___.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" dirty="0">
                <a:latin typeface="Arial"/>
                <a:cs typeface="Arial"/>
              </a:rPr>
              <a:t>(POWER)</a:t>
            </a:r>
            <a:endParaRPr sz="2700" dirty="0">
              <a:latin typeface="Arial"/>
              <a:cs typeface="Arial"/>
            </a:endParaRPr>
          </a:p>
          <a:p>
            <a:pPr marL="12700" marR="357505">
              <a:lnSpc>
                <a:spcPct val="115700"/>
              </a:lnSpc>
              <a:buAutoNum type="arabicPeriod" startAt="5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However,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before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battle,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retreated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90" dirty="0">
                <a:latin typeface="Arial"/>
                <a:cs typeface="Arial"/>
              </a:rPr>
              <a:t>because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Ivan's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10" dirty="0">
                <a:latin typeface="Arial"/>
                <a:cs typeface="Arial"/>
              </a:rPr>
              <a:t>army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battle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never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happened.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-5" dirty="0">
                <a:latin typeface="Arial"/>
                <a:cs typeface="Arial"/>
              </a:rPr>
              <a:t>(STRONG)</a:t>
            </a:r>
            <a:endParaRPr sz="2700" dirty="0">
              <a:latin typeface="Arial"/>
              <a:cs typeface="Arial"/>
            </a:endParaRPr>
          </a:p>
          <a:p>
            <a:pPr marL="12700" marR="5715">
              <a:lnSpc>
                <a:spcPct val="115700"/>
              </a:lnSpc>
              <a:buAutoNum type="arabicPeriod" startAt="7"/>
              <a:tabLst>
                <a:tab pos="401955" algn="l"/>
              </a:tabLst>
            </a:pPr>
            <a:r>
              <a:rPr sz="2700" b="1" spc="9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had,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75" dirty="0">
                <a:latin typeface="Arial"/>
                <a:cs typeface="Arial"/>
              </a:rPr>
              <a:t>effect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from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then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05" dirty="0">
                <a:latin typeface="Arial"/>
                <a:cs typeface="Arial"/>
              </a:rPr>
              <a:t>on,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35" dirty="0">
                <a:latin typeface="Arial"/>
                <a:cs typeface="Arial"/>
              </a:rPr>
              <a:t>Russia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a  </a:t>
            </a:r>
            <a:r>
              <a:rPr sz="2700" b="1" spc="190" dirty="0">
                <a:latin typeface="Arial"/>
                <a:cs typeface="Arial"/>
              </a:rPr>
              <a:t>free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30" dirty="0">
                <a:latin typeface="Arial"/>
                <a:cs typeface="Arial"/>
              </a:rPr>
              <a:t>country.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75" dirty="0">
                <a:latin typeface="Arial"/>
                <a:cs typeface="Arial"/>
              </a:rPr>
              <a:t>(LOSE)</a:t>
            </a:r>
            <a:endParaRPr sz="27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220" dirty="0">
                <a:latin typeface="Arial"/>
                <a:cs typeface="Arial"/>
              </a:rPr>
              <a:t>Задание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Преобразуйте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10" dirty="0">
                <a:latin typeface="Arial"/>
                <a:cs typeface="Arial"/>
              </a:rPr>
              <a:t>слова,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чтобы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204" dirty="0">
                <a:latin typeface="Arial"/>
                <a:cs typeface="Arial"/>
              </a:rPr>
              <a:t>они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75" dirty="0">
                <a:latin typeface="Arial"/>
                <a:cs typeface="Arial"/>
              </a:rPr>
              <a:t>грамматически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355" dirty="0">
                <a:latin typeface="Arial"/>
                <a:cs typeface="Arial"/>
              </a:rPr>
              <a:t>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50" dirty="0">
                <a:latin typeface="Arial"/>
                <a:cs typeface="Arial"/>
              </a:rPr>
              <a:t>лексически </a:t>
            </a:r>
            <a:r>
              <a:rPr spc="-869" dirty="0">
                <a:latin typeface="Arial"/>
                <a:cs typeface="Arial"/>
              </a:rPr>
              <a:t> </a:t>
            </a:r>
            <a:r>
              <a:rPr spc="175" dirty="0">
                <a:latin typeface="Arial"/>
                <a:cs typeface="Arial"/>
              </a:rPr>
              <a:t>соответствовали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229" dirty="0">
                <a:latin typeface="Arial"/>
                <a:cs typeface="Arial"/>
              </a:rPr>
              <a:t>содержанию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35" dirty="0">
                <a:latin typeface="Arial"/>
                <a:cs typeface="Arial"/>
              </a:rPr>
              <a:t>текста.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1058" y="1652832"/>
            <a:ext cx="11289665" cy="812165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2700" b="1" spc="150" dirty="0">
                <a:latin typeface="Arial"/>
                <a:cs typeface="Arial"/>
              </a:rPr>
              <a:t>Have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you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60" dirty="0">
                <a:latin typeface="Arial"/>
                <a:cs typeface="Arial"/>
              </a:rPr>
              <a:t>heard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III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60" dirty="0">
                <a:latin typeface="Arial"/>
                <a:cs typeface="Arial"/>
              </a:rPr>
              <a:t>Vasilevich?</a:t>
            </a:r>
            <a:endParaRPr sz="2700">
              <a:latin typeface="Arial"/>
              <a:cs typeface="Arial"/>
            </a:endParaRPr>
          </a:p>
          <a:p>
            <a:pPr marL="401320" indent="-389255">
              <a:lnSpc>
                <a:spcPct val="100000"/>
              </a:lnSpc>
              <a:spcBef>
                <a:spcPts val="509"/>
              </a:spcBef>
              <a:buAutoNum type="arabicPeriod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III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95" dirty="0">
                <a:latin typeface="Arial"/>
                <a:cs typeface="Arial"/>
              </a:rPr>
              <a:t>Vasilevich,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95" dirty="0">
                <a:latin typeface="Arial"/>
                <a:cs typeface="Arial"/>
              </a:rPr>
              <a:t>who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30" dirty="0">
                <a:latin typeface="Arial"/>
                <a:cs typeface="Arial"/>
              </a:rPr>
              <a:t>is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75" dirty="0">
                <a:latin typeface="Arial"/>
                <a:cs typeface="Arial"/>
              </a:rPr>
              <a:t>also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known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55" dirty="0">
                <a:latin typeface="Arial"/>
                <a:cs typeface="Arial"/>
              </a:rPr>
              <a:t>as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Great,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30" dirty="0">
                <a:latin typeface="Arial"/>
                <a:cs typeface="Arial"/>
              </a:rPr>
              <a:t>is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an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figure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50" dirty="0">
                <a:latin typeface="Arial"/>
                <a:cs typeface="Arial"/>
              </a:rPr>
              <a:t>Russian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history.</a:t>
            </a:r>
            <a:r>
              <a:rPr sz="2700" b="1" spc="-50" dirty="0">
                <a:latin typeface="Arial"/>
                <a:cs typeface="Arial"/>
              </a:rPr>
              <a:t> (INTEREST)</a:t>
            </a:r>
            <a:endParaRPr sz="2700">
              <a:latin typeface="Arial"/>
              <a:cs typeface="Arial"/>
            </a:endParaRPr>
          </a:p>
          <a:p>
            <a:pPr marL="12700" marR="1016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had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5" dirty="0">
                <a:latin typeface="Arial"/>
                <a:cs typeface="Arial"/>
              </a:rPr>
              <a:t>great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85" dirty="0">
                <a:latin typeface="Arial"/>
                <a:cs typeface="Arial"/>
              </a:rPr>
              <a:t>skills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became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a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30" dirty="0">
                <a:latin typeface="Arial"/>
                <a:cs typeface="Arial"/>
              </a:rPr>
              <a:t>popular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leader,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uniting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95" dirty="0">
                <a:latin typeface="Arial"/>
                <a:cs typeface="Arial"/>
              </a:rPr>
              <a:t>many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90" dirty="0">
                <a:latin typeface="Arial"/>
                <a:cs typeface="Arial"/>
              </a:rPr>
              <a:t>princes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14" dirty="0">
                <a:latin typeface="Arial"/>
                <a:cs typeface="Arial"/>
              </a:rPr>
              <a:t>surrounding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area.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0" dirty="0">
                <a:latin typeface="Arial"/>
                <a:cs typeface="Arial"/>
              </a:rPr>
              <a:t>(POLITICS)</a:t>
            </a:r>
            <a:endParaRPr sz="2700">
              <a:latin typeface="Arial"/>
              <a:cs typeface="Arial"/>
            </a:endParaRPr>
          </a:p>
          <a:p>
            <a:pPr marL="12700" marR="17272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Great's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greatest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90" dirty="0">
                <a:latin typeface="Arial"/>
                <a:cs typeface="Arial"/>
              </a:rPr>
              <a:t>free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35" dirty="0">
                <a:latin typeface="Arial"/>
                <a:cs typeface="Arial"/>
              </a:rPr>
              <a:t>Russia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from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Mongol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control.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-35" dirty="0">
                <a:latin typeface="Arial"/>
                <a:cs typeface="Arial"/>
              </a:rPr>
              <a:t>(ACHIEVE)</a:t>
            </a:r>
            <a:endParaRPr sz="2700">
              <a:latin typeface="Arial"/>
              <a:cs typeface="Arial"/>
            </a:endParaRPr>
          </a:p>
          <a:p>
            <a:pPr marL="12700" marR="5080">
              <a:lnSpc>
                <a:spcPct val="115700"/>
              </a:lnSpc>
              <a:buAutoNum type="arabicPeriod" startAt="2"/>
              <a:tabLst>
                <a:tab pos="401955" algn="l"/>
              </a:tabLst>
            </a:pPr>
            <a:r>
              <a:rPr sz="2700" b="1" spc="17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1480,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Ivan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made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an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important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45" dirty="0">
                <a:latin typeface="Arial"/>
                <a:cs typeface="Arial"/>
              </a:rPr>
              <a:t>telling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54" dirty="0">
                <a:latin typeface="Arial"/>
                <a:cs typeface="Arial"/>
              </a:rPr>
              <a:t>that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60" dirty="0">
                <a:latin typeface="Arial"/>
                <a:cs typeface="Arial"/>
              </a:rPr>
              <a:t>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would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14" dirty="0">
                <a:latin typeface="Arial"/>
                <a:cs typeface="Arial"/>
              </a:rPr>
              <a:t>no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longer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35" dirty="0">
                <a:latin typeface="Arial"/>
                <a:cs typeface="Arial"/>
              </a:rPr>
              <a:t>pay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40" dirty="0">
                <a:latin typeface="Arial"/>
                <a:cs typeface="Arial"/>
              </a:rPr>
              <a:t>them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65" dirty="0">
                <a:latin typeface="Arial"/>
                <a:cs typeface="Arial"/>
              </a:rPr>
              <a:t>money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they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wanted.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65" dirty="0">
                <a:latin typeface="Arial"/>
                <a:cs typeface="Arial"/>
              </a:rPr>
              <a:t>(ANNOUNCE)</a:t>
            </a:r>
            <a:endParaRPr sz="2700">
              <a:latin typeface="Arial"/>
              <a:cs typeface="Arial"/>
            </a:endParaRPr>
          </a:p>
          <a:p>
            <a:pPr marL="12700" marR="351155">
              <a:lnSpc>
                <a:spcPct val="115700"/>
              </a:lnSpc>
              <a:spcBef>
                <a:spcPts val="5"/>
              </a:spcBef>
              <a:buAutoNum type="arabicPeriod" startAt="5"/>
              <a:tabLst>
                <a:tab pos="401955" algn="l"/>
              </a:tabLst>
            </a:pPr>
            <a:r>
              <a:rPr sz="2700" b="1" spc="110" dirty="0">
                <a:latin typeface="Arial"/>
                <a:cs typeface="Arial"/>
              </a:rPr>
              <a:t>Both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50" dirty="0">
                <a:latin typeface="Arial"/>
                <a:cs typeface="Arial"/>
              </a:rPr>
              <a:t>sides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came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0" dirty="0">
                <a:latin typeface="Arial"/>
                <a:cs typeface="Arial"/>
              </a:rPr>
              <a:t>together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to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fight,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35" dirty="0">
                <a:latin typeface="Arial"/>
                <a:cs typeface="Arial"/>
              </a:rPr>
              <a:t>it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35" dirty="0">
                <a:latin typeface="Arial"/>
                <a:cs typeface="Arial"/>
              </a:rPr>
              <a:t>unclear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which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80" dirty="0">
                <a:latin typeface="Arial"/>
                <a:cs typeface="Arial"/>
              </a:rPr>
              <a:t>side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more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10" dirty="0">
                <a:latin typeface="Arial"/>
                <a:cs typeface="Arial"/>
              </a:rPr>
              <a:t>___.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" dirty="0">
                <a:latin typeface="Arial"/>
                <a:cs typeface="Arial"/>
              </a:rPr>
              <a:t>(POWER)</a:t>
            </a:r>
            <a:endParaRPr sz="2700">
              <a:latin typeface="Arial"/>
              <a:cs typeface="Arial"/>
            </a:endParaRPr>
          </a:p>
          <a:p>
            <a:pPr marL="12700" marR="357505">
              <a:lnSpc>
                <a:spcPct val="115700"/>
              </a:lnSpc>
              <a:buAutoNum type="arabicPeriod" startAt="5"/>
              <a:tabLst>
                <a:tab pos="401955" algn="l"/>
              </a:tabLst>
            </a:pPr>
            <a:r>
              <a:rPr sz="2700" b="1" spc="165" dirty="0">
                <a:latin typeface="Arial"/>
                <a:cs typeface="Arial"/>
              </a:rPr>
              <a:t>However,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150" dirty="0">
                <a:latin typeface="Arial"/>
                <a:cs typeface="Arial"/>
              </a:rPr>
              <a:t>before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185" dirty="0">
                <a:latin typeface="Arial"/>
                <a:cs typeface="Arial"/>
              </a:rPr>
              <a:t>battle,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4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retreated</a:t>
            </a:r>
            <a:r>
              <a:rPr sz="2700" b="1" spc="-45" dirty="0">
                <a:latin typeface="Arial"/>
                <a:cs typeface="Arial"/>
              </a:rPr>
              <a:t> </a:t>
            </a:r>
            <a:r>
              <a:rPr sz="2700" b="1" spc="90" dirty="0">
                <a:latin typeface="Arial"/>
                <a:cs typeface="Arial"/>
              </a:rPr>
              <a:t>because </a:t>
            </a:r>
            <a:r>
              <a:rPr sz="2700" b="1" spc="-735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of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Ivan's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10" dirty="0">
                <a:latin typeface="Arial"/>
                <a:cs typeface="Arial"/>
              </a:rPr>
              <a:t>army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2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battle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70" dirty="0">
                <a:latin typeface="Arial"/>
                <a:cs typeface="Arial"/>
              </a:rPr>
              <a:t>never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happened.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700" b="1" spc="-5" dirty="0">
                <a:latin typeface="Arial"/>
                <a:cs typeface="Arial"/>
              </a:rPr>
              <a:t>(STRONG)</a:t>
            </a:r>
            <a:endParaRPr sz="2700">
              <a:latin typeface="Arial"/>
              <a:cs typeface="Arial"/>
            </a:endParaRPr>
          </a:p>
          <a:p>
            <a:pPr marL="12700" marR="5715">
              <a:lnSpc>
                <a:spcPct val="115700"/>
              </a:lnSpc>
              <a:buAutoNum type="arabicPeriod" startAt="7"/>
              <a:tabLst>
                <a:tab pos="401955" algn="l"/>
              </a:tabLst>
            </a:pPr>
            <a:r>
              <a:rPr sz="2700" b="1" spc="90" dirty="0">
                <a:latin typeface="Arial"/>
                <a:cs typeface="Arial"/>
              </a:rPr>
              <a:t>The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00" dirty="0">
                <a:latin typeface="Arial"/>
                <a:cs typeface="Arial"/>
              </a:rPr>
              <a:t>Mongols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5" dirty="0">
                <a:latin typeface="Arial"/>
                <a:cs typeface="Arial"/>
              </a:rPr>
              <a:t>had,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in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75" dirty="0">
                <a:latin typeface="Arial"/>
                <a:cs typeface="Arial"/>
              </a:rPr>
              <a:t>effect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155" dirty="0">
                <a:latin typeface="Arial"/>
                <a:cs typeface="Arial"/>
              </a:rPr>
              <a:t>___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40" dirty="0">
                <a:latin typeface="Arial"/>
                <a:cs typeface="Arial"/>
              </a:rPr>
              <a:t>and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0" dirty="0">
                <a:latin typeface="Arial"/>
                <a:cs typeface="Arial"/>
              </a:rPr>
              <a:t>from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204" dirty="0">
                <a:latin typeface="Arial"/>
                <a:cs typeface="Arial"/>
              </a:rPr>
              <a:t>then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05" dirty="0">
                <a:latin typeface="Arial"/>
                <a:cs typeface="Arial"/>
              </a:rPr>
              <a:t>on,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35" dirty="0">
                <a:latin typeface="Arial"/>
                <a:cs typeface="Arial"/>
              </a:rPr>
              <a:t>Russia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55" dirty="0">
                <a:latin typeface="Arial"/>
                <a:cs typeface="Arial"/>
              </a:rPr>
              <a:t>was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120" dirty="0">
                <a:latin typeface="Arial"/>
                <a:cs typeface="Arial"/>
              </a:rPr>
              <a:t>a  </a:t>
            </a:r>
            <a:r>
              <a:rPr sz="2700" b="1" spc="190" dirty="0">
                <a:latin typeface="Arial"/>
                <a:cs typeface="Arial"/>
              </a:rPr>
              <a:t>free</a:t>
            </a:r>
            <a:r>
              <a:rPr sz="2700" b="1" spc="-55" dirty="0">
                <a:latin typeface="Arial"/>
                <a:cs typeface="Arial"/>
              </a:rPr>
              <a:t> </a:t>
            </a:r>
            <a:r>
              <a:rPr sz="2700" b="1" spc="130" dirty="0">
                <a:latin typeface="Arial"/>
                <a:cs typeface="Arial"/>
              </a:rPr>
              <a:t>country.</a:t>
            </a:r>
            <a:r>
              <a:rPr sz="2700" b="1" spc="-50" dirty="0">
                <a:latin typeface="Arial"/>
                <a:cs typeface="Arial"/>
              </a:rPr>
              <a:t> </a:t>
            </a:r>
            <a:r>
              <a:rPr sz="2700" b="1" spc="-75" dirty="0">
                <a:latin typeface="Arial"/>
                <a:cs typeface="Arial"/>
              </a:rPr>
              <a:t>(LOSE)</a:t>
            </a:r>
            <a:endParaRPr sz="27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97086" y="3003312"/>
            <a:ext cx="4714874" cy="5819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284380"/>
            <a:ext cx="11277600" cy="695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6765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5" dirty="0">
                <a:latin typeface="Tahoma"/>
                <a:cs typeface="Tahoma"/>
              </a:rPr>
              <a:t>Since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civilisation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began,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important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part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people's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lives.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5" dirty="0">
                <a:latin typeface="Tahoma"/>
                <a:cs typeface="Tahoma"/>
              </a:rPr>
              <a:t>(PLAY)</a:t>
            </a:r>
            <a:endParaRPr sz="2800">
              <a:latin typeface="Tahoma"/>
              <a:cs typeface="Tahoma"/>
            </a:endParaRPr>
          </a:p>
          <a:p>
            <a:pPr marL="12700" marR="41846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10" dirty="0">
                <a:latin typeface="Tahoma"/>
                <a:cs typeface="Tahoma"/>
              </a:rPr>
              <a:t>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la</a:t>
            </a:r>
            <a:r>
              <a:rPr sz="2800" b="1" spc="30" dirty="0">
                <a:latin typeface="Tahoma"/>
                <a:cs typeface="Tahoma"/>
              </a:rPr>
              <a:t>pp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20" dirty="0">
                <a:latin typeface="Tahoma"/>
                <a:cs typeface="Tahoma"/>
              </a:rPr>
              <a:t>d 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hands.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55" dirty="0">
                <a:latin typeface="Tahoma"/>
                <a:cs typeface="Tahoma"/>
              </a:rPr>
              <a:t>(SING)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  <a:tab pos="5360670" algn="l"/>
              </a:tabLst>
            </a:pPr>
            <a:r>
              <a:rPr sz="2800" b="1" spc="85" dirty="0">
                <a:latin typeface="Tahoma"/>
                <a:cs typeface="Tahoma"/>
              </a:rPr>
              <a:t>Music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brings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together.	</a:t>
            </a:r>
            <a:r>
              <a:rPr sz="2800" b="1" spc="-175" dirty="0">
                <a:latin typeface="Tahoma"/>
                <a:cs typeface="Tahoma"/>
              </a:rPr>
              <a:t>(WE)</a:t>
            </a:r>
            <a:endParaRPr sz="2800">
              <a:latin typeface="Tahoma"/>
              <a:cs typeface="Tahoma"/>
            </a:endParaRPr>
          </a:p>
          <a:p>
            <a:pPr marL="12700" marR="336550">
              <a:lnSpc>
                <a:spcPct val="116100"/>
              </a:lnSpc>
              <a:buAutoNum type="arabicPeriod"/>
              <a:tabLst>
                <a:tab pos="416559" algn="l"/>
                <a:tab pos="4218940" algn="l"/>
              </a:tabLst>
            </a:pPr>
            <a:r>
              <a:rPr sz="2800" b="1" spc="-130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relaxing,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although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some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music,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pop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music,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85" dirty="0">
                <a:latin typeface="Tahoma"/>
                <a:cs typeface="Tahoma"/>
              </a:rPr>
              <a:t>than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other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kinds.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(NOISY)</a:t>
            </a:r>
            <a:endParaRPr sz="2800">
              <a:latin typeface="Tahoma"/>
              <a:cs typeface="Tahoma"/>
            </a:endParaRPr>
          </a:p>
          <a:p>
            <a:pPr marL="12700" marR="29464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probably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hundreds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millions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world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at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moment.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(LISTEN)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0" dirty="0">
                <a:latin typeface="Tahoma"/>
                <a:cs typeface="Tahoma"/>
              </a:rPr>
              <a:t>Being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pleasure.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35" dirty="0">
                <a:latin typeface="Tahoma"/>
                <a:cs typeface="Tahoma"/>
              </a:rPr>
              <a:t>(BRING)</a:t>
            </a:r>
            <a:endParaRPr sz="2800">
              <a:latin typeface="Tahoma"/>
              <a:cs typeface="Tahoma"/>
            </a:endParaRPr>
          </a:p>
          <a:p>
            <a:pPr marL="12700" marR="213360">
              <a:lnSpc>
                <a:spcPct val="116100"/>
              </a:lnSpc>
              <a:buAutoNum type="arabicPeriod"/>
              <a:tabLst>
                <a:tab pos="416559" algn="l"/>
                <a:tab pos="3679190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past,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practice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learn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how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play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instrument.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(TAKE)</a:t>
            </a:r>
            <a:endParaRPr sz="2800">
              <a:latin typeface="Tahoma"/>
              <a:cs typeface="Tahoma"/>
            </a:endParaRPr>
          </a:p>
          <a:p>
            <a:pPr marL="12700" marR="84963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Today,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it's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easy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anyone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computer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music.</a:t>
            </a:r>
            <a:r>
              <a:rPr sz="2800" b="1" spc="-95" dirty="0">
                <a:latin typeface="Tahoma"/>
                <a:cs typeface="Tahoma"/>
              </a:rPr>
              <a:t> (HAVE)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4.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284381"/>
            <a:ext cx="11277600" cy="695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6765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5" dirty="0">
                <a:latin typeface="Tahoma"/>
                <a:cs typeface="Tahoma"/>
              </a:rPr>
              <a:t>Since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civilisation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began,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important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part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people's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lives.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5" dirty="0">
                <a:latin typeface="Tahoma"/>
                <a:cs typeface="Tahoma"/>
              </a:rPr>
              <a:t>(PLAY)</a:t>
            </a:r>
            <a:endParaRPr sz="2800">
              <a:latin typeface="Tahoma"/>
              <a:cs typeface="Tahoma"/>
            </a:endParaRPr>
          </a:p>
          <a:p>
            <a:pPr marL="12700" marR="41846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10" dirty="0">
                <a:latin typeface="Tahoma"/>
                <a:cs typeface="Tahoma"/>
              </a:rPr>
              <a:t>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la</a:t>
            </a:r>
            <a:r>
              <a:rPr sz="2800" b="1" spc="30" dirty="0">
                <a:latin typeface="Tahoma"/>
                <a:cs typeface="Tahoma"/>
              </a:rPr>
              <a:t>pp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20" dirty="0">
                <a:latin typeface="Tahoma"/>
                <a:cs typeface="Tahoma"/>
              </a:rPr>
              <a:t>d 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hands.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55" dirty="0">
                <a:latin typeface="Tahoma"/>
                <a:cs typeface="Tahoma"/>
              </a:rPr>
              <a:t>(SING)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  <a:tab pos="5360670" algn="l"/>
              </a:tabLst>
            </a:pPr>
            <a:r>
              <a:rPr sz="2800" b="1" spc="85" dirty="0">
                <a:latin typeface="Tahoma"/>
                <a:cs typeface="Tahoma"/>
              </a:rPr>
              <a:t>Music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brings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together.	</a:t>
            </a:r>
            <a:r>
              <a:rPr sz="2800" b="1" spc="-175" dirty="0">
                <a:latin typeface="Tahoma"/>
                <a:cs typeface="Tahoma"/>
              </a:rPr>
              <a:t>(WE)</a:t>
            </a:r>
            <a:endParaRPr sz="2800">
              <a:latin typeface="Tahoma"/>
              <a:cs typeface="Tahoma"/>
            </a:endParaRPr>
          </a:p>
          <a:p>
            <a:pPr marL="12700" marR="336550">
              <a:lnSpc>
                <a:spcPct val="116100"/>
              </a:lnSpc>
              <a:buAutoNum type="arabicPeriod"/>
              <a:tabLst>
                <a:tab pos="416559" algn="l"/>
                <a:tab pos="4218940" algn="l"/>
              </a:tabLst>
            </a:pPr>
            <a:r>
              <a:rPr sz="2800" b="1" spc="-130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relaxing,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although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some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music,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pop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music,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85" dirty="0">
                <a:latin typeface="Tahoma"/>
                <a:cs typeface="Tahoma"/>
              </a:rPr>
              <a:t>than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other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kinds.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(NOISY)</a:t>
            </a:r>
            <a:endParaRPr sz="2800">
              <a:latin typeface="Tahoma"/>
              <a:cs typeface="Tahoma"/>
            </a:endParaRPr>
          </a:p>
          <a:p>
            <a:pPr marL="12700" marR="29464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probably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hundreds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millions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world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at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moment.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(LISTEN)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0" dirty="0">
                <a:latin typeface="Tahoma"/>
                <a:cs typeface="Tahoma"/>
              </a:rPr>
              <a:t>Being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pleasure.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35" dirty="0">
                <a:latin typeface="Tahoma"/>
                <a:cs typeface="Tahoma"/>
              </a:rPr>
              <a:t>(BRING)</a:t>
            </a:r>
            <a:endParaRPr sz="2800">
              <a:latin typeface="Tahoma"/>
              <a:cs typeface="Tahoma"/>
            </a:endParaRPr>
          </a:p>
          <a:p>
            <a:pPr marL="12700" marR="213360">
              <a:lnSpc>
                <a:spcPct val="116100"/>
              </a:lnSpc>
              <a:buAutoNum type="arabicPeriod"/>
              <a:tabLst>
                <a:tab pos="416559" algn="l"/>
                <a:tab pos="3679190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past,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practice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learn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how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play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musical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instrument.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(TAKE)</a:t>
            </a:r>
            <a:endParaRPr sz="2800">
              <a:latin typeface="Tahoma"/>
              <a:cs typeface="Tahoma"/>
            </a:endParaRPr>
          </a:p>
          <a:p>
            <a:pPr marL="12700" marR="84963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Today,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it's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easy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anyone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computer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music.</a:t>
            </a:r>
            <a:r>
              <a:rPr sz="2800" b="1" spc="-95" dirty="0">
                <a:latin typeface="Tahoma"/>
                <a:cs typeface="Tahoma"/>
              </a:rPr>
              <a:t> (HAVE)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4705" y="2747298"/>
            <a:ext cx="4714874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4.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440" y="2228762"/>
            <a:ext cx="10601960" cy="74549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15925" indent="-40386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Travelling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used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quite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(EXPENSE)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past,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going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abroad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cost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money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w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0" dirty="0">
                <a:latin typeface="Tahoma"/>
                <a:cs typeface="Tahoma"/>
              </a:rPr>
              <a:t>ff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-65" dirty="0">
                <a:latin typeface="Tahoma"/>
                <a:cs typeface="Tahoma"/>
              </a:rPr>
              <a:t>.  </a:t>
            </a:r>
            <a:r>
              <a:rPr sz="2800" b="1" spc="-80" dirty="0">
                <a:latin typeface="Tahoma"/>
                <a:cs typeface="Tahoma"/>
              </a:rPr>
              <a:t>(WEALTH)</a:t>
            </a:r>
            <a:endParaRPr sz="2800">
              <a:latin typeface="Tahoma"/>
              <a:cs typeface="Tahoma"/>
            </a:endParaRPr>
          </a:p>
          <a:p>
            <a:pPr marL="12700" marR="74549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now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offering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tickets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55" dirty="0">
                <a:latin typeface="Tahoma"/>
                <a:cs typeface="Tahoma"/>
              </a:rPr>
              <a:t>w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380" dirty="0">
                <a:latin typeface="Tahoma"/>
                <a:cs typeface="Tahoma"/>
              </a:rPr>
              <a:t>I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45529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This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means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that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55" dirty="0">
                <a:latin typeface="Tahoma"/>
                <a:cs typeface="Tahoma"/>
              </a:rPr>
              <a:t>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65024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tickets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cheaper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80" dirty="0">
                <a:latin typeface="Tahoma"/>
                <a:cs typeface="Tahoma"/>
              </a:rPr>
              <a:t>ff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oo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155" dirty="0">
                <a:latin typeface="Tahoma"/>
                <a:cs typeface="Tahoma"/>
              </a:rPr>
              <a:t>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380" dirty="0">
                <a:latin typeface="Tahoma"/>
                <a:cs typeface="Tahoma"/>
              </a:rPr>
              <a:t>I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204" dirty="0">
                <a:latin typeface="Tahoma"/>
                <a:cs typeface="Tahoma"/>
              </a:rPr>
              <a:t>)  </a:t>
            </a:r>
            <a:r>
              <a:rPr sz="2800" b="1" spc="40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save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money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not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producing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paper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tickets.</a:t>
            </a:r>
            <a:endParaRPr sz="2800">
              <a:latin typeface="Tahoma"/>
              <a:cs typeface="Tahoma"/>
            </a:endParaRPr>
          </a:p>
          <a:p>
            <a:pPr marL="12700" marR="4521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Low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prices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attract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customers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</a:t>
            </a:r>
            <a:r>
              <a:rPr sz="2800" b="1" spc="60" dirty="0">
                <a:latin typeface="Tahoma"/>
                <a:cs typeface="Tahoma"/>
              </a:rPr>
              <a:t>ee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60" dirty="0">
                <a:latin typeface="Tahoma"/>
                <a:cs typeface="Tahoma"/>
              </a:rPr>
              <a:t>CC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165" dirty="0">
                <a:latin typeface="Tahoma"/>
                <a:cs typeface="Tahoma"/>
              </a:rPr>
              <a:t>SS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4351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80" dirty="0">
                <a:latin typeface="Tahoma"/>
                <a:cs typeface="Tahoma"/>
              </a:rPr>
              <a:t>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result,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exotic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locations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increased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70" dirty="0">
                <a:latin typeface="Tahoma"/>
                <a:cs typeface="Tahoma"/>
              </a:rPr>
              <a:t>O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20" dirty="0">
                <a:latin typeface="Tahoma"/>
                <a:cs typeface="Tahoma"/>
              </a:rPr>
              <a:t>L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5.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440" y="2228759"/>
            <a:ext cx="10601960" cy="74549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15925" indent="-40386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Travelling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used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quite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(EXPENSE)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past,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going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abroad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cost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money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w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0" dirty="0">
                <a:latin typeface="Tahoma"/>
                <a:cs typeface="Tahoma"/>
              </a:rPr>
              <a:t>ff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-65" dirty="0">
                <a:latin typeface="Tahoma"/>
                <a:cs typeface="Tahoma"/>
              </a:rPr>
              <a:t>.  </a:t>
            </a:r>
            <a:r>
              <a:rPr sz="2800" b="1" spc="-80" dirty="0">
                <a:latin typeface="Tahoma"/>
                <a:cs typeface="Tahoma"/>
              </a:rPr>
              <a:t>(WEALTH)</a:t>
            </a:r>
            <a:endParaRPr sz="2800">
              <a:latin typeface="Tahoma"/>
              <a:cs typeface="Tahoma"/>
            </a:endParaRPr>
          </a:p>
          <a:p>
            <a:pPr marL="12700" marR="74549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now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offering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tickets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la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55" dirty="0">
                <a:latin typeface="Tahoma"/>
                <a:cs typeface="Tahoma"/>
              </a:rPr>
              <a:t>w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380" dirty="0">
                <a:latin typeface="Tahoma"/>
                <a:cs typeface="Tahoma"/>
              </a:rPr>
              <a:t>I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45529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This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means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that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55" dirty="0">
                <a:latin typeface="Tahoma"/>
                <a:cs typeface="Tahoma"/>
              </a:rPr>
              <a:t>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65024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able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make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tickets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cheaper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80" dirty="0">
                <a:latin typeface="Tahoma"/>
                <a:cs typeface="Tahoma"/>
              </a:rPr>
              <a:t>ff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oo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155" dirty="0">
                <a:latin typeface="Tahoma"/>
                <a:cs typeface="Tahoma"/>
              </a:rPr>
              <a:t>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380" dirty="0">
                <a:latin typeface="Tahoma"/>
                <a:cs typeface="Tahoma"/>
              </a:rPr>
              <a:t>I</a:t>
            </a:r>
            <a:r>
              <a:rPr sz="2800" b="1" spc="170" dirty="0">
                <a:latin typeface="Tahoma"/>
                <a:cs typeface="Tahoma"/>
              </a:rPr>
              <a:t>N</a:t>
            </a:r>
            <a:r>
              <a:rPr sz="2800" b="1" spc="-204" dirty="0">
                <a:latin typeface="Tahoma"/>
                <a:cs typeface="Tahoma"/>
              </a:rPr>
              <a:t>)  </a:t>
            </a:r>
            <a:r>
              <a:rPr sz="2800" b="1" spc="40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save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money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not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producing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paper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tickets.</a:t>
            </a:r>
            <a:endParaRPr sz="2800">
              <a:latin typeface="Tahoma"/>
              <a:cs typeface="Tahoma"/>
            </a:endParaRPr>
          </a:p>
          <a:p>
            <a:pPr marL="12700" marR="4521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Low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prices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attract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lot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customers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airlines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</a:t>
            </a:r>
            <a:r>
              <a:rPr sz="2800" b="1" spc="60" dirty="0">
                <a:latin typeface="Tahoma"/>
                <a:cs typeface="Tahoma"/>
              </a:rPr>
              <a:t>ee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60" dirty="0">
                <a:latin typeface="Tahoma"/>
                <a:cs typeface="Tahoma"/>
              </a:rPr>
              <a:t>CC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165" dirty="0">
                <a:latin typeface="Tahoma"/>
                <a:cs typeface="Tahoma"/>
              </a:rPr>
              <a:t>SS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4351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80" dirty="0">
                <a:latin typeface="Tahoma"/>
                <a:cs typeface="Tahoma"/>
              </a:rPr>
              <a:t>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result,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exotic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locations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increased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70" dirty="0">
                <a:latin typeface="Tahoma"/>
                <a:cs typeface="Tahoma"/>
              </a:rPr>
              <a:t>O</a:t>
            </a:r>
            <a:r>
              <a:rPr sz="2800" b="1" spc="-80" dirty="0">
                <a:latin typeface="Tahoma"/>
                <a:cs typeface="Tahoma"/>
              </a:rPr>
              <a:t>P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20" dirty="0">
                <a:latin typeface="Tahoma"/>
                <a:cs typeface="Tahoma"/>
              </a:rPr>
              <a:t>L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7978" y="2817119"/>
            <a:ext cx="4714874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5.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6.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5934" y="1983737"/>
            <a:ext cx="11482070" cy="795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41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These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days,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seems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that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all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world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jeans,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but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where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did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come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from?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(WEAR)</a:t>
            </a:r>
            <a:endParaRPr sz="2800">
              <a:latin typeface="Tahoma"/>
              <a:cs typeface="Tahoma"/>
            </a:endParaRPr>
          </a:p>
          <a:p>
            <a:pPr marL="12700" marR="30416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95" dirty="0">
                <a:latin typeface="Tahoma"/>
                <a:cs typeface="Tahoma"/>
              </a:rPr>
              <a:t>1870s,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American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tailor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called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Jacob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customers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farmers.</a:t>
            </a:r>
            <a:r>
              <a:rPr sz="2800" b="1" spc="-95" dirty="0">
                <a:latin typeface="Tahoma"/>
                <a:cs typeface="Tahoma"/>
              </a:rPr>
              <a:t> (HAVE)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clothes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often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needed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repairs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had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idea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-390" dirty="0">
                <a:latin typeface="Tahoma"/>
                <a:cs typeface="Tahoma"/>
              </a:rPr>
              <a:t>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200" dirty="0">
                <a:latin typeface="Tahoma"/>
                <a:cs typeface="Tahoma"/>
              </a:rPr>
              <a:t>M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35" dirty="0">
                <a:latin typeface="Tahoma"/>
                <a:cs typeface="Tahoma"/>
              </a:rPr>
              <a:t>K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24396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didn't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money,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speak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merchant,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Levi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Strauss.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(GO)</a:t>
            </a:r>
            <a:endParaRPr sz="2800">
              <a:latin typeface="Tahoma"/>
              <a:cs typeface="Tahoma"/>
            </a:endParaRPr>
          </a:p>
          <a:p>
            <a:pPr marL="12700" marR="89725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asked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Levi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Strauss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join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business,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blue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born.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85" dirty="0">
                <a:latin typeface="Tahoma"/>
                <a:cs typeface="Tahoma"/>
              </a:rPr>
              <a:t>(HE)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used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denim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jeans,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which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most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other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materials.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85" dirty="0">
                <a:latin typeface="Tahoma"/>
                <a:cs typeface="Tahoma"/>
              </a:rPr>
              <a:t>(STRONG)</a:t>
            </a:r>
            <a:endParaRPr sz="2800">
              <a:latin typeface="Tahoma"/>
              <a:cs typeface="Tahoma"/>
            </a:endParaRPr>
          </a:p>
          <a:p>
            <a:pPr marL="12700" marR="73596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farmers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15" dirty="0">
                <a:latin typeface="Tahoma"/>
                <a:cs typeface="Tahoma"/>
              </a:rPr>
              <a:t>good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trousers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work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instant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success.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(NOT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60" dirty="0">
                <a:latin typeface="Tahoma"/>
                <a:cs typeface="Tahoma"/>
              </a:rPr>
              <a:t>HAVE)</a:t>
            </a:r>
            <a:endParaRPr sz="2800">
              <a:latin typeface="Tahoma"/>
              <a:cs typeface="Tahoma"/>
            </a:endParaRPr>
          </a:p>
          <a:p>
            <a:pPr marL="12700" marR="28638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15" dirty="0">
                <a:latin typeface="Tahoma"/>
                <a:cs typeface="Tahoma"/>
              </a:rPr>
              <a:t>Since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then,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popular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all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world,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particularly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with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young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people.</a:t>
            </a:r>
            <a:r>
              <a:rPr sz="2800" b="1" spc="-95" dirty="0">
                <a:latin typeface="Tahoma"/>
                <a:cs typeface="Tahoma"/>
              </a:rPr>
              <a:t> (BECOME)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20742" y="2933488"/>
            <a:ext cx="6267257" cy="581977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6.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5934" y="1983733"/>
            <a:ext cx="11482070" cy="795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41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These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days,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seems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that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all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world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jeans,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but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where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did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come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from?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(WEAR)</a:t>
            </a:r>
            <a:endParaRPr sz="2800">
              <a:latin typeface="Tahoma"/>
              <a:cs typeface="Tahoma"/>
            </a:endParaRPr>
          </a:p>
          <a:p>
            <a:pPr marL="12700" marR="30416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95" dirty="0">
                <a:latin typeface="Tahoma"/>
                <a:cs typeface="Tahoma"/>
              </a:rPr>
              <a:t>1870s,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American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tailor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called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Jacob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customers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farmers.</a:t>
            </a:r>
            <a:r>
              <a:rPr sz="2800" b="1" spc="-95" dirty="0">
                <a:latin typeface="Tahoma"/>
                <a:cs typeface="Tahoma"/>
              </a:rPr>
              <a:t> (HAVE)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clothes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often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needed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repairs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had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idea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-390" dirty="0">
                <a:latin typeface="Tahoma"/>
                <a:cs typeface="Tahoma"/>
              </a:rPr>
              <a:t>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70" dirty="0">
                <a:latin typeface="Tahoma"/>
                <a:cs typeface="Tahoma"/>
              </a:rPr>
              <a:t>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200" dirty="0">
                <a:latin typeface="Tahoma"/>
                <a:cs typeface="Tahoma"/>
              </a:rPr>
              <a:t>M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-35" dirty="0">
                <a:latin typeface="Tahoma"/>
                <a:cs typeface="Tahoma"/>
              </a:rPr>
              <a:t>K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24396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didn't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money,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speak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merchant,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Levi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Strauss.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(GO)</a:t>
            </a:r>
            <a:endParaRPr sz="2800">
              <a:latin typeface="Tahoma"/>
              <a:cs typeface="Tahoma"/>
            </a:endParaRPr>
          </a:p>
          <a:p>
            <a:pPr marL="12700" marR="89725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Davis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asked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Levi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Strauss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join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business,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blue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born.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85" dirty="0">
                <a:latin typeface="Tahoma"/>
                <a:cs typeface="Tahoma"/>
              </a:rPr>
              <a:t>(HE)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40" dirty="0">
                <a:latin typeface="Tahoma"/>
                <a:cs typeface="Tahoma"/>
              </a:rPr>
              <a:t>They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used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denim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jeans,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which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most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other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materials.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85" dirty="0">
                <a:latin typeface="Tahoma"/>
                <a:cs typeface="Tahoma"/>
              </a:rPr>
              <a:t>(STRONG)</a:t>
            </a:r>
            <a:endParaRPr sz="2800">
              <a:latin typeface="Tahoma"/>
              <a:cs typeface="Tahoma"/>
            </a:endParaRPr>
          </a:p>
          <a:p>
            <a:pPr marL="12700" marR="73596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farmers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15" dirty="0">
                <a:latin typeface="Tahoma"/>
                <a:cs typeface="Tahoma"/>
              </a:rPr>
              <a:t>good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trousers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work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were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instant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success.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(NOT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60" dirty="0">
                <a:latin typeface="Tahoma"/>
                <a:cs typeface="Tahoma"/>
              </a:rPr>
              <a:t>HAVE)</a:t>
            </a:r>
            <a:endParaRPr sz="2800">
              <a:latin typeface="Tahoma"/>
              <a:cs typeface="Tahoma"/>
            </a:endParaRPr>
          </a:p>
          <a:p>
            <a:pPr marL="12700" marR="286385">
              <a:lnSpc>
                <a:spcPct val="116100"/>
              </a:lnSpc>
              <a:buAutoNum type="arabicPeriod" startAt="4"/>
              <a:tabLst>
                <a:tab pos="416559" algn="l"/>
              </a:tabLst>
            </a:pPr>
            <a:r>
              <a:rPr sz="2800" b="1" spc="15" dirty="0">
                <a:latin typeface="Tahoma"/>
                <a:cs typeface="Tahoma"/>
              </a:rPr>
              <a:t>Since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then,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jeans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popular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all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world,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particularly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with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young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people.</a:t>
            </a:r>
            <a:r>
              <a:rPr sz="2800" b="1" spc="-95" dirty="0">
                <a:latin typeface="Tahoma"/>
                <a:cs typeface="Tahoma"/>
              </a:rPr>
              <a:t> (BECOME)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374260"/>
            <a:ext cx="13138150" cy="646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639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Finland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places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visit,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including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Saimaa,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full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lakes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islands.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(ATTRACT)</a:t>
            </a:r>
            <a:endParaRPr sz="2800">
              <a:latin typeface="Tahoma"/>
              <a:cs typeface="Tahoma"/>
            </a:endParaRPr>
          </a:p>
          <a:p>
            <a:pPr marL="12700" marR="58991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Saimaa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amazing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beauty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30" dirty="0">
                <a:latin typeface="Tahoma"/>
                <a:cs typeface="Tahoma"/>
              </a:rPr>
              <a:t>350,000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visit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each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summer.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(NATURE)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Tahoma"/>
                <a:cs typeface="Tahoma"/>
              </a:rPr>
              <a:t>Many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spend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canoeing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along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(POLLUTE)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60" dirty="0">
                <a:latin typeface="Tahoma"/>
                <a:cs typeface="Tahoma"/>
              </a:rPr>
              <a:t>lakes,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enjoying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water,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forests,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wide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animal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plant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life.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90" dirty="0">
                <a:latin typeface="Tahoma"/>
                <a:cs typeface="Tahoma"/>
              </a:rPr>
              <a:t>(VARY)</a:t>
            </a:r>
            <a:endParaRPr sz="2800">
              <a:latin typeface="Tahoma"/>
              <a:cs typeface="Tahoma"/>
            </a:endParaRPr>
          </a:p>
          <a:p>
            <a:pPr marL="12700" marR="19621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six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towns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Saimaa,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285" dirty="0">
                <a:latin typeface="Tahoma"/>
                <a:cs typeface="Tahoma"/>
              </a:rPr>
              <a:t>__.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-160" dirty="0">
                <a:latin typeface="Tahoma"/>
                <a:cs typeface="Tahoma"/>
              </a:rPr>
              <a:t>(FRIEND)</a:t>
            </a:r>
            <a:endParaRPr sz="2800">
              <a:latin typeface="Tahoma"/>
              <a:cs typeface="Tahoma"/>
            </a:endParaRPr>
          </a:p>
          <a:p>
            <a:pPr marL="12700" marR="15303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you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spend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days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water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without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meeting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single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10" dirty="0">
                <a:latin typeface="Tahoma"/>
                <a:cs typeface="Tahoma"/>
              </a:rPr>
              <a:t>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5" dirty="0">
                <a:latin typeface="Tahoma"/>
                <a:cs typeface="Tahoma"/>
              </a:rPr>
              <a:t>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75" dirty="0">
                <a:latin typeface="Tahoma"/>
                <a:cs typeface="Tahoma"/>
              </a:rPr>
              <a:t>g</a:t>
            </a:r>
            <a:r>
              <a:rPr sz="2800" b="1" spc="50" dirty="0">
                <a:latin typeface="Tahoma"/>
                <a:cs typeface="Tahoma"/>
              </a:rPr>
              <a:t>oo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35" dirty="0">
                <a:latin typeface="Tahoma"/>
                <a:cs typeface="Tahoma"/>
              </a:rPr>
              <a:t>p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0350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wonderful,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unspoilt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Saima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does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give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you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chance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get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away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all.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(REAL)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7.</a:t>
            </a:r>
            <a:r>
              <a:rPr spc="-105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14" dirty="0"/>
              <a:t>приведенный</a:t>
            </a:r>
            <a:r>
              <a:rPr spc="-105" dirty="0"/>
              <a:t> </a:t>
            </a:r>
            <a:r>
              <a:rPr spc="155" dirty="0"/>
              <a:t>ниже</a:t>
            </a:r>
            <a:r>
              <a:rPr spc="-105" dirty="0"/>
              <a:t> </a:t>
            </a:r>
            <a:r>
              <a:rPr spc="125" dirty="0"/>
              <a:t>текст.</a:t>
            </a:r>
            <a:r>
              <a:rPr spc="-100" dirty="0"/>
              <a:t> </a:t>
            </a:r>
            <a:r>
              <a:rPr spc="85" dirty="0"/>
              <a:t>Преобразуйте</a:t>
            </a:r>
            <a:r>
              <a:rPr spc="-105" dirty="0"/>
              <a:t> </a:t>
            </a:r>
            <a:r>
              <a:rPr spc="70" dirty="0"/>
              <a:t>слова,</a:t>
            </a:r>
            <a:r>
              <a:rPr spc="-105" dirty="0"/>
              <a:t> </a:t>
            </a:r>
            <a:r>
              <a:rPr spc="125" dirty="0"/>
              <a:t>чтобы </a:t>
            </a:r>
            <a:r>
              <a:rPr spc="-919" dirty="0"/>
              <a:t> </a:t>
            </a:r>
            <a:r>
              <a:rPr spc="110" dirty="0"/>
              <a:t>они</a:t>
            </a:r>
            <a:r>
              <a:rPr spc="-110" dirty="0"/>
              <a:t> </a:t>
            </a:r>
            <a:r>
              <a:rPr spc="155" dirty="0"/>
              <a:t>грамматически</a:t>
            </a:r>
            <a:r>
              <a:rPr spc="-105" dirty="0"/>
              <a:t> </a:t>
            </a:r>
            <a:r>
              <a:rPr spc="240" dirty="0"/>
              <a:t>и</a:t>
            </a:r>
            <a:r>
              <a:rPr spc="-105" dirty="0"/>
              <a:t> </a:t>
            </a:r>
            <a:r>
              <a:rPr spc="140" dirty="0"/>
              <a:t>лексически</a:t>
            </a:r>
            <a:r>
              <a:rPr spc="-110" dirty="0"/>
              <a:t> </a:t>
            </a:r>
            <a:r>
              <a:rPr spc="135" dirty="0"/>
              <a:t>соответствовали</a:t>
            </a:r>
            <a:r>
              <a:rPr spc="-105" dirty="0"/>
              <a:t> </a:t>
            </a:r>
            <a:r>
              <a:rPr spc="100" dirty="0"/>
              <a:t>содержанию</a:t>
            </a:r>
            <a:r>
              <a:rPr spc="-105" dirty="0"/>
              <a:t> </a:t>
            </a:r>
            <a:r>
              <a:rPr spc="120" dirty="0"/>
              <a:t>текста.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199" y="6134100"/>
            <a:ext cx="2581851" cy="21336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638800" y="6236104"/>
            <a:ext cx="2305342" cy="2081991"/>
            <a:chOff x="5543258" y="4814108"/>
            <a:chExt cx="4085590" cy="39782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43258" y="4814108"/>
              <a:ext cx="4085547" cy="39780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158321" y="5836792"/>
              <a:ext cx="1054735" cy="2518410"/>
            </a:xfrm>
            <a:custGeom>
              <a:avLst/>
              <a:gdLst/>
              <a:ahLst/>
              <a:cxnLst/>
              <a:rect l="l" t="t" r="r" b="b"/>
              <a:pathLst>
                <a:path w="1054734" h="2518409">
                  <a:moveTo>
                    <a:pt x="555080" y="2517906"/>
                  </a:moveTo>
                  <a:lnTo>
                    <a:pt x="548957" y="2516274"/>
                  </a:lnTo>
                  <a:lnTo>
                    <a:pt x="448135" y="2451082"/>
                  </a:lnTo>
                  <a:lnTo>
                    <a:pt x="0" y="1760909"/>
                  </a:lnTo>
                  <a:lnTo>
                    <a:pt x="69805" y="1709505"/>
                  </a:lnTo>
                  <a:lnTo>
                    <a:pt x="521585" y="2377638"/>
                  </a:lnTo>
                  <a:lnTo>
                    <a:pt x="563944" y="2504641"/>
                  </a:lnTo>
                  <a:lnTo>
                    <a:pt x="563992" y="2510995"/>
                  </a:lnTo>
                  <a:lnTo>
                    <a:pt x="560564" y="2515782"/>
                  </a:lnTo>
                  <a:lnTo>
                    <a:pt x="555080" y="2517906"/>
                  </a:lnTo>
                  <a:close/>
                </a:path>
                <a:path w="1054734" h="2518409">
                  <a:moveTo>
                    <a:pt x="1026063" y="56309"/>
                  </a:moveTo>
                  <a:lnTo>
                    <a:pt x="1015106" y="54098"/>
                  </a:lnTo>
                  <a:lnTo>
                    <a:pt x="1006157" y="48067"/>
                  </a:lnTo>
                  <a:lnTo>
                    <a:pt x="1000123" y="39123"/>
                  </a:lnTo>
                  <a:lnTo>
                    <a:pt x="997911" y="28173"/>
                  </a:lnTo>
                  <a:lnTo>
                    <a:pt x="1000123" y="17201"/>
                  </a:lnTo>
                  <a:lnTo>
                    <a:pt x="1006157" y="8246"/>
                  </a:lnTo>
                  <a:lnTo>
                    <a:pt x="1015106" y="2212"/>
                  </a:lnTo>
                  <a:lnTo>
                    <a:pt x="1026063" y="0"/>
                  </a:lnTo>
                  <a:lnTo>
                    <a:pt x="1037020" y="2212"/>
                  </a:lnTo>
                  <a:lnTo>
                    <a:pt x="1045969" y="8246"/>
                  </a:lnTo>
                  <a:lnTo>
                    <a:pt x="1052003" y="17201"/>
                  </a:lnTo>
                  <a:lnTo>
                    <a:pt x="1054216" y="28173"/>
                  </a:lnTo>
                  <a:lnTo>
                    <a:pt x="1052003" y="39123"/>
                  </a:lnTo>
                  <a:lnTo>
                    <a:pt x="1045969" y="48067"/>
                  </a:lnTo>
                  <a:lnTo>
                    <a:pt x="1037020" y="54098"/>
                  </a:lnTo>
                  <a:lnTo>
                    <a:pt x="1026063" y="56309"/>
                  </a:lnTo>
                  <a:close/>
                </a:path>
                <a:path w="1054734" h="2518409">
                  <a:moveTo>
                    <a:pt x="685666" y="95447"/>
                  </a:moveTo>
                  <a:lnTo>
                    <a:pt x="674709" y="93235"/>
                  </a:lnTo>
                  <a:lnTo>
                    <a:pt x="665760" y="87205"/>
                  </a:lnTo>
                  <a:lnTo>
                    <a:pt x="659726" y="78261"/>
                  </a:lnTo>
                  <a:lnTo>
                    <a:pt x="657513" y="67311"/>
                  </a:lnTo>
                  <a:lnTo>
                    <a:pt x="659726" y="56360"/>
                  </a:lnTo>
                  <a:lnTo>
                    <a:pt x="665760" y="47417"/>
                  </a:lnTo>
                  <a:lnTo>
                    <a:pt x="674709" y="41386"/>
                  </a:lnTo>
                  <a:lnTo>
                    <a:pt x="685666" y="39175"/>
                  </a:lnTo>
                  <a:lnTo>
                    <a:pt x="696644" y="41386"/>
                  </a:lnTo>
                  <a:lnTo>
                    <a:pt x="705604" y="47417"/>
                  </a:lnTo>
                  <a:lnTo>
                    <a:pt x="711642" y="56360"/>
                  </a:lnTo>
                  <a:lnTo>
                    <a:pt x="713856" y="67311"/>
                  </a:lnTo>
                  <a:lnTo>
                    <a:pt x="711642" y="78261"/>
                  </a:lnTo>
                  <a:lnTo>
                    <a:pt x="705604" y="87205"/>
                  </a:lnTo>
                  <a:lnTo>
                    <a:pt x="696644" y="93235"/>
                  </a:lnTo>
                  <a:lnTo>
                    <a:pt x="685666" y="95447"/>
                  </a:lnTo>
                  <a:close/>
                </a:path>
              </a:pathLst>
            </a:custGeom>
            <a:solidFill>
              <a:srgbClr val="0F0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8071" y="6236104"/>
            <a:ext cx="2298678" cy="21202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630400" y="5989008"/>
            <a:ext cx="1308001" cy="25760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38200" y="375982"/>
            <a:ext cx="16535400" cy="3625993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R="107314" algn="ctr">
              <a:lnSpc>
                <a:spcPct val="100000"/>
              </a:lnSpc>
              <a:spcBef>
                <a:spcPts val="775"/>
              </a:spcBef>
            </a:pPr>
            <a:r>
              <a:rPr lang="ru-RU" sz="3500" b="1" u="sng" spc="315" dirty="0" smtClean="0">
                <a:latin typeface="Trebuchet MS"/>
                <a:cs typeface="Trebuchet MS"/>
              </a:rPr>
              <a:t>КОММУНИКАТИВНЫЙ ПОДХОД/</a:t>
            </a:r>
            <a:r>
              <a:rPr lang="ru-RU" sz="3500" b="1" u="sng" spc="315" dirty="0" err="1" smtClean="0">
                <a:latin typeface="Trebuchet MS"/>
                <a:cs typeface="Trebuchet MS"/>
              </a:rPr>
              <a:t>Communicative</a:t>
            </a:r>
            <a:r>
              <a:rPr lang="ru-RU" sz="3500" b="1" u="sng" spc="315" dirty="0" smtClean="0">
                <a:latin typeface="Trebuchet MS"/>
                <a:cs typeface="Trebuchet MS"/>
              </a:rPr>
              <a:t> </a:t>
            </a:r>
            <a:r>
              <a:rPr lang="ru-RU" sz="3500" b="1" u="sng" spc="315" dirty="0" err="1">
                <a:latin typeface="Trebuchet MS"/>
                <a:cs typeface="Trebuchet MS"/>
              </a:rPr>
              <a:t>Approach</a:t>
            </a:r>
            <a:r>
              <a:rPr lang="ru-RU" sz="3500" b="1" u="sng" spc="315" dirty="0">
                <a:latin typeface="Trebuchet MS"/>
                <a:cs typeface="Trebuchet MS"/>
              </a:rPr>
              <a:t> </a:t>
            </a:r>
            <a:r>
              <a:rPr lang="ru-RU" sz="3500" b="1" spc="315" dirty="0">
                <a:latin typeface="Trebuchet MS"/>
                <a:cs typeface="Trebuchet MS"/>
              </a:rPr>
              <a:t>— это метод обучения, который подчеркивает важность реального общения во время изучения языка.</a:t>
            </a:r>
          </a:p>
          <a:p>
            <a:pPr marR="107314" algn="ctr">
              <a:lnSpc>
                <a:spcPct val="100000"/>
              </a:lnSpc>
              <a:spcBef>
                <a:spcPts val="775"/>
              </a:spcBef>
            </a:pPr>
            <a:r>
              <a:rPr lang="ru-RU" sz="3500" b="1" u="sng" spc="315" dirty="0" smtClean="0">
                <a:latin typeface="Trebuchet MS"/>
                <a:cs typeface="Trebuchet MS"/>
              </a:rPr>
              <a:t>ЦЕЛЬ МЕТОДА -</a:t>
            </a:r>
            <a:r>
              <a:rPr lang="ru-RU" sz="3500" b="1" spc="315" dirty="0" smtClean="0">
                <a:latin typeface="Trebuchet MS"/>
                <a:cs typeface="Trebuchet MS"/>
              </a:rPr>
              <a:t> р</a:t>
            </a:r>
            <a:r>
              <a:rPr sz="3500" b="1" spc="315" dirty="0" err="1" smtClean="0">
                <a:latin typeface="Trebuchet MS"/>
                <a:cs typeface="Trebuchet MS"/>
              </a:rPr>
              <a:t>азвитие</a:t>
            </a:r>
            <a:r>
              <a:rPr sz="3500" b="1" spc="-165" dirty="0" smtClean="0">
                <a:latin typeface="Trebuchet MS"/>
                <a:cs typeface="Trebuchet MS"/>
              </a:rPr>
              <a:t> </a:t>
            </a:r>
            <a:r>
              <a:rPr sz="3500" b="1" spc="365" dirty="0" err="1" smtClean="0">
                <a:latin typeface="Trebuchet MS"/>
                <a:cs typeface="Trebuchet MS"/>
              </a:rPr>
              <a:t>коммуникативных</a:t>
            </a:r>
            <a:r>
              <a:rPr sz="3500" b="1" spc="-160" dirty="0" smtClean="0">
                <a:latin typeface="Trebuchet MS"/>
                <a:cs typeface="Trebuchet MS"/>
              </a:rPr>
              <a:t> </a:t>
            </a:r>
            <a:r>
              <a:rPr sz="3500" b="1" spc="340" dirty="0" err="1" smtClean="0">
                <a:latin typeface="Trebuchet MS"/>
                <a:cs typeface="Trebuchet MS"/>
              </a:rPr>
              <a:t>компетенций</a:t>
            </a:r>
            <a:endParaRPr sz="3500" dirty="0" smtClean="0">
              <a:latin typeface="Trebuchet MS"/>
              <a:cs typeface="Trebuchet MS"/>
            </a:endParaRPr>
          </a:p>
          <a:p>
            <a:pPr marL="12700" marR="5080" algn="ctr">
              <a:lnSpc>
                <a:spcPts val="4880"/>
              </a:lnSpc>
              <a:spcBef>
                <a:spcPts val="90"/>
              </a:spcBef>
            </a:pPr>
            <a:r>
              <a:rPr sz="3500" b="1" spc="220" dirty="0" smtClean="0">
                <a:latin typeface="Trebuchet MS"/>
                <a:cs typeface="Trebuchet MS"/>
              </a:rPr>
              <a:t>(</a:t>
            </a:r>
            <a:r>
              <a:rPr sz="3500" b="1" spc="220" dirty="0">
                <a:latin typeface="Trebuchet MS"/>
                <a:cs typeface="Trebuchet MS"/>
              </a:rPr>
              <a:t>обучение</a:t>
            </a:r>
            <a:r>
              <a:rPr sz="3500" b="1" spc="-145" dirty="0">
                <a:latin typeface="Trebuchet MS"/>
                <a:cs typeface="Trebuchet MS"/>
              </a:rPr>
              <a:t> </a:t>
            </a:r>
            <a:r>
              <a:rPr sz="3500" b="1" spc="375" dirty="0">
                <a:latin typeface="Trebuchet MS"/>
                <a:cs typeface="Trebuchet MS"/>
              </a:rPr>
              <a:t>общению</a:t>
            </a:r>
            <a:r>
              <a:rPr sz="3500" b="1" spc="-145" dirty="0">
                <a:latin typeface="Trebuchet MS"/>
                <a:cs typeface="Trebuchet MS"/>
              </a:rPr>
              <a:t> </a:t>
            </a:r>
            <a:r>
              <a:rPr sz="3500" b="1" spc="275" dirty="0">
                <a:latin typeface="Trebuchet MS"/>
                <a:cs typeface="Trebuchet MS"/>
              </a:rPr>
              <a:t>на</a:t>
            </a:r>
            <a:r>
              <a:rPr sz="3500" b="1" spc="-140" dirty="0">
                <a:latin typeface="Trebuchet MS"/>
                <a:cs typeface="Trebuchet MS"/>
              </a:rPr>
              <a:t> </a:t>
            </a:r>
            <a:r>
              <a:rPr sz="3500" b="1" spc="229" dirty="0">
                <a:latin typeface="Trebuchet MS"/>
                <a:cs typeface="Trebuchet MS"/>
              </a:rPr>
              <a:t>языке)</a:t>
            </a:r>
            <a:r>
              <a:rPr sz="3500" b="1" spc="-145" dirty="0">
                <a:latin typeface="Trebuchet MS"/>
                <a:cs typeface="Trebuchet MS"/>
              </a:rPr>
              <a:t> </a:t>
            </a:r>
            <a:r>
              <a:rPr sz="3500" b="1" spc="440" dirty="0">
                <a:latin typeface="Trebuchet MS"/>
                <a:cs typeface="Trebuchet MS"/>
              </a:rPr>
              <a:t>и</a:t>
            </a:r>
            <a:r>
              <a:rPr sz="3500" b="1" spc="-140" dirty="0">
                <a:latin typeface="Trebuchet MS"/>
                <a:cs typeface="Trebuchet MS"/>
              </a:rPr>
              <a:t> </a:t>
            </a:r>
            <a:r>
              <a:rPr sz="3500" b="1" spc="320" dirty="0">
                <a:latin typeface="Trebuchet MS"/>
                <a:cs typeface="Trebuchet MS"/>
              </a:rPr>
              <a:t>развитие</a:t>
            </a:r>
            <a:r>
              <a:rPr sz="3500" b="1" spc="-145" dirty="0">
                <a:latin typeface="Trebuchet MS"/>
                <a:cs typeface="Trebuchet MS"/>
              </a:rPr>
              <a:t> </a:t>
            </a:r>
            <a:r>
              <a:rPr sz="3500" b="1" spc="220" dirty="0">
                <a:latin typeface="Trebuchet MS"/>
                <a:cs typeface="Trebuchet MS"/>
              </a:rPr>
              <a:t>всех</a:t>
            </a:r>
            <a:r>
              <a:rPr sz="3500" b="1" spc="-145" dirty="0">
                <a:latin typeface="Trebuchet MS"/>
                <a:cs typeface="Trebuchet MS"/>
              </a:rPr>
              <a:t> </a:t>
            </a:r>
            <a:r>
              <a:rPr sz="3500" b="1" spc="265" dirty="0">
                <a:latin typeface="Trebuchet MS"/>
                <a:cs typeface="Trebuchet MS"/>
              </a:rPr>
              <a:t>четырех</a:t>
            </a:r>
            <a:r>
              <a:rPr sz="3500" b="1" spc="-140" dirty="0">
                <a:latin typeface="Trebuchet MS"/>
                <a:cs typeface="Trebuchet MS"/>
              </a:rPr>
              <a:t> </a:t>
            </a:r>
            <a:r>
              <a:rPr sz="3500" b="1" spc="320" dirty="0">
                <a:latin typeface="Trebuchet MS"/>
                <a:cs typeface="Trebuchet MS"/>
              </a:rPr>
              <a:t>языковых </a:t>
            </a:r>
            <a:r>
              <a:rPr sz="3500" b="1" spc="-1040" dirty="0">
                <a:latin typeface="Trebuchet MS"/>
                <a:cs typeface="Trebuchet MS"/>
              </a:rPr>
              <a:t> </a:t>
            </a:r>
            <a:r>
              <a:rPr sz="3500" b="1" spc="360" dirty="0">
                <a:latin typeface="Trebuchet MS"/>
                <a:cs typeface="Trebuchet MS"/>
              </a:rPr>
              <a:t>навыков</a:t>
            </a:r>
            <a:r>
              <a:rPr sz="3500" b="1" spc="-155" dirty="0">
                <a:latin typeface="Trebuchet MS"/>
                <a:cs typeface="Trebuchet MS"/>
              </a:rPr>
              <a:t> </a:t>
            </a:r>
            <a:r>
              <a:rPr sz="3500" b="1" spc="434" dirty="0">
                <a:latin typeface="Trebuchet MS"/>
                <a:cs typeface="Trebuchet MS"/>
              </a:rPr>
              <a:t>в</a:t>
            </a:r>
            <a:r>
              <a:rPr sz="3500" b="1" spc="-150" dirty="0">
                <a:latin typeface="Trebuchet MS"/>
                <a:cs typeface="Trebuchet MS"/>
              </a:rPr>
              <a:t> </a:t>
            </a:r>
            <a:r>
              <a:rPr sz="3500" b="1" spc="250" dirty="0">
                <a:latin typeface="Trebuchet MS"/>
                <a:cs typeface="Trebuchet MS"/>
              </a:rPr>
              <a:t>связке</a:t>
            </a:r>
            <a:endParaRPr sz="35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00200" y="375981"/>
            <a:ext cx="15468600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dirty="0" smtClean="0"/>
              <a:t/>
            </a:r>
            <a:br>
              <a:rPr lang="ru-RU" dirty="0" smtClean="0"/>
            </a:br>
            <a:endParaRPr sz="41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01050" y="9232969"/>
            <a:ext cx="1068641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180" dirty="0">
                <a:latin typeface="Trebuchet MS"/>
                <a:cs typeface="Trebuchet MS"/>
              </a:rPr>
              <a:t>(чтение,</a:t>
            </a:r>
            <a:r>
              <a:rPr sz="3500" b="1" spc="-150" dirty="0">
                <a:latin typeface="Trebuchet MS"/>
                <a:cs typeface="Trebuchet MS"/>
              </a:rPr>
              <a:t> </a:t>
            </a:r>
            <a:r>
              <a:rPr sz="3500" b="1" spc="200" dirty="0">
                <a:latin typeface="Trebuchet MS"/>
                <a:cs typeface="Trebuchet MS"/>
              </a:rPr>
              <a:t>письмо,</a:t>
            </a:r>
            <a:r>
              <a:rPr sz="3500" b="1" spc="-150" dirty="0">
                <a:latin typeface="Trebuchet MS"/>
                <a:cs typeface="Trebuchet MS"/>
              </a:rPr>
              <a:t> </a:t>
            </a:r>
            <a:r>
              <a:rPr sz="3500" b="1" spc="300" dirty="0">
                <a:latin typeface="Trebuchet MS"/>
                <a:cs typeface="Trebuchet MS"/>
              </a:rPr>
              <a:t>аудирование</a:t>
            </a:r>
            <a:r>
              <a:rPr sz="3500" b="1" spc="-150" dirty="0">
                <a:latin typeface="Trebuchet MS"/>
                <a:cs typeface="Trebuchet MS"/>
              </a:rPr>
              <a:t> </a:t>
            </a:r>
            <a:r>
              <a:rPr sz="3500" b="1" spc="440" dirty="0">
                <a:latin typeface="Trebuchet MS"/>
                <a:cs typeface="Trebuchet MS"/>
              </a:rPr>
              <a:t>и</a:t>
            </a:r>
            <a:r>
              <a:rPr sz="3500" b="1" spc="-150" dirty="0">
                <a:latin typeface="Trebuchet MS"/>
                <a:cs typeface="Trebuchet MS"/>
              </a:rPr>
              <a:t> </a:t>
            </a:r>
            <a:r>
              <a:rPr sz="3500" b="1" spc="210" dirty="0">
                <a:latin typeface="Trebuchet MS"/>
                <a:cs typeface="Trebuchet MS"/>
              </a:rPr>
              <a:t>говорение)</a:t>
            </a:r>
            <a:endParaRPr sz="35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94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374259"/>
            <a:ext cx="13138150" cy="646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639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Finland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places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visit,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including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Saimaa,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full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lakes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islands.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(ATTRACT)</a:t>
            </a:r>
            <a:endParaRPr sz="2800">
              <a:latin typeface="Tahoma"/>
              <a:cs typeface="Tahoma"/>
            </a:endParaRPr>
          </a:p>
          <a:p>
            <a:pPr marL="12700" marR="58991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Saimaa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amazing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beauty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30" dirty="0">
                <a:latin typeface="Tahoma"/>
                <a:cs typeface="Tahoma"/>
              </a:rPr>
              <a:t>350,000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visit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each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summer.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(NATURE)</a:t>
            </a:r>
            <a:endParaRPr sz="280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Tahoma"/>
                <a:cs typeface="Tahoma"/>
              </a:rPr>
              <a:t>Many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spend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their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holiday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canoeing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along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80" dirty="0">
                <a:latin typeface="Tahoma"/>
                <a:cs typeface="Tahoma"/>
              </a:rPr>
              <a:t>(POLLUTE)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60" dirty="0">
                <a:latin typeface="Tahoma"/>
                <a:cs typeface="Tahoma"/>
              </a:rPr>
              <a:t>lakes,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enjoying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water,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forests,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wide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animal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plant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life.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90" dirty="0">
                <a:latin typeface="Tahoma"/>
                <a:cs typeface="Tahoma"/>
              </a:rPr>
              <a:t>(VARY)</a:t>
            </a:r>
            <a:endParaRPr sz="2800">
              <a:latin typeface="Tahoma"/>
              <a:cs typeface="Tahoma"/>
            </a:endParaRPr>
          </a:p>
          <a:p>
            <a:pPr marL="12700" marR="19621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45" dirty="0">
                <a:latin typeface="Tahoma"/>
                <a:cs typeface="Tahoma"/>
              </a:rPr>
              <a:t>There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six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towns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around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Saimaa,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local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very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285" dirty="0">
                <a:latin typeface="Tahoma"/>
                <a:cs typeface="Tahoma"/>
              </a:rPr>
              <a:t>__.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-160" dirty="0">
                <a:latin typeface="Tahoma"/>
                <a:cs typeface="Tahoma"/>
              </a:rPr>
              <a:t>(FRIEND)</a:t>
            </a:r>
            <a:endParaRPr sz="2800">
              <a:latin typeface="Tahoma"/>
              <a:cs typeface="Tahoma"/>
            </a:endParaRPr>
          </a:p>
          <a:p>
            <a:pPr marL="12700" marR="15303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you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spend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days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water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without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meeting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single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-10" dirty="0">
                <a:latin typeface="Tahoma"/>
                <a:cs typeface="Tahoma"/>
              </a:rPr>
              <a:t>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55" dirty="0">
                <a:latin typeface="Tahoma"/>
                <a:cs typeface="Tahoma"/>
              </a:rPr>
              <a:t>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75" dirty="0">
                <a:latin typeface="Tahoma"/>
                <a:cs typeface="Tahoma"/>
              </a:rPr>
              <a:t>g</a:t>
            </a:r>
            <a:r>
              <a:rPr sz="2800" b="1" spc="50" dirty="0">
                <a:latin typeface="Tahoma"/>
                <a:cs typeface="Tahoma"/>
              </a:rPr>
              <a:t>oo</a:t>
            </a:r>
            <a:r>
              <a:rPr sz="2800" b="1" spc="35" dirty="0">
                <a:latin typeface="Tahoma"/>
                <a:cs typeface="Tahoma"/>
              </a:rPr>
              <a:t>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35" dirty="0">
                <a:latin typeface="Tahoma"/>
                <a:cs typeface="Tahoma"/>
              </a:rPr>
              <a:t>p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v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95" dirty="0">
                <a:latin typeface="Tahoma"/>
                <a:cs typeface="Tahoma"/>
              </a:rPr>
              <a:t>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45" dirty="0">
                <a:latin typeface="Tahoma"/>
                <a:cs typeface="Tahoma"/>
              </a:rPr>
              <a:t>U</a:t>
            </a:r>
            <a:r>
              <a:rPr sz="2800" b="1" spc="-165" dirty="0">
                <a:latin typeface="Tahoma"/>
                <a:cs typeface="Tahoma"/>
              </a:rPr>
              <a:t>S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10350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wonderful,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unspoilt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area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Saima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does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give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you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chance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get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away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it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all.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(REAL)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8151" y="2740248"/>
            <a:ext cx="4705349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7.</a:t>
            </a:r>
            <a:r>
              <a:rPr spc="-105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14" dirty="0"/>
              <a:t>приведенный</a:t>
            </a:r>
            <a:r>
              <a:rPr spc="-105" dirty="0"/>
              <a:t> </a:t>
            </a:r>
            <a:r>
              <a:rPr spc="155" dirty="0"/>
              <a:t>ниже</a:t>
            </a:r>
            <a:r>
              <a:rPr spc="-105" dirty="0"/>
              <a:t> </a:t>
            </a:r>
            <a:r>
              <a:rPr spc="125" dirty="0"/>
              <a:t>текст.</a:t>
            </a:r>
            <a:r>
              <a:rPr spc="-100" dirty="0"/>
              <a:t> </a:t>
            </a:r>
            <a:r>
              <a:rPr spc="85" dirty="0"/>
              <a:t>Преобразуйте</a:t>
            </a:r>
            <a:r>
              <a:rPr spc="-105" dirty="0"/>
              <a:t> </a:t>
            </a:r>
            <a:r>
              <a:rPr spc="70" dirty="0"/>
              <a:t>слова,</a:t>
            </a:r>
            <a:r>
              <a:rPr spc="-105" dirty="0"/>
              <a:t> </a:t>
            </a:r>
            <a:r>
              <a:rPr spc="125" dirty="0"/>
              <a:t>чтобы </a:t>
            </a:r>
            <a:r>
              <a:rPr spc="-919" dirty="0"/>
              <a:t> </a:t>
            </a:r>
            <a:r>
              <a:rPr spc="110" dirty="0"/>
              <a:t>они</a:t>
            </a:r>
            <a:r>
              <a:rPr spc="-110" dirty="0"/>
              <a:t> </a:t>
            </a:r>
            <a:r>
              <a:rPr spc="155" dirty="0"/>
              <a:t>грамматически</a:t>
            </a:r>
            <a:r>
              <a:rPr spc="-105" dirty="0"/>
              <a:t> </a:t>
            </a:r>
            <a:r>
              <a:rPr spc="240" dirty="0"/>
              <a:t>и</a:t>
            </a:r>
            <a:r>
              <a:rPr spc="-105" dirty="0"/>
              <a:t> </a:t>
            </a:r>
            <a:r>
              <a:rPr spc="140" dirty="0"/>
              <a:t>лексически</a:t>
            </a:r>
            <a:r>
              <a:rPr spc="-110" dirty="0"/>
              <a:t> </a:t>
            </a:r>
            <a:r>
              <a:rPr spc="135" dirty="0"/>
              <a:t>соответствовали</a:t>
            </a:r>
            <a:r>
              <a:rPr spc="-105" dirty="0"/>
              <a:t> </a:t>
            </a:r>
            <a:r>
              <a:rPr spc="100" dirty="0"/>
              <a:t>содержанию</a:t>
            </a:r>
            <a:r>
              <a:rPr spc="-105" dirty="0"/>
              <a:t> </a:t>
            </a:r>
            <a:r>
              <a:rPr spc="120" dirty="0"/>
              <a:t>текста.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1689523"/>
            <a:ext cx="12854305" cy="84455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800" b="1" spc="3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called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'astronauts'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English.</a:t>
            </a:r>
            <a:endParaRPr sz="2800">
              <a:latin typeface="Tahoma"/>
              <a:cs typeface="Tahoma"/>
            </a:endParaRPr>
          </a:p>
          <a:p>
            <a:pPr marL="12700" marR="79819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come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Russian-speaking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countries,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as'cosmonauts!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(KNOW)</a:t>
            </a:r>
            <a:endParaRPr sz="2800">
              <a:latin typeface="Tahoma"/>
              <a:cs typeface="Tahoma"/>
            </a:endParaRPr>
          </a:p>
          <a:p>
            <a:pPr marL="12700" marR="99060">
              <a:lnSpc>
                <a:spcPct val="116100"/>
              </a:lnSpc>
              <a:buAutoNum type="arabicPeriod"/>
              <a:tabLst>
                <a:tab pos="416559" algn="l"/>
                <a:tab pos="7472045" algn="l"/>
              </a:tabLst>
            </a:pPr>
            <a:r>
              <a:rPr sz="2800" b="1" spc="105" dirty="0">
                <a:latin typeface="Tahoma"/>
                <a:cs typeface="Tahoma"/>
              </a:rPr>
              <a:t>Many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astronauts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cosmonauts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since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began,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forty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ago.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35" dirty="0">
                <a:latin typeface="Tahoma"/>
                <a:cs typeface="Tahoma"/>
              </a:rPr>
              <a:t>(FLY)</a:t>
            </a:r>
            <a:endParaRPr sz="2800">
              <a:latin typeface="Tahoma"/>
              <a:cs typeface="Tahoma"/>
            </a:endParaRPr>
          </a:p>
          <a:p>
            <a:pPr marL="12700" marR="1219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been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Moon,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planet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Mars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quite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soon.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210" dirty="0">
                <a:latin typeface="Tahoma"/>
                <a:cs typeface="Tahoma"/>
              </a:rPr>
              <a:t>(VISIT)</a:t>
            </a:r>
            <a:endParaRPr sz="2800">
              <a:latin typeface="Tahoma"/>
              <a:cs typeface="Tahoma"/>
            </a:endParaRPr>
          </a:p>
          <a:p>
            <a:pPr marL="12700" marR="60960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Yuri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Gagarin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made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historic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flight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1961,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no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hu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45" dirty="0">
                <a:latin typeface="Tahoma"/>
                <a:cs typeface="Tahoma"/>
              </a:rPr>
              <a:t>'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45" dirty="0">
                <a:latin typeface="Tahoma"/>
                <a:cs typeface="Tahoma"/>
              </a:rPr>
              <a:t>V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20" dirty="0">
                <a:latin typeface="Tahoma"/>
                <a:cs typeface="Tahoma"/>
              </a:rPr>
              <a:t>L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50990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flight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moments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history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world.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(GREAT)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  <a:tab pos="4370705" algn="l"/>
              </a:tabLst>
            </a:pPr>
            <a:r>
              <a:rPr sz="2800" b="1" spc="10" dirty="0">
                <a:latin typeface="Tahoma"/>
                <a:cs typeface="Tahoma"/>
              </a:rPr>
              <a:t>Two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later,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16th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June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1963,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Valentina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Tereshkova,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Russia,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became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5" dirty="0">
                <a:latin typeface="Tahoma"/>
                <a:cs typeface="Tahoma"/>
              </a:rPr>
              <a:t>woman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go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space.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00" dirty="0">
                <a:latin typeface="Tahoma"/>
                <a:cs typeface="Tahoma"/>
              </a:rPr>
              <a:t>(ONE)</a:t>
            </a:r>
            <a:endParaRPr sz="2800">
              <a:latin typeface="Tahoma"/>
              <a:cs typeface="Tahoma"/>
            </a:endParaRPr>
          </a:p>
          <a:p>
            <a:pPr marL="508000" indent="-495934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sz="2800" b="1" spc="-10" dirty="0">
                <a:latin typeface="Tahoma"/>
                <a:cs typeface="Tahoma"/>
              </a:rPr>
              <a:t>She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took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just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70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hours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go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round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Earth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48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times,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successfully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back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Russia.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(LAND)</a:t>
            </a:r>
            <a:endParaRPr sz="2800">
              <a:latin typeface="Tahoma"/>
              <a:cs typeface="Tahoma"/>
            </a:endParaRPr>
          </a:p>
          <a:p>
            <a:pPr marL="12700" marR="997585">
              <a:lnSpc>
                <a:spcPct val="116100"/>
              </a:lnSpc>
              <a:buAutoNum type="arabicPeriod" startAt="8"/>
              <a:tabLst>
                <a:tab pos="416559" algn="l"/>
              </a:tabLst>
            </a:pPr>
            <a:r>
              <a:rPr sz="2800" b="1" spc="70" dirty="0">
                <a:latin typeface="Tahoma"/>
                <a:cs typeface="Tahoma"/>
              </a:rPr>
              <a:t>Valentina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Tereshkova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never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again,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but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she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later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received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United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Nations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Gold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Medal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Peace.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(GO)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8.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1689523"/>
            <a:ext cx="12854305" cy="84455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2800" b="1" spc="30" dirty="0">
                <a:latin typeface="Tahoma"/>
                <a:cs typeface="Tahoma"/>
              </a:rPr>
              <a:t>People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called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'astronauts'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English.</a:t>
            </a:r>
            <a:endParaRPr sz="2800">
              <a:latin typeface="Tahoma"/>
              <a:cs typeface="Tahoma"/>
            </a:endParaRPr>
          </a:p>
          <a:p>
            <a:pPr marL="12700" marR="79819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-150" dirty="0">
                <a:latin typeface="Tahoma"/>
                <a:cs typeface="Tahoma"/>
              </a:rPr>
              <a:t>If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come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Russian-speaking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countries,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as'cosmonauts!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(KNOW)</a:t>
            </a:r>
            <a:endParaRPr sz="2800">
              <a:latin typeface="Tahoma"/>
              <a:cs typeface="Tahoma"/>
            </a:endParaRPr>
          </a:p>
          <a:p>
            <a:pPr marL="12700" marR="99060">
              <a:lnSpc>
                <a:spcPct val="116100"/>
              </a:lnSpc>
              <a:buAutoNum type="arabicPeriod"/>
              <a:tabLst>
                <a:tab pos="416559" algn="l"/>
                <a:tab pos="7472045" algn="l"/>
              </a:tabLst>
            </a:pPr>
            <a:r>
              <a:rPr sz="2800" b="1" spc="105" dirty="0">
                <a:latin typeface="Tahoma"/>
                <a:cs typeface="Tahoma"/>
              </a:rPr>
              <a:t>Many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astronauts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cosmonauts</a:t>
            </a:r>
            <a:r>
              <a:rPr sz="2800" b="1" spc="-7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since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travel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began,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forty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ago.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35" dirty="0">
                <a:latin typeface="Tahoma"/>
                <a:cs typeface="Tahoma"/>
              </a:rPr>
              <a:t>(FLY)</a:t>
            </a:r>
            <a:endParaRPr sz="2800">
              <a:latin typeface="Tahoma"/>
              <a:cs typeface="Tahoma"/>
            </a:endParaRPr>
          </a:p>
          <a:p>
            <a:pPr marL="12700" marR="1219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People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have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been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Moon,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might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planet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100" dirty="0">
                <a:latin typeface="Tahoma"/>
                <a:cs typeface="Tahoma"/>
              </a:rPr>
              <a:t>Mars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quite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soon.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210" dirty="0">
                <a:latin typeface="Tahoma"/>
                <a:cs typeface="Tahoma"/>
              </a:rPr>
              <a:t>(VISIT)</a:t>
            </a:r>
            <a:endParaRPr sz="2800">
              <a:latin typeface="Tahoma"/>
              <a:cs typeface="Tahoma"/>
            </a:endParaRPr>
          </a:p>
          <a:p>
            <a:pPr marL="12700" marR="60960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However,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Yuri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Gagarin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made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historic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flight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1961,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no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hu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80" dirty="0">
                <a:latin typeface="Tahoma"/>
                <a:cs typeface="Tahoma"/>
              </a:rPr>
              <a:t>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</a:t>
            </a:r>
            <a:r>
              <a:rPr sz="2800" b="1" spc="-385" dirty="0">
                <a:latin typeface="Tahoma"/>
                <a:cs typeface="Tahoma"/>
              </a:rPr>
              <a:t>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45" dirty="0">
                <a:latin typeface="Tahoma"/>
                <a:cs typeface="Tahoma"/>
              </a:rPr>
              <a:t>'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30" dirty="0">
                <a:latin typeface="Tahoma"/>
                <a:cs typeface="Tahoma"/>
              </a:rPr>
              <a:t>p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-70" dirty="0">
                <a:latin typeface="Tahoma"/>
                <a:cs typeface="Tahoma"/>
              </a:rPr>
              <a:t>T</a:t>
            </a:r>
            <a:r>
              <a:rPr sz="2800" b="1" spc="-145" dirty="0">
                <a:latin typeface="Tahoma"/>
                <a:cs typeface="Tahoma"/>
              </a:rPr>
              <a:t>R</a:t>
            </a:r>
            <a:r>
              <a:rPr sz="2800" b="1" spc="110" dirty="0">
                <a:latin typeface="Tahoma"/>
                <a:cs typeface="Tahoma"/>
              </a:rPr>
              <a:t>A</a:t>
            </a:r>
            <a:r>
              <a:rPr sz="2800" b="1" spc="45" dirty="0">
                <a:latin typeface="Tahoma"/>
                <a:cs typeface="Tahoma"/>
              </a:rPr>
              <a:t>V</a:t>
            </a:r>
            <a:r>
              <a:rPr sz="2800" b="1" spc="-195" dirty="0">
                <a:latin typeface="Tahoma"/>
                <a:cs typeface="Tahoma"/>
              </a:rPr>
              <a:t>E</a:t>
            </a:r>
            <a:r>
              <a:rPr sz="2800" b="1" spc="20" dirty="0">
                <a:latin typeface="Tahoma"/>
                <a:cs typeface="Tahoma"/>
              </a:rPr>
              <a:t>L</a:t>
            </a:r>
            <a:r>
              <a:rPr sz="2800" b="1" spc="-270" dirty="0">
                <a:latin typeface="Tahoma"/>
                <a:cs typeface="Tahoma"/>
              </a:rPr>
              <a:t>)</a:t>
            </a:r>
            <a:endParaRPr sz="2800">
              <a:latin typeface="Tahoma"/>
              <a:cs typeface="Tahoma"/>
            </a:endParaRPr>
          </a:p>
          <a:p>
            <a:pPr marL="12700" marR="50990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flight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moments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history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world.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(GREAT)</a:t>
            </a: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  <a:tab pos="4370705" algn="l"/>
              </a:tabLst>
            </a:pPr>
            <a:r>
              <a:rPr sz="2800" b="1" spc="10" dirty="0">
                <a:latin typeface="Tahoma"/>
                <a:cs typeface="Tahoma"/>
              </a:rPr>
              <a:t>Two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years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later,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5" dirty="0">
                <a:latin typeface="Tahoma"/>
                <a:cs typeface="Tahoma"/>
              </a:rPr>
              <a:t>16th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June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1963,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Valentina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Tereshkova,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also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from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Russia,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became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7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	</a:t>
            </a:r>
            <a:r>
              <a:rPr sz="2800" b="1" spc="75" dirty="0">
                <a:latin typeface="Tahoma"/>
                <a:cs typeface="Tahoma"/>
              </a:rPr>
              <a:t>woman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go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space.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00" dirty="0">
                <a:latin typeface="Tahoma"/>
                <a:cs typeface="Tahoma"/>
              </a:rPr>
              <a:t>(ONE)</a:t>
            </a:r>
            <a:endParaRPr sz="2800">
              <a:latin typeface="Tahoma"/>
              <a:cs typeface="Tahoma"/>
            </a:endParaRPr>
          </a:p>
          <a:p>
            <a:pPr marL="508000" indent="-495934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508000" algn="l"/>
                <a:tab pos="508634" algn="l"/>
              </a:tabLst>
            </a:pPr>
            <a:r>
              <a:rPr sz="2800" b="1" spc="-10" dirty="0">
                <a:latin typeface="Tahoma"/>
                <a:cs typeface="Tahoma"/>
              </a:rPr>
              <a:t>She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95" dirty="0">
                <a:latin typeface="Tahoma"/>
                <a:cs typeface="Tahoma"/>
              </a:rPr>
              <a:t>took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just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70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hours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0" dirty="0">
                <a:latin typeface="Tahoma"/>
                <a:cs typeface="Tahoma"/>
              </a:rPr>
              <a:t>go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round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Earth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48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times,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before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successfully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back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Russia.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(LAND)</a:t>
            </a:r>
            <a:endParaRPr sz="2800">
              <a:latin typeface="Tahoma"/>
              <a:cs typeface="Tahoma"/>
            </a:endParaRPr>
          </a:p>
          <a:p>
            <a:pPr marL="12700" marR="997585">
              <a:lnSpc>
                <a:spcPct val="116100"/>
              </a:lnSpc>
              <a:buAutoNum type="arabicPeriod" startAt="8"/>
              <a:tabLst>
                <a:tab pos="416559" algn="l"/>
              </a:tabLst>
            </a:pPr>
            <a:r>
              <a:rPr sz="2800" b="1" spc="70" dirty="0">
                <a:latin typeface="Tahoma"/>
                <a:cs typeface="Tahoma"/>
              </a:rPr>
              <a:t>Valentina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Tereshkova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never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into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space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again,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but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she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later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received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United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Nations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Gold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Medal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of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Peace.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(GO)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31383" y="3046115"/>
            <a:ext cx="4705349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114" dirty="0"/>
              <a:t>Задание</a:t>
            </a:r>
            <a:r>
              <a:rPr spc="-105" dirty="0"/>
              <a:t> </a:t>
            </a:r>
            <a:r>
              <a:rPr spc="-125" dirty="0"/>
              <a:t>8.</a:t>
            </a:r>
            <a:r>
              <a:rPr spc="-100" dirty="0"/>
              <a:t> </a:t>
            </a:r>
            <a:r>
              <a:rPr spc="130" dirty="0"/>
              <a:t>Прочитайте</a:t>
            </a:r>
            <a:r>
              <a:rPr spc="-100" dirty="0"/>
              <a:t> </a:t>
            </a:r>
            <a:r>
              <a:rPr spc="170" dirty="0"/>
              <a:t>текст</a:t>
            </a:r>
            <a:r>
              <a:rPr spc="-100" dirty="0"/>
              <a:t> </a:t>
            </a:r>
            <a:r>
              <a:rPr spc="240" dirty="0"/>
              <a:t>и</a:t>
            </a:r>
            <a:r>
              <a:rPr spc="-100" dirty="0"/>
              <a:t> </a:t>
            </a:r>
            <a:r>
              <a:rPr spc="150" dirty="0"/>
              <a:t>напишите</a:t>
            </a:r>
            <a:r>
              <a:rPr spc="-105" dirty="0"/>
              <a:t> </a:t>
            </a:r>
            <a:r>
              <a:rPr spc="125" dirty="0"/>
              <a:t>соответствующую</a:t>
            </a:r>
            <a:r>
              <a:rPr spc="-100" dirty="0"/>
              <a:t> </a:t>
            </a:r>
            <a:r>
              <a:rPr spc="90" dirty="0"/>
              <a:t>форму</a:t>
            </a:r>
            <a:r>
              <a:rPr spc="-100" dirty="0"/>
              <a:t> </a:t>
            </a:r>
            <a:r>
              <a:rPr spc="130" dirty="0"/>
              <a:t>каждого </a:t>
            </a:r>
            <a:r>
              <a:rPr spc="-919" dirty="0"/>
              <a:t> </a:t>
            </a:r>
            <a:r>
              <a:rPr spc="70" dirty="0"/>
              <a:t>слова,</a:t>
            </a:r>
            <a:r>
              <a:rPr spc="-114" dirty="0"/>
              <a:t> </a:t>
            </a:r>
            <a:r>
              <a:rPr spc="195" dirty="0"/>
              <a:t>в</a:t>
            </a:r>
            <a:r>
              <a:rPr spc="-110" dirty="0"/>
              <a:t> </a:t>
            </a:r>
            <a:r>
              <a:rPr spc="110" dirty="0"/>
              <a:t>отведенное</a:t>
            </a:r>
            <a:r>
              <a:rPr spc="-110" dirty="0"/>
              <a:t> </a:t>
            </a:r>
            <a:r>
              <a:rPr spc="110" dirty="0"/>
              <a:t>для</a:t>
            </a:r>
            <a:r>
              <a:rPr spc="-110" dirty="0"/>
              <a:t> </a:t>
            </a:r>
            <a:r>
              <a:rPr spc="80" dirty="0"/>
              <a:t>этого</a:t>
            </a:r>
            <a:r>
              <a:rPr spc="-110" dirty="0"/>
              <a:t> </a:t>
            </a:r>
            <a:r>
              <a:rPr spc="110" dirty="0"/>
              <a:t>место.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0701" y="2377476"/>
            <a:ext cx="1227963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5" dirty="0">
                <a:latin typeface="Trebuchet MS"/>
                <a:cs typeface="Trebuchet MS"/>
              </a:rPr>
              <a:t>want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try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something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this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0" dirty="0">
                <a:latin typeface="Trebuchet MS"/>
                <a:cs typeface="Trebuchet MS"/>
              </a:rPr>
              <a:t>summer,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maybe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0" dirty="0">
                <a:latin typeface="Trebuchet MS"/>
                <a:cs typeface="Trebuchet MS"/>
              </a:rPr>
              <a:t>should </a:t>
            </a:r>
            <a:r>
              <a:rPr sz="2800" b="1" spc="-825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consider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50" dirty="0">
                <a:latin typeface="Trebuchet MS"/>
                <a:cs typeface="Trebuchet MS"/>
              </a:rPr>
              <a:t>camping.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(DIFFER)</a:t>
            </a:r>
            <a:endParaRPr sz="2800">
              <a:latin typeface="Trebuchet MS"/>
              <a:cs typeface="Trebuchet MS"/>
            </a:endParaRPr>
          </a:p>
          <a:p>
            <a:pPr marL="12700" marR="97472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4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holiday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35" dirty="0">
                <a:latin typeface="Trebuchet MS"/>
                <a:cs typeface="Trebuchet MS"/>
              </a:rPr>
              <a:t>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extremely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educational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05" dirty="0">
                <a:latin typeface="Trebuchet MS"/>
                <a:cs typeface="Trebuchet MS"/>
              </a:rPr>
              <a:t>experience,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whether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you're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60" dirty="0">
                <a:latin typeface="Trebuchet MS"/>
                <a:cs typeface="Trebuchet MS"/>
              </a:rPr>
              <a:t>on.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(ENJOY)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own,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with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friends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0" dirty="0">
                <a:latin typeface="Trebuchet MS"/>
                <a:cs typeface="Trebuchet MS"/>
              </a:rPr>
              <a:t>___.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(RELATE)</a:t>
            </a:r>
            <a:endParaRPr sz="2800">
              <a:latin typeface="Trebuchet MS"/>
              <a:cs typeface="Trebuchet MS"/>
            </a:endParaRPr>
          </a:p>
          <a:p>
            <a:pPr marL="12700" marR="52705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don't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have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go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long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way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from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home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5" dirty="0">
                <a:latin typeface="Trebuchet MS"/>
                <a:cs typeface="Trebuchet MS"/>
              </a:rPr>
              <a:t>as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there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are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often </a:t>
            </a:r>
            <a:r>
              <a:rPr sz="2800" b="1" spc="-835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good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places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camp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within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short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of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0" dirty="0">
                <a:latin typeface="Trebuchet MS"/>
                <a:cs typeface="Trebuchet MS"/>
              </a:rPr>
              <a:t>most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towns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80" dirty="0">
                <a:latin typeface="Trebuchet MS"/>
                <a:cs typeface="Trebuchet MS"/>
              </a:rPr>
              <a:t>cities.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(DISTANT)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50" dirty="0">
                <a:latin typeface="Trebuchet MS"/>
                <a:cs typeface="Trebuchet MS"/>
              </a:rPr>
              <a:t>D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305" dirty="0">
                <a:latin typeface="Trebuchet MS"/>
                <a:cs typeface="Trebuchet MS"/>
              </a:rPr>
              <a:t>k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___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-220" dirty="0">
                <a:latin typeface="Trebuchet MS"/>
                <a:cs typeface="Trebuchet MS"/>
              </a:rPr>
              <a:t>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(</a:t>
            </a:r>
            <a:r>
              <a:rPr sz="2800" b="1" spc="-65" dirty="0">
                <a:latin typeface="Trebuchet MS"/>
                <a:cs typeface="Trebuchet MS"/>
              </a:rPr>
              <a:t>E</a:t>
            </a:r>
            <a:r>
              <a:rPr sz="2800" b="1" spc="240" dirty="0">
                <a:latin typeface="Trebuchet MS"/>
                <a:cs typeface="Trebuchet MS"/>
              </a:rPr>
              <a:t>Q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P</a:t>
            </a:r>
            <a:r>
              <a:rPr sz="2800" b="1" spc="-25" dirty="0">
                <a:latin typeface="Trebuchet MS"/>
                <a:cs typeface="Trebuchet MS"/>
              </a:rPr>
              <a:t>)</a:t>
            </a:r>
            <a:endParaRPr sz="2800">
              <a:latin typeface="Trebuchet MS"/>
              <a:cs typeface="Trebuchet MS"/>
            </a:endParaRPr>
          </a:p>
          <a:p>
            <a:pPr marL="12700" marR="5892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there's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chance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it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might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95" dirty="0">
                <a:latin typeface="Trebuchet MS"/>
                <a:cs typeface="Trebuchet MS"/>
              </a:rPr>
              <a:t>rain,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5" dirty="0">
                <a:latin typeface="Trebuchet MS"/>
                <a:cs typeface="Trebuchet MS"/>
              </a:rPr>
              <a:t>choose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waterproof.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(CARE)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Sleeping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in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wet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inside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very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20" dirty="0">
                <a:latin typeface="Trebuchet MS"/>
                <a:cs typeface="Trebuchet MS"/>
              </a:rPr>
              <a:t>!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(COMFORT)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058" y="476313"/>
            <a:ext cx="23749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latin typeface="Trebuchet MS"/>
                <a:cs typeface="Trebuchet MS"/>
              </a:rPr>
              <a:t>Задание</a:t>
            </a:r>
            <a:r>
              <a:rPr spc="-215" dirty="0">
                <a:latin typeface="Trebuchet MS"/>
                <a:cs typeface="Trebuchet MS"/>
              </a:rPr>
              <a:t> </a:t>
            </a:r>
            <a:r>
              <a:rPr spc="-130" dirty="0">
                <a:latin typeface="Trebuchet MS"/>
                <a:cs typeface="Trebuchet MS"/>
              </a:rPr>
              <a:t>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0701" y="2377476"/>
            <a:ext cx="1227963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5" dirty="0">
                <a:latin typeface="Trebuchet MS"/>
                <a:cs typeface="Trebuchet MS"/>
              </a:rPr>
              <a:t>want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try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something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this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0" dirty="0">
                <a:latin typeface="Trebuchet MS"/>
                <a:cs typeface="Trebuchet MS"/>
              </a:rPr>
              <a:t>summer,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maybe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0" dirty="0">
                <a:latin typeface="Trebuchet MS"/>
                <a:cs typeface="Trebuchet MS"/>
              </a:rPr>
              <a:t>should </a:t>
            </a:r>
            <a:r>
              <a:rPr sz="2800" b="1" spc="-825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consider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50" dirty="0">
                <a:latin typeface="Trebuchet MS"/>
                <a:cs typeface="Trebuchet MS"/>
              </a:rPr>
              <a:t>camping.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(DIFFER)</a:t>
            </a:r>
            <a:endParaRPr sz="2800">
              <a:latin typeface="Trebuchet MS"/>
              <a:cs typeface="Trebuchet MS"/>
            </a:endParaRPr>
          </a:p>
          <a:p>
            <a:pPr marL="12700" marR="97472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4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holiday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35" dirty="0">
                <a:latin typeface="Trebuchet MS"/>
                <a:cs typeface="Trebuchet MS"/>
              </a:rPr>
              <a:t>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extremely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educational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05" dirty="0">
                <a:latin typeface="Trebuchet MS"/>
                <a:cs typeface="Trebuchet MS"/>
              </a:rPr>
              <a:t>experience,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whether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you're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60" dirty="0">
                <a:latin typeface="Trebuchet MS"/>
                <a:cs typeface="Trebuchet MS"/>
              </a:rPr>
              <a:t>on.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(ENJOY)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own,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with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friends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0" dirty="0">
                <a:latin typeface="Trebuchet MS"/>
                <a:cs typeface="Trebuchet MS"/>
              </a:rPr>
              <a:t>___.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(RELATE)</a:t>
            </a:r>
            <a:endParaRPr sz="2800">
              <a:latin typeface="Trebuchet MS"/>
              <a:cs typeface="Trebuchet MS"/>
            </a:endParaRPr>
          </a:p>
          <a:p>
            <a:pPr marL="12700" marR="52705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don't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have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go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long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way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from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home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5" dirty="0">
                <a:latin typeface="Trebuchet MS"/>
                <a:cs typeface="Trebuchet MS"/>
              </a:rPr>
              <a:t>as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there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are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often </a:t>
            </a:r>
            <a:r>
              <a:rPr sz="2800" b="1" spc="-835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good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places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camp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within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short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of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0" dirty="0">
                <a:latin typeface="Trebuchet MS"/>
                <a:cs typeface="Trebuchet MS"/>
              </a:rPr>
              <a:t>most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towns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80" dirty="0">
                <a:latin typeface="Trebuchet MS"/>
                <a:cs typeface="Trebuchet MS"/>
              </a:rPr>
              <a:t>cities.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(DISTANT)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50" dirty="0">
                <a:latin typeface="Trebuchet MS"/>
                <a:cs typeface="Trebuchet MS"/>
              </a:rPr>
              <a:t>D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305" dirty="0">
                <a:latin typeface="Trebuchet MS"/>
                <a:cs typeface="Trebuchet MS"/>
              </a:rPr>
              <a:t>k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___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-220" dirty="0">
                <a:latin typeface="Trebuchet MS"/>
                <a:cs typeface="Trebuchet MS"/>
              </a:rPr>
              <a:t>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(</a:t>
            </a:r>
            <a:r>
              <a:rPr sz="2800" b="1" spc="-65" dirty="0">
                <a:latin typeface="Trebuchet MS"/>
                <a:cs typeface="Trebuchet MS"/>
              </a:rPr>
              <a:t>E</a:t>
            </a:r>
            <a:r>
              <a:rPr sz="2800" b="1" spc="240" dirty="0">
                <a:latin typeface="Trebuchet MS"/>
                <a:cs typeface="Trebuchet MS"/>
              </a:rPr>
              <a:t>Q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P</a:t>
            </a:r>
            <a:r>
              <a:rPr sz="2800" b="1" spc="-25" dirty="0">
                <a:latin typeface="Trebuchet MS"/>
                <a:cs typeface="Trebuchet MS"/>
              </a:rPr>
              <a:t>)</a:t>
            </a:r>
            <a:endParaRPr sz="2800">
              <a:latin typeface="Trebuchet MS"/>
              <a:cs typeface="Trebuchet MS"/>
            </a:endParaRPr>
          </a:p>
          <a:p>
            <a:pPr marL="12700" marR="5892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there's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chance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it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might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95" dirty="0">
                <a:latin typeface="Trebuchet MS"/>
                <a:cs typeface="Trebuchet MS"/>
              </a:rPr>
              <a:t>rain,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5" dirty="0">
                <a:latin typeface="Trebuchet MS"/>
                <a:cs typeface="Trebuchet MS"/>
              </a:rPr>
              <a:t>choose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waterproof.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(CARE)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Sleeping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in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wet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inside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very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20" dirty="0">
                <a:latin typeface="Trebuchet MS"/>
                <a:cs typeface="Trebuchet MS"/>
              </a:rPr>
              <a:t>!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(COMFORT)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04837" y="3094167"/>
            <a:ext cx="5283161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1058" y="476314"/>
            <a:ext cx="23749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latin typeface="Trebuchet MS"/>
                <a:cs typeface="Trebuchet MS"/>
              </a:rPr>
              <a:t>Задание</a:t>
            </a:r>
            <a:r>
              <a:rPr spc="-215" dirty="0">
                <a:latin typeface="Trebuchet MS"/>
                <a:cs typeface="Trebuchet MS"/>
              </a:rPr>
              <a:t> </a:t>
            </a:r>
            <a:r>
              <a:rPr spc="-130" dirty="0">
                <a:latin typeface="Trebuchet MS"/>
                <a:cs typeface="Trebuchet MS"/>
              </a:rPr>
              <a:t>9.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284380"/>
            <a:ext cx="11757025" cy="646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0895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45" dirty="0">
                <a:latin typeface="Trebuchet MS"/>
                <a:cs typeface="Trebuchet MS"/>
              </a:rPr>
              <a:t>w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210" dirty="0">
                <a:latin typeface="Trebuchet MS"/>
                <a:cs typeface="Trebuchet MS"/>
              </a:rPr>
              <a:t>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90" dirty="0">
                <a:latin typeface="Trebuchet MS"/>
                <a:cs typeface="Trebuchet MS"/>
              </a:rPr>
              <a:t>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</a:t>
            </a:r>
            <a:r>
              <a:rPr sz="2800" b="1" spc="-245" dirty="0">
                <a:latin typeface="Trebuchet MS"/>
                <a:cs typeface="Trebuchet MS"/>
              </a:rPr>
              <a:t>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385" dirty="0">
                <a:latin typeface="Trebuchet MS"/>
                <a:cs typeface="Trebuchet MS"/>
              </a:rPr>
              <a:t>mm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65" dirty="0">
                <a:latin typeface="Trebuchet MS"/>
                <a:cs typeface="Trebuchet MS"/>
              </a:rPr>
              <a:t>b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145" dirty="0">
                <a:latin typeface="Trebuchet MS"/>
                <a:cs typeface="Trebuchet MS"/>
              </a:rPr>
              <a:t>u  </a:t>
            </a:r>
            <a:r>
              <a:rPr sz="2800" b="1" spc="190" dirty="0">
                <a:latin typeface="Trebuchet MS"/>
                <a:cs typeface="Trebuchet MS"/>
              </a:rPr>
              <a:t>should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consider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0" dirty="0">
                <a:latin typeface="Trebuchet MS"/>
                <a:cs typeface="Trebuchet MS"/>
              </a:rPr>
              <a:t>camping.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(DIFFER)</a:t>
            </a:r>
            <a:endParaRPr sz="2800">
              <a:latin typeface="Trebuchet MS"/>
              <a:cs typeface="Trebuchet MS"/>
            </a:endParaRPr>
          </a:p>
          <a:p>
            <a:pPr marL="12700" marR="4521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4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holiday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35" dirty="0">
                <a:latin typeface="Trebuchet MS"/>
                <a:cs typeface="Trebuchet MS"/>
              </a:rPr>
              <a:t>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extremely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educational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05" dirty="0">
                <a:latin typeface="Trebuchet MS"/>
                <a:cs typeface="Trebuchet MS"/>
              </a:rPr>
              <a:t>experience,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whether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you're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60" dirty="0">
                <a:latin typeface="Trebuchet MS"/>
                <a:cs typeface="Trebuchet MS"/>
              </a:rPr>
              <a:t>on.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(ENJOY)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own,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with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friends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0" dirty="0">
                <a:latin typeface="Trebuchet MS"/>
                <a:cs typeface="Trebuchet MS"/>
              </a:rPr>
              <a:t>___.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(RELATE)</a:t>
            </a:r>
            <a:endParaRPr sz="2800">
              <a:latin typeface="Trebuchet MS"/>
              <a:cs typeface="Trebuchet MS"/>
            </a:endParaRPr>
          </a:p>
          <a:p>
            <a:pPr marL="12700" marR="508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don't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have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go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long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way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from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home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5" dirty="0">
                <a:latin typeface="Trebuchet MS"/>
                <a:cs typeface="Trebuchet MS"/>
              </a:rPr>
              <a:t>as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there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are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often </a:t>
            </a:r>
            <a:r>
              <a:rPr sz="2800" b="1" spc="-835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good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places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camp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within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short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of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0" dirty="0">
                <a:latin typeface="Trebuchet MS"/>
                <a:cs typeface="Trebuchet MS"/>
              </a:rPr>
              <a:t>most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towns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80" dirty="0">
                <a:latin typeface="Trebuchet MS"/>
                <a:cs typeface="Trebuchet MS"/>
              </a:rPr>
              <a:t>cities.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(DISTANT)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50" dirty="0">
                <a:latin typeface="Trebuchet MS"/>
                <a:cs typeface="Trebuchet MS"/>
              </a:rPr>
              <a:t>D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305" dirty="0">
                <a:latin typeface="Trebuchet MS"/>
                <a:cs typeface="Trebuchet MS"/>
              </a:rPr>
              <a:t>k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___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-220" dirty="0">
                <a:latin typeface="Trebuchet MS"/>
                <a:cs typeface="Trebuchet MS"/>
              </a:rPr>
              <a:t>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(</a:t>
            </a:r>
            <a:r>
              <a:rPr sz="2800" b="1" spc="-65" dirty="0">
                <a:latin typeface="Trebuchet MS"/>
                <a:cs typeface="Trebuchet MS"/>
              </a:rPr>
              <a:t>E</a:t>
            </a:r>
            <a:r>
              <a:rPr sz="2800" b="1" spc="240" dirty="0">
                <a:latin typeface="Trebuchet MS"/>
                <a:cs typeface="Trebuchet MS"/>
              </a:rPr>
              <a:t>Q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P</a:t>
            </a:r>
            <a:r>
              <a:rPr sz="2800" b="1" spc="-25" dirty="0">
                <a:latin typeface="Trebuchet MS"/>
                <a:cs typeface="Trebuchet MS"/>
              </a:rPr>
              <a:t>)</a:t>
            </a:r>
            <a:endParaRPr sz="2800">
              <a:latin typeface="Trebuchet MS"/>
              <a:cs typeface="Trebuchet MS"/>
            </a:endParaRPr>
          </a:p>
          <a:p>
            <a:pPr marL="12700" marR="6667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there's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chance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it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might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95" dirty="0">
                <a:latin typeface="Trebuchet MS"/>
                <a:cs typeface="Trebuchet MS"/>
              </a:rPr>
              <a:t>rain,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5" dirty="0">
                <a:latin typeface="Trebuchet MS"/>
                <a:cs typeface="Trebuchet MS"/>
              </a:rPr>
              <a:t>choose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waterproof.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(CARE)</a:t>
            </a:r>
            <a:endParaRPr sz="2800">
              <a:latin typeface="Trebuchet MS"/>
              <a:cs typeface="Trebuchet MS"/>
            </a:endParaRPr>
          </a:p>
          <a:p>
            <a:pPr marL="12700" marR="194754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75" dirty="0">
                <a:latin typeface="Trebuchet MS"/>
                <a:cs typeface="Trebuchet MS"/>
              </a:rPr>
              <a:t>S</a:t>
            </a:r>
            <a:r>
              <a:rPr sz="2800" b="1" spc="75" dirty="0">
                <a:latin typeface="Trebuchet MS"/>
                <a:cs typeface="Trebuchet MS"/>
              </a:rPr>
              <a:t>l</a:t>
            </a:r>
            <a:r>
              <a:rPr sz="2800" b="1" spc="114" dirty="0">
                <a:latin typeface="Trebuchet MS"/>
                <a:cs typeface="Trebuchet MS"/>
              </a:rPr>
              <a:t>ee</a:t>
            </a:r>
            <a:r>
              <a:rPr sz="2800" b="1" spc="160" dirty="0">
                <a:latin typeface="Trebuchet MS"/>
                <a:cs typeface="Trebuchet MS"/>
              </a:rPr>
              <a:t>p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90" dirty="0">
                <a:latin typeface="Trebuchet MS"/>
                <a:cs typeface="Trebuchet MS"/>
              </a:rPr>
              <a:t>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20" dirty="0">
                <a:latin typeface="Trebuchet MS"/>
                <a:cs typeface="Trebuchet MS"/>
              </a:rPr>
              <a:t>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75" dirty="0">
                <a:latin typeface="Trebuchet MS"/>
                <a:cs typeface="Trebuchet MS"/>
              </a:rPr>
              <a:t>'</a:t>
            </a:r>
            <a:r>
              <a:rPr sz="2800" b="1" spc="285" dirty="0">
                <a:latin typeface="Trebuchet MS"/>
                <a:cs typeface="Trebuchet MS"/>
              </a:rPr>
              <a:t>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45" dirty="0">
                <a:latin typeface="Trebuchet MS"/>
                <a:cs typeface="Trebuchet MS"/>
              </a:rPr>
              <a:t>w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170" dirty="0">
                <a:latin typeface="Trebuchet MS"/>
                <a:cs typeface="Trebuchet MS"/>
              </a:rPr>
              <a:t>d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c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0" dirty="0">
                <a:latin typeface="Trebuchet MS"/>
                <a:cs typeface="Trebuchet MS"/>
              </a:rPr>
              <a:t>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b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210" dirty="0">
                <a:latin typeface="Trebuchet MS"/>
                <a:cs typeface="Trebuchet MS"/>
              </a:rPr>
              <a:t>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</a:t>
            </a:r>
            <a:r>
              <a:rPr sz="2800" b="1" spc="-245" dirty="0">
                <a:latin typeface="Trebuchet MS"/>
                <a:cs typeface="Trebuchet MS"/>
              </a:rPr>
              <a:t>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195" dirty="0">
                <a:latin typeface="Trebuchet MS"/>
                <a:cs typeface="Trebuchet MS"/>
              </a:rPr>
              <a:t>!  </a:t>
            </a:r>
            <a:r>
              <a:rPr sz="2800" b="1" spc="125" dirty="0">
                <a:latin typeface="Trebuchet MS"/>
                <a:cs typeface="Trebuchet MS"/>
              </a:rPr>
              <a:t>(COMFORT)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058" y="476315"/>
            <a:ext cx="26130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latin typeface="Trebuchet MS"/>
                <a:cs typeface="Trebuchet MS"/>
              </a:rPr>
              <a:t>Задание</a:t>
            </a:r>
            <a:r>
              <a:rPr spc="-210" dirty="0">
                <a:latin typeface="Trebuchet MS"/>
                <a:cs typeface="Trebuchet MS"/>
              </a:rPr>
              <a:t> </a:t>
            </a:r>
            <a:r>
              <a:rPr spc="-90" dirty="0">
                <a:latin typeface="Trebuchet MS"/>
                <a:cs typeface="Trebuchet MS"/>
              </a:rPr>
              <a:t>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2284379"/>
            <a:ext cx="11757025" cy="646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0895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45" dirty="0">
                <a:latin typeface="Trebuchet MS"/>
                <a:cs typeface="Trebuchet MS"/>
              </a:rPr>
              <a:t>w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210" dirty="0">
                <a:latin typeface="Trebuchet MS"/>
                <a:cs typeface="Trebuchet MS"/>
              </a:rPr>
              <a:t>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90" dirty="0">
                <a:latin typeface="Trebuchet MS"/>
                <a:cs typeface="Trebuchet MS"/>
              </a:rPr>
              <a:t>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</a:t>
            </a:r>
            <a:r>
              <a:rPr sz="2800" b="1" spc="-245" dirty="0">
                <a:latin typeface="Trebuchet MS"/>
                <a:cs typeface="Trebuchet MS"/>
              </a:rPr>
              <a:t>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385" dirty="0">
                <a:latin typeface="Trebuchet MS"/>
                <a:cs typeface="Trebuchet MS"/>
              </a:rPr>
              <a:t>mm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65" dirty="0">
                <a:latin typeface="Trebuchet MS"/>
                <a:cs typeface="Trebuchet MS"/>
              </a:rPr>
              <a:t>b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145" dirty="0">
                <a:latin typeface="Trebuchet MS"/>
                <a:cs typeface="Trebuchet MS"/>
              </a:rPr>
              <a:t>u  </a:t>
            </a:r>
            <a:r>
              <a:rPr sz="2800" b="1" spc="190" dirty="0">
                <a:latin typeface="Trebuchet MS"/>
                <a:cs typeface="Trebuchet MS"/>
              </a:rPr>
              <a:t>should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consider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0" dirty="0">
                <a:latin typeface="Trebuchet MS"/>
                <a:cs typeface="Trebuchet MS"/>
              </a:rPr>
              <a:t>camping.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(DIFFER)</a:t>
            </a:r>
            <a:endParaRPr sz="2800">
              <a:latin typeface="Trebuchet MS"/>
              <a:cs typeface="Trebuchet MS"/>
            </a:endParaRPr>
          </a:p>
          <a:p>
            <a:pPr marL="12700" marR="45212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4" dirty="0">
                <a:latin typeface="Trebuchet MS"/>
                <a:cs typeface="Trebuchet MS"/>
              </a:rPr>
              <a:t>A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holiday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can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35" dirty="0">
                <a:latin typeface="Trebuchet MS"/>
                <a:cs typeface="Trebuchet MS"/>
              </a:rPr>
              <a:t>an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extremely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educational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05" dirty="0">
                <a:latin typeface="Trebuchet MS"/>
                <a:cs typeface="Trebuchet MS"/>
              </a:rPr>
              <a:t>experience,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whether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you're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camping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60" dirty="0">
                <a:latin typeface="Trebuchet MS"/>
                <a:cs typeface="Trebuchet MS"/>
              </a:rPr>
              <a:t>on.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(ENJOY)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own,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with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friends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or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0" dirty="0">
                <a:latin typeface="Trebuchet MS"/>
                <a:cs typeface="Trebuchet MS"/>
              </a:rPr>
              <a:t>___.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0" dirty="0">
                <a:latin typeface="Trebuchet MS"/>
                <a:cs typeface="Trebuchet MS"/>
              </a:rPr>
              <a:t>(RELATE)</a:t>
            </a:r>
            <a:endParaRPr sz="2800">
              <a:latin typeface="Trebuchet MS"/>
              <a:cs typeface="Trebuchet MS"/>
            </a:endParaRPr>
          </a:p>
          <a:p>
            <a:pPr marL="12700" marR="508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80" dirty="0">
                <a:latin typeface="Trebuchet MS"/>
                <a:cs typeface="Trebuchet MS"/>
              </a:rPr>
              <a:t>You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don't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have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go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long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way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0" dirty="0">
                <a:latin typeface="Trebuchet MS"/>
                <a:cs typeface="Trebuchet MS"/>
              </a:rPr>
              <a:t>from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home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5" dirty="0">
                <a:latin typeface="Trebuchet MS"/>
                <a:cs typeface="Trebuchet MS"/>
              </a:rPr>
              <a:t>as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45" dirty="0">
                <a:latin typeface="Trebuchet MS"/>
                <a:cs typeface="Trebuchet MS"/>
              </a:rPr>
              <a:t>there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are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often </a:t>
            </a:r>
            <a:r>
              <a:rPr sz="2800" b="1" spc="-835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good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0" dirty="0">
                <a:latin typeface="Trebuchet MS"/>
                <a:cs typeface="Trebuchet MS"/>
              </a:rPr>
              <a:t>places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5" dirty="0">
                <a:latin typeface="Trebuchet MS"/>
                <a:cs typeface="Trebuchet MS"/>
              </a:rPr>
              <a:t>camp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0" dirty="0">
                <a:latin typeface="Trebuchet MS"/>
                <a:cs typeface="Trebuchet MS"/>
              </a:rPr>
              <a:t>within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95" dirty="0">
                <a:latin typeface="Trebuchet MS"/>
                <a:cs typeface="Trebuchet MS"/>
              </a:rPr>
              <a:t>short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of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60" dirty="0">
                <a:latin typeface="Trebuchet MS"/>
                <a:cs typeface="Trebuchet MS"/>
              </a:rPr>
              <a:t>most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40" dirty="0">
                <a:latin typeface="Trebuchet MS"/>
                <a:cs typeface="Trebuchet MS"/>
              </a:rPr>
              <a:t>towns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and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80" dirty="0">
                <a:latin typeface="Trebuchet MS"/>
                <a:cs typeface="Trebuchet MS"/>
              </a:rPr>
              <a:t>cities.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(DISTANT)</a:t>
            </a:r>
            <a:endParaRPr sz="2800">
              <a:latin typeface="Trebuchet MS"/>
              <a:cs typeface="Trebuchet MS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50" dirty="0">
                <a:latin typeface="Trebuchet MS"/>
                <a:cs typeface="Trebuchet MS"/>
              </a:rPr>
              <a:t>D</a:t>
            </a:r>
            <a:r>
              <a:rPr sz="2800" b="1" spc="195" dirty="0">
                <a:latin typeface="Trebuchet MS"/>
                <a:cs typeface="Trebuchet MS"/>
              </a:rPr>
              <a:t>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85" dirty="0">
                <a:latin typeface="Trebuchet MS"/>
                <a:cs typeface="Trebuchet MS"/>
              </a:rPr>
              <a:t>m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305" dirty="0">
                <a:latin typeface="Trebuchet MS"/>
                <a:cs typeface="Trebuchet MS"/>
              </a:rPr>
              <a:t>k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04" dirty="0">
                <a:latin typeface="Trebuchet MS"/>
                <a:cs typeface="Trebuchet MS"/>
              </a:rPr>
              <a:t>y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20" dirty="0">
                <a:latin typeface="Trebuchet MS"/>
                <a:cs typeface="Trebuchet MS"/>
              </a:rPr>
              <a:t>u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___</a:t>
            </a:r>
            <a:r>
              <a:rPr sz="2800" b="1" spc="-165" dirty="0">
                <a:latin typeface="Trebuchet MS"/>
                <a:cs typeface="Trebuchet MS"/>
              </a:rPr>
              <a:t>,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o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285" dirty="0">
                <a:latin typeface="Trebuchet MS"/>
                <a:cs typeface="Trebuchet MS"/>
              </a:rPr>
              <a:t>g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-220" dirty="0">
                <a:latin typeface="Trebuchet MS"/>
                <a:cs typeface="Trebuchet MS"/>
              </a:rPr>
              <a:t>.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(</a:t>
            </a:r>
            <a:r>
              <a:rPr sz="2800" b="1" spc="-65" dirty="0">
                <a:latin typeface="Trebuchet MS"/>
                <a:cs typeface="Trebuchet MS"/>
              </a:rPr>
              <a:t>E</a:t>
            </a:r>
            <a:r>
              <a:rPr sz="2800" b="1" spc="240" dirty="0">
                <a:latin typeface="Trebuchet MS"/>
                <a:cs typeface="Trebuchet MS"/>
              </a:rPr>
              <a:t>Q</a:t>
            </a:r>
            <a:r>
              <a:rPr sz="2800" b="1" spc="215" dirty="0">
                <a:latin typeface="Trebuchet MS"/>
                <a:cs typeface="Trebuchet MS"/>
              </a:rPr>
              <a:t>U</a:t>
            </a:r>
            <a:r>
              <a:rPr sz="2800" b="1" spc="195" dirty="0">
                <a:latin typeface="Trebuchet MS"/>
                <a:cs typeface="Trebuchet MS"/>
              </a:rPr>
              <a:t>I</a:t>
            </a:r>
            <a:r>
              <a:rPr sz="2800" b="1" spc="120" dirty="0">
                <a:latin typeface="Trebuchet MS"/>
                <a:cs typeface="Trebuchet MS"/>
              </a:rPr>
              <a:t>P</a:t>
            </a:r>
            <a:r>
              <a:rPr sz="2800" b="1" spc="-25" dirty="0">
                <a:latin typeface="Trebuchet MS"/>
                <a:cs typeface="Trebuchet MS"/>
              </a:rPr>
              <a:t>)</a:t>
            </a:r>
            <a:endParaRPr sz="2800">
              <a:latin typeface="Trebuchet MS"/>
              <a:cs typeface="Trebuchet MS"/>
            </a:endParaRPr>
          </a:p>
          <a:p>
            <a:pPr marL="12700" marR="6667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55" dirty="0">
                <a:latin typeface="Trebuchet MS"/>
                <a:cs typeface="Trebuchet MS"/>
              </a:rPr>
              <a:t>If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there's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55" dirty="0">
                <a:latin typeface="Trebuchet MS"/>
                <a:cs typeface="Trebuchet MS"/>
              </a:rPr>
              <a:t>chance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25" dirty="0">
                <a:latin typeface="Trebuchet MS"/>
                <a:cs typeface="Trebuchet MS"/>
              </a:rPr>
              <a:t>it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might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95" dirty="0">
                <a:latin typeface="Trebuchet MS"/>
                <a:cs typeface="Trebuchet MS"/>
              </a:rPr>
              <a:t>rain,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be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45" dirty="0">
                <a:latin typeface="Trebuchet MS"/>
                <a:cs typeface="Trebuchet MS"/>
              </a:rPr>
              <a:t>___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85" dirty="0">
                <a:latin typeface="Trebuchet MS"/>
                <a:cs typeface="Trebuchet MS"/>
              </a:rPr>
              <a:t>to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5" dirty="0">
                <a:latin typeface="Trebuchet MS"/>
                <a:cs typeface="Trebuchet MS"/>
              </a:rPr>
              <a:t>choose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tent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210" dirty="0">
                <a:latin typeface="Trebuchet MS"/>
                <a:cs typeface="Trebuchet MS"/>
              </a:rPr>
              <a:t>that's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140" dirty="0">
                <a:latin typeface="Trebuchet MS"/>
                <a:cs typeface="Trebuchet MS"/>
              </a:rPr>
              <a:t>waterproof.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(CARE)</a:t>
            </a:r>
            <a:endParaRPr sz="2800">
              <a:latin typeface="Trebuchet MS"/>
              <a:cs typeface="Trebuchet MS"/>
            </a:endParaRPr>
          </a:p>
          <a:p>
            <a:pPr marL="12700" marR="194754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75" dirty="0">
                <a:latin typeface="Trebuchet MS"/>
                <a:cs typeface="Trebuchet MS"/>
              </a:rPr>
              <a:t>S</a:t>
            </a:r>
            <a:r>
              <a:rPr sz="2800" b="1" spc="75" dirty="0">
                <a:latin typeface="Trebuchet MS"/>
                <a:cs typeface="Trebuchet MS"/>
              </a:rPr>
              <a:t>l</a:t>
            </a:r>
            <a:r>
              <a:rPr sz="2800" b="1" spc="114" dirty="0">
                <a:latin typeface="Trebuchet MS"/>
                <a:cs typeface="Trebuchet MS"/>
              </a:rPr>
              <a:t>ee</a:t>
            </a:r>
            <a:r>
              <a:rPr sz="2800" b="1" spc="160" dirty="0">
                <a:latin typeface="Trebuchet MS"/>
                <a:cs typeface="Trebuchet MS"/>
              </a:rPr>
              <a:t>p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90" dirty="0">
                <a:latin typeface="Trebuchet MS"/>
                <a:cs typeface="Trebuchet MS"/>
              </a:rPr>
              <a:t>g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20" dirty="0">
                <a:latin typeface="Trebuchet MS"/>
                <a:cs typeface="Trebuchet MS"/>
              </a:rPr>
              <a:t>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210" dirty="0">
                <a:latin typeface="Trebuchet MS"/>
                <a:cs typeface="Trebuchet MS"/>
              </a:rPr>
              <a:t>h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170" dirty="0">
                <a:latin typeface="Trebuchet MS"/>
                <a:cs typeface="Trebuchet MS"/>
              </a:rPr>
              <a:t>t</a:t>
            </a:r>
            <a:r>
              <a:rPr sz="2800" b="1" spc="175" dirty="0">
                <a:latin typeface="Trebuchet MS"/>
                <a:cs typeface="Trebuchet MS"/>
              </a:rPr>
              <a:t>'</a:t>
            </a:r>
            <a:r>
              <a:rPr sz="2800" b="1" spc="285" dirty="0">
                <a:latin typeface="Trebuchet MS"/>
                <a:cs typeface="Trebuchet MS"/>
              </a:rPr>
              <a:t>s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345" dirty="0">
                <a:latin typeface="Trebuchet MS"/>
                <a:cs typeface="Trebuchet MS"/>
              </a:rPr>
              <a:t>w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75" dirty="0">
                <a:latin typeface="Trebuchet MS"/>
                <a:cs typeface="Trebuchet MS"/>
              </a:rPr>
              <a:t>t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215" dirty="0">
                <a:latin typeface="Trebuchet MS"/>
                <a:cs typeface="Trebuchet MS"/>
              </a:rPr>
              <a:t>n</a:t>
            </a:r>
            <a:r>
              <a:rPr sz="2800" b="1" spc="280" dirty="0">
                <a:latin typeface="Trebuchet MS"/>
                <a:cs typeface="Trebuchet MS"/>
              </a:rPr>
              <a:t>s</a:t>
            </a:r>
            <a:r>
              <a:rPr sz="2800" b="1" spc="75" dirty="0">
                <a:latin typeface="Trebuchet MS"/>
                <a:cs typeface="Trebuchet MS"/>
              </a:rPr>
              <a:t>i</a:t>
            </a:r>
            <a:r>
              <a:rPr sz="2800" b="1" spc="170" dirty="0">
                <a:latin typeface="Trebuchet MS"/>
                <a:cs typeface="Trebuchet MS"/>
              </a:rPr>
              <a:t>d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70" dirty="0">
                <a:latin typeface="Trebuchet MS"/>
                <a:cs typeface="Trebuchet MS"/>
              </a:rPr>
              <a:t>c</a:t>
            </a:r>
            <a:r>
              <a:rPr sz="2800" b="1" spc="245" dirty="0">
                <a:latin typeface="Trebuchet MS"/>
                <a:cs typeface="Trebuchet MS"/>
              </a:rPr>
              <a:t>a</a:t>
            </a:r>
            <a:r>
              <a:rPr sz="2800" b="1" spc="220" dirty="0">
                <a:latin typeface="Trebuchet MS"/>
                <a:cs typeface="Trebuchet MS"/>
              </a:rPr>
              <a:t>n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165" dirty="0">
                <a:latin typeface="Trebuchet MS"/>
                <a:cs typeface="Trebuchet MS"/>
              </a:rPr>
              <a:t>b</a:t>
            </a:r>
            <a:r>
              <a:rPr sz="2800" b="1" spc="120" dirty="0">
                <a:latin typeface="Trebuchet MS"/>
                <a:cs typeface="Trebuchet MS"/>
              </a:rPr>
              <a:t>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225" dirty="0">
                <a:latin typeface="Trebuchet MS"/>
                <a:cs typeface="Trebuchet MS"/>
              </a:rPr>
              <a:t>v</a:t>
            </a:r>
            <a:r>
              <a:rPr sz="2800" b="1" spc="114" dirty="0">
                <a:latin typeface="Trebuchet MS"/>
                <a:cs typeface="Trebuchet MS"/>
              </a:rPr>
              <a:t>e</a:t>
            </a:r>
            <a:r>
              <a:rPr sz="2800" b="1" spc="110" dirty="0">
                <a:latin typeface="Trebuchet MS"/>
                <a:cs typeface="Trebuchet MS"/>
              </a:rPr>
              <a:t>r</a:t>
            </a:r>
            <a:r>
              <a:rPr sz="2800" b="1" spc="210" dirty="0">
                <a:latin typeface="Trebuchet MS"/>
                <a:cs typeface="Trebuchet MS"/>
              </a:rPr>
              <a:t>y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250" dirty="0">
                <a:latin typeface="Trebuchet MS"/>
                <a:cs typeface="Trebuchet MS"/>
              </a:rPr>
              <a:t>__</a:t>
            </a:r>
            <a:r>
              <a:rPr sz="2800" b="1" spc="-245" dirty="0">
                <a:latin typeface="Trebuchet MS"/>
                <a:cs typeface="Trebuchet MS"/>
              </a:rPr>
              <a:t>_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195" dirty="0">
                <a:latin typeface="Trebuchet MS"/>
                <a:cs typeface="Trebuchet MS"/>
              </a:rPr>
              <a:t>!  </a:t>
            </a:r>
            <a:r>
              <a:rPr sz="2800" b="1" spc="125" dirty="0">
                <a:latin typeface="Trebuchet MS"/>
                <a:cs typeface="Trebuchet MS"/>
              </a:rPr>
              <a:t>(COMFORT)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56512" y="2649250"/>
            <a:ext cx="4705349" cy="58197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1058" y="476313"/>
            <a:ext cx="26130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80" dirty="0">
                <a:latin typeface="Trebuchet MS"/>
                <a:cs typeface="Trebuchet MS"/>
              </a:rPr>
              <a:t>Задание</a:t>
            </a:r>
            <a:r>
              <a:rPr spc="-210" dirty="0">
                <a:latin typeface="Trebuchet MS"/>
                <a:cs typeface="Trebuchet MS"/>
              </a:rPr>
              <a:t> </a:t>
            </a:r>
            <a:r>
              <a:rPr spc="-90" dirty="0">
                <a:latin typeface="Trebuchet MS"/>
                <a:cs typeface="Trebuchet MS"/>
              </a:rPr>
              <a:t>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51258" y="2669540"/>
            <a:ext cx="11385483" cy="5909310"/>
          </a:xfrm>
        </p:spPr>
        <p:txBody>
          <a:bodyPr/>
          <a:lstStyle/>
          <a:p>
            <a:pPr algn="ctr"/>
            <a:r>
              <a:rPr lang="ru-RU" sz="9600" u="sng" dirty="0">
                <a:solidFill>
                  <a:prstClr val="black"/>
                </a:solidFill>
                <a:ea typeface="+mj-ea"/>
              </a:rPr>
              <a:t>ПРАКТИКУМ</a:t>
            </a:r>
            <a:br>
              <a:rPr lang="ru-RU" sz="9600" u="sng" dirty="0">
                <a:solidFill>
                  <a:prstClr val="black"/>
                </a:solidFill>
                <a:ea typeface="+mj-ea"/>
              </a:rPr>
            </a:br>
            <a:r>
              <a:rPr lang="ru-RU" sz="9600" dirty="0" smtClean="0">
                <a:solidFill>
                  <a:prstClr val="black"/>
                </a:solidFill>
                <a:ea typeface="+mj-ea"/>
              </a:rPr>
              <a:t>с использованием аутентичных материалов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8804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571500"/>
            <a:ext cx="16230600" cy="2362200"/>
          </a:xfrm>
        </p:spPr>
        <p:txBody>
          <a:bodyPr/>
          <a:lstStyle/>
          <a:p>
            <a:pPr algn="just"/>
            <a:r>
              <a:rPr lang="ru-RU" sz="4000" dirty="0" smtClean="0">
                <a:solidFill>
                  <a:schemeClr val="tx1"/>
                </a:solidFill>
              </a:rPr>
              <a:t>Задание на закрепление грамматического материала – 2е условное наклонение</a:t>
            </a:r>
          </a:p>
          <a:p>
            <a:pPr algn="just"/>
            <a:r>
              <a:rPr lang="ru-RU" sz="4000" dirty="0" smtClean="0">
                <a:solidFill>
                  <a:schemeClr val="tx1"/>
                </a:solidFill>
              </a:rPr>
              <a:t>Послушайте песню и заполните пропуски</a:t>
            </a:r>
          </a:p>
          <a:p>
            <a:pPr algn="just"/>
            <a:endParaRPr lang="ru-RU" sz="4000" dirty="0">
              <a:solidFill>
                <a:schemeClr val="tx1"/>
              </a:solidFill>
            </a:endParaRPr>
          </a:p>
          <a:p>
            <a:pPr algn="just"/>
            <a:endParaRPr lang="ru-RU" sz="4000" dirty="0" smtClean="0">
              <a:solidFill>
                <a:schemeClr val="tx1"/>
              </a:solidFill>
            </a:endParaRPr>
          </a:p>
          <a:p>
            <a:pPr algn="just"/>
            <a:endParaRPr lang="ru-RU" sz="4000" dirty="0" smtClean="0">
              <a:solidFill>
                <a:schemeClr val="tx1"/>
              </a:solidFill>
            </a:endParaRPr>
          </a:p>
          <a:p>
            <a:pPr algn="just"/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495089"/>
            <a:ext cx="16561268" cy="77607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48600" y="2324100"/>
            <a:ext cx="58674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My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name's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'</a:t>
            </a:r>
            <a:r>
              <a:rPr lang="en-US" sz="3200" dirty="0" err="1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Blurryface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'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Care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you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think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My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name's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'</a:t>
            </a:r>
            <a:r>
              <a:rPr lang="en-US" sz="3200" dirty="0" err="1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Blurryface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'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Care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you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think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Wish we ______ back time,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 the good </a:t>
            </a:r>
            <a:r>
              <a:rPr lang="en-US" sz="3200" dirty="0" err="1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’ days,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When our mama sang us to sleep.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But now we’re stressed out.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Wish we _________ back time,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 the good </a:t>
            </a:r>
            <a:r>
              <a:rPr lang="en-US" sz="3200" dirty="0" err="1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ol</a:t>
            </a: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’ days,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When our mama sang us to sleep.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But now we’re stressed out.</a:t>
            </a:r>
            <a:br>
              <a:rPr lang="en-US" sz="32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651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723900"/>
            <a:ext cx="14478000" cy="8617744"/>
          </a:xfrm>
        </p:spPr>
        <p:txBody>
          <a:bodyPr/>
          <a:lstStyle/>
          <a:p>
            <a:r>
              <a:rPr lang="en-US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wish I found some better sounds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 one’s ever heard,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 wish I had a better voice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That sang some better words,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 wish I found some chords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 an order that is new,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 wish I didn't have to rhyme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Every time I sang.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 was told when I get older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All my fears would shrink,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But now I’m insecure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 I care what people think.</a:t>
            </a:r>
            <a:br>
              <a:rPr lang="en-US" sz="4000" dirty="0">
                <a:solidFill>
                  <a:srgbClr val="363636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287000" y="419100"/>
            <a:ext cx="74676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My name's '</a:t>
            </a:r>
            <a:r>
              <a:rPr lang="en-US" sz="4000" b="1" dirty="0" err="1"/>
              <a:t>Blurryface</a:t>
            </a:r>
            <a:r>
              <a:rPr lang="en-US" sz="4000" b="1" dirty="0"/>
              <a:t>' and I</a:t>
            </a:r>
          </a:p>
          <a:p>
            <a:r>
              <a:rPr lang="en-US" sz="4000" b="1" dirty="0"/>
              <a:t>Care what you think.</a:t>
            </a:r>
          </a:p>
          <a:p>
            <a:r>
              <a:rPr lang="en-US" sz="4000" b="1" dirty="0"/>
              <a:t>My name's '</a:t>
            </a:r>
            <a:r>
              <a:rPr lang="en-US" sz="4000" b="1" dirty="0" err="1"/>
              <a:t>Blurryface</a:t>
            </a:r>
            <a:r>
              <a:rPr lang="en-US" sz="4000" b="1" dirty="0"/>
              <a:t>' and I</a:t>
            </a:r>
          </a:p>
          <a:p>
            <a:r>
              <a:rPr lang="en-US" sz="4000" b="1" dirty="0"/>
              <a:t>Care what you think.</a:t>
            </a:r>
          </a:p>
          <a:p>
            <a:endParaRPr lang="en-US" sz="4000" b="1" dirty="0"/>
          </a:p>
          <a:p>
            <a:r>
              <a:rPr lang="en-US" sz="4000" b="1" dirty="0"/>
              <a:t>Wish we could turn back time,</a:t>
            </a:r>
          </a:p>
          <a:p>
            <a:r>
              <a:rPr lang="en-US" sz="4000" b="1" dirty="0"/>
              <a:t>To the good </a:t>
            </a:r>
            <a:r>
              <a:rPr lang="en-US" sz="4000" b="1" dirty="0" err="1"/>
              <a:t>ol</a:t>
            </a:r>
            <a:r>
              <a:rPr lang="en-US" sz="4000" b="1" dirty="0"/>
              <a:t>’ days,</a:t>
            </a:r>
          </a:p>
          <a:p>
            <a:r>
              <a:rPr lang="en-US" sz="4000" b="1" dirty="0"/>
              <a:t>When our mama sang us to sleep.</a:t>
            </a:r>
          </a:p>
          <a:p>
            <a:r>
              <a:rPr lang="en-US" sz="4000" b="1" dirty="0"/>
              <a:t>But now we’re stressed out.</a:t>
            </a:r>
          </a:p>
          <a:p>
            <a:r>
              <a:rPr lang="en-US" sz="4000" b="1" dirty="0"/>
              <a:t>Wish we could turn back time,</a:t>
            </a:r>
          </a:p>
          <a:p>
            <a:r>
              <a:rPr lang="en-US" sz="4000" b="1" dirty="0"/>
              <a:t>To the good </a:t>
            </a:r>
            <a:r>
              <a:rPr lang="en-US" sz="4000" b="1" dirty="0" err="1"/>
              <a:t>ol</a:t>
            </a:r>
            <a:r>
              <a:rPr lang="en-US" sz="4000" b="1" dirty="0"/>
              <a:t>’ days,</a:t>
            </a:r>
          </a:p>
          <a:p>
            <a:r>
              <a:rPr lang="en-US" sz="4000" b="1" dirty="0"/>
              <a:t>When our mama sang us to sleep.</a:t>
            </a:r>
          </a:p>
          <a:p>
            <a:r>
              <a:rPr lang="en-US" sz="4000" b="1" dirty="0"/>
              <a:t>But now we’re stressed out.</a:t>
            </a:r>
          </a:p>
        </p:txBody>
      </p:sp>
    </p:spTree>
    <p:extLst>
      <p:ext uri="{BB962C8B-B14F-4D97-AF65-F5344CB8AC3E}">
        <p14:creationId xmlns:p14="http://schemas.microsoft.com/office/powerpoint/2010/main" val="41367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419100"/>
            <a:ext cx="10287000" cy="2031325"/>
          </a:xfrm>
        </p:spPr>
        <p:txBody>
          <a:bodyPr/>
          <a:lstStyle/>
          <a:p>
            <a:pPr algn="ctr"/>
            <a:r>
              <a:rPr lang="ru-RU" sz="4400" dirty="0" smtClean="0"/>
              <a:t>ЦЕЛИ, КОТОРЫЕ СТОЯТ ПЕРЕД ВСЕМИ УЧАСТНИКАМИ УЧЕБНОГО ПРОЦЕССА ГБОУ МО СП ФМЛ 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19100"/>
            <a:ext cx="4461163" cy="17526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752600" y="2705100"/>
            <a:ext cx="13792200" cy="560153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,1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rgbClr val="FF0000"/>
                </a:solidFill>
              </a:rPr>
              <a:t>УЧАСТИЕ В ОЛИМПИАДНОМ ДВИЖЕНИИ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2022-2023 учебном году среди учеников Лицея было _____ призеров и победителей </a:t>
            </a:r>
            <a:r>
              <a:rPr lang="ru-RU" dirty="0" err="1" smtClean="0">
                <a:solidFill>
                  <a:schemeClr val="tx1"/>
                </a:solidFill>
              </a:rPr>
              <a:t>ВСоШ</a:t>
            </a:r>
            <a:r>
              <a:rPr lang="ru-RU" dirty="0" smtClean="0">
                <a:solidFill>
                  <a:schemeClr val="tx1"/>
                </a:solidFill>
              </a:rPr>
              <a:t> муниципального этапа и _____ призеров и победителей </a:t>
            </a:r>
            <a:r>
              <a:rPr lang="ru-RU" dirty="0" err="1" smtClean="0">
                <a:solidFill>
                  <a:schemeClr val="tx1"/>
                </a:solidFill>
              </a:rPr>
              <a:t>ВСоШ</a:t>
            </a:r>
            <a:r>
              <a:rPr lang="ru-RU" dirty="0" smtClean="0">
                <a:solidFill>
                  <a:schemeClr val="tx1"/>
                </a:solidFill>
              </a:rPr>
              <a:t> регионального этапа).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2. </a:t>
            </a:r>
            <a:r>
              <a:rPr lang="ru-RU" dirty="0" smtClean="0">
                <a:solidFill>
                  <a:srgbClr val="FF0000"/>
                </a:solidFill>
              </a:rPr>
              <a:t>УЧАСТИЕ В ПРОЕКТНОЙ ДЕЯТЕЛЬНОСТИ</a:t>
            </a:r>
            <a:r>
              <a:rPr lang="ru-RU" dirty="0" smtClean="0">
                <a:solidFill>
                  <a:schemeClr val="tx1"/>
                </a:solidFill>
              </a:rPr>
              <a:t>, не только с лингвистическими темами , но и проектами в </a:t>
            </a:r>
            <a:r>
              <a:rPr lang="ru-RU" dirty="0" err="1" smtClean="0">
                <a:solidFill>
                  <a:schemeClr val="tx1"/>
                </a:solidFill>
              </a:rPr>
              <a:t>межпредметной</a:t>
            </a:r>
            <a:r>
              <a:rPr lang="ru-RU" dirty="0" smtClean="0">
                <a:solidFill>
                  <a:schemeClr val="tx1"/>
                </a:solidFill>
              </a:rPr>
              <a:t> области).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rgbClr val="FF0000"/>
                </a:solidFill>
              </a:rPr>
              <a:t>УСПЕШНАЯ СДАЧА ОГЭ и ЕГЭ </a:t>
            </a:r>
            <a:r>
              <a:rPr lang="ru-RU" dirty="0" smtClean="0">
                <a:solidFill>
                  <a:schemeClr val="tx1"/>
                </a:solidFill>
              </a:rPr>
              <a:t>(средний балл учеников нашего </a:t>
            </a:r>
            <a:r>
              <a:rPr lang="ru-RU" dirty="0" err="1" smtClean="0">
                <a:solidFill>
                  <a:schemeClr val="tx1"/>
                </a:solidFill>
              </a:rPr>
              <a:t>ицея</a:t>
            </a:r>
            <a:r>
              <a:rPr lang="ru-RU" dirty="0" smtClean="0">
                <a:solidFill>
                  <a:schemeClr val="tx1"/>
                </a:solidFill>
              </a:rPr>
              <a:t> составляет___)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4. </a:t>
            </a:r>
            <a:r>
              <a:rPr lang="ru-RU" dirty="0" smtClean="0">
                <a:solidFill>
                  <a:srgbClr val="FF0000"/>
                </a:solidFill>
              </a:rPr>
              <a:t>СОЗДАНИЕ У УЧАЩИХСЯ ЛИЦЕЯ БАЗЫ ЗНАНИЙ</a:t>
            </a:r>
            <a:r>
              <a:rPr lang="ru-RU" dirty="0" smtClean="0">
                <a:solidFill>
                  <a:schemeClr val="tx1"/>
                </a:solidFill>
              </a:rPr>
              <a:t>, которая позволит им в дальнейшем комфортно получать образование в ведущих ВУЗах страны 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7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058" y="401945"/>
            <a:ext cx="17605882" cy="984885"/>
          </a:xfrm>
        </p:spPr>
        <p:txBody>
          <a:bodyPr/>
          <a:lstStyle/>
          <a:p>
            <a:r>
              <a:rPr lang="ru-RU" dirty="0" smtClean="0"/>
              <a:t>Задание на практику лексики на тему ЕДА. </a:t>
            </a:r>
            <a:br>
              <a:rPr lang="ru-RU" dirty="0" smtClean="0"/>
            </a:br>
            <a:r>
              <a:rPr lang="ru-RU" dirty="0" smtClean="0"/>
              <a:t>Посмотрите видео и заполните пропуски.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14500"/>
            <a:ext cx="17656311" cy="85725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66900"/>
            <a:ext cx="16840200" cy="430887"/>
          </a:xfrm>
        </p:spPr>
        <p:txBody>
          <a:bodyPr/>
          <a:lstStyle/>
          <a:p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6528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72" y="588818"/>
            <a:ext cx="16770927" cy="935528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0" y="571500"/>
            <a:ext cx="17221200" cy="937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14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0" y="876300"/>
            <a:ext cx="15011400" cy="6217087"/>
          </a:xfrm>
        </p:spPr>
        <p:txBody>
          <a:bodyPr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sz="8800" dirty="0" smtClean="0">
              <a:solidFill>
                <a:schemeClr val="tx1"/>
              </a:solidFill>
            </a:endParaRPr>
          </a:p>
          <a:p>
            <a:pPr algn="ctr"/>
            <a:r>
              <a:rPr lang="ru-RU" sz="8800" dirty="0" smtClean="0">
                <a:solidFill>
                  <a:schemeClr val="tx1"/>
                </a:solidFill>
              </a:rPr>
              <a:t>НАШИ УЧЕНИКИ – НАША ГОРДОСТЬ</a:t>
            </a:r>
            <a:endParaRPr lang="ru-RU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747897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УЧАСТНИКИ РЕГИОНАЛЬНОГО ЭТАПА </a:t>
            </a:r>
            <a:r>
              <a:rPr lang="ru-RU" sz="5400" dirty="0" err="1" smtClean="0">
                <a:solidFill>
                  <a:schemeClr val="tx1"/>
                </a:solidFill>
              </a:rPr>
              <a:t>ВсОШ</a:t>
            </a:r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ПО АНГЛИЙСКОМУ ЯЗЫКУ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endParaRPr lang="ru-RU" sz="5400" dirty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ЕГОР МАЙОРОВ 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ГЕОРГИЙ АГЗАМОВ</a:t>
            </a:r>
          </a:p>
        </p:txBody>
      </p:sp>
    </p:spTree>
    <p:extLst>
      <p:ext uri="{BB962C8B-B14F-4D97-AF65-F5344CB8AC3E}">
        <p14:creationId xmlns:p14="http://schemas.microsoft.com/office/powerpoint/2010/main" val="143612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747897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УЧАСТНИКИ ПРОГРАММЫ «ВЗЛЕТ»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ПО АНГЛИЙСКОМУ ЯЗЫКУ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endParaRPr lang="ru-RU" sz="5400" dirty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ЕГОР МАЙОРОВ 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ВЕРОНИКА ДАВЫДКИНА</a:t>
            </a:r>
          </a:p>
        </p:txBody>
      </p:sp>
    </p:spTree>
    <p:extLst>
      <p:ext uri="{BB962C8B-B14F-4D97-AF65-F5344CB8AC3E}">
        <p14:creationId xmlns:p14="http://schemas.microsoft.com/office/powerpoint/2010/main" val="357143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747897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УЧАСТНИКИ ПРОГРАММЫ «ВЗЛЕТ»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ПО АНГЛИЙСКОМУ ЯЗЫКУ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endParaRPr lang="ru-RU" sz="5400" dirty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ЕГОР МАЙОРОВ 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ВЕРОНИКА ДАВЫДКИНА</a:t>
            </a:r>
          </a:p>
        </p:txBody>
      </p:sp>
    </p:spTree>
    <p:extLst>
      <p:ext uri="{BB962C8B-B14F-4D97-AF65-F5344CB8AC3E}">
        <p14:creationId xmlns:p14="http://schemas.microsoft.com/office/powerpoint/2010/main" val="22339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914096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АВТОРЫ МЕЖПРЕДМЕТНОГО  ИССЛЕДОВАТЕЛЬСКОГО ПРОЕКТА 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«ЯЗЫК ПРОГРАММИРОВАНИЯ АДА В СОВРЕМЕННОМ МИРЕ»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(ИНФОРМАТИКА + АНГЛИЙСКИЙ ЯЗЫК)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ЕЛЕНА СИМАЧКОВА 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АЛИНА НОВИЦКАЯ</a:t>
            </a:r>
          </a:p>
        </p:txBody>
      </p:sp>
    </p:spTree>
    <p:extLst>
      <p:ext uri="{BB962C8B-B14F-4D97-AF65-F5344CB8AC3E}">
        <p14:creationId xmlns:p14="http://schemas.microsoft.com/office/powerpoint/2010/main" val="26766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914096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АВТОРЫ МЕЖПРЕДМЕТНОГО  ИССЛЕДОВАТЕЛЬСКОГО ПРОЕКТА 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«ЭКСПЕРИМЕНТЫ ПО ИЗМЕРЕНИЮ ПЛОТНОСТИ ЗЕМЛИ ГЕНРИ КАВЕНДИША»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(ФИЗИКА+АНГЛИЙСКИЙ ЯЗЫК)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ВИОЛЕТТА КОНДРАЦОВА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ЕКАТЕРИНА НИКОЛАЕВА</a:t>
            </a:r>
          </a:p>
        </p:txBody>
      </p:sp>
    </p:spTree>
    <p:extLst>
      <p:ext uri="{BB962C8B-B14F-4D97-AF65-F5344CB8AC3E}">
        <p14:creationId xmlns:p14="http://schemas.microsoft.com/office/powerpoint/2010/main" val="28720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647700"/>
            <a:ext cx="16306800" cy="664797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УЧАСТНИКИ МЕЖДУНАРОДНОГО ПРОЕКТА </a:t>
            </a:r>
          </a:p>
          <a:p>
            <a:pPr algn="ctr"/>
            <a:r>
              <a:rPr lang="en-US" sz="5400" dirty="0">
                <a:solidFill>
                  <a:schemeClr val="tx1"/>
                </a:solidFill>
              </a:rPr>
              <a:t>Students Experience Exchange </a:t>
            </a:r>
            <a:r>
              <a:rPr lang="en-US" sz="5400" dirty="0" err="1" smtClean="0">
                <a:solidFill>
                  <a:schemeClr val="tx1"/>
                </a:solidFill>
              </a:rPr>
              <a:t>programme</a:t>
            </a:r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ВАРВАРА ГЛОЗМАН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endParaRPr lang="ru-RU" sz="5400" dirty="0" smtClean="0">
              <a:solidFill>
                <a:schemeClr val="tx1"/>
              </a:solidFill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АЛЕКСЕЙ ПАЛАМАРЧУК</a:t>
            </a:r>
          </a:p>
        </p:txBody>
      </p:sp>
    </p:spTree>
    <p:extLst>
      <p:ext uri="{BB962C8B-B14F-4D97-AF65-F5344CB8AC3E}">
        <p14:creationId xmlns:p14="http://schemas.microsoft.com/office/powerpoint/2010/main" val="238493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D4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7723" y="3488847"/>
            <a:ext cx="6930276" cy="57721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13628" y="2476738"/>
            <a:ext cx="319024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spc="-385" dirty="0">
                <a:solidFill>
                  <a:srgbClr val="622A2A"/>
                </a:solidFill>
                <a:latin typeface="Arial"/>
                <a:cs typeface="Arial"/>
              </a:rPr>
              <a:t>З</a:t>
            </a:r>
            <a:r>
              <a:rPr sz="4100" spc="365" dirty="0">
                <a:solidFill>
                  <a:srgbClr val="622A2A"/>
                </a:solidFill>
                <a:latin typeface="Arial"/>
                <a:cs typeface="Arial"/>
              </a:rPr>
              <a:t>а</a:t>
            </a:r>
            <a:r>
              <a:rPr sz="4100" spc="130" dirty="0">
                <a:solidFill>
                  <a:srgbClr val="622A2A"/>
                </a:solidFill>
                <a:latin typeface="Arial"/>
                <a:cs typeface="Arial"/>
              </a:rPr>
              <a:t>к</a:t>
            </a:r>
            <a:r>
              <a:rPr sz="4100" spc="-350" dirty="0">
                <a:solidFill>
                  <a:srgbClr val="622A2A"/>
                </a:solidFill>
                <a:latin typeface="Arial"/>
                <a:cs typeface="Arial"/>
              </a:rPr>
              <a:t>л</a:t>
            </a:r>
            <a:r>
              <a:rPr sz="4100" spc="-20" dirty="0">
                <a:solidFill>
                  <a:srgbClr val="622A2A"/>
                </a:solidFill>
                <a:latin typeface="Arial"/>
                <a:cs typeface="Arial"/>
              </a:rPr>
              <a:t>ю</a:t>
            </a:r>
            <a:r>
              <a:rPr sz="4100" spc="-280" dirty="0">
                <a:solidFill>
                  <a:srgbClr val="622A2A"/>
                </a:solidFill>
                <a:latin typeface="Arial"/>
                <a:cs typeface="Arial"/>
              </a:rPr>
              <a:t>ч</a:t>
            </a:r>
            <a:r>
              <a:rPr sz="4100" spc="229" dirty="0">
                <a:solidFill>
                  <a:srgbClr val="622A2A"/>
                </a:solidFill>
                <a:latin typeface="Arial"/>
                <a:cs typeface="Arial"/>
              </a:rPr>
              <a:t>е</a:t>
            </a:r>
            <a:r>
              <a:rPr sz="4100" spc="-30" dirty="0">
                <a:solidFill>
                  <a:srgbClr val="622A2A"/>
                </a:solidFill>
                <a:latin typeface="Arial"/>
                <a:cs typeface="Arial"/>
              </a:rPr>
              <a:t>н</a:t>
            </a:r>
            <a:r>
              <a:rPr sz="4100" spc="-55" dirty="0">
                <a:solidFill>
                  <a:srgbClr val="622A2A"/>
                </a:solidFill>
                <a:latin typeface="Arial"/>
                <a:cs typeface="Arial"/>
              </a:rPr>
              <a:t>и</a:t>
            </a:r>
            <a:r>
              <a:rPr sz="4100" spc="315" dirty="0">
                <a:solidFill>
                  <a:srgbClr val="622A2A"/>
                </a:solidFill>
                <a:latin typeface="Arial"/>
                <a:cs typeface="Arial"/>
              </a:rPr>
              <a:t>е</a:t>
            </a:r>
            <a:endParaRPr sz="4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099" y="4299344"/>
            <a:ext cx="10894695" cy="2406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635" marR="120014" algn="ctr">
              <a:lnSpc>
                <a:spcPct val="115700"/>
              </a:lnSpc>
              <a:spcBef>
                <a:spcPts val="100"/>
              </a:spcBef>
            </a:pPr>
            <a:r>
              <a:rPr sz="2700" b="1" spc="250" dirty="0">
                <a:solidFill>
                  <a:srgbClr val="622A2A"/>
                </a:solidFill>
                <a:latin typeface="Trebuchet MS"/>
                <a:cs typeface="Trebuchet MS"/>
              </a:rPr>
              <a:t>Коммуникативная</a:t>
            </a:r>
            <a:r>
              <a:rPr sz="2700" b="1" spc="-12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210" dirty="0">
                <a:solidFill>
                  <a:srgbClr val="622A2A"/>
                </a:solidFill>
                <a:latin typeface="Trebuchet MS"/>
                <a:cs typeface="Trebuchet MS"/>
              </a:rPr>
              <a:t>методика,</a:t>
            </a:r>
            <a:r>
              <a:rPr sz="2700" b="1" spc="-114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215" dirty="0">
                <a:solidFill>
                  <a:srgbClr val="622A2A"/>
                </a:solidFill>
                <a:latin typeface="Trebuchet MS"/>
                <a:cs typeface="Trebuchet MS"/>
              </a:rPr>
              <a:t>вобрала</a:t>
            </a:r>
            <a:r>
              <a:rPr sz="2700" b="1" spc="-12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330" dirty="0">
                <a:solidFill>
                  <a:srgbClr val="622A2A"/>
                </a:solidFill>
                <a:latin typeface="Trebuchet MS"/>
                <a:cs typeface="Trebuchet MS"/>
              </a:rPr>
              <a:t>в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10" dirty="0">
                <a:solidFill>
                  <a:srgbClr val="622A2A"/>
                </a:solidFill>
                <a:latin typeface="Trebuchet MS"/>
                <a:cs typeface="Trebuchet MS"/>
              </a:rPr>
              <a:t>себя</a:t>
            </a:r>
            <a:r>
              <a:rPr sz="2700" b="1" spc="-12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240" dirty="0">
                <a:solidFill>
                  <a:srgbClr val="622A2A"/>
                </a:solidFill>
                <a:latin typeface="Trebuchet MS"/>
                <a:cs typeface="Trebuchet MS"/>
              </a:rPr>
              <a:t>множество </a:t>
            </a:r>
            <a:r>
              <a:rPr sz="2700" b="1" spc="-79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90" dirty="0">
                <a:solidFill>
                  <a:srgbClr val="622A2A"/>
                </a:solidFill>
                <a:latin typeface="Trebuchet MS"/>
                <a:cs typeface="Trebuchet MS"/>
              </a:rPr>
              <a:t>полезных</a:t>
            </a:r>
            <a:r>
              <a:rPr sz="2700" b="1" spc="-12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200" dirty="0">
                <a:solidFill>
                  <a:srgbClr val="622A2A"/>
                </a:solidFill>
                <a:latin typeface="Trebuchet MS"/>
                <a:cs typeface="Trebuchet MS"/>
              </a:rPr>
              <a:t>элементов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235" dirty="0">
                <a:solidFill>
                  <a:srgbClr val="622A2A"/>
                </a:solidFill>
                <a:latin typeface="Trebuchet MS"/>
                <a:cs typeface="Trebuchet MS"/>
              </a:rPr>
              <a:t>от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95" dirty="0">
                <a:solidFill>
                  <a:srgbClr val="622A2A"/>
                </a:solidFill>
                <a:latin typeface="Trebuchet MS"/>
                <a:cs typeface="Trebuchet MS"/>
              </a:rPr>
              <a:t>других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65" dirty="0">
                <a:solidFill>
                  <a:srgbClr val="622A2A"/>
                </a:solidFill>
                <a:latin typeface="Trebuchet MS"/>
                <a:cs typeface="Trebuchet MS"/>
              </a:rPr>
              <a:t>подходов.</a:t>
            </a:r>
            <a:endParaRPr sz="2700">
              <a:latin typeface="Trebuchet MS"/>
              <a:cs typeface="Trebuchet MS"/>
            </a:endParaRPr>
          </a:p>
          <a:p>
            <a:pPr marL="12700" marR="5080" algn="ctr">
              <a:lnSpc>
                <a:spcPct val="115700"/>
              </a:lnSpc>
              <a:spcBef>
                <a:spcPts val="5"/>
              </a:spcBef>
            </a:pPr>
            <a:r>
              <a:rPr sz="2700" b="1" spc="200" dirty="0">
                <a:solidFill>
                  <a:srgbClr val="622A2A"/>
                </a:solidFill>
                <a:latin typeface="Trebuchet MS"/>
                <a:cs typeface="Trebuchet MS"/>
              </a:rPr>
              <a:t>В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80" dirty="0">
                <a:solidFill>
                  <a:srgbClr val="622A2A"/>
                </a:solidFill>
                <a:latin typeface="Trebuchet MS"/>
                <a:cs typeface="Trebuchet MS"/>
              </a:rPr>
              <a:t>н</a:t>
            </a:r>
            <a:r>
              <a:rPr sz="2700" b="1" spc="225" dirty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700" b="1" spc="50" dirty="0">
                <a:solidFill>
                  <a:srgbClr val="622A2A"/>
                </a:solidFill>
                <a:latin typeface="Trebuchet MS"/>
                <a:cs typeface="Trebuchet MS"/>
              </a:rPr>
              <a:t>с</a:t>
            </a:r>
            <a:r>
              <a:rPr sz="2700" b="1" spc="300" dirty="0">
                <a:solidFill>
                  <a:srgbClr val="622A2A"/>
                </a:solidFill>
                <a:latin typeface="Trebuchet MS"/>
                <a:cs typeface="Trebuchet MS"/>
              </a:rPr>
              <a:t>т</a:t>
            </a:r>
            <a:r>
              <a:rPr sz="2700" b="1" spc="170" dirty="0">
                <a:solidFill>
                  <a:srgbClr val="622A2A"/>
                </a:solidFill>
                <a:latin typeface="Trebuchet MS"/>
                <a:cs typeface="Trebuchet MS"/>
              </a:rPr>
              <a:t>о</a:t>
            </a:r>
            <a:r>
              <a:rPr sz="2700" b="1" spc="120" dirty="0">
                <a:solidFill>
                  <a:srgbClr val="622A2A"/>
                </a:solidFill>
                <a:latin typeface="Trebuchet MS"/>
                <a:cs typeface="Trebuchet MS"/>
              </a:rPr>
              <a:t>я</a:t>
            </a:r>
            <a:r>
              <a:rPr sz="2700" b="1" spc="665" dirty="0">
                <a:solidFill>
                  <a:srgbClr val="622A2A"/>
                </a:solidFill>
                <a:latin typeface="Trebuchet MS"/>
                <a:cs typeface="Trebuchet MS"/>
              </a:rPr>
              <a:t>щ</a:t>
            </a:r>
            <a:r>
              <a:rPr sz="2700" b="1" spc="95" dirty="0">
                <a:solidFill>
                  <a:srgbClr val="622A2A"/>
                </a:solidFill>
                <a:latin typeface="Trebuchet MS"/>
                <a:cs typeface="Trebuchet MS"/>
              </a:rPr>
              <a:t>е</a:t>
            </a:r>
            <a:r>
              <a:rPr sz="2700" b="1" spc="100" dirty="0">
                <a:solidFill>
                  <a:srgbClr val="622A2A"/>
                </a:solidFill>
                <a:latin typeface="Trebuchet MS"/>
                <a:cs typeface="Trebuchet MS"/>
              </a:rPr>
              <a:t>е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325" dirty="0">
                <a:solidFill>
                  <a:srgbClr val="622A2A"/>
                </a:solidFill>
                <a:latin typeface="Trebuchet MS"/>
                <a:cs typeface="Trebuchet MS"/>
              </a:rPr>
              <a:t>в</a:t>
            </a:r>
            <a:r>
              <a:rPr sz="2700" b="1" spc="145" dirty="0">
                <a:solidFill>
                  <a:srgbClr val="622A2A"/>
                </a:solidFill>
                <a:latin typeface="Trebuchet MS"/>
                <a:cs typeface="Trebuchet MS"/>
              </a:rPr>
              <a:t>р</a:t>
            </a:r>
            <a:r>
              <a:rPr sz="2700" b="1" spc="95" dirty="0">
                <a:solidFill>
                  <a:srgbClr val="622A2A"/>
                </a:solidFill>
                <a:latin typeface="Trebuchet MS"/>
                <a:cs typeface="Trebuchet MS"/>
              </a:rPr>
              <a:t>е</a:t>
            </a:r>
            <a:r>
              <a:rPr sz="2700" b="1" spc="360" dirty="0">
                <a:solidFill>
                  <a:srgbClr val="622A2A"/>
                </a:solidFill>
                <a:latin typeface="Trebuchet MS"/>
                <a:cs typeface="Trebuchet MS"/>
              </a:rPr>
              <a:t>м</a:t>
            </a:r>
            <a:r>
              <a:rPr sz="2700" b="1" spc="125" dirty="0">
                <a:solidFill>
                  <a:srgbClr val="622A2A"/>
                </a:solidFill>
                <a:latin typeface="Trebuchet MS"/>
                <a:cs typeface="Trebuchet MS"/>
              </a:rPr>
              <a:t>я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335" dirty="0">
                <a:solidFill>
                  <a:srgbClr val="622A2A"/>
                </a:solidFill>
                <a:latin typeface="Trebuchet MS"/>
                <a:cs typeface="Trebuchet MS"/>
              </a:rPr>
              <a:t>к</a:t>
            </a:r>
            <a:r>
              <a:rPr sz="2700" b="1" spc="170" dirty="0">
                <a:solidFill>
                  <a:srgbClr val="622A2A"/>
                </a:solidFill>
                <a:latin typeface="Trebuchet MS"/>
                <a:cs typeface="Trebuchet MS"/>
              </a:rPr>
              <a:t>о</a:t>
            </a:r>
            <a:r>
              <a:rPr sz="2700" b="1" spc="360" dirty="0">
                <a:solidFill>
                  <a:srgbClr val="622A2A"/>
                </a:solidFill>
                <a:latin typeface="Trebuchet MS"/>
                <a:cs typeface="Trebuchet MS"/>
              </a:rPr>
              <a:t>мм</a:t>
            </a:r>
            <a:r>
              <a:rPr sz="2700" b="1" spc="170" dirty="0">
                <a:solidFill>
                  <a:srgbClr val="622A2A"/>
                </a:solidFill>
                <a:latin typeface="Trebuchet MS"/>
                <a:cs typeface="Trebuchet MS"/>
              </a:rPr>
              <a:t>у</a:t>
            </a:r>
            <a:r>
              <a:rPr sz="2700" b="1" spc="180" dirty="0">
                <a:solidFill>
                  <a:srgbClr val="622A2A"/>
                </a:solidFill>
                <a:latin typeface="Trebuchet MS"/>
                <a:cs typeface="Trebuchet MS"/>
              </a:rPr>
              <a:t>н</a:t>
            </a:r>
            <a:r>
              <a:rPr sz="2700" b="1" spc="325" dirty="0">
                <a:solidFill>
                  <a:srgbClr val="622A2A"/>
                </a:solidFill>
                <a:latin typeface="Trebuchet MS"/>
                <a:cs typeface="Trebuchet MS"/>
              </a:rPr>
              <a:t>и</a:t>
            </a:r>
            <a:r>
              <a:rPr sz="2700" b="1" spc="335" dirty="0">
                <a:solidFill>
                  <a:srgbClr val="622A2A"/>
                </a:solidFill>
                <a:latin typeface="Trebuchet MS"/>
                <a:cs typeface="Trebuchet MS"/>
              </a:rPr>
              <a:t>к</a:t>
            </a:r>
            <a:r>
              <a:rPr sz="2700" b="1" spc="225" dirty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700" b="1" spc="300" dirty="0">
                <a:solidFill>
                  <a:srgbClr val="622A2A"/>
                </a:solidFill>
                <a:latin typeface="Trebuchet MS"/>
                <a:cs typeface="Trebuchet MS"/>
              </a:rPr>
              <a:t>т</a:t>
            </a:r>
            <a:r>
              <a:rPr sz="2700" b="1" spc="325" dirty="0">
                <a:solidFill>
                  <a:srgbClr val="622A2A"/>
                </a:solidFill>
                <a:latin typeface="Trebuchet MS"/>
                <a:cs typeface="Trebuchet MS"/>
              </a:rPr>
              <a:t>ив</a:t>
            </a:r>
            <a:r>
              <a:rPr sz="2700" b="1" spc="180" dirty="0">
                <a:solidFill>
                  <a:srgbClr val="622A2A"/>
                </a:solidFill>
                <a:latin typeface="Trebuchet MS"/>
                <a:cs typeface="Trebuchet MS"/>
              </a:rPr>
              <a:t>н</a:t>
            </a:r>
            <a:r>
              <a:rPr sz="2700" b="1" spc="225" dirty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700" b="1" spc="125" dirty="0">
                <a:solidFill>
                  <a:srgbClr val="622A2A"/>
                </a:solidFill>
                <a:latin typeface="Trebuchet MS"/>
                <a:cs typeface="Trebuchet MS"/>
              </a:rPr>
              <a:t>я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360" dirty="0">
                <a:solidFill>
                  <a:srgbClr val="622A2A"/>
                </a:solidFill>
                <a:latin typeface="Trebuchet MS"/>
                <a:cs typeface="Trebuchet MS"/>
              </a:rPr>
              <a:t>м</a:t>
            </a:r>
            <a:r>
              <a:rPr sz="2700" b="1" spc="95" dirty="0">
                <a:solidFill>
                  <a:srgbClr val="622A2A"/>
                </a:solidFill>
                <a:latin typeface="Trebuchet MS"/>
                <a:cs typeface="Trebuchet MS"/>
              </a:rPr>
              <a:t>е</a:t>
            </a:r>
            <a:r>
              <a:rPr sz="2700" b="1" spc="300" dirty="0">
                <a:solidFill>
                  <a:srgbClr val="622A2A"/>
                </a:solidFill>
                <a:latin typeface="Trebuchet MS"/>
                <a:cs typeface="Trebuchet MS"/>
              </a:rPr>
              <a:t>т</a:t>
            </a:r>
            <a:r>
              <a:rPr sz="2700" b="1" spc="170" dirty="0">
                <a:solidFill>
                  <a:srgbClr val="622A2A"/>
                </a:solidFill>
                <a:latin typeface="Trebuchet MS"/>
                <a:cs typeface="Trebuchet MS"/>
              </a:rPr>
              <a:t>о</a:t>
            </a:r>
            <a:r>
              <a:rPr sz="2700" b="1" spc="254" dirty="0">
                <a:solidFill>
                  <a:srgbClr val="622A2A"/>
                </a:solidFill>
                <a:latin typeface="Trebuchet MS"/>
                <a:cs typeface="Trebuchet MS"/>
              </a:rPr>
              <a:t>д</a:t>
            </a:r>
            <a:r>
              <a:rPr sz="2700" b="1" spc="325" dirty="0">
                <a:solidFill>
                  <a:srgbClr val="622A2A"/>
                </a:solidFill>
                <a:latin typeface="Trebuchet MS"/>
                <a:cs typeface="Trebuchet MS"/>
              </a:rPr>
              <a:t>и</a:t>
            </a:r>
            <a:r>
              <a:rPr sz="2700" b="1" spc="335" dirty="0">
                <a:solidFill>
                  <a:srgbClr val="622A2A"/>
                </a:solidFill>
                <a:latin typeface="Trebuchet MS"/>
                <a:cs typeface="Trebuchet MS"/>
              </a:rPr>
              <a:t>к</a:t>
            </a:r>
            <a:r>
              <a:rPr sz="2700" b="1" spc="229" dirty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-140" dirty="0">
                <a:solidFill>
                  <a:srgbClr val="622A2A"/>
                </a:solidFill>
                <a:latin typeface="Trebuchet MS"/>
                <a:cs typeface="Trebuchet MS"/>
              </a:rPr>
              <a:t>-</a:t>
            </a:r>
            <a:r>
              <a:rPr sz="2700" b="1" spc="-114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70" dirty="0">
                <a:solidFill>
                  <a:srgbClr val="622A2A"/>
                </a:solidFill>
                <a:latin typeface="Trebuchet MS"/>
                <a:cs typeface="Trebuchet MS"/>
              </a:rPr>
              <a:t>о</a:t>
            </a:r>
            <a:r>
              <a:rPr sz="2700" b="1" spc="254" dirty="0">
                <a:solidFill>
                  <a:srgbClr val="622A2A"/>
                </a:solidFill>
                <a:latin typeface="Trebuchet MS"/>
                <a:cs typeface="Trebuchet MS"/>
              </a:rPr>
              <a:t>д</a:t>
            </a:r>
            <a:r>
              <a:rPr sz="2700" b="1" spc="180" dirty="0">
                <a:solidFill>
                  <a:srgbClr val="622A2A"/>
                </a:solidFill>
                <a:latin typeface="Trebuchet MS"/>
                <a:cs typeface="Trebuchet MS"/>
              </a:rPr>
              <a:t>н</a:t>
            </a:r>
            <a:r>
              <a:rPr sz="2700" b="1" spc="229" dirty="0">
                <a:solidFill>
                  <a:srgbClr val="622A2A"/>
                </a:solidFill>
                <a:latin typeface="Trebuchet MS"/>
                <a:cs typeface="Trebuchet MS"/>
              </a:rPr>
              <a:t>а</a:t>
            </a:r>
            <a:r>
              <a:rPr sz="2700" b="1" spc="-120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325" dirty="0">
                <a:solidFill>
                  <a:srgbClr val="622A2A"/>
                </a:solidFill>
                <a:latin typeface="Trebuchet MS"/>
                <a:cs typeface="Trebuchet MS"/>
              </a:rPr>
              <a:t>и</a:t>
            </a:r>
            <a:r>
              <a:rPr sz="2700" b="1" spc="140" dirty="0">
                <a:solidFill>
                  <a:srgbClr val="622A2A"/>
                </a:solidFill>
                <a:latin typeface="Trebuchet MS"/>
                <a:cs typeface="Trebuchet MS"/>
              </a:rPr>
              <a:t>з  </a:t>
            </a:r>
            <a:r>
              <a:rPr sz="2700" b="1" spc="225" dirty="0">
                <a:solidFill>
                  <a:srgbClr val="622A2A"/>
                </a:solidFill>
                <a:latin typeface="Trebuchet MS"/>
                <a:cs typeface="Trebuchet MS"/>
              </a:rPr>
              <a:t>самых </a:t>
            </a:r>
            <a:r>
              <a:rPr sz="2700" b="1" spc="220" dirty="0">
                <a:solidFill>
                  <a:srgbClr val="622A2A"/>
                </a:solidFill>
                <a:latin typeface="Trebuchet MS"/>
                <a:cs typeface="Trebuchet MS"/>
              </a:rPr>
              <a:t>эффективных </a:t>
            </a:r>
            <a:r>
              <a:rPr sz="2700" b="1" spc="330" dirty="0">
                <a:solidFill>
                  <a:srgbClr val="622A2A"/>
                </a:solidFill>
                <a:latin typeface="Trebuchet MS"/>
                <a:cs typeface="Trebuchet MS"/>
              </a:rPr>
              <a:t>и </a:t>
            </a:r>
            <a:r>
              <a:rPr sz="2700" b="1" spc="190" dirty="0">
                <a:solidFill>
                  <a:srgbClr val="622A2A"/>
                </a:solidFill>
                <a:latin typeface="Trebuchet MS"/>
                <a:cs typeface="Trebuchet MS"/>
              </a:rPr>
              <a:t>современных </a:t>
            </a:r>
            <a:r>
              <a:rPr sz="2700" b="1" spc="265" dirty="0">
                <a:solidFill>
                  <a:srgbClr val="622A2A"/>
                </a:solidFill>
                <a:latin typeface="Trebuchet MS"/>
                <a:cs typeface="Trebuchet MS"/>
              </a:rPr>
              <a:t>методик </a:t>
            </a:r>
            <a:r>
              <a:rPr sz="2700" b="1" spc="210" dirty="0">
                <a:solidFill>
                  <a:srgbClr val="622A2A"/>
                </a:solidFill>
                <a:latin typeface="Trebuchet MS"/>
                <a:cs typeface="Trebuchet MS"/>
              </a:rPr>
              <a:t>изучения </a:t>
            </a:r>
            <a:r>
              <a:rPr sz="2700" b="1" spc="215" dirty="0">
                <a:solidFill>
                  <a:srgbClr val="622A2A"/>
                </a:solidFill>
                <a:latin typeface="Trebuchet MS"/>
                <a:cs typeface="Trebuchet MS"/>
              </a:rPr>
              <a:t> </a:t>
            </a:r>
            <a:r>
              <a:rPr sz="2700" b="1" spc="160" dirty="0">
                <a:solidFill>
                  <a:srgbClr val="622A2A"/>
                </a:solidFill>
                <a:latin typeface="Trebuchet MS"/>
                <a:cs typeface="Trebuchet MS"/>
              </a:rPr>
              <a:t>языка.</a:t>
            </a:r>
            <a:endParaRPr sz="27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52600" y="419100"/>
            <a:ext cx="14478000" cy="9171742"/>
          </a:xfrm>
        </p:spPr>
        <p:txBody>
          <a:bodyPr/>
          <a:lstStyle/>
          <a:p>
            <a:r>
              <a:rPr lang="ru-RU" sz="4800" dirty="0" smtClean="0"/>
              <a:t>МАТЕРИАЛЫ, ИСПОЛЬЗУЕМЫЕ В РАБОТЕ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0" dirty="0"/>
              <a:t/>
            </a:r>
            <a:br>
              <a:rPr lang="ru-RU" b="0" dirty="0"/>
            </a:br>
            <a:r>
              <a:rPr lang="ru-RU" b="0" dirty="0" smtClean="0"/>
              <a:t>1.  </a:t>
            </a:r>
            <a:r>
              <a:rPr lang="ru-RU" sz="4400" b="0" dirty="0"/>
              <a:t>Учебные </a:t>
            </a:r>
            <a:r>
              <a:rPr lang="ru-RU" sz="4400" b="0" dirty="0" smtClean="0"/>
              <a:t>пособия </a:t>
            </a:r>
            <a:r>
              <a:rPr lang="en-US" sz="4400" b="0" dirty="0"/>
              <a:t>Forward </a:t>
            </a:r>
            <a:r>
              <a:rPr lang="ru-RU" sz="4400" b="0" dirty="0" err="1"/>
              <a:t>М.В.Вербицкая</a:t>
            </a:r>
            <a:r>
              <a:rPr lang="ru-RU" sz="4400" b="0" dirty="0"/>
              <a:t>, </a:t>
            </a:r>
            <a:r>
              <a:rPr lang="ru-RU" sz="4400" b="0" dirty="0" err="1"/>
              <a:t>Вентан</a:t>
            </a:r>
            <a:r>
              <a:rPr lang="ru-RU" sz="4400" b="0" dirty="0"/>
              <a:t> Гранд</a:t>
            </a:r>
            <a:r>
              <a:rPr lang="ru-RU" sz="4400" b="0" dirty="0" smtClean="0"/>
              <a:t>)</a:t>
            </a:r>
            <a:br>
              <a:rPr lang="ru-RU" sz="4400" b="0" dirty="0" smtClean="0"/>
            </a:b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/>
              <a:t>2. Дополнительные материалы иностранных издательств </a:t>
            </a:r>
            <a:r>
              <a:rPr lang="en-US" sz="4400" b="0" dirty="0"/>
              <a:t>Pearson</a:t>
            </a:r>
            <a:r>
              <a:rPr lang="ru-RU" sz="4400" b="0" dirty="0"/>
              <a:t>, </a:t>
            </a:r>
            <a:r>
              <a:rPr lang="en-US" sz="4400" b="0" dirty="0"/>
              <a:t>McMillan</a:t>
            </a:r>
            <a:r>
              <a:rPr lang="ru-RU" sz="4400" b="0" dirty="0"/>
              <a:t>, </a:t>
            </a:r>
            <a:r>
              <a:rPr lang="en-US" sz="4400" b="0" dirty="0"/>
              <a:t>Oxford</a:t>
            </a:r>
            <a:r>
              <a:rPr lang="ru-RU" sz="4400" b="0" dirty="0"/>
              <a:t> и др</a:t>
            </a:r>
            <a:r>
              <a:rPr lang="ru-RU" sz="4400" b="0" dirty="0" smtClean="0"/>
              <a:t>.</a:t>
            </a:r>
            <a:br>
              <a:rPr lang="ru-RU" sz="4400" b="0" dirty="0" smtClean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/>
              <a:t>3. Собственные авторские разработки, в том числе с использованием аутентичных материалов.</a:t>
            </a:r>
            <a:br>
              <a:rPr lang="ru-RU" sz="4400" b="0" dirty="0"/>
            </a:br>
            <a:endParaRPr lang="ru-RU" sz="4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981200" y="723900"/>
            <a:ext cx="14249400" cy="8248412"/>
          </a:xfrm>
        </p:spPr>
        <p:txBody>
          <a:bodyPr/>
          <a:lstStyle/>
          <a:p>
            <a:r>
              <a:rPr lang="ru-RU" sz="4800" dirty="0"/>
              <a:t>При выборе материалов мы учитываем</a:t>
            </a:r>
            <a:r>
              <a:rPr lang="ru-RU" sz="4800" dirty="0" smtClean="0"/>
              <a:t>:</a:t>
            </a:r>
            <a:br>
              <a:rPr lang="ru-RU" sz="4800" dirty="0" smtClean="0"/>
            </a:br>
            <a:r>
              <a:rPr lang="ru-RU" sz="4800" b="0" dirty="0"/>
              <a:t/>
            </a:r>
            <a:br>
              <a:rPr lang="ru-RU" sz="4800" b="0" dirty="0"/>
            </a:br>
            <a:r>
              <a:rPr lang="ru-RU" b="0" dirty="0" smtClean="0"/>
              <a:t>1. </a:t>
            </a:r>
            <a:r>
              <a:rPr lang="ru-RU" sz="4400" b="0" dirty="0" smtClean="0"/>
              <a:t>Требования программы</a:t>
            </a:r>
            <a:br>
              <a:rPr lang="ru-RU" sz="4400" b="0" dirty="0" smtClean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 smtClean="0"/>
              <a:t>2. Возрастные </a:t>
            </a:r>
            <a:r>
              <a:rPr lang="ru-RU" sz="4400" b="0" dirty="0"/>
              <a:t>особенности наших </a:t>
            </a:r>
            <a:r>
              <a:rPr lang="ru-RU" sz="4400" b="0" dirty="0" smtClean="0"/>
              <a:t>учащихся</a:t>
            </a:r>
            <a:br>
              <a:rPr lang="ru-RU" sz="4400" b="0" dirty="0" smtClean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 smtClean="0"/>
              <a:t>3. Интересы </a:t>
            </a:r>
            <a:r>
              <a:rPr lang="ru-RU" sz="4400" b="0" dirty="0"/>
              <a:t>и учащихся и учителя (все участники процесса </a:t>
            </a:r>
            <a:r>
              <a:rPr lang="ru-RU" sz="4400" b="0" dirty="0" smtClean="0"/>
              <a:t/>
            </a:r>
            <a:br>
              <a:rPr lang="ru-RU" sz="4400" b="0" dirty="0" smtClean="0"/>
            </a:br>
            <a:r>
              <a:rPr lang="ru-RU" sz="4400" b="0" dirty="0" smtClean="0"/>
              <a:t>должны </a:t>
            </a:r>
            <a:r>
              <a:rPr lang="ru-RU" sz="4400" b="0" dirty="0"/>
              <a:t>испытывать интерес к изучаемому материалу</a:t>
            </a:r>
            <a:r>
              <a:rPr lang="ru-RU" sz="4400" b="0" dirty="0" smtClean="0"/>
              <a:t>)</a:t>
            </a:r>
            <a:br>
              <a:rPr lang="ru-RU" sz="4400" b="0" dirty="0" smtClean="0"/>
            </a:br>
            <a:r>
              <a:rPr lang="ru-RU" sz="4400" b="0" dirty="0"/>
              <a:t/>
            </a:r>
            <a:br>
              <a:rPr lang="ru-RU" sz="4400" b="0" dirty="0"/>
            </a:br>
            <a:r>
              <a:rPr lang="ru-RU" sz="4400" b="0" dirty="0" smtClean="0"/>
              <a:t>4. Уровень </a:t>
            </a:r>
            <a:r>
              <a:rPr lang="ru-RU" sz="4400" b="0" dirty="0"/>
              <a:t>знаний учащихся</a:t>
            </a:r>
            <a:br>
              <a:rPr lang="ru-RU" sz="4400" b="0" dirty="0"/>
            </a:br>
            <a:endParaRPr lang="ru-RU" sz="4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24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60156" y="495300"/>
            <a:ext cx="12594243" cy="78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100" dirty="0" smtClean="0">
                <a:latin typeface="Trebuchet MS"/>
                <a:cs typeface="Trebuchet MS"/>
              </a:rPr>
              <a:t/>
            </a:r>
            <a:br>
              <a:rPr lang="ru-RU" sz="4100" dirty="0" smtClean="0">
                <a:latin typeface="Trebuchet MS"/>
                <a:cs typeface="Trebuchet MS"/>
              </a:rPr>
            </a:br>
            <a:r>
              <a:rPr lang="ru-RU" sz="4100" dirty="0">
                <a:latin typeface="Trebuchet MS"/>
                <a:cs typeface="Trebuchet MS"/>
              </a:rPr>
              <a:t/>
            </a:r>
            <a:br>
              <a:rPr lang="ru-RU" sz="4100" dirty="0">
                <a:latin typeface="Trebuchet MS"/>
                <a:cs typeface="Trebuchet MS"/>
              </a:rPr>
            </a:br>
            <a:r>
              <a:rPr lang="ru-RU" sz="4100" dirty="0" smtClean="0">
                <a:latin typeface="Trebuchet MS"/>
                <a:cs typeface="Trebuchet MS"/>
              </a:rPr>
              <a:t/>
            </a:r>
            <a:br>
              <a:rPr lang="ru-RU" sz="4100" dirty="0" smtClean="0">
                <a:latin typeface="Trebuchet MS"/>
                <a:cs typeface="Trebuchet MS"/>
              </a:rPr>
            </a:br>
            <a:r>
              <a:rPr lang="ru-RU" sz="9600" u="sng" dirty="0" smtClean="0">
                <a:latin typeface="Trebuchet MS"/>
                <a:cs typeface="Trebuchet MS"/>
              </a:rPr>
              <a:t>ПРАКТИКУМ</a:t>
            </a:r>
            <a:br>
              <a:rPr lang="ru-RU" sz="9600" u="sng" dirty="0" smtClean="0">
                <a:latin typeface="Trebuchet MS"/>
                <a:cs typeface="Trebuchet MS"/>
              </a:rPr>
            </a:br>
            <a:r>
              <a:rPr lang="ru-RU" sz="9600" dirty="0" smtClean="0">
                <a:latin typeface="Trebuchet MS"/>
                <a:cs typeface="Trebuchet MS"/>
              </a:rPr>
              <a:t>на основе собственных разработок</a:t>
            </a:r>
            <a:endParaRPr sz="9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1808477"/>
            <a:ext cx="15918180" cy="74549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15925" indent="-40386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16559" algn="l"/>
              </a:tabLst>
            </a:pPr>
            <a:r>
              <a:rPr sz="2800" b="1" spc="50" dirty="0">
                <a:latin typeface="Tahoma"/>
                <a:cs typeface="Tahoma"/>
              </a:rPr>
              <a:t>Thomas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Edison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American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inventor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90" dirty="0">
                <a:latin typeface="Tahoma"/>
                <a:cs typeface="Tahoma"/>
              </a:rPr>
              <a:t>___.(BUSINESS)</a:t>
            </a:r>
            <a:endParaRPr sz="2800" dirty="0">
              <a:latin typeface="Tahoma"/>
              <a:cs typeface="Tahoma"/>
            </a:endParaRPr>
          </a:p>
          <a:p>
            <a:pPr marL="12700" marR="101155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30" dirty="0">
                <a:latin typeface="Tahoma"/>
                <a:cs typeface="Tahoma"/>
              </a:rPr>
              <a:t>He </a:t>
            </a:r>
            <a:r>
              <a:rPr sz="2800" b="1" spc="50" dirty="0">
                <a:latin typeface="Tahoma"/>
                <a:cs typeface="Tahoma"/>
              </a:rPr>
              <a:t>developed </a:t>
            </a:r>
            <a:r>
              <a:rPr sz="2800" b="1" spc="90" dirty="0">
                <a:latin typeface="Tahoma"/>
                <a:cs typeface="Tahoma"/>
              </a:rPr>
              <a:t>many </a:t>
            </a:r>
            <a:r>
              <a:rPr sz="2800" b="1" spc="55" dirty="0">
                <a:latin typeface="Tahoma"/>
                <a:cs typeface="Tahoma"/>
              </a:rPr>
              <a:t>devices </a:t>
            </a:r>
            <a:r>
              <a:rPr sz="2800" b="1" spc="95" dirty="0">
                <a:latin typeface="Tahoma"/>
                <a:cs typeface="Tahoma"/>
              </a:rPr>
              <a:t>that </a:t>
            </a:r>
            <a:r>
              <a:rPr sz="2800" dirty="0">
                <a:latin typeface="SimSun"/>
                <a:cs typeface="SimSun"/>
              </a:rPr>
              <a:t>＿ </a:t>
            </a:r>
            <a:r>
              <a:rPr sz="2800" b="1" spc="60" dirty="0">
                <a:latin typeface="Tahoma"/>
                <a:cs typeface="Tahoma"/>
              </a:rPr>
              <a:t>influenced </a:t>
            </a:r>
            <a:r>
              <a:rPr sz="2800" b="1" spc="65" dirty="0">
                <a:latin typeface="Tahoma"/>
                <a:cs typeface="Tahoma"/>
              </a:rPr>
              <a:t>life around </a:t>
            </a:r>
            <a:r>
              <a:rPr sz="2800" b="1" spc="85" dirty="0">
                <a:latin typeface="Tahoma"/>
                <a:cs typeface="Tahoma"/>
              </a:rPr>
              <a:t>the </a:t>
            </a:r>
            <a:r>
              <a:rPr sz="2800" b="1" spc="55" dirty="0">
                <a:latin typeface="Tahoma"/>
                <a:cs typeface="Tahoma"/>
              </a:rPr>
              <a:t>world </a:t>
            </a:r>
            <a:r>
              <a:rPr sz="2800" b="1" spc="-110" dirty="0">
                <a:latin typeface="Tahoma"/>
                <a:cs typeface="Tahoma"/>
              </a:rPr>
              <a:t>(GREAT), </a:t>
            </a:r>
            <a:r>
              <a:rPr sz="2800" b="1" spc="-10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including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phonograph,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motion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picture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camera,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electric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light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bulb.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Edison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seventh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child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family.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went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school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only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endParaRPr sz="2800" dirty="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80" dirty="0">
                <a:latin typeface="Tahoma"/>
                <a:cs typeface="Tahoma"/>
              </a:rPr>
              <a:t>three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months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but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didn't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His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mother,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his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45" dirty="0">
                <a:latin typeface="Tahoma"/>
                <a:cs typeface="Tahoma"/>
              </a:rPr>
              <a:t>(SUCCESS)</a:t>
            </a:r>
            <a:endParaRPr sz="2800" dirty="0">
              <a:latin typeface="Tahoma"/>
              <a:cs typeface="Tahoma"/>
            </a:endParaRPr>
          </a:p>
          <a:p>
            <a:pPr marL="12700" marR="3776979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l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45" dirty="0">
                <a:latin typeface="Tahoma"/>
                <a:cs typeface="Tahoma"/>
              </a:rPr>
              <a:t>s</a:t>
            </a:r>
            <a:r>
              <a:rPr sz="2800" b="1" spc="120" dirty="0">
                <a:latin typeface="Tahoma"/>
                <a:cs typeface="Tahoma"/>
              </a:rPr>
              <a:t>t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90" dirty="0">
                <a:latin typeface="Tahoma"/>
                <a:cs typeface="Tahoma"/>
              </a:rPr>
              <a:t>r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75" dirty="0">
                <a:latin typeface="Tahoma"/>
                <a:cs typeface="Tahoma"/>
              </a:rPr>
              <a:t>n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-10" dirty="0">
                <a:latin typeface="Tahoma"/>
                <a:cs typeface="Tahoma"/>
              </a:rPr>
              <a:t>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50" dirty="0">
                <a:latin typeface="Tahoma"/>
                <a:cs typeface="Tahoma"/>
              </a:rPr>
              <a:t>oo</a:t>
            </a:r>
            <a:r>
              <a:rPr sz="2800" b="1" spc="155" dirty="0">
                <a:latin typeface="Tahoma"/>
                <a:cs typeface="Tahoma"/>
              </a:rPr>
              <a:t>k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125" dirty="0">
                <a:latin typeface="Tahoma"/>
                <a:cs typeface="Tahoma"/>
              </a:rPr>
              <a:t>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120" dirty="0">
                <a:latin typeface="Tahoma"/>
                <a:cs typeface="Tahoma"/>
              </a:rPr>
              <a:t>m</a:t>
            </a:r>
            <a:r>
              <a:rPr sz="2800" b="1" spc="65" dirty="0">
                <a:latin typeface="Tahoma"/>
                <a:cs typeface="Tahoma"/>
              </a:rPr>
              <a:t>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390" dirty="0">
                <a:latin typeface="Tahoma"/>
                <a:cs typeface="Tahoma"/>
              </a:rPr>
              <a:t>___</a:t>
            </a:r>
            <a:r>
              <a:rPr sz="2800" b="1" spc="-70" dirty="0">
                <a:latin typeface="Tahoma"/>
                <a:cs typeface="Tahoma"/>
              </a:rPr>
              <a:t>.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F</a:t>
            </a:r>
            <a:r>
              <a:rPr sz="2800" b="1" spc="50" dirty="0">
                <a:latin typeface="Tahoma"/>
                <a:cs typeface="Tahoma"/>
              </a:rPr>
              <a:t>o</a:t>
            </a:r>
            <a:r>
              <a:rPr sz="2800" b="1" spc="95" dirty="0">
                <a:latin typeface="Tahoma"/>
                <a:cs typeface="Tahoma"/>
              </a:rPr>
              <a:t>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125" dirty="0">
                <a:latin typeface="Tahoma"/>
                <a:cs typeface="Tahoma"/>
              </a:rPr>
              <a:t>m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h</a:t>
            </a:r>
            <a:r>
              <a:rPr sz="2800" b="1" spc="65" dirty="0">
                <a:latin typeface="Tahoma"/>
                <a:cs typeface="Tahoma"/>
              </a:rPr>
              <a:t>i</a:t>
            </a:r>
            <a:r>
              <a:rPr sz="2800" b="1" spc="50" dirty="0">
                <a:latin typeface="Tahoma"/>
                <a:cs typeface="Tahoma"/>
              </a:rPr>
              <a:t>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270" dirty="0">
                <a:latin typeface="Tahoma"/>
                <a:cs typeface="Tahoma"/>
              </a:rPr>
              <a:t>(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30" dirty="0">
                <a:latin typeface="Tahoma"/>
                <a:cs typeface="Tahoma"/>
              </a:rPr>
              <a:t>d</a:t>
            </a:r>
            <a:r>
              <a:rPr sz="2800" b="1" spc="75" dirty="0">
                <a:latin typeface="Tahoma"/>
                <a:cs typeface="Tahoma"/>
              </a:rPr>
              <a:t>u</a:t>
            </a:r>
            <a:r>
              <a:rPr sz="2800" b="1" spc="25" dirty="0">
                <a:latin typeface="Tahoma"/>
                <a:cs typeface="Tahoma"/>
              </a:rPr>
              <a:t>c</a:t>
            </a:r>
            <a:r>
              <a:rPr sz="2800" b="1" spc="60" dirty="0">
                <a:latin typeface="Tahoma"/>
                <a:cs typeface="Tahoma"/>
              </a:rPr>
              <a:t>a</a:t>
            </a:r>
            <a:r>
              <a:rPr sz="2800" b="1" spc="114" dirty="0">
                <a:latin typeface="Tahoma"/>
                <a:cs typeface="Tahoma"/>
              </a:rPr>
              <a:t>t</a:t>
            </a:r>
            <a:r>
              <a:rPr sz="2800" b="1" spc="60" dirty="0">
                <a:latin typeface="Tahoma"/>
                <a:cs typeface="Tahoma"/>
              </a:rPr>
              <a:t>e</a:t>
            </a:r>
            <a:r>
              <a:rPr sz="2800" b="1" spc="-204" dirty="0">
                <a:latin typeface="Tahoma"/>
                <a:cs typeface="Tahoma"/>
              </a:rPr>
              <a:t>)  </a:t>
            </a:r>
            <a:r>
              <a:rPr sz="2800" b="1" spc="85" dirty="0">
                <a:latin typeface="Tahoma"/>
                <a:cs typeface="Tahoma"/>
              </a:rPr>
              <a:t>mother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always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person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he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couldn't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disappoint.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Edison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30" dirty="0">
                <a:latin typeface="Tahoma"/>
                <a:cs typeface="Tahoma"/>
              </a:rPr>
              <a:t>got </a:t>
            </a:r>
            <a:r>
              <a:rPr sz="2800" b="1" spc="65" dirty="0">
                <a:latin typeface="Tahoma"/>
                <a:cs typeface="Tahoma"/>
              </a:rPr>
              <a:t>his </a:t>
            </a:r>
            <a:r>
              <a:rPr sz="2800" b="1" spc="80" dirty="0">
                <a:latin typeface="Tahoma"/>
                <a:cs typeface="Tahoma"/>
              </a:rPr>
              <a:t>first patent </a:t>
            </a:r>
            <a:r>
              <a:rPr sz="2800" b="1" spc="90" dirty="0">
                <a:latin typeface="Tahoma"/>
                <a:cs typeface="Tahoma"/>
              </a:rPr>
              <a:t>at </a:t>
            </a:r>
            <a:r>
              <a:rPr sz="2800" b="1" spc="85" dirty="0">
                <a:latin typeface="Tahoma"/>
                <a:cs typeface="Tahoma"/>
              </a:rPr>
              <a:t>the </a:t>
            </a:r>
            <a:r>
              <a:rPr sz="2800" b="1" spc="20" dirty="0">
                <a:latin typeface="Tahoma"/>
                <a:cs typeface="Tahoma"/>
              </a:rPr>
              <a:t>age </a:t>
            </a:r>
            <a:r>
              <a:rPr sz="2800" b="1" spc="65" dirty="0">
                <a:latin typeface="Tahoma"/>
                <a:cs typeface="Tahoma"/>
              </a:rPr>
              <a:t>of </a:t>
            </a:r>
            <a:r>
              <a:rPr sz="2800" b="1" spc="-145" dirty="0">
                <a:latin typeface="Tahoma"/>
                <a:cs typeface="Tahoma"/>
              </a:rPr>
              <a:t>22 </a:t>
            </a:r>
            <a:r>
              <a:rPr sz="2800" b="1" spc="75" dirty="0">
                <a:latin typeface="Tahoma"/>
                <a:cs typeface="Tahoma"/>
              </a:rPr>
              <a:t>for </a:t>
            </a:r>
            <a:r>
              <a:rPr sz="2800" b="1" spc="85" dirty="0">
                <a:latin typeface="Tahoma"/>
                <a:cs typeface="Tahoma"/>
              </a:rPr>
              <a:t>the </a:t>
            </a:r>
            <a:r>
              <a:rPr sz="2800" b="1" spc="-15" dirty="0">
                <a:latin typeface="Tahoma"/>
                <a:cs typeface="Tahoma"/>
              </a:rPr>
              <a:t>Yes/No </a:t>
            </a:r>
            <a:r>
              <a:rPr sz="2800" b="1" spc="80" dirty="0">
                <a:latin typeface="Tahoma"/>
                <a:cs typeface="Tahoma"/>
              </a:rPr>
              <a:t>vote </a:t>
            </a:r>
            <a:r>
              <a:rPr sz="2800" b="1" spc="65" dirty="0">
                <a:latin typeface="Tahoma"/>
                <a:cs typeface="Tahoma"/>
              </a:rPr>
              <a:t>recorder </a:t>
            </a:r>
            <a:r>
              <a:rPr sz="2800" b="1" spc="70" dirty="0">
                <a:latin typeface="Tahoma"/>
                <a:cs typeface="Tahoma"/>
              </a:rPr>
              <a:t> 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Washington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0" dirty="0">
                <a:latin typeface="Tahoma"/>
                <a:cs typeface="Tahoma"/>
              </a:rPr>
              <a:t>Congress.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Edison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holds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-120" dirty="0">
                <a:latin typeface="Tahoma"/>
                <a:cs typeface="Tahoma"/>
              </a:rPr>
              <a:t>1,093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60" dirty="0">
                <a:latin typeface="Tahoma"/>
                <a:cs typeface="Tahoma"/>
              </a:rPr>
              <a:t>US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patents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800" b="1" spc="65" dirty="0">
                <a:latin typeface="Tahoma"/>
                <a:cs typeface="Tahoma"/>
              </a:rPr>
              <a:t>his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name,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well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90" dirty="0">
                <a:latin typeface="Tahoma"/>
                <a:cs typeface="Tahoma"/>
              </a:rPr>
              <a:t>many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patents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UK,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25" dirty="0">
                <a:latin typeface="Tahoma"/>
                <a:cs typeface="Tahoma"/>
              </a:rPr>
              <a:t>France,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Germany.</a:t>
            </a:r>
            <a:endParaRPr sz="2800" dirty="0">
              <a:latin typeface="Tahoma"/>
              <a:cs typeface="Tahoma"/>
            </a:endParaRPr>
          </a:p>
          <a:p>
            <a:pPr marL="12700" marR="3670300">
              <a:lnSpc>
                <a:spcPct val="116100"/>
              </a:lnSpc>
              <a:buAutoNum type="arabicPeriod" startAt="5"/>
              <a:tabLst>
                <a:tab pos="416559" algn="l"/>
              </a:tabLst>
            </a:pPr>
            <a:r>
              <a:rPr sz="2800" b="1" spc="20" dirty="0">
                <a:latin typeface="Tahoma"/>
                <a:cs typeface="Tahoma"/>
              </a:rPr>
              <a:t>Edison's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dirty="0">
                <a:latin typeface="SimSun"/>
                <a:cs typeface="SimSun"/>
              </a:rPr>
              <a:t>＿</a:t>
            </a:r>
            <a:r>
              <a:rPr sz="2800" spc="-665" dirty="0">
                <a:latin typeface="SimSun"/>
                <a:cs typeface="SimSun"/>
              </a:rPr>
              <a:t> </a:t>
            </a:r>
            <a:r>
              <a:rPr sz="2800" b="1" spc="70" dirty="0">
                <a:latin typeface="Tahoma"/>
                <a:cs typeface="Tahoma"/>
              </a:rPr>
              <a:t>inventions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changed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world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to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the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better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-95" dirty="0">
                <a:latin typeface="Tahoma"/>
                <a:cs typeface="Tahoma"/>
              </a:rPr>
              <a:t>(REMARK) </a:t>
            </a:r>
            <a:r>
              <a:rPr sz="2800" b="1" spc="-80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 </a:t>
            </a:r>
            <a:r>
              <a:rPr sz="2800" b="1" spc="45" dirty="0">
                <a:latin typeface="Tahoma"/>
                <a:cs typeface="Tahoma"/>
              </a:rPr>
              <a:t>did </a:t>
            </a:r>
            <a:r>
              <a:rPr sz="2800" b="1" spc="65" dirty="0">
                <a:latin typeface="Tahoma"/>
                <a:cs typeface="Tahoma"/>
              </a:rPr>
              <a:t>a </a:t>
            </a:r>
            <a:r>
              <a:rPr sz="2800" b="1" spc="75" dirty="0">
                <a:latin typeface="Tahoma"/>
                <a:cs typeface="Tahoma"/>
              </a:rPr>
              <a:t>lot for </a:t>
            </a:r>
            <a:r>
              <a:rPr sz="2800" b="1" spc="70" dirty="0">
                <a:latin typeface="Tahoma"/>
                <a:cs typeface="Tahoma"/>
              </a:rPr>
              <a:t>mass communication </a:t>
            </a:r>
            <a:r>
              <a:rPr sz="2800" b="1" spc="40" dirty="0">
                <a:latin typeface="Tahoma"/>
                <a:cs typeface="Tahoma"/>
              </a:rPr>
              <a:t>and, </a:t>
            </a:r>
            <a:r>
              <a:rPr sz="2800" b="1" spc="70" dirty="0">
                <a:latin typeface="Tahoma"/>
                <a:cs typeface="Tahoma"/>
              </a:rPr>
              <a:t>in </a:t>
            </a:r>
            <a:r>
              <a:rPr sz="2800" b="1" spc="60" dirty="0">
                <a:latin typeface="Tahoma"/>
                <a:cs typeface="Tahoma"/>
              </a:rPr>
              <a:t>particular, </a:t>
            </a:r>
            <a:r>
              <a:rPr sz="2800" b="1" spc="65" dirty="0">
                <a:latin typeface="Tahoma"/>
                <a:cs typeface="Tahoma"/>
              </a:rPr>
              <a:t> telecommunications.</a:t>
            </a:r>
            <a:r>
              <a:rPr sz="2800" b="1" spc="-100" dirty="0">
                <a:latin typeface="Tahoma"/>
                <a:cs typeface="Tahoma"/>
              </a:rPr>
              <a:t> </a:t>
            </a:r>
            <a:r>
              <a:rPr sz="2800" b="1" spc="35" dirty="0">
                <a:latin typeface="Tahoma"/>
                <a:cs typeface="Tahoma"/>
              </a:rPr>
              <a:t>These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included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battery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5" dirty="0">
                <a:latin typeface="Tahoma"/>
                <a:cs typeface="Tahoma"/>
              </a:rPr>
              <a:t>for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electric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0" dirty="0">
                <a:latin typeface="Tahoma"/>
                <a:cs typeface="Tahoma"/>
              </a:rPr>
              <a:t>car,</a:t>
            </a:r>
            <a:endParaRPr sz="2800" dirty="0">
              <a:latin typeface="Tahoma"/>
              <a:cs typeface="Tahoma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 startAt="5"/>
              <a:tabLst>
                <a:tab pos="416559" algn="l"/>
              </a:tabLst>
            </a:pPr>
            <a:r>
              <a:rPr sz="2800" b="1" spc="60" dirty="0">
                <a:latin typeface="Tahoma"/>
                <a:cs typeface="Tahoma"/>
              </a:rPr>
              <a:t>electrical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45" dirty="0">
                <a:latin typeface="Tahoma"/>
                <a:cs typeface="Tahoma"/>
              </a:rPr>
              <a:t>power,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05" dirty="0">
                <a:latin typeface="Tahoma"/>
                <a:cs typeface="Tahoma"/>
              </a:rPr>
              <a:t>___music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and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80" dirty="0">
                <a:latin typeface="Tahoma"/>
                <a:cs typeface="Tahoma"/>
              </a:rPr>
              <a:t>motion</a:t>
            </a:r>
            <a:r>
              <a:rPr sz="2800" b="1" spc="-95" dirty="0">
                <a:latin typeface="Tahoma"/>
                <a:cs typeface="Tahoma"/>
              </a:rPr>
              <a:t> </a:t>
            </a:r>
            <a:r>
              <a:rPr sz="2800" b="1" spc="50" dirty="0">
                <a:latin typeface="Tahoma"/>
                <a:cs typeface="Tahoma"/>
              </a:rPr>
              <a:t>pictures.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-135" dirty="0">
                <a:latin typeface="Tahoma"/>
                <a:cs typeface="Tahoma"/>
              </a:rPr>
              <a:t>(RECORD)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60" dirty="0">
                <a:latin typeface="Tahoma"/>
                <a:cs typeface="Tahoma"/>
              </a:rPr>
              <a:t>Historians</a:t>
            </a:r>
            <a:r>
              <a:rPr sz="2800" b="1" spc="-90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characterize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10" dirty="0">
                <a:latin typeface="Tahoma"/>
                <a:cs typeface="Tahoma"/>
              </a:rPr>
              <a:t>Edison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as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5" dirty="0">
                <a:latin typeface="Tahoma"/>
                <a:cs typeface="Tahoma"/>
              </a:rPr>
              <a:t>a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'free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85" dirty="0">
                <a:latin typeface="Tahoma"/>
                <a:cs typeface="Tahoma"/>
              </a:rPr>
              <a:t>thinker'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60" dirty="0">
                <a:latin typeface="Tahoma"/>
                <a:cs typeface="Tahoma"/>
              </a:rPr>
              <a:t>who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is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still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an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icon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70" dirty="0">
                <a:latin typeface="Tahoma"/>
                <a:cs typeface="Tahoma"/>
              </a:rPr>
              <a:t>in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popular</a:t>
            </a:r>
            <a:r>
              <a:rPr sz="2800" b="1" spc="-85" dirty="0">
                <a:latin typeface="Tahoma"/>
                <a:cs typeface="Tahoma"/>
              </a:rPr>
              <a:t> </a:t>
            </a:r>
            <a:r>
              <a:rPr sz="2800" b="1" spc="55" dirty="0">
                <a:latin typeface="Tahoma"/>
                <a:cs typeface="Tahoma"/>
              </a:rPr>
              <a:t>culture.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9997" y="377890"/>
            <a:ext cx="16043603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4" dirty="0" err="1"/>
              <a:t>Задание</a:t>
            </a:r>
            <a:r>
              <a:rPr spc="-165" dirty="0"/>
              <a:t> </a:t>
            </a:r>
            <a:r>
              <a:rPr spc="-165" dirty="0" smtClean="0"/>
              <a:t>1</a:t>
            </a:r>
            <a:r>
              <a:rPr lang="ru-RU" spc="-165" dirty="0" smtClean="0"/>
              <a:t> </a:t>
            </a:r>
            <a:br>
              <a:rPr lang="ru-RU" spc="-165" dirty="0" smtClean="0"/>
            </a:br>
            <a:r>
              <a:rPr lang="ru-RU" spc="-165" dirty="0" smtClean="0"/>
              <a:t>Преобразуйте слова в скобках так, чтобы они грамматически и лексически соответствовали смыслу предложения</a:t>
            </a:r>
            <a:endParaRPr spc="-16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058" y="1808473"/>
            <a:ext cx="15918180" cy="74549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15925" indent="-40386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416559" algn="l"/>
              </a:tabLst>
            </a:pPr>
            <a:r>
              <a:rPr sz="2800" b="1" spc="95" dirty="0">
                <a:latin typeface="Arial"/>
                <a:cs typeface="Arial"/>
              </a:rPr>
              <a:t>Thomas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Edison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was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an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American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inventor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70" dirty="0">
                <a:latin typeface="Arial"/>
                <a:cs typeface="Arial"/>
              </a:rPr>
              <a:t>___.(BUSINESS)</a:t>
            </a:r>
            <a:endParaRPr sz="2800" dirty="0">
              <a:latin typeface="Arial"/>
              <a:cs typeface="Arial"/>
            </a:endParaRPr>
          </a:p>
          <a:p>
            <a:pPr marL="12700" marR="101155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45" dirty="0">
                <a:latin typeface="Arial"/>
                <a:cs typeface="Arial"/>
              </a:rPr>
              <a:t>He </a:t>
            </a:r>
            <a:r>
              <a:rPr sz="2800" b="1" spc="120" dirty="0">
                <a:latin typeface="Arial"/>
                <a:cs typeface="Arial"/>
              </a:rPr>
              <a:t>developed </a:t>
            </a:r>
            <a:r>
              <a:rPr sz="2800" b="1" spc="195" dirty="0">
                <a:latin typeface="Arial"/>
                <a:cs typeface="Arial"/>
              </a:rPr>
              <a:t>many </a:t>
            </a:r>
            <a:r>
              <a:rPr sz="2800" b="1" spc="80" dirty="0">
                <a:latin typeface="Arial"/>
                <a:cs typeface="Arial"/>
              </a:rPr>
              <a:t>devices </a:t>
            </a:r>
            <a:r>
              <a:rPr sz="2800" b="1" spc="260" dirty="0">
                <a:latin typeface="Arial"/>
                <a:cs typeface="Arial"/>
              </a:rPr>
              <a:t>that </a:t>
            </a:r>
            <a:r>
              <a:rPr sz="2800" dirty="0">
                <a:latin typeface="SimSun"/>
                <a:cs typeface="SimSun"/>
              </a:rPr>
              <a:t>＿ </a:t>
            </a:r>
            <a:r>
              <a:rPr sz="2800" b="1" spc="130" dirty="0">
                <a:latin typeface="Arial"/>
                <a:cs typeface="Arial"/>
              </a:rPr>
              <a:t>influenced </a:t>
            </a:r>
            <a:r>
              <a:rPr sz="2800" b="1" spc="160" dirty="0">
                <a:latin typeface="Arial"/>
                <a:cs typeface="Arial"/>
              </a:rPr>
              <a:t>life </a:t>
            </a:r>
            <a:r>
              <a:rPr sz="2800" b="1" spc="145" dirty="0">
                <a:latin typeface="Arial"/>
                <a:cs typeface="Arial"/>
              </a:rPr>
              <a:t>around </a:t>
            </a:r>
            <a:r>
              <a:rPr sz="2800" b="1" spc="225" dirty="0">
                <a:latin typeface="Arial"/>
                <a:cs typeface="Arial"/>
              </a:rPr>
              <a:t>the </a:t>
            </a:r>
            <a:r>
              <a:rPr sz="2800" b="1" spc="170" dirty="0">
                <a:latin typeface="Arial"/>
                <a:cs typeface="Arial"/>
              </a:rPr>
              <a:t>world </a:t>
            </a:r>
            <a:r>
              <a:rPr sz="2800" b="1" spc="-55" dirty="0">
                <a:latin typeface="Arial"/>
                <a:cs typeface="Arial"/>
              </a:rPr>
              <a:t>(GREAT), 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95" dirty="0">
                <a:latin typeface="Arial"/>
                <a:cs typeface="Arial"/>
              </a:rPr>
              <a:t>including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phonograph,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motion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picture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camera,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electric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light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95" dirty="0">
                <a:latin typeface="Arial"/>
                <a:cs typeface="Arial"/>
              </a:rPr>
              <a:t>bulb.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Edison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was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seventh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90" dirty="0">
                <a:latin typeface="Arial"/>
                <a:cs typeface="Arial"/>
              </a:rPr>
              <a:t>child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in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his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family.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60" dirty="0">
                <a:latin typeface="Arial"/>
                <a:cs typeface="Arial"/>
              </a:rPr>
              <a:t>went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50" dirty="0">
                <a:latin typeface="Arial"/>
                <a:cs typeface="Arial"/>
              </a:rPr>
              <a:t>school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only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endParaRPr sz="2800" dirty="0">
              <a:latin typeface="Arial"/>
              <a:cs typeface="Arial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16559" algn="l"/>
              </a:tabLst>
            </a:pPr>
            <a:r>
              <a:rPr sz="2800" b="1" spc="210" dirty="0">
                <a:latin typeface="Arial"/>
                <a:cs typeface="Arial"/>
              </a:rPr>
              <a:t>three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months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but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didn't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30" dirty="0">
                <a:latin typeface="Arial"/>
                <a:cs typeface="Arial"/>
              </a:rPr>
              <a:t>.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60" dirty="0">
                <a:latin typeface="Arial"/>
                <a:cs typeface="Arial"/>
              </a:rPr>
              <a:t>His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90" dirty="0">
                <a:latin typeface="Arial"/>
                <a:cs typeface="Arial"/>
              </a:rPr>
              <a:t>mother,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who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was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his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45" dirty="0">
                <a:latin typeface="Arial"/>
                <a:cs typeface="Arial"/>
              </a:rPr>
              <a:t>(SUCCESS)</a:t>
            </a:r>
            <a:endParaRPr sz="2800" dirty="0">
              <a:latin typeface="Arial"/>
              <a:cs typeface="Arial"/>
            </a:endParaRPr>
          </a:p>
          <a:p>
            <a:pPr marL="12700" marR="3776979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75" dirty="0">
                <a:latin typeface="Arial"/>
                <a:cs typeface="Arial"/>
              </a:rPr>
              <a:t>closest </a:t>
            </a:r>
            <a:r>
              <a:rPr sz="2800" b="1" spc="150" dirty="0">
                <a:latin typeface="Arial"/>
                <a:cs typeface="Arial"/>
              </a:rPr>
              <a:t>friend, </a:t>
            </a:r>
            <a:r>
              <a:rPr sz="2800" b="1" spc="190" dirty="0">
                <a:latin typeface="Arial"/>
                <a:cs typeface="Arial"/>
              </a:rPr>
              <a:t>took </a:t>
            </a:r>
            <a:r>
              <a:rPr sz="2800" b="1" spc="200" dirty="0">
                <a:latin typeface="Arial"/>
                <a:cs typeface="Arial"/>
              </a:rPr>
              <a:t>him </a:t>
            </a:r>
            <a:r>
              <a:rPr sz="2800" b="1" spc="170" dirty="0">
                <a:latin typeface="Arial"/>
                <a:cs typeface="Arial"/>
              </a:rPr>
              <a:t>for </a:t>
            </a:r>
            <a:r>
              <a:rPr sz="2800" b="1" spc="175" dirty="0">
                <a:latin typeface="Arial"/>
                <a:cs typeface="Arial"/>
              </a:rPr>
              <a:t>home </a:t>
            </a:r>
            <a:r>
              <a:rPr sz="2800" b="1" spc="-114" dirty="0">
                <a:latin typeface="Arial"/>
                <a:cs typeface="Arial"/>
              </a:rPr>
              <a:t>___. </a:t>
            </a:r>
            <a:r>
              <a:rPr sz="2800" b="1" spc="25" dirty="0">
                <a:latin typeface="Arial"/>
                <a:cs typeface="Arial"/>
              </a:rPr>
              <a:t>For </a:t>
            </a:r>
            <a:r>
              <a:rPr sz="2800" b="1" spc="200" dirty="0">
                <a:latin typeface="Arial"/>
                <a:cs typeface="Arial"/>
              </a:rPr>
              <a:t>him </a:t>
            </a:r>
            <a:r>
              <a:rPr sz="2800" b="1" spc="75" dirty="0">
                <a:latin typeface="Arial"/>
                <a:cs typeface="Arial"/>
              </a:rPr>
              <a:t>his </a:t>
            </a:r>
            <a:r>
              <a:rPr sz="2800" b="1" spc="130" dirty="0">
                <a:latin typeface="Arial"/>
                <a:cs typeface="Arial"/>
              </a:rPr>
              <a:t>(educate) </a:t>
            </a:r>
            <a:r>
              <a:rPr sz="2800" b="1" spc="13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mother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was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always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person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who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65" dirty="0">
                <a:latin typeface="Arial"/>
                <a:cs typeface="Arial"/>
              </a:rPr>
              <a:t>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couldn't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disappoint.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Edison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got </a:t>
            </a:r>
            <a:r>
              <a:rPr sz="2800" b="1" spc="75" dirty="0">
                <a:latin typeface="Arial"/>
                <a:cs typeface="Arial"/>
              </a:rPr>
              <a:t>his </a:t>
            </a:r>
            <a:r>
              <a:rPr sz="2800" b="1" spc="170" dirty="0">
                <a:latin typeface="Arial"/>
                <a:cs typeface="Arial"/>
              </a:rPr>
              <a:t>first </a:t>
            </a:r>
            <a:r>
              <a:rPr sz="2800" b="1" spc="215" dirty="0">
                <a:latin typeface="Arial"/>
                <a:cs typeface="Arial"/>
              </a:rPr>
              <a:t>patent </a:t>
            </a:r>
            <a:r>
              <a:rPr sz="2800" b="1" spc="265" dirty="0">
                <a:latin typeface="Arial"/>
                <a:cs typeface="Arial"/>
              </a:rPr>
              <a:t>at </a:t>
            </a:r>
            <a:r>
              <a:rPr sz="2800" b="1" spc="225" dirty="0">
                <a:latin typeface="Arial"/>
                <a:cs typeface="Arial"/>
              </a:rPr>
              <a:t>the </a:t>
            </a:r>
            <a:r>
              <a:rPr sz="2800" b="1" spc="110" dirty="0">
                <a:latin typeface="Arial"/>
                <a:cs typeface="Arial"/>
              </a:rPr>
              <a:t>age </a:t>
            </a:r>
            <a:r>
              <a:rPr sz="2800" b="1" spc="145" dirty="0">
                <a:latin typeface="Arial"/>
                <a:cs typeface="Arial"/>
              </a:rPr>
              <a:t>of </a:t>
            </a:r>
            <a:r>
              <a:rPr sz="2800" b="1" spc="80" dirty="0">
                <a:latin typeface="Arial"/>
                <a:cs typeface="Arial"/>
              </a:rPr>
              <a:t>22 </a:t>
            </a:r>
            <a:r>
              <a:rPr sz="2800" b="1" spc="170" dirty="0">
                <a:latin typeface="Arial"/>
                <a:cs typeface="Arial"/>
              </a:rPr>
              <a:t>for </a:t>
            </a:r>
            <a:r>
              <a:rPr sz="2800" b="1" spc="225" dirty="0">
                <a:latin typeface="Arial"/>
                <a:cs typeface="Arial"/>
              </a:rPr>
              <a:t>the </a:t>
            </a:r>
            <a:r>
              <a:rPr sz="2800" b="1" spc="150" dirty="0">
                <a:latin typeface="Arial"/>
                <a:cs typeface="Arial"/>
              </a:rPr>
              <a:t>Yes/No </a:t>
            </a:r>
            <a:r>
              <a:rPr sz="2800" b="1" spc="185" dirty="0">
                <a:latin typeface="Arial"/>
                <a:cs typeface="Arial"/>
              </a:rPr>
              <a:t>vote </a:t>
            </a:r>
            <a:r>
              <a:rPr sz="2800" b="1" spc="135" dirty="0">
                <a:latin typeface="Arial"/>
                <a:cs typeface="Arial"/>
              </a:rPr>
              <a:t>recorder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in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Washington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30" dirty="0">
                <a:latin typeface="Arial"/>
                <a:cs typeface="Arial"/>
              </a:rPr>
              <a:t>Congress.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Edison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holds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80" dirty="0">
                <a:latin typeface="Arial"/>
                <a:cs typeface="Arial"/>
              </a:rPr>
              <a:t>1,093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80" dirty="0">
                <a:latin typeface="Arial"/>
                <a:cs typeface="Arial"/>
              </a:rPr>
              <a:t>US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patents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in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800" b="1" spc="75" dirty="0">
                <a:latin typeface="Arial"/>
                <a:cs typeface="Arial"/>
              </a:rPr>
              <a:t>his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name,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55" dirty="0">
                <a:latin typeface="Arial"/>
                <a:cs typeface="Arial"/>
              </a:rPr>
              <a:t>as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well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55" dirty="0">
                <a:latin typeface="Arial"/>
                <a:cs typeface="Arial"/>
              </a:rPr>
              <a:t>as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many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patents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in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5" dirty="0">
                <a:latin typeface="Arial"/>
                <a:cs typeface="Arial"/>
              </a:rPr>
              <a:t>UK,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France,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Germany.</a:t>
            </a:r>
            <a:endParaRPr sz="2800" dirty="0">
              <a:latin typeface="Arial"/>
              <a:cs typeface="Arial"/>
            </a:endParaRPr>
          </a:p>
          <a:p>
            <a:pPr marL="12700" marR="3670300">
              <a:lnSpc>
                <a:spcPct val="116100"/>
              </a:lnSpc>
              <a:buAutoNum type="arabicPeriod" startAt="5"/>
              <a:tabLst>
                <a:tab pos="416559" algn="l"/>
              </a:tabLst>
            </a:pPr>
            <a:r>
              <a:rPr sz="2800" b="1" spc="15" dirty="0">
                <a:latin typeface="Arial"/>
                <a:cs typeface="Arial"/>
              </a:rPr>
              <a:t>Edison's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dirty="0">
                <a:latin typeface="SimSun"/>
                <a:cs typeface="SimSun"/>
              </a:rPr>
              <a:t>＿</a:t>
            </a:r>
            <a:r>
              <a:rPr sz="2800" spc="-670" dirty="0">
                <a:latin typeface="SimSun"/>
                <a:cs typeface="SimSun"/>
              </a:rPr>
              <a:t> </a:t>
            </a:r>
            <a:r>
              <a:rPr sz="2800" b="1" spc="140" dirty="0">
                <a:latin typeface="Arial"/>
                <a:cs typeface="Arial"/>
              </a:rPr>
              <a:t>inventions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95" dirty="0">
                <a:latin typeface="Arial"/>
                <a:cs typeface="Arial"/>
              </a:rPr>
              <a:t>changed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world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0" dirty="0">
                <a:latin typeface="Arial"/>
                <a:cs typeface="Arial"/>
              </a:rPr>
              <a:t>better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(REMARK)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 </a:t>
            </a:r>
            <a:r>
              <a:rPr sz="2800" b="1" spc="100" dirty="0">
                <a:latin typeface="Arial"/>
                <a:cs typeface="Arial"/>
              </a:rPr>
              <a:t>did </a:t>
            </a:r>
            <a:r>
              <a:rPr sz="2800" b="1" spc="185" dirty="0">
                <a:latin typeface="Arial"/>
                <a:cs typeface="Arial"/>
              </a:rPr>
              <a:t>a </a:t>
            </a:r>
            <a:r>
              <a:rPr sz="2800" b="1" spc="180" dirty="0">
                <a:latin typeface="Arial"/>
                <a:cs typeface="Arial"/>
              </a:rPr>
              <a:t>lot </a:t>
            </a:r>
            <a:r>
              <a:rPr sz="2800" b="1" spc="170" dirty="0">
                <a:latin typeface="Arial"/>
                <a:cs typeface="Arial"/>
              </a:rPr>
              <a:t>for </a:t>
            </a:r>
            <a:r>
              <a:rPr sz="2800" b="1" spc="85" dirty="0">
                <a:latin typeface="Arial"/>
                <a:cs typeface="Arial"/>
              </a:rPr>
              <a:t>mass </a:t>
            </a:r>
            <a:r>
              <a:rPr sz="2800" b="1" spc="145" dirty="0">
                <a:latin typeface="Arial"/>
                <a:cs typeface="Arial"/>
              </a:rPr>
              <a:t>communication </a:t>
            </a:r>
            <a:r>
              <a:rPr sz="2800" b="1" spc="125" dirty="0">
                <a:latin typeface="Arial"/>
                <a:cs typeface="Arial"/>
              </a:rPr>
              <a:t>and, </a:t>
            </a:r>
            <a:r>
              <a:rPr sz="2800" b="1" spc="145" dirty="0">
                <a:latin typeface="Arial"/>
                <a:cs typeface="Arial"/>
              </a:rPr>
              <a:t>in </a:t>
            </a:r>
            <a:r>
              <a:rPr sz="2800" b="1" spc="150" dirty="0">
                <a:latin typeface="Arial"/>
                <a:cs typeface="Arial"/>
              </a:rPr>
              <a:t>particular, </a:t>
            </a:r>
            <a:r>
              <a:rPr sz="2800" b="1" spc="1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telecommunications.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70" dirty="0">
                <a:latin typeface="Arial"/>
                <a:cs typeface="Arial"/>
              </a:rPr>
              <a:t>These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included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15" dirty="0">
                <a:latin typeface="Arial"/>
                <a:cs typeface="Arial"/>
              </a:rPr>
              <a:t>battery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an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electric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car,</a:t>
            </a:r>
            <a:endParaRPr sz="2800" dirty="0">
              <a:latin typeface="Arial"/>
              <a:cs typeface="Arial"/>
            </a:endParaRPr>
          </a:p>
          <a:p>
            <a:pPr marL="415925" indent="-403860">
              <a:lnSpc>
                <a:spcPct val="100000"/>
              </a:lnSpc>
              <a:spcBef>
                <a:spcPts val="540"/>
              </a:spcBef>
              <a:buAutoNum type="arabicPeriod" startAt="5"/>
              <a:tabLst>
                <a:tab pos="416559" algn="l"/>
              </a:tabLst>
            </a:pPr>
            <a:r>
              <a:rPr sz="2800" b="1" spc="135" dirty="0">
                <a:latin typeface="Arial"/>
                <a:cs typeface="Arial"/>
              </a:rPr>
              <a:t>electrical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65" dirty="0">
                <a:latin typeface="Arial"/>
                <a:cs typeface="Arial"/>
              </a:rPr>
              <a:t>power,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___music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motion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pictures.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75" dirty="0">
                <a:latin typeface="Arial"/>
                <a:cs typeface="Arial"/>
              </a:rPr>
              <a:t>(RECORD)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800" b="1" spc="120" dirty="0">
                <a:latin typeface="Arial"/>
                <a:cs typeface="Arial"/>
              </a:rPr>
              <a:t>Historians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characterize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Edison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55" dirty="0">
                <a:latin typeface="Arial"/>
                <a:cs typeface="Arial"/>
              </a:rPr>
              <a:t>as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'free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thinker'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who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30" dirty="0">
                <a:latin typeface="Arial"/>
                <a:cs typeface="Arial"/>
              </a:rPr>
              <a:t>is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still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an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icon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in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popular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culture.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0" y="3434074"/>
            <a:ext cx="4943474" cy="58292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29997" y="377887"/>
            <a:ext cx="22574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20" dirty="0">
                <a:latin typeface="Arial"/>
                <a:cs typeface="Arial"/>
              </a:rPr>
              <a:t>Задание</a:t>
            </a:r>
            <a:r>
              <a:rPr spc="-130" dirty="0">
                <a:latin typeface="Arial"/>
                <a:cs typeface="Arial"/>
              </a:rPr>
              <a:t> </a:t>
            </a:r>
            <a:r>
              <a:rPr spc="95" dirty="0">
                <a:latin typeface="Arial"/>
                <a:cs typeface="Arial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pc="220" dirty="0">
                <a:latin typeface="Arial"/>
                <a:cs typeface="Arial"/>
              </a:rPr>
              <a:t>Задание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2.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35" dirty="0">
                <a:latin typeface="Arial"/>
                <a:cs typeface="Arial"/>
              </a:rPr>
              <a:t>Прочитайте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80" dirty="0">
                <a:latin typeface="Arial"/>
                <a:cs typeface="Arial"/>
              </a:rPr>
              <a:t>текст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355" dirty="0">
                <a:latin typeface="Arial"/>
                <a:cs typeface="Arial"/>
              </a:rPr>
              <a:t>и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295" dirty="0">
                <a:latin typeface="Arial"/>
                <a:cs typeface="Arial"/>
              </a:rPr>
              <a:t>напишите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200" dirty="0">
                <a:latin typeface="Arial"/>
                <a:cs typeface="Arial"/>
              </a:rPr>
              <a:t>соответствующую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135" dirty="0">
                <a:latin typeface="Arial"/>
                <a:cs typeface="Arial"/>
              </a:rPr>
              <a:t>форму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325" dirty="0">
                <a:latin typeface="Arial"/>
                <a:cs typeface="Arial"/>
              </a:rPr>
              <a:t>каждого </a:t>
            </a:r>
            <a:r>
              <a:rPr spc="-875" dirty="0">
                <a:latin typeface="Arial"/>
                <a:cs typeface="Arial"/>
              </a:rPr>
              <a:t> </a:t>
            </a:r>
            <a:r>
              <a:rPr spc="110" dirty="0">
                <a:latin typeface="Arial"/>
                <a:cs typeface="Arial"/>
              </a:rPr>
              <a:t>слова,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175" dirty="0">
                <a:latin typeface="Arial"/>
                <a:cs typeface="Arial"/>
              </a:rPr>
              <a:t>в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90" dirty="0">
                <a:latin typeface="Arial"/>
                <a:cs typeface="Arial"/>
              </a:rPr>
              <a:t>отведенное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70" dirty="0">
                <a:latin typeface="Arial"/>
                <a:cs typeface="Arial"/>
              </a:rPr>
              <a:t>для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45" dirty="0">
                <a:latin typeface="Arial"/>
                <a:cs typeface="Arial"/>
              </a:rPr>
              <a:t>этого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160" dirty="0">
                <a:latin typeface="Arial"/>
                <a:cs typeface="Arial"/>
              </a:rPr>
              <a:t>место.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1058" y="2010225"/>
            <a:ext cx="12985750" cy="745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46150">
              <a:lnSpc>
                <a:spcPct val="116100"/>
              </a:lnSpc>
              <a:spcBef>
                <a:spcPts val="100"/>
              </a:spcBef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playing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since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first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humans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walked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on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Earth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thousands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of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years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ago.</a:t>
            </a:r>
            <a:r>
              <a:rPr sz="2800" b="1" spc="-60" dirty="0">
                <a:latin typeface="Arial"/>
                <a:cs typeface="Arial"/>
              </a:rPr>
              <a:t> (ENJOY)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90" dirty="0">
                <a:latin typeface="Arial"/>
                <a:cs typeface="Arial"/>
              </a:rPr>
              <a:t>Playing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be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an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04" dirty="0">
                <a:latin typeface="Arial"/>
                <a:cs typeface="Arial"/>
              </a:rPr>
              <a:t>important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9" dirty="0">
                <a:latin typeface="Arial"/>
                <a:cs typeface="Arial"/>
              </a:rPr>
              <a:t>way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learn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how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35" dirty="0">
                <a:latin typeface="Arial"/>
                <a:cs typeface="Arial"/>
              </a:rPr>
              <a:t>work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65" dirty="0">
                <a:latin typeface="Arial"/>
                <a:cs typeface="Arial"/>
              </a:rPr>
              <a:t>together.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-70" dirty="0">
                <a:latin typeface="Arial"/>
                <a:cs typeface="Arial"/>
              </a:rPr>
              <a:t>(SEEM)</a:t>
            </a:r>
            <a:endParaRPr sz="2800">
              <a:latin typeface="Arial"/>
              <a:cs typeface="Arial"/>
            </a:endParaRPr>
          </a:p>
          <a:p>
            <a:pPr marL="415925" indent="-40386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16559" algn="l"/>
                <a:tab pos="3441700" algn="l"/>
              </a:tabLst>
            </a:pPr>
            <a:r>
              <a:rPr sz="2800" b="1" spc="275" dirty="0">
                <a:latin typeface="Arial"/>
                <a:cs typeface="Arial"/>
              </a:rPr>
              <a:t>It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also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95" dirty="0">
                <a:latin typeface="Arial"/>
                <a:cs typeface="Arial"/>
              </a:rPr>
              <a:t>helps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	</a:t>
            </a:r>
            <a:r>
              <a:rPr sz="2800" b="1" spc="150" dirty="0">
                <a:latin typeface="Arial"/>
                <a:cs typeface="Arial"/>
              </a:rPr>
              <a:t>find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0" dirty="0">
                <a:latin typeface="Arial"/>
                <a:cs typeface="Arial"/>
              </a:rPr>
              <a:t>out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how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world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works.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(THEY)</a:t>
            </a:r>
            <a:endParaRPr sz="2800">
              <a:latin typeface="Arial"/>
              <a:cs typeface="Arial"/>
            </a:endParaRPr>
          </a:p>
          <a:p>
            <a:pPr marL="12700" marR="37274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35" dirty="0">
                <a:latin typeface="Arial"/>
                <a:cs typeface="Arial"/>
              </a:rPr>
              <a:t>Indeed,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95" dirty="0">
                <a:latin typeface="Arial"/>
                <a:cs typeface="Arial"/>
              </a:rPr>
              <a:t>many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00" dirty="0">
                <a:latin typeface="Arial"/>
                <a:cs typeface="Arial"/>
              </a:rPr>
              <a:t>scientists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15" dirty="0">
                <a:latin typeface="Arial"/>
                <a:cs typeface="Arial"/>
              </a:rPr>
              <a:t>think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60" dirty="0">
                <a:latin typeface="Arial"/>
                <a:cs typeface="Arial"/>
              </a:rPr>
              <a:t>that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30" dirty="0">
                <a:latin typeface="Arial"/>
                <a:cs typeface="Arial"/>
              </a:rPr>
              <a:t>one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of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ways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0" dirty="0">
                <a:latin typeface="Arial"/>
                <a:cs typeface="Arial"/>
              </a:rPr>
              <a:t>for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children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to </a:t>
            </a:r>
            <a:r>
              <a:rPr sz="2800" b="1" spc="170" dirty="0">
                <a:latin typeface="Arial"/>
                <a:cs typeface="Arial"/>
              </a:rPr>
              <a:t>learn </a:t>
            </a:r>
            <a:r>
              <a:rPr sz="2800" b="1" spc="185" dirty="0">
                <a:latin typeface="Arial"/>
                <a:cs typeface="Arial"/>
              </a:rPr>
              <a:t>a </a:t>
            </a:r>
            <a:r>
              <a:rPr sz="2800" b="1" spc="135" dirty="0">
                <a:latin typeface="Arial"/>
                <a:cs typeface="Arial"/>
              </a:rPr>
              <a:t>foreign </a:t>
            </a:r>
            <a:r>
              <a:rPr sz="2800" b="1" spc="110" dirty="0">
                <a:latin typeface="Arial"/>
                <a:cs typeface="Arial"/>
              </a:rPr>
              <a:t>language, </a:t>
            </a:r>
            <a:r>
              <a:rPr sz="2800" b="1" spc="170" dirty="0">
                <a:latin typeface="Arial"/>
                <a:cs typeface="Arial"/>
              </a:rPr>
              <a:t>for </a:t>
            </a:r>
            <a:r>
              <a:rPr sz="2800" b="1" spc="165" dirty="0">
                <a:latin typeface="Arial"/>
                <a:cs typeface="Arial"/>
              </a:rPr>
              <a:t>example, </a:t>
            </a:r>
            <a:r>
              <a:rPr sz="2800" b="1" spc="30" dirty="0">
                <a:latin typeface="Arial"/>
                <a:cs typeface="Arial"/>
              </a:rPr>
              <a:t>is </a:t>
            </a:r>
            <a:r>
              <a:rPr sz="2800" b="1" spc="210" dirty="0">
                <a:latin typeface="Arial"/>
                <a:cs typeface="Arial"/>
              </a:rPr>
              <a:t>to </a:t>
            </a:r>
            <a:r>
              <a:rPr sz="2800" b="1" spc="170" dirty="0">
                <a:latin typeface="Arial"/>
                <a:cs typeface="Arial"/>
              </a:rPr>
              <a:t>learn </a:t>
            </a:r>
            <a:r>
              <a:rPr sz="2800" b="1" spc="190" dirty="0">
                <a:latin typeface="Arial"/>
                <a:cs typeface="Arial"/>
              </a:rPr>
              <a:t>while </a:t>
            </a:r>
            <a:r>
              <a:rPr sz="2800" b="1" spc="114" dirty="0">
                <a:latin typeface="Arial"/>
                <a:cs typeface="Arial"/>
              </a:rPr>
              <a:t>playing </a:t>
            </a:r>
            <a:r>
              <a:rPr sz="2800" b="1" spc="120" dirty="0">
                <a:latin typeface="Arial"/>
                <a:cs typeface="Arial"/>
              </a:rPr>
              <a:t> </a:t>
            </a:r>
            <a:r>
              <a:rPr sz="2800" b="1" spc="100" dirty="0">
                <a:latin typeface="Arial"/>
                <a:cs typeface="Arial"/>
              </a:rPr>
              <a:t>games.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25" dirty="0">
                <a:latin typeface="Arial"/>
                <a:cs typeface="Arial"/>
              </a:rPr>
              <a:t>(GOOD)</a:t>
            </a:r>
            <a:endParaRPr sz="2800">
              <a:latin typeface="Arial"/>
              <a:cs typeface="Arial"/>
            </a:endParaRPr>
          </a:p>
          <a:p>
            <a:pPr marL="12700" marR="2151380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105" dirty="0">
                <a:latin typeface="Arial"/>
                <a:cs typeface="Arial"/>
              </a:rPr>
              <a:t>Children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play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play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50" dirty="0">
                <a:latin typeface="Arial"/>
                <a:cs typeface="Arial"/>
              </a:rPr>
              <a:t>with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4" dirty="0">
                <a:latin typeface="Arial"/>
                <a:cs typeface="Arial"/>
              </a:rPr>
              <a:t>toys,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but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65" dirty="0">
                <a:latin typeface="Arial"/>
                <a:cs typeface="Arial"/>
              </a:rPr>
              <a:t>what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25" dirty="0">
                <a:latin typeface="Arial"/>
                <a:cs typeface="Arial"/>
              </a:rPr>
              <a:t>the </a:t>
            </a:r>
            <a:r>
              <a:rPr sz="2800" b="1" spc="-76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differences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10" dirty="0">
                <a:latin typeface="Arial"/>
                <a:cs typeface="Arial"/>
              </a:rPr>
              <a:t>between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35" dirty="0">
                <a:latin typeface="Arial"/>
                <a:cs typeface="Arial"/>
              </a:rPr>
              <a:t>toys?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85" dirty="0">
                <a:latin typeface="Arial"/>
                <a:cs typeface="Arial"/>
              </a:rPr>
              <a:t>(BE)</a:t>
            </a:r>
            <a:endParaRPr sz="2800">
              <a:latin typeface="Arial"/>
              <a:cs typeface="Arial"/>
            </a:endParaRPr>
          </a:p>
          <a:p>
            <a:pPr marL="12700" marR="2400935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95" dirty="0">
                <a:latin typeface="Arial"/>
                <a:cs typeface="Arial"/>
              </a:rPr>
              <a:t>Firstly,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toys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0" dirty="0">
                <a:latin typeface="Arial"/>
                <a:cs typeface="Arial"/>
              </a:rPr>
              <a:t>rules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or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60" dirty="0">
                <a:latin typeface="Arial"/>
                <a:cs typeface="Arial"/>
              </a:rPr>
              <a:t>winners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and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5" dirty="0">
                <a:latin typeface="Arial"/>
                <a:cs typeface="Arial"/>
              </a:rPr>
              <a:t>losers.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90" dirty="0">
                <a:latin typeface="Arial"/>
                <a:cs typeface="Arial"/>
              </a:rPr>
              <a:t>(NOT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HAVE)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Most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10" dirty="0">
                <a:latin typeface="Arial"/>
                <a:cs typeface="Arial"/>
              </a:rPr>
              <a:t>games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60" dirty="0">
                <a:latin typeface="Arial"/>
                <a:cs typeface="Arial"/>
              </a:rPr>
              <a:t>do.</a:t>
            </a:r>
            <a:endParaRPr sz="2800">
              <a:latin typeface="Arial"/>
              <a:cs typeface="Arial"/>
            </a:endParaRPr>
          </a:p>
          <a:p>
            <a:pPr marL="12700" marR="207010" algn="just">
              <a:lnSpc>
                <a:spcPct val="116100"/>
              </a:lnSpc>
              <a:buAutoNum type="arabicPeriod"/>
              <a:tabLst>
                <a:tab pos="416559" algn="l"/>
              </a:tabLst>
            </a:pPr>
            <a:r>
              <a:rPr sz="2800" b="1" spc="55" dirty="0">
                <a:latin typeface="Arial"/>
                <a:cs typeface="Arial"/>
              </a:rPr>
              <a:t>Secondly,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toy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30" dirty="0">
                <a:latin typeface="Arial"/>
                <a:cs typeface="Arial"/>
              </a:rPr>
              <a:t>is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always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a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85" dirty="0">
                <a:latin typeface="Arial"/>
                <a:cs typeface="Arial"/>
              </a:rPr>
              <a:t>physical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5" dirty="0">
                <a:latin typeface="Arial"/>
                <a:cs typeface="Arial"/>
              </a:rPr>
              <a:t>thing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260" dirty="0">
                <a:latin typeface="Arial"/>
                <a:cs typeface="Arial"/>
              </a:rPr>
              <a:t>that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25" dirty="0">
                <a:latin typeface="Arial"/>
                <a:cs typeface="Arial"/>
              </a:rPr>
              <a:t>someone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-165" dirty="0">
                <a:latin typeface="Arial"/>
                <a:cs typeface="Arial"/>
              </a:rPr>
              <a:t>___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5" dirty="0">
                <a:latin typeface="Arial"/>
                <a:cs typeface="Arial"/>
              </a:rPr>
              <a:t>.(MAKE)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70" dirty="0">
                <a:latin typeface="Arial"/>
                <a:cs typeface="Arial"/>
              </a:rPr>
              <a:t>Some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games,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like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35" dirty="0">
                <a:latin typeface="Arial"/>
                <a:cs typeface="Arial"/>
              </a:rPr>
              <a:t>Monopoly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or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football,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145" dirty="0">
                <a:latin typeface="Arial"/>
                <a:cs typeface="Arial"/>
              </a:rPr>
              <a:t>need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85" dirty="0">
                <a:latin typeface="Arial"/>
                <a:cs typeface="Arial"/>
              </a:rPr>
              <a:t>physical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0" dirty="0">
                <a:latin typeface="Arial"/>
                <a:cs typeface="Arial"/>
              </a:rPr>
              <a:t>equipment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200" dirty="0">
                <a:latin typeface="Arial"/>
                <a:cs typeface="Arial"/>
              </a:rPr>
              <a:t>but </a:t>
            </a:r>
            <a:r>
              <a:rPr sz="2800" b="1" spc="-765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others,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175" dirty="0">
                <a:latin typeface="Arial"/>
                <a:cs typeface="Arial"/>
              </a:rPr>
              <a:t>like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85" dirty="0">
                <a:latin typeface="Arial"/>
                <a:cs typeface="Arial"/>
              </a:rPr>
              <a:t>word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05" dirty="0">
                <a:latin typeface="Arial"/>
                <a:cs typeface="Arial"/>
              </a:rPr>
              <a:t>games,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75" dirty="0">
                <a:latin typeface="Arial"/>
                <a:cs typeface="Arial"/>
              </a:rPr>
              <a:t>do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150" dirty="0">
                <a:latin typeface="Arial"/>
                <a:cs typeface="Arial"/>
              </a:rPr>
              <a:t>not.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3058</Words>
  <Application>Microsoft Office PowerPoint</Application>
  <PresentationFormat>Произвольный</PresentationFormat>
  <Paragraphs>293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SimSun</vt:lpstr>
      <vt:lpstr>Arial</vt:lpstr>
      <vt:lpstr>Calibri</vt:lpstr>
      <vt:lpstr>Tahoma</vt:lpstr>
      <vt:lpstr>Times New Roman</vt:lpstr>
      <vt:lpstr>Trebuchet MS</vt:lpstr>
      <vt:lpstr>Office Theme</vt:lpstr>
      <vt:lpstr>государственное бюджетное общеобразовательное учреждение Московской области «Сергиево-Посадский физико-математический лицей»</vt:lpstr>
      <vt:lpstr> </vt:lpstr>
      <vt:lpstr>ЦЕЛИ, КОТОРЫЕ СТОЯТ ПЕРЕД ВСЕМИ УЧАСТНИКАМИ УЧЕБНОГО ПРОЦЕССА ГБОУ МО СП ФМЛ </vt:lpstr>
      <vt:lpstr>МАТЕРИАЛЫ, ИСПОЛЬЗУЕМЫЕ В РАБОТЕ    1.  Учебные пособия Forward М.В.Вербицкая, Вентан Гранд)   2. Дополнительные материалы иностранных издательств Pearson, McMillan, Oxford и др.   3. Собственные авторские разработки, в том числе с использованием аутентичных материалов. </vt:lpstr>
      <vt:lpstr>При выборе материалов мы учитываем:  1. Требования программы  2. Возрастные особенности наших учащихся  3. Интересы и учащихся и учителя (все участники процесса  должны испытывать интерес к изучаемому материалу)  4. Уровень знаний учащихся </vt:lpstr>
      <vt:lpstr>   ПРАКТИКУМ на основе собственных разработок</vt:lpstr>
      <vt:lpstr>Задание 1  Преобразуйте слова в скобках так, чтобы они грамматически и лексически соответствовали смыслу предложения</vt:lpstr>
      <vt:lpstr>Задание 1</vt:lpstr>
      <vt:lpstr>Задание 2. Прочитайте текст и напишите соответствующую форму каждого  слова, в отведенное для этого место.</vt:lpstr>
      <vt:lpstr>Задание 2. Прочитайте текст и напишите соответствующую форму каждого  слова, в отведенное для этого место.</vt:lpstr>
      <vt:lpstr>Задание 3. Преобразуйте слова, чтобы они грамматически и лексически  соответствовали содержанию текста.</vt:lpstr>
      <vt:lpstr>Задание 3. Преобразуйте слова, чтобы они грамматически и лексически  соответствовали содержанию текста.</vt:lpstr>
      <vt:lpstr>Задание 4. Прочитайте текст и напишите соответствующую форму каждого  слова, в отведенное для этого место.</vt:lpstr>
      <vt:lpstr>Задание 4. Прочитайте текст и напишите соответствующую форму каждого  слова, в отведенное для этого место.</vt:lpstr>
      <vt:lpstr>Задание 5. Прочитайте текст и напишите соответствующую форму каждого  слова, в отведенное для этого место.</vt:lpstr>
      <vt:lpstr>Задание 5. Прочитайте текст и напишите соответствующую форму каждого  слова, в отведенное для этого место.</vt:lpstr>
      <vt:lpstr>Задание 6. Прочитайте текст и напишите соответствующую форму каждого  слова, в отведенное для этого место.</vt:lpstr>
      <vt:lpstr>Задание 6. Прочитайте текст и напишите соответствующую форму каждого  слова, в отведенное для этого место.</vt:lpstr>
      <vt:lpstr>Задание 7. Прочитайте приведенный ниже текст. Преобразуйте слова, чтобы  они грамматически и лексически соответствовали содержанию текста.</vt:lpstr>
      <vt:lpstr>Задание 7. Прочитайте приведенный ниже текст. Преобразуйте слова, чтобы  они грамматически и лексически соответствовали содержанию текста.</vt:lpstr>
      <vt:lpstr>Задание 8. Прочитайте текст и напишите соответствующую форму каждого  слова, в отведенное для этого место.</vt:lpstr>
      <vt:lpstr>Задание 8. Прочитайте текст и напишите соответствующую форму каждого  слова, в отведенное для этого место.</vt:lpstr>
      <vt:lpstr>Задание 9.</vt:lpstr>
      <vt:lpstr>Задание 9.</vt:lpstr>
      <vt:lpstr>Задание 10.</vt:lpstr>
      <vt:lpstr>Задание 10.</vt:lpstr>
      <vt:lpstr>Презентация PowerPoint</vt:lpstr>
      <vt:lpstr>Презентация PowerPoint</vt:lpstr>
      <vt:lpstr>Презентация PowerPoint</vt:lpstr>
      <vt:lpstr>Задание на практику лексики на тему ЕДА.  Посмотрите видео и заполните пропуски.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Разноцветная Трехмерная Иллюстрированная Дистанционное Обучение Мероприятия и Особый Интерес Презентация</dc:title>
  <dc:creator>Егор Городов</dc:creator>
  <cp:keywords>DAFfO1JDFJg,BAD9vHWEwuU</cp:keywords>
  <cp:lastModifiedBy>Наталья</cp:lastModifiedBy>
  <cp:revision>94</cp:revision>
  <dcterms:created xsi:type="dcterms:W3CDTF">2023-04-10T05:32:20Z</dcterms:created>
  <dcterms:modified xsi:type="dcterms:W3CDTF">2023-04-13T11:35:10Z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2023-04-05T00:00:00Z</vt:filetime>
  </property>
  <property fmtid="{D5CDD505-2E9C-101B-9397-08002B2CF9AE}" pid="3" name="Creator">
    <vt:lpwstr>Canva</vt:lpwstr>
  </property>
  <property fmtid="{D5CDD505-2E9C-101B-9397-08002B2CF9AE}" pid="4" name="LastSaved">
    <vt:filetime>2023-04-05T00:00:00Z</vt:filetime>
  </property>
</Properties>
</file>