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72" r:id="rId5"/>
    <p:sldId id="260" r:id="rId6"/>
    <p:sldId id="262" r:id="rId7"/>
    <p:sldId id="263" r:id="rId8"/>
    <p:sldId id="261" r:id="rId9"/>
    <p:sldId id="264" r:id="rId10"/>
    <p:sldId id="266" r:id="rId11"/>
    <p:sldId id="265" r:id="rId12"/>
    <p:sldId id="267" r:id="rId13"/>
    <p:sldId id="268" r:id="rId14"/>
    <p:sldId id="269" r:id="rId15"/>
    <p:sldId id="270" r:id="rId16"/>
    <p:sldId id="271" r:id="rId17"/>
    <p:sldId id="273" r:id="rId18"/>
    <p:sldId id="274" r:id="rId19"/>
    <p:sldId id="275" r:id="rId20"/>
    <p:sldId id="277" r:id="rId21"/>
    <p:sldId id="276"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9T23:11:44.993"/>
    </inkml:context>
    <inkml:brush xml:id="br0">
      <inkml:brushProperty name="width" value="0.05" units="cm"/>
      <inkml:brushProperty name="height" value="0.05" units="cm"/>
      <inkml:brushProperty name="ignorePressure" value="1"/>
    </inkml:brush>
  </inkml:definitions>
  <inkml:trace contextRef="#ctx0" brushRef="#br0">0 0,'1280'1279,"-1272"-1271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9T23:11:53.869"/>
    </inkml:context>
    <inkml:brush xml:id="br0">
      <inkml:brushProperty name="width" value="0.05" units="cm"/>
      <inkml:brushProperty name="height" value="0.05" units="cm"/>
      <inkml:brushProperty name="ignorePressure" value="1"/>
    </inkml:brush>
  </inkml:definitions>
  <inkml:trace contextRef="#ctx0" brushRef="#br0">1 0,'1401'1402,"-1387"-1388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9T23:12:09.682"/>
    </inkml:context>
    <inkml:brush xml:id="br0">
      <inkml:brushProperty name="width" value="0.05" units="cm"/>
      <inkml:brushProperty name="height" value="0.05" units="cm"/>
      <inkml:brushProperty name="ignorePressure" value="1"/>
    </inkml:brush>
  </inkml:definitions>
  <inkml:trace contextRef="#ctx0" brushRef="#br0">0 0,'1349'1349,"-1342"-1342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9T23:12:20.235"/>
    </inkml:context>
    <inkml:brush xml:id="br0">
      <inkml:brushProperty name="width" value="0.05" units="cm"/>
      <inkml:brushProperty name="height" value="0.05" units="cm"/>
      <inkml:brushProperty name="ignorePressure" value="1"/>
    </inkml:brush>
  </inkml:definitions>
  <inkml:trace contextRef="#ctx0" brushRef="#br0">1 1,'1251'1251,"-1242"-1242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9T23:12:28.387"/>
    </inkml:context>
    <inkml:brush xml:id="br0">
      <inkml:brushProperty name="width" value="0.05" units="cm"/>
      <inkml:brushProperty name="height" value="0.05" units="cm"/>
      <inkml:brushProperty name="ignorePressure" value="1"/>
    </inkml:brush>
  </inkml:definitions>
  <inkml:trace contextRef="#ctx0" brushRef="#br0">0 1,'987'986,"-980"-978</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9T23:12:38.737"/>
    </inkml:context>
    <inkml:brush xml:id="br0">
      <inkml:brushProperty name="width" value="0.05" units="cm"/>
      <inkml:brushProperty name="height" value="0.05" units="cm"/>
      <inkml:brushProperty name="ignorePressure" value="1"/>
    </inkml:brush>
  </inkml:definitions>
  <inkml:trace contextRef="#ctx0" brushRef="#br0">0 0,'1116'1116,"-1109"-1109</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9T23:12:49.958"/>
    </inkml:context>
    <inkml:brush xml:id="br0">
      <inkml:brushProperty name="width" value="0.05" units="cm"/>
      <inkml:brushProperty name="height" value="0.05" units="cm"/>
      <inkml:brushProperty name="ignorePressure" value="1"/>
    </inkml:brush>
  </inkml:definitions>
  <inkml:trace contextRef="#ctx0" brushRef="#br0">0 1,'864'864,"-856"-857</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19T23:13:02.297"/>
    </inkml:context>
    <inkml:brush xml:id="br0">
      <inkml:brushProperty name="width" value="0.05" units="cm"/>
      <inkml:brushProperty name="height" value="0.05" units="cm"/>
    </inkml:brush>
  </inkml:definitions>
  <inkml:trace contextRef="#ctx0" brushRef="#br0">0 1 24575,'26'33'0,"-13"-19"0,-3 0 0,1-3 0,0 0 0,2 0 0,5 2 0,2 2 0,-17-13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4-19T23:13:06.289"/>
    </inkml:context>
    <inkml:brush xml:id="br0">
      <inkml:brushProperty name="width" value="0.05" units="cm"/>
      <inkml:brushProperty name="height" value="0.05" units="cm"/>
      <inkml:brushProperty name="ignorePressure" value="1"/>
    </inkml:brush>
  </inkml:definitions>
  <inkml:trace contextRef="#ctx0" brushRef="#br0">0 0,'528'528,"-521"-521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73766E-225F-8FEE-C92E-055525FE62D9}"/>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96EEF2E-C93B-414C-9F0B-1E04AF8A7A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945FCF8E-76EC-A909-AABF-CE1E0E66E870}"/>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5" name="Нижний колонтитул 4">
            <a:extLst>
              <a:ext uri="{FF2B5EF4-FFF2-40B4-BE49-F238E27FC236}">
                <a16:creationId xmlns:a16="http://schemas.microsoft.com/office/drawing/2014/main" id="{F04CCAE7-0C92-84FE-7BC7-D822DDA2E97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A1C2F2-E3C0-3FE4-DE0B-B6743A844FA7}"/>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3851215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FACD2A-C93E-8F44-8730-ED6EE3DFE52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49C6D66F-E7C6-4B83-B3C1-B592F061A28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9847BB6-52E8-FBF9-6CDC-B67DF59C6D3F}"/>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5" name="Нижний колонтитул 4">
            <a:extLst>
              <a:ext uri="{FF2B5EF4-FFF2-40B4-BE49-F238E27FC236}">
                <a16:creationId xmlns:a16="http://schemas.microsoft.com/office/drawing/2014/main" id="{E26A7A6B-B1DC-222C-6FCF-7CA14EFB17B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95C9631-A2C0-3329-B671-0A34A0981915}"/>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3619895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260569D-F017-C8DD-CE05-DB2F406FD7B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CE57B14-F4DD-24D7-7A05-3618A81A0FF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92DEC26-2DCD-1EEB-4D8C-6C45318F1D2E}"/>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5" name="Нижний колонтитул 4">
            <a:extLst>
              <a:ext uri="{FF2B5EF4-FFF2-40B4-BE49-F238E27FC236}">
                <a16:creationId xmlns:a16="http://schemas.microsoft.com/office/drawing/2014/main" id="{F1F5C48A-7361-AEA9-BF8D-0EBCBE661CB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C370A84-35A5-46B1-DA27-AFE91CDDEB86}"/>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295097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35E430-0212-750A-3C78-C2237202208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94FE6171-3F95-D413-E58D-407FB393A348}"/>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879C72D-E62E-EFC7-8925-64B0BC0844DB}"/>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5" name="Нижний колонтитул 4">
            <a:extLst>
              <a:ext uri="{FF2B5EF4-FFF2-40B4-BE49-F238E27FC236}">
                <a16:creationId xmlns:a16="http://schemas.microsoft.com/office/drawing/2014/main" id="{AAB862FE-0959-BF05-46EF-B7F247D11F6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7C3CEB5-197A-FC97-8954-7989ADE455D4}"/>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2921919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D7BDEB-60F6-667D-7AF2-BA0F8E14083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512CB9D8-31DE-9190-A81C-069ECFB4C6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45227BE-13D9-DDB7-410D-A5D94FB9A83F}"/>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5" name="Нижний колонтитул 4">
            <a:extLst>
              <a:ext uri="{FF2B5EF4-FFF2-40B4-BE49-F238E27FC236}">
                <a16:creationId xmlns:a16="http://schemas.microsoft.com/office/drawing/2014/main" id="{D94AB26A-A11F-7F33-A0D5-5170943517C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1903289-5A05-62B0-A2D2-A6138D438FB0}"/>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2196335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012B72-8B87-2EF6-538C-11F4F073E8B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4689C2F-F874-A301-2F14-35AD3525AC43}"/>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A62ED140-F9AA-443C-BF4D-0F31423770F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8517966-6A4E-BB17-5AD9-AEA620459A41}"/>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6" name="Нижний колонтитул 5">
            <a:extLst>
              <a:ext uri="{FF2B5EF4-FFF2-40B4-BE49-F238E27FC236}">
                <a16:creationId xmlns:a16="http://schemas.microsoft.com/office/drawing/2014/main" id="{C18EB6F4-3527-1B25-E22E-F0FCE8207EA3}"/>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336B66B-47E7-DF36-E3F4-B436349D3017}"/>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3835008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77DD20-C67E-40F5-1F2A-52D24139BA32}"/>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D3E074B3-5488-2F68-D926-A7480F5F75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993A7C4-8826-36D1-C152-570878FFCC50}"/>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3E1E13E-DBBD-4F3F-5F25-18441FDA48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A06C5890-227E-CF3E-1900-C4247B50D9D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753F2286-C865-F131-B97B-351265FAEE90}"/>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8" name="Нижний колонтитул 7">
            <a:extLst>
              <a:ext uri="{FF2B5EF4-FFF2-40B4-BE49-F238E27FC236}">
                <a16:creationId xmlns:a16="http://schemas.microsoft.com/office/drawing/2014/main" id="{1475E6F2-9A53-FCF4-EBF1-02DF97F4CF1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8A97D5D-F956-7DA9-022F-E94E15E632C8}"/>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38386002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946FE2-D491-3A52-EE2E-D9468485E66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C5D5FF1-C0C5-B3DC-4179-13406672BE52}"/>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4" name="Нижний колонтитул 3">
            <a:extLst>
              <a:ext uri="{FF2B5EF4-FFF2-40B4-BE49-F238E27FC236}">
                <a16:creationId xmlns:a16="http://schemas.microsoft.com/office/drawing/2014/main" id="{DF72C51E-1AB7-92E9-F568-BC1B20A7A3B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9DD84FE5-C90D-0715-4551-134DC6AC171A}"/>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38381672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C112D83-C25A-CD09-E051-2F323C1E1BCC}"/>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3" name="Нижний колонтитул 2">
            <a:extLst>
              <a:ext uri="{FF2B5EF4-FFF2-40B4-BE49-F238E27FC236}">
                <a16:creationId xmlns:a16="http://schemas.microsoft.com/office/drawing/2014/main" id="{9E80808B-518E-8A34-08C0-6643561DFDC9}"/>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19A4A2A-C1E6-EA46-319D-E14C62C69714}"/>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2838314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AEFF59-9686-F6E0-B8C6-6C47A141880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EA99A8DA-8A0F-17A6-E1D7-07D437B9CD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85489631-8A25-5F30-1F41-CA4C21BA85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DCDA99A-102E-BAA4-9EE8-9720DC2BBEAA}"/>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6" name="Нижний колонтитул 5">
            <a:extLst>
              <a:ext uri="{FF2B5EF4-FFF2-40B4-BE49-F238E27FC236}">
                <a16:creationId xmlns:a16="http://schemas.microsoft.com/office/drawing/2014/main" id="{28F1AA29-27BF-FE7C-2F5D-0F76C1EC33D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E27F0E9-5B36-A338-0DB6-F64F913539B3}"/>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50072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E670CE-19C4-6768-DFAA-371E24274E3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39CEB7B-F31E-212E-5BFA-1EE9BC7CFB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D2EC6E9-4295-8805-2F3F-223A13345F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63190F8-54D9-6526-D8C5-4290FBDE3F6F}"/>
              </a:ext>
            </a:extLst>
          </p:cNvPr>
          <p:cNvSpPr>
            <a:spLocks noGrp="1"/>
          </p:cNvSpPr>
          <p:nvPr>
            <p:ph type="dt" sz="half" idx="10"/>
          </p:nvPr>
        </p:nvSpPr>
        <p:spPr/>
        <p:txBody>
          <a:bodyPr/>
          <a:lstStyle/>
          <a:p>
            <a:fld id="{12337157-A73F-4E73-A14A-2DB5C6FC8947}" type="datetimeFigureOut">
              <a:rPr lang="ru-RU" smtClean="0"/>
              <a:t>20.04.2023</a:t>
            </a:fld>
            <a:endParaRPr lang="ru-RU"/>
          </a:p>
        </p:txBody>
      </p:sp>
      <p:sp>
        <p:nvSpPr>
          <p:cNvPr id="6" name="Нижний колонтитул 5">
            <a:extLst>
              <a:ext uri="{FF2B5EF4-FFF2-40B4-BE49-F238E27FC236}">
                <a16:creationId xmlns:a16="http://schemas.microsoft.com/office/drawing/2014/main" id="{B498E31B-27D8-D1DA-8344-050E34B09904}"/>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D4EA69D0-2462-7028-D89C-935D532550B8}"/>
              </a:ext>
            </a:extLst>
          </p:cNvPr>
          <p:cNvSpPr>
            <a:spLocks noGrp="1"/>
          </p:cNvSpPr>
          <p:nvPr>
            <p:ph type="sldNum" sz="quarter" idx="12"/>
          </p:nvPr>
        </p:nvSpPr>
        <p:spPr/>
        <p:txBody>
          <a:bodyPr/>
          <a:lstStyle/>
          <a:p>
            <a:fld id="{B4105BF1-44D4-41A8-810D-5593DC2DD653}" type="slidenum">
              <a:rPr lang="ru-RU" smtClean="0"/>
              <a:t>‹#›</a:t>
            </a:fld>
            <a:endParaRPr lang="ru-RU"/>
          </a:p>
        </p:txBody>
      </p:sp>
    </p:spTree>
    <p:extLst>
      <p:ext uri="{BB962C8B-B14F-4D97-AF65-F5344CB8AC3E}">
        <p14:creationId xmlns:p14="http://schemas.microsoft.com/office/powerpoint/2010/main" val="2399201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FCC225-28E9-DC7A-3526-FB67295279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73CA120-8549-0081-6A26-C1B23AE76F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B83D418-1743-9659-C729-5671A0ADA3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37157-A73F-4E73-A14A-2DB5C6FC8947}" type="datetimeFigureOut">
              <a:rPr lang="ru-RU" smtClean="0"/>
              <a:t>20.04.2023</a:t>
            </a:fld>
            <a:endParaRPr lang="ru-RU"/>
          </a:p>
        </p:txBody>
      </p:sp>
      <p:sp>
        <p:nvSpPr>
          <p:cNvPr id="5" name="Нижний колонтитул 4">
            <a:extLst>
              <a:ext uri="{FF2B5EF4-FFF2-40B4-BE49-F238E27FC236}">
                <a16:creationId xmlns:a16="http://schemas.microsoft.com/office/drawing/2014/main" id="{37E9EE2B-C135-0741-1C03-0270E32370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D5DDA90A-76F7-7E3E-7D7C-79077A507B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105BF1-44D4-41A8-810D-5593DC2DD653}" type="slidenum">
              <a:rPr lang="ru-RU" smtClean="0"/>
              <a:t>‹#›</a:t>
            </a:fld>
            <a:endParaRPr lang="ru-RU"/>
          </a:p>
        </p:txBody>
      </p:sp>
    </p:spTree>
    <p:extLst>
      <p:ext uri="{BB962C8B-B14F-4D97-AF65-F5344CB8AC3E}">
        <p14:creationId xmlns:p14="http://schemas.microsoft.com/office/powerpoint/2010/main" val="35115160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8.png"/><Relationship Id="rId18" Type="http://schemas.openxmlformats.org/officeDocument/2006/relationships/customXml" Target="../ink/ink8.xml"/><Relationship Id="rId3" Type="http://schemas.openxmlformats.org/officeDocument/2006/relationships/image" Target="../media/image13.png"/><Relationship Id="rId21" Type="http://schemas.openxmlformats.org/officeDocument/2006/relationships/image" Target="../media/image22.png"/><Relationship Id="rId7" Type="http://schemas.openxmlformats.org/officeDocument/2006/relationships/image" Target="../media/image15.png"/><Relationship Id="rId12" Type="http://schemas.openxmlformats.org/officeDocument/2006/relationships/customXml" Target="../ink/ink5.xml"/><Relationship Id="rId17" Type="http://schemas.openxmlformats.org/officeDocument/2006/relationships/image" Target="../media/image20.png"/><Relationship Id="rId2" Type="http://schemas.openxmlformats.org/officeDocument/2006/relationships/image" Target="../media/image12.png"/><Relationship Id="rId16" Type="http://schemas.openxmlformats.org/officeDocument/2006/relationships/customXml" Target="../ink/ink7.xml"/><Relationship Id="rId20" Type="http://schemas.openxmlformats.org/officeDocument/2006/relationships/customXml" Target="../ink/ink9.xml"/><Relationship Id="rId1" Type="http://schemas.openxmlformats.org/officeDocument/2006/relationships/slideLayout" Target="../slideLayouts/slideLayout6.xml"/><Relationship Id="rId6" Type="http://schemas.openxmlformats.org/officeDocument/2006/relationships/customXml" Target="../ink/ink2.xml"/><Relationship Id="rId11" Type="http://schemas.openxmlformats.org/officeDocument/2006/relationships/image" Target="../media/image17.png"/><Relationship Id="rId5" Type="http://schemas.openxmlformats.org/officeDocument/2006/relationships/image" Target="../media/image14.png"/><Relationship Id="rId15" Type="http://schemas.openxmlformats.org/officeDocument/2006/relationships/image" Target="../media/image19.png"/><Relationship Id="rId10" Type="http://schemas.openxmlformats.org/officeDocument/2006/relationships/customXml" Target="../ink/ink4.xml"/><Relationship Id="rId19" Type="http://schemas.openxmlformats.org/officeDocument/2006/relationships/image" Target="../media/image21.png"/><Relationship Id="rId4" Type="http://schemas.openxmlformats.org/officeDocument/2006/relationships/customXml" Target="../ink/ink1.xml"/><Relationship Id="rId9" Type="http://schemas.openxmlformats.org/officeDocument/2006/relationships/image" Target="../media/image16.png"/><Relationship Id="rId14" Type="http://schemas.openxmlformats.org/officeDocument/2006/relationships/customXml" Target="../ink/ink6.xml"/><Relationship Id="rId22"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0F4A62-2E0B-36BE-A6B5-A642519C4274}"/>
              </a:ext>
            </a:extLst>
          </p:cNvPr>
          <p:cNvSpPr>
            <a:spLocks noGrp="1"/>
          </p:cNvSpPr>
          <p:nvPr>
            <p:ph type="title"/>
          </p:nvPr>
        </p:nvSpPr>
        <p:spPr>
          <a:xfrm>
            <a:off x="838200" y="365125"/>
            <a:ext cx="10515600" cy="1917765"/>
          </a:xfrm>
        </p:spPr>
        <p:txBody>
          <a:bodyPr>
            <a:normAutofit/>
          </a:bodyPr>
          <a:lstStyle/>
          <a:p>
            <a:pPr algn="ctr"/>
            <a:r>
              <a:rPr lang="ru-RU" b="1" dirty="0">
                <a:solidFill>
                  <a:schemeClr val="tx2"/>
                </a:solidFill>
              </a:rPr>
              <a:t>Изучение комбинаторики, теории вероятностей, теории множеств в рамках программы внеурочной деятельности</a:t>
            </a:r>
          </a:p>
        </p:txBody>
      </p:sp>
      <p:pic>
        <p:nvPicPr>
          <p:cNvPr id="2050" name="Picture 2" descr="Научиться думать! - Психологос">
            <a:extLst>
              <a:ext uri="{FF2B5EF4-FFF2-40B4-BE49-F238E27FC236}">
                <a16:creationId xmlns:a16="http://schemas.microsoft.com/office/drawing/2014/main" id="{1F805563-4AAF-E021-0031-5B49BC67C3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0928" y="2875901"/>
            <a:ext cx="4234992" cy="31762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6081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DD74F8-282F-26C8-0AA5-4D7FEF67D96D}"/>
              </a:ext>
            </a:extLst>
          </p:cNvPr>
          <p:cNvSpPr>
            <a:spLocks noGrp="1"/>
          </p:cNvSpPr>
          <p:nvPr>
            <p:ph type="title"/>
          </p:nvPr>
        </p:nvSpPr>
        <p:spPr/>
        <p:txBody>
          <a:bodyPr/>
          <a:lstStyle/>
          <a:p>
            <a:pPr algn="ctr"/>
            <a:r>
              <a:rPr lang="ru-RU" b="1" dirty="0">
                <a:solidFill>
                  <a:schemeClr val="tx2"/>
                </a:solidFill>
              </a:rPr>
              <a:t>Включение, исключение</a:t>
            </a:r>
            <a:endParaRPr lang="ru-RU" dirty="0"/>
          </a:p>
        </p:txBody>
      </p:sp>
      <p:pic>
        <p:nvPicPr>
          <p:cNvPr id="48" name="Рисунок 47">
            <a:extLst>
              <a:ext uri="{FF2B5EF4-FFF2-40B4-BE49-F238E27FC236}">
                <a16:creationId xmlns:a16="http://schemas.microsoft.com/office/drawing/2014/main" id="{79B2DC7D-E27D-23A1-F166-A3890FE47645}"/>
              </a:ext>
            </a:extLst>
          </p:cNvPr>
          <p:cNvPicPr>
            <a:picLocks noChangeAspect="1"/>
          </p:cNvPicPr>
          <p:nvPr/>
        </p:nvPicPr>
        <p:blipFill>
          <a:blip r:embed="rId2"/>
          <a:stretch>
            <a:fillRect/>
          </a:stretch>
        </p:blipFill>
        <p:spPr>
          <a:xfrm>
            <a:off x="214299" y="1735634"/>
            <a:ext cx="3942471" cy="3481902"/>
          </a:xfrm>
          <a:prstGeom prst="rect">
            <a:avLst/>
          </a:prstGeom>
        </p:spPr>
      </p:pic>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91B6AC24-7CE9-3A7A-BA37-D4734B5D6D7C}"/>
                  </a:ext>
                </a:extLst>
              </p:cNvPr>
              <p:cNvSpPr txBox="1"/>
              <p:nvPr/>
            </p:nvSpPr>
            <p:spPr>
              <a:xfrm>
                <a:off x="3918858" y="2245707"/>
                <a:ext cx="8142514" cy="3342966"/>
              </a:xfrm>
              <a:prstGeom prst="rect">
                <a:avLst/>
              </a:prstGeom>
              <a:noFill/>
            </p:spPr>
            <p:txBody>
              <a:bodyPr wrap="square">
                <a:spAutoFit/>
              </a:bodyPr>
              <a:lstStyle/>
              <a:p>
                <a:pPr algn="just">
                  <a:lnSpc>
                    <a:spcPct val="107000"/>
                  </a:lnSpc>
                  <a:spcAft>
                    <a:spcPts val="800"/>
                  </a:spcAft>
                </a:pP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Если события несовместные, то </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𝐵</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𝐶</m:t>
                          </m:r>
                        </m:e>
                      </m:d>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𝐴</m:t>
                          </m:r>
                        </m:e>
                      </m:d>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𝐵</m:t>
                          </m:r>
                        </m:e>
                      </m:d>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𝑛</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𝐶</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kern="100" dirty="0">
                    <a:effectLst/>
                    <a:latin typeface="Times New Roman" panose="02020603050405020304" pitchFamily="18" charset="0"/>
                    <a:ea typeface="Times New Roman" panose="02020603050405020304" pitchFamily="18" charset="0"/>
                    <a:cs typeface="Times New Roman" panose="02020603050405020304" pitchFamily="18" charset="0"/>
                  </a:rPr>
                  <a:t>Если события совместные, то</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𝐵</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𝐶</m:t>
                          </m:r>
                        </m:e>
                      </m:d>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ru-RU" sz="2400" i="1" kern="100" dirty="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𝐴</m:t>
                          </m:r>
                        </m:e>
                      </m:d>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𝐵</m:t>
                          </m:r>
                        </m:e>
                      </m:d>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𝐶</m:t>
                          </m:r>
                        </m:e>
                      </m:d>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400" i="1" kern="100">
                              <a:effectLst/>
                              <a:latin typeface="Cambria Math" panose="02040503050406030204" pitchFamily="18" charset="0"/>
                              <a:ea typeface="Calibri" panose="020F0502020204030204" pitchFamily="34" charset="0"/>
                              <a:cs typeface="Times New Roman" panose="02020603050405020304" pitchFamily="18" charset="0"/>
                            </a:rPr>
                            <m:t>𝐵</m:t>
                          </m:r>
                        </m:e>
                      </m:d>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𝐵</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𝐶</m:t>
                          </m:r>
                        </m:e>
                      </m:d>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4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𝐶</m:t>
                          </m:r>
                        </m:e>
                      </m:d>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𝑛</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𝐵</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𝐶</m:t>
                      </m:r>
                      <m:r>
                        <a:rPr lang="ru-RU" sz="2400" i="1" kern="1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0" name="TextBox 49">
                <a:extLst>
                  <a:ext uri="{FF2B5EF4-FFF2-40B4-BE49-F238E27FC236}">
                    <a16:creationId xmlns:a16="http://schemas.microsoft.com/office/drawing/2014/main" id="{91B6AC24-7CE9-3A7A-BA37-D4734B5D6D7C}"/>
                  </a:ext>
                </a:extLst>
              </p:cNvPr>
              <p:cNvSpPr txBox="1">
                <a:spLocks noRot="1" noChangeAspect="1" noMove="1" noResize="1" noEditPoints="1" noAdjustHandles="1" noChangeArrowheads="1" noChangeShapeType="1" noTextEdit="1"/>
              </p:cNvSpPr>
              <p:nvPr/>
            </p:nvSpPr>
            <p:spPr>
              <a:xfrm>
                <a:off x="3918858" y="2245707"/>
                <a:ext cx="8142514" cy="3342966"/>
              </a:xfrm>
              <a:prstGeom prst="rect">
                <a:avLst/>
              </a:prstGeom>
              <a:blipFill>
                <a:blip r:embed="rId3"/>
                <a:stretch>
                  <a:fillRect l="-1198" t="-1457"/>
                </a:stretch>
              </a:blipFill>
            </p:spPr>
            <p:txBody>
              <a:bodyPr/>
              <a:lstStyle/>
              <a:p>
                <a:r>
                  <a:rPr lang="ru-RU">
                    <a:noFill/>
                  </a:rPr>
                  <a:t> </a:t>
                </a:r>
              </a:p>
            </p:txBody>
          </p:sp>
        </mc:Fallback>
      </mc:AlternateContent>
    </p:spTree>
    <p:extLst>
      <p:ext uri="{BB962C8B-B14F-4D97-AF65-F5344CB8AC3E}">
        <p14:creationId xmlns:p14="http://schemas.microsoft.com/office/powerpoint/2010/main" val="17195656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DD7451-9FFE-F4E5-4BA4-13A1947176D5}"/>
              </a:ext>
            </a:extLst>
          </p:cNvPr>
          <p:cNvSpPr txBox="1"/>
          <p:nvPr/>
        </p:nvSpPr>
        <p:spPr>
          <a:xfrm>
            <a:off x="1524000" y="466531"/>
            <a:ext cx="9784702" cy="584775"/>
          </a:xfrm>
          <a:prstGeom prst="rect">
            <a:avLst/>
          </a:prstGeom>
          <a:noFill/>
        </p:spPr>
        <p:txBody>
          <a:bodyPr wrap="square" rtlCol="0">
            <a:spAutoFit/>
          </a:bodyPr>
          <a:lstStyle/>
          <a:p>
            <a:pPr algn="ctr"/>
            <a:r>
              <a:rPr lang="ru-RU" sz="3200" b="1" dirty="0">
                <a:solidFill>
                  <a:schemeClr val="tx2"/>
                </a:solidFill>
              </a:rPr>
              <a:t>Задачи по теме «Включение, исключение» </a:t>
            </a:r>
          </a:p>
        </p:txBody>
      </p:sp>
      <p:sp>
        <p:nvSpPr>
          <p:cNvPr id="4" name="TextBox 3">
            <a:extLst>
              <a:ext uri="{FF2B5EF4-FFF2-40B4-BE49-F238E27FC236}">
                <a16:creationId xmlns:a16="http://schemas.microsoft.com/office/drawing/2014/main" id="{DC1F648D-1B20-6FC6-FC77-BD1D70EE38B7}"/>
              </a:ext>
            </a:extLst>
          </p:cNvPr>
          <p:cNvSpPr txBox="1"/>
          <p:nvPr/>
        </p:nvSpPr>
        <p:spPr>
          <a:xfrm>
            <a:off x="324255" y="1049855"/>
            <a:ext cx="11706013" cy="5346848"/>
          </a:xfrm>
          <a:prstGeom prst="rect">
            <a:avLst/>
          </a:prstGeom>
          <a:noFill/>
        </p:spPr>
        <p:txBody>
          <a:bodyPr wrap="square">
            <a:spAutoFit/>
          </a:bodyPr>
          <a:lstStyle/>
          <a:p>
            <a:pPr marL="342900" lvl="0" indent="-342900">
              <a:lnSpc>
                <a:spcPct val="107000"/>
              </a:lnSpc>
              <a:buFont typeface="+mj-lt"/>
              <a:buAutoNum type="arabicPeriod"/>
            </a:pPr>
            <a:r>
              <a:rPr lang="ru-RU" sz="2000" kern="100" dirty="0">
                <a:effectLst/>
                <a:latin typeface="Calibri" panose="020F0502020204030204" pitchFamily="34" charset="0"/>
                <a:ea typeface="Calibri" panose="020F0502020204030204" pitchFamily="34" charset="0"/>
                <a:cs typeface="Times New Roman" panose="02020603050405020304" pitchFamily="18" charset="0"/>
              </a:rPr>
              <a:t>В классе 30 учащихся, 16 из них занимаются музыкой, 17 увлекаются футболом, а 10 занимаются и музыкой, и футболом. Есть ли в классе ученики равнодушные и к музыке, и к футболу, и если есть то сколько? </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ru-RU" sz="2000" kern="100" dirty="0">
                <a:effectLst/>
                <a:latin typeface="Calibri" panose="020F0502020204030204" pitchFamily="34" charset="0"/>
                <a:ea typeface="Calibri" panose="020F0502020204030204" pitchFamily="34" charset="0"/>
                <a:cs typeface="Times New Roman" panose="02020603050405020304" pitchFamily="18" charset="0"/>
              </a:rPr>
              <a:t>В олимпиаде по математике для 9-классников приняло участие 40 учащихся, им было предложено решить одну задачу по алгебре, одну по геометрии и одну по комбинаторики. По алгебре решили задачу 20 человек; по геометрии – 18 человек, а по комбинаторики – 18 человек, по алгебре и геометрии решили задачу 7 человек, по алгебре и комбинаторики – 8 человек, по геометрии и комбинаторики – 9 человек, ни одной задачи не решили 3 человека. Сколько учащихся решили 3 задачи? Сколько учащихся решили только две задачи? Сколько учащихся решили только одну задачу?</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ru-RU"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В одной из повестей Льюиса </a:t>
            </a:r>
            <a:r>
              <a:rPr lang="ru-RU" sz="2000" kern="1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Кэррола</a:t>
            </a:r>
            <a:r>
              <a:rPr lang="ru-RU"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(автора «Алисы в стране чудес», «Алисы в зазеркалье» и др.) – есть такая задача: «В ожесточенном бою 70 из 100 пиратов потеряли один глаз, 75 – одно ухо, 80 – одну руку и 85 одну ногу. Каково минимальное количество потерявших одновременно глаз, ухо, руку и ногу?»</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ru-RU" sz="2000" kern="100" dirty="0">
                <a:effectLst/>
                <a:latin typeface="Calibri" panose="020F0502020204030204" pitchFamily="34" charset="0"/>
                <a:ea typeface="Calibri" panose="020F0502020204030204" pitchFamily="34" charset="0"/>
                <a:cs typeface="Times New Roman" panose="02020603050405020304" pitchFamily="18" charset="0"/>
              </a:rPr>
              <a:t>В течение недели в кинотеатре шли три фильма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a:t>
            </a:r>
            <a:r>
              <a:rPr lang="ru-RU"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B</a:t>
            </a:r>
            <a:r>
              <a:rPr lang="ru-RU"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C</a:t>
            </a:r>
            <a:r>
              <a:rPr lang="ru-RU" sz="2000" kern="100" dirty="0">
                <a:effectLst/>
                <a:latin typeface="Calibri" panose="020F0502020204030204" pitchFamily="34" charset="0"/>
                <a:ea typeface="Calibri" panose="020F0502020204030204" pitchFamily="34" charset="0"/>
                <a:cs typeface="Times New Roman" panose="02020603050405020304" pitchFamily="18" charset="0"/>
              </a:rPr>
              <a:t>. Каждый из 40 школьников видел, либо все три фильма, либо один из трех. Фильм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A</a:t>
            </a:r>
            <a:r>
              <a:rPr lang="ru-RU" sz="2000" kern="100" dirty="0">
                <a:effectLst/>
                <a:latin typeface="Calibri" panose="020F0502020204030204" pitchFamily="34" charset="0"/>
                <a:ea typeface="Calibri" panose="020F0502020204030204" pitchFamily="34" charset="0"/>
                <a:cs typeface="Times New Roman" panose="02020603050405020304" pitchFamily="18" charset="0"/>
              </a:rPr>
              <a:t> видели 13 школьников, фильм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B</a:t>
            </a:r>
            <a:r>
              <a:rPr lang="ru-RU" sz="2000" kern="100" dirty="0">
                <a:effectLst/>
                <a:latin typeface="Calibri" panose="020F0502020204030204" pitchFamily="34" charset="0"/>
                <a:ea typeface="Calibri" panose="020F0502020204030204" pitchFamily="34" charset="0"/>
                <a:cs typeface="Times New Roman" panose="02020603050405020304" pitchFamily="18" charset="0"/>
              </a:rPr>
              <a:t> – 16 школьников, фильм </a:t>
            </a:r>
            <a:r>
              <a:rPr lang="en-US" sz="2000" kern="100" dirty="0">
                <a:effectLst/>
                <a:latin typeface="Calibri" panose="020F0502020204030204" pitchFamily="34" charset="0"/>
                <a:ea typeface="Calibri" panose="020F0502020204030204" pitchFamily="34" charset="0"/>
                <a:cs typeface="Times New Roman" panose="02020603050405020304" pitchFamily="18" charset="0"/>
              </a:rPr>
              <a:t>C</a:t>
            </a:r>
            <a:r>
              <a:rPr lang="ru-RU" sz="2000" kern="100" dirty="0">
                <a:effectLst/>
                <a:latin typeface="Calibri" panose="020F0502020204030204" pitchFamily="34" charset="0"/>
                <a:ea typeface="Calibri" panose="020F0502020204030204" pitchFamily="34" charset="0"/>
                <a:cs typeface="Times New Roman" panose="02020603050405020304" pitchFamily="18" charset="0"/>
              </a:rPr>
              <a:t> – 19 школьников. Сколько школьников видели только по одному фильму?</a:t>
            </a:r>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196" name="Picture 4" descr="Как включить телефон Android, если не работает кнопка включения?">
            <a:extLst>
              <a:ext uri="{FF2B5EF4-FFF2-40B4-BE49-F238E27FC236}">
                <a16:creationId xmlns:a16="http://schemas.microsoft.com/office/drawing/2014/main" id="{BBF5D02A-1BD6-2F03-57A7-837449AB10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199" y="177633"/>
            <a:ext cx="976245" cy="97624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Представитель МОК подтвердил исключение борьбы из видов спорта ОИ-2020 -  Борцовский портал &quot;Самсон&quot;">
            <a:extLst>
              <a:ext uri="{FF2B5EF4-FFF2-40B4-BE49-F238E27FC236}">
                <a16:creationId xmlns:a16="http://schemas.microsoft.com/office/drawing/2014/main" id="{AFDCC8AB-42A3-0DFA-3647-CDE7A37084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0" y="177633"/>
            <a:ext cx="1297934" cy="942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541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B34CE1-1332-5BB4-EE12-3F205EA692CB}"/>
              </a:ext>
            </a:extLst>
          </p:cNvPr>
          <p:cNvSpPr>
            <a:spLocks noGrp="1"/>
          </p:cNvSpPr>
          <p:nvPr>
            <p:ph type="title"/>
          </p:nvPr>
        </p:nvSpPr>
        <p:spPr>
          <a:xfrm>
            <a:off x="838200" y="47337"/>
            <a:ext cx="10515600" cy="743266"/>
          </a:xfrm>
        </p:spPr>
        <p:txBody>
          <a:bodyPr>
            <a:normAutofit/>
          </a:bodyPr>
          <a:lstStyle/>
          <a:p>
            <a:pPr algn="ctr"/>
            <a:r>
              <a:rPr lang="ru-RU" sz="3200" b="1" dirty="0">
                <a:solidFill>
                  <a:schemeClr val="tx2"/>
                </a:solidFill>
              </a:rPr>
              <a:t>Задание ОГЭ 9 класс по информатике</a:t>
            </a:r>
          </a:p>
        </p:txBody>
      </p:sp>
      <p:sp>
        <p:nvSpPr>
          <p:cNvPr id="4" name="Rectangle 2">
            <a:extLst>
              <a:ext uri="{FF2B5EF4-FFF2-40B4-BE49-F238E27FC236}">
                <a16:creationId xmlns:a16="http://schemas.microsoft.com/office/drawing/2014/main" id="{AEA039A3-8C4C-EB3A-BDDC-70EE495BEDBF}"/>
              </a:ext>
            </a:extLst>
          </p:cNvPr>
          <p:cNvSpPr>
            <a:spLocks noChangeArrowheads="1"/>
          </p:cNvSpPr>
          <p:nvPr/>
        </p:nvSpPr>
        <p:spPr bwMode="auto">
          <a:xfrm>
            <a:off x="556080" y="610290"/>
            <a:ext cx="1120424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381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38125"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В языке </a:t>
            </a:r>
            <a:r>
              <a:rPr kumimoji="0" lang="ru-RU" altLang="ru-RU" sz="20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запросов</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поискового сервера для обозначения логической операции </a:t>
            </a: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ИЛИ</a:t>
            </a: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используется символ </a:t>
            </a: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а для логической операции </a:t>
            </a: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И</a:t>
            </a: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символ </a:t>
            </a: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&amp;</a:t>
            </a: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kumimoji="0" lang="ru-RU" altLang="ru-RU" sz="1050" b="0" i="0" u="none" strike="noStrike" cap="none" normalizeH="0" baseline="0" dirty="0">
              <a:ln>
                <a:noFill/>
              </a:ln>
              <a:solidFill>
                <a:schemeClr val="tx1"/>
              </a:solidFill>
              <a:effectLst/>
            </a:endParaRPr>
          </a:p>
          <a:p>
            <a:pPr marL="0" marR="0" lvl="0" indent="238125"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В таблице приведены запросы и количество найденных по ним страниц некоторого сегмента сети Интернет.</a:t>
            </a:r>
            <a:endParaRPr kumimoji="0" lang="ru-RU" altLang="ru-RU" sz="1050" b="0" i="0" u="none" strike="noStrike" cap="none" normalizeH="0" baseline="0" dirty="0">
              <a:ln>
                <a:noFill/>
              </a:ln>
              <a:solidFill>
                <a:schemeClr val="tx1"/>
              </a:solidFill>
              <a:effectLst/>
            </a:endParaRPr>
          </a:p>
          <a:p>
            <a:pPr marL="0" marR="0" lvl="0" indent="238125"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ru-RU" altLang="ru-RU" sz="1050" b="0" i="0" u="none" strike="noStrike" cap="none" normalizeH="0" baseline="0" dirty="0">
              <a:ln>
                <a:noFill/>
              </a:ln>
              <a:solidFill>
                <a:schemeClr val="tx1"/>
              </a:solidFill>
              <a:effectLst/>
            </a:endParaRPr>
          </a:p>
          <a:p>
            <a:pPr marL="0" marR="0" lvl="0" indent="238125"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38125" algn="l" defTabSz="914400" rtl="0" eaLnBrk="0" fontAlgn="base" latinLnBrk="0" hangingPunct="0">
              <a:lnSpc>
                <a:spcPct val="100000"/>
              </a:lnSpc>
              <a:spcBef>
                <a:spcPct val="0"/>
              </a:spcBef>
              <a:spcAft>
                <a:spcPct val="0"/>
              </a:spcAft>
              <a:buClrTx/>
              <a:buSzTx/>
              <a:buFontTx/>
              <a:buNone/>
              <a:tabLst/>
            </a:pPr>
            <a:endParaRPr lang="ru-RU" altLang="ru-RU" sz="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238125"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38125" algn="l" defTabSz="914400" rtl="0" eaLnBrk="0" fontAlgn="base" latinLnBrk="0" hangingPunct="0">
              <a:lnSpc>
                <a:spcPct val="100000"/>
              </a:lnSpc>
              <a:spcBef>
                <a:spcPct val="0"/>
              </a:spcBef>
              <a:spcAft>
                <a:spcPct val="0"/>
              </a:spcAft>
              <a:buClrTx/>
              <a:buSzTx/>
              <a:buFontTx/>
              <a:buNone/>
              <a:tabLst/>
            </a:pPr>
            <a:endParaRPr lang="ru-RU" altLang="ru-RU" sz="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238125"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38125" algn="l" defTabSz="914400" rtl="0" eaLnBrk="0" fontAlgn="base" latinLnBrk="0" hangingPunct="0">
              <a:lnSpc>
                <a:spcPct val="100000"/>
              </a:lnSpc>
              <a:spcBef>
                <a:spcPct val="0"/>
              </a:spcBef>
              <a:spcAft>
                <a:spcPct val="0"/>
              </a:spcAft>
              <a:buClrTx/>
              <a:buSzTx/>
              <a:buFontTx/>
              <a:buNone/>
              <a:tabLst/>
            </a:pPr>
            <a:endParaRPr lang="ru-RU" altLang="ru-RU" sz="14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lvl="0" indent="238125" algn="l" defTabSz="914400" rtl="0" eaLnBrk="0" fontAlgn="base" latinLnBrk="0" hangingPunct="0">
              <a:lnSpc>
                <a:spcPct val="100000"/>
              </a:lnSpc>
              <a:spcBef>
                <a:spcPct val="0"/>
              </a:spcBef>
              <a:spcAft>
                <a:spcPct val="0"/>
              </a:spcAft>
              <a:buClrTx/>
              <a:buSzTx/>
              <a:buFontTx/>
              <a:buNone/>
              <a:tabLst/>
            </a:pPr>
            <a:endPar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238125"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Какое количество страниц (в тысячах) будет найдено по запросу Вега &amp; Арктур ?</a:t>
            </a:r>
            <a:endParaRPr kumimoji="0" lang="ru-RU" altLang="ru-RU" sz="1050" b="0" i="0" u="none" strike="noStrike" cap="none" normalizeH="0" baseline="0" dirty="0">
              <a:ln>
                <a:noFill/>
              </a:ln>
              <a:solidFill>
                <a:schemeClr val="tx1"/>
              </a:solidFill>
              <a:effectLst/>
            </a:endParaRPr>
          </a:p>
          <a:p>
            <a:pPr marL="0" marR="0" lvl="0" indent="238125"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Считается, что все запросы выполнялись практически одновременно, так что набор страниц, содержащих все искомые слова, не изменялся за время выполнения запросов.</a:t>
            </a:r>
            <a:endParaRPr kumimoji="0" lang="ru-RU" altLang="ru-RU" sz="1050" b="0" i="0" u="none" strike="noStrike" cap="none" normalizeH="0" baseline="0" dirty="0">
              <a:ln>
                <a:noFill/>
              </a:ln>
              <a:solidFill>
                <a:schemeClr val="tx1"/>
              </a:solidFill>
              <a:effectLst/>
            </a:endParaRPr>
          </a:p>
          <a:p>
            <a:pPr marL="0" marR="0" lvl="0" indent="238125" algn="l" defTabSz="914400" rtl="0" eaLnBrk="0" fontAlgn="base" latinLnBrk="0" hangingPunct="0">
              <a:lnSpc>
                <a:spcPct val="100000"/>
              </a:lnSpc>
              <a:spcBef>
                <a:spcPct val="0"/>
              </a:spcBef>
              <a:spcAft>
                <a:spcPct val="0"/>
              </a:spcAft>
              <a:buClrTx/>
              <a:buSzTx/>
              <a:buFontTx/>
              <a:buNone/>
              <a:tabLst/>
            </a:pPr>
            <a:r>
              <a:rPr kumimoji="0" lang="ru-RU" altLang="ru-RU" sz="1400" b="1"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Решение.</a:t>
            </a:r>
          </a:p>
          <a:p>
            <a:pPr marL="0" marR="0" lvl="0" indent="238125" algn="l" defTabSz="914400" rtl="0" eaLnBrk="0" fontAlgn="base" latinLnBrk="0" hangingPunct="0">
              <a:lnSpc>
                <a:spcPct val="100000"/>
              </a:lnSpc>
              <a:spcBef>
                <a:spcPct val="0"/>
              </a:spcBef>
              <a:spcAft>
                <a:spcPct val="0"/>
              </a:spcAft>
              <a:buClrTx/>
              <a:buSzTx/>
              <a:buFontTx/>
              <a:buNone/>
              <a:tabLst/>
            </a:pPr>
            <a:endParaRPr kumimoji="0" lang="ru-RU" altLang="ru-RU" sz="3600" b="0" i="0" u="none" strike="noStrike" cap="none" normalizeH="0" baseline="0" dirty="0">
              <a:ln>
                <a:noFill/>
              </a:ln>
              <a:solidFill>
                <a:schemeClr val="tx1"/>
              </a:solidFill>
              <a:effectLst/>
              <a:latin typeface="Arial" panose="020B0604020202020204" pitchFamily="34" charset="0"/>
            </a:endParaRPr>
          </a:p>
        </p:txBody>
      </p:sp>
      <p:sp>
        <p:nvSpPr>
          <p:cNvPr id="5" name="Rectangle 3">
            <a:extLst>
              <a:ext uri="{FF2B5EF4-FFF2-40B4-BE49-F238E27FC236}">
                <a16:creationId xmlns:a16="http://schemas.microsoft.com/office/drawing/2014/main" id="{7418DA4E-DB98-B1B5-07C4-859465F69188}"/>
              </a:ext>
            </a:extLst>
          </p:cNvPr>
          <p:cNvSpPr>
            <a:spLocks noChangeArrowheads="1"/>
          </p:cNvSpPr>
          <p:nvPr/>
        </p:nvSpPr>
        <p:spPr bwMode="auto">
          <a:xfrm>
            <a:off x="368300" y="3992206"/>
            <a:ext cx="11077251" cy="244682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381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Построим диаграмму Венна для данной задачи. Количество запросов в данной области будем обозначать 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i</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Цель</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найти 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5</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6</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При этом круг 1 соответствует Веге, круг 2</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Сириусу, круг 3</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Арктуру.</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Из таблицы находим, что:</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5</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4</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260</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4</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5</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6</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467</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5</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131</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Тогда находим:</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4</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129</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6</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207</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5</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N</a:t>
            </a:r>
            <a:r>
              <a:rPr kumimoji="0" lang="ru-RU" altLang="ru-RU" sz="900" b="0" i="0" u="none" strike="noStrike" cap="none" normalizeH="0" baseline="-3000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6</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131 + 207 = 338</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ru-RU" altLang="ru-RU" sz="600" b="0" i="0" u="none" strike="noStrike" cap="none" normalizeH="0" baseline="0" dirty="0">
              <a:ln>
                <a:noFill/>
              </a:ln>
              <a:solidFill>
                <a:schemeClr val="tx1"/>
              </a:solidFill>
              <a:effectLst/>
            </a:endParaRPr>
          </a:p>
          <a:p>
            <a:pPr marL="0" marR="0" lvl="0" indent="238125" algn="just" defTabSz="914400" rtl="0" eaLnBrk="0" fontAlgn="base" latinLnBrk="0" hangingPunct="0">
              <a:lnSpc>
                <a:spcPct val="100000"/>
              </a:lnSpc>
              <a:spcBef>
                <a:spcPct val="0"/>
              </a:spcBef>
              <a:spcAft>
                <a:spcPct val="0"/>
              </a:spcAft>
              <a:buClrTx/>
              <a:buSzTx/>
              <a:buFontTx/>
              <a:buNone/>
              <a:tabLst/>
            </a:pP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Ответ:</a:t>
            </a:r>
            <a:r>
              <a:rPr kumimoji="0" lang="ru-RU" altLang="ru-RU" sz="900" b="0"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ru-RU" altLang="ru-RU" sz="900" b="0" i="0" u="none" strike="noStrike" cap="none" normalizeH="0" baseline="0" dirty="0">
                <a:ln>
                  <a:noFill/>
                </a:ln>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338.</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5121" name="Рисунок 32" descr="https://ege.sdamgia.ru/get_file?id=28837">
            <a:extLst>
              <a:ext uri="{FF2B5EF4-FFF2-40B4-BE49-F238E27FC236}">
                <a16:creationId xmlns:a16="http://schemas.microsoft.com/office/drawing/2014/main" id="{FEC8655B-6B95-4D94-DBE4-182A286A5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3204" y="4454192"/>
            <a:ext cx="2171700" cy="186690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Таблица 6">
            <a:extLst>
              <a:ext uri="{FF2B5EF4-FFF2-40B4-BE49-F238E27FC236}">
                <a16:creationId xmlns:a16="http://schemas.microsoft.com/office/drawing/2014/main" id="{6EBDA164-5BA2-AB7F-4093-B9E5271B31CD}"/>
              </a:ext>
            </a:extLst>
          </p:cNvPr>
          <p:cNvGraphicFramePr>
            <a:graphicFrameLocks noGrp="1"/>
          </p:cNvGraphicFramePr>
          <p:nvPr>
            <p:extLst>
              <p:ext uri="{D42A27DB-BD31-4B8C-83A1-F6EECF244321}">
                <p14:modId xmlns:p14="http://schemas.microsoft.com/office/powerpoint/2010/main" val="4294296411"/>
              </p:ext>
            </p:extLst>
          </p:nvPr>
        </p:nvGraphicFramePr>
        <p:xfrm>
          <a:off x="1036474" y="1510261"/>
          <a:ext cx="10515600" cy="1283335"/>
        </p:xfrm>
        <a:graphic>
          <a:graphicData uri="http://schemas.openxmlformats.org/drawingml/2006/table">
            <a:tbl>
              <a:tblPr firstRow="1" firstCol="1" bandRow="1">
                <a:tableStyleId>{5C22544A-7EE6-4342-B048-85BDC9FD1C3A}</a:tableStyleId>
              </a:tblPr>
              <a:tblGrid>
                <a:gridCol w="5257800">
                  <a:extLst>
                    <a:ext uri="{9D8B030D-6E8A-4147-A177-3AD203B41FA5}">
                      <a16:colId xmlns:a16="http://schemas.microsoft.com/office/drawing/2014/main" val="1161863837"/>
                    </a:ext>
                  </a:extLst>
                </a:gridCol>
                <a:gridCol w="5257800">
                  <a:extLst>
                    <a:ext uri="{9D8B030D-6E8A-4147-A177-3AD203B41FA5}">
                      <a16:colId xmlns:a16="http://schemas.microsoft.com/office/drawing/2014/main" val="3214425252"/>
                    </a:ext>
                  </a:extLst>
                </a:gridCol>
              </a:tblGrid>
              <a:tr h="0">
                <a:tc>
                  <a:txBody>
                    <a:bodyPr/>
                    <a:lstStyle/>
                    <a:p>
                      <a:pPr algn="ctr">
                        <a:lnSpc>
                          <a:spcPct val="107000"/>
                        </a:lnSpc>
                        <a:spcAft>
                          <a:spcPts val="800"/>
                        </a:spcAft>
                      </a:pPr>
                      <a:r>
                        <a:rPr lang="ru-RU" sz="1200" kern="100">
                          <a:effectLst/>
                        </a:rPr>
                        <a:t>Запрос</a:t>
                      </a:r>
                      <a:endParaRPr lang="ru-RU"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Aft>
                          <a:spcPts val="800"/>
                        </a:spcAft>
                      </a:pPr>
                      <a:r>
                        <a:rPr lang="ru-RU" sz="1200" kern="100">
                          <a:effectLst/>
                        </a:rPr>
                        <a:t>Найдено страниц</a:t>
                      </a:r>
                      <a:br>
                        <a:rPr lang="ru-RU" sz="1200" kern="100">
                          <a:effectLst/>
                        </a:rPr>
                      </a:br>
                      <a:r>
                        <a:rPr lang="ru-RU" sz="1200" kern="100">
                          <a:effectLst/>
                        </a:rPr>
                        <a:t>(в тысячах)</a:t>
                      </a:r>
                      <a:endParaRPr lang="ru-RU"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1411142429"/>
                  </a:ext>
                </a:extLst>
              </a:tr>
              <a:tr h="0">
                <a:tc>
                  <a:txBody>
                    <a:bodyPr/>
                    <a:lstStyle/>
                    <a:p>
                      <a:pPr algn="ctr">
                        <a:lnSpc>
                          <a:spcPct val="107000"/>
                        </a:lnSpc>
                        <a:spcBef>
                          <a:spcPts val="375"/>
                        </a:spcBef>
                        <a:spcAft>
                          <a:spcPts val="800"/>
                        </a:spcAft>
                      </a:pPr>
                      <a:r>
                        <a:rPr lang="ru-RU" sz="1200" kern="100" dirty="0">
                          <a:effectLst/>
                        </a:rPr>
                        <a:t>Сириус &amp; Вега</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algn="ctr">
                        <a:lnSpc>
                          <a:spcPct val="107000"/>
                        </a:lnSpc>
                        <a:spcBef>
                          <a:spcPts val="375"/>
                        </a:spcBef>
                        <a:spcAft>
                          <a:spcPts val="800"/>
                        </a:spcAft>
                      </a:pPr>
                      <a:r>
                        <a:rPr lang="ru-RU" sz="1200" kern="100">
                          <a:effectLst/>
                        </a:rPr>
                        <a:t>260</a:t>
                      </a:r>
                      <a:endParaRPr lang="ru-RU"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2615006606"/>
                  </a:ext>
                </a:extLst>
              </a:tr>
              <a:tr h="0">
                <a:tc>
                  <a:txBody>
                    <a:bodyPr/>
                    <a:lstStyle/>
                    <a:p>
                      <a:pPr algn="ctr">
                        <a:lnSpc>
                          <a:spcPct val="107000"/>
                        </a:lnSpc>
                        <a:spcBef>
                          <a:spcPts val="375"/>
                        </a:spcBef>
                        <a:spcAft>
                          <a:spcPts val="800"/>
                        </a:spcAft>
                      </a:pPr>
                      <a:r>
                        <a:rPr lang="ru-RU" sz="1200" kern="100">
                          <a:effectLst/>
                        </a:rPr>
                        <a:t>Вега &amp; (Сириус | Арктур)</a:t>
                      </a:r>
                      <a:endParaRPr lang="ru-RU"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algn="ctr">
                        <a:lnSpc>
                          <a:spcPct val="107000"/>
                        </a:lnSpc>
                        <a:spcBef>
                          <a:spcPts val="375"/>
                        </a:spcBef>
                        <a:spcAft>
                          <a:spcPts val="800"/>
                        </a:spcAft>
                      </a:pPr>
                      <a:r>
                        <a:rPr lang="ru-RU" sz="1200" kern="100">
                          <a:effectLst/>
                        </a:rPr>
                        <a:t>467</a:t>
                      </a:r>
                      <a:endParaRPr lang="ru-RU"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1603389113"/>
                  </a:ext>
                </a:extLst>
              </a:tr>
              <a:tr h="0">
                <a:tc>
                  <a:txBody>
                    <a:bodyPr/>
                    <a:lstStyle/>
                    <a:p>
                      <a:pPr algn="ctr">
                        <a:lnSpc>
                          <a:spcPct val="107000"/>
                        </a:lnSpc>
                        <a:spcBef>
                          <a:spcPts val="375"/>
                        </a:spcBef>
                        <a:spcAft>
                          <a:spcPts val="800"/>
                        </a:spcAft>
                      </a:pPr>
                      <a:r>
                        <a:rPr lang="ru-RU" sz="1200" kern="100">
                          <a:effectLst/>
                        </a:rPr>
                        <a:t>Сириус &amp; Вега &amp; Арктур</a:t>
                      </a:r>
                      <a:endParaRPr lang="ru-RU"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algn="ctr">
                        <a:lnSpc>
                          <a:spcPct val="107000"/>
                        </a:lnSpc>
                        <a:spcBef>
                          <a:spcPts val="375"/>
                        </a:spcBef>
                        <a:spcAft>
                          <a:spcPts val="800"/>
                        </a:spcAft>
                      </a:pPr>
                      <a:r>
                        <a:rPr lang="ru-RU" sz="1200" kern="100" dirty="0">
                          <a:effectLst/>
                        </a:rPr>
                        <a:t>131</a:t>
                      </a:r>
                      <a:endParaRPr lang="ru-RU"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4178919758"/>
                  </a:ext>
                </a:extLst>
              </a:tr>
            </a:tbl>
          </a:graphicData>
        </a:graphic>
      </p:graphicFrame>
    </p:spTree>
    <p:extLst>
      <p:ext uri="{BB962C8B-B14F-4D97-AF65-F5344CB8AC3E}">
        <p14:creationId xmlns:p14="http://schemas.microsoft.com/office/powerpoint/2010/main" val="1977902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0E2B1A-F3FF-8DF7-CFEC-5987FDEF3A84}"/>
              </a:ext>
            </a:extLst>
          </p:cNvPr>
          <p:cNvSpPr>
            <a:spLocks noGrp="1"/>
          </p:cNvSpPr>
          <p:nvPr>
            <p:ph type="title"/>
          </p:nvPr>
        </p:nvSpPr>
        <p:spPr>
          <a:xfrm>
            <a:off x="763556" y="0"/>
            <a:ext cx="10515600" cy="1325563"/>
          </a:xfrm>
        </p:spPr>
        <p:txBody>
          <a:bodyPr/>
          <a:lstStyle/>
          <a:p>
            <a:pPr algn="ctr"/>
            <a:r>
              <a:rPr lang="ru-RU" sz="4400" b="1" dirty="0">
                <a:solidFill>
                  <a:schemeClr val="tx2"/>
                </a:solidFill>
              </a:rPr>
              <a:t>Задание ОГЭ 9 класс по информатике</a:t>
            </a:r>
            <a:endParaRPr lang="ru-RU" dirty="0"/>
          </a:p>
        </p:txBody>
      </p:sp>
      <p:sp>
        <p:nvSpPr>
          <p:cNvPr id="3" name="TextBox 2">
            <a:extLst>
              <a:ext uri="{FF2B5EF4-FFF2-40B4-BE49-F238E27FC236}">
                <a16:creationId xmlns:a16="http://schemas.microsoft.com/office/drawing/2014/main" id="{D0084AA2-5D5D-982C-A7CB-EDEF0E0471F7}"/>
              </a:ext>
            </a:extLst>
          </p:cNvPr>
          <p:cNvSpPr txBox="1"/>
          <p:nvPr/>
        </p:nvSpPr>
        <p:spPr>
          <a:xfrm>
            <a:off x="348344" y="1017332"/>
            <a:ext cx="11613502" cy="830997"/>
          </a:xfrm>
          <a:prstGeom prst="rect">
            <a:avLst/>
          </a:prstGeom>
          <a:noFill/>
        </p:spPr>
        <p:txBody>
          <a:bodyPr wrap="square" rtlCol="0">
            <a:spAutoFit/>
          </a:bodyPr>
          <a:lstStyle/>
          <a:p>
            <a:pPr algn="ctr"/>
            <a:r>
              <a:rPr lang="ru-RU" sz="24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В таблице приведены запросы и количество страниц, которые нашел поисковый сервер по этим запросам в некотором сегменте Интернета:</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Таблица 3">
            <a:extLst>
              <a:ext uri="{FF2B5EF4-FFF2-40B4-BE49-F238E27FC236}">
                <a16:creationId xmlns:a16="http://schemas.microsoft.com/office/drawing/2014/main" id="{EB85F607-97B0-48E8-323C-C2EC37BC68AD}"/>
              </a:ext>
            </a:extLst>
          </p:cNvPr>
          <p:cNvGraphicFramePr>
            <a:graphicFrameLocks noGrp="1"/>
          </p:cNvGraphicFramePr>
          <p:nvPr>
            <p:extLst>
              <p:ext uri="{D42A27DB-BD31-4B8C-83A1-F6EECF244321}">
                <p14:modId xmlns:p14="http://schemas.microsoft.com/office/powerpoint/2010/main" val="2737207772"/>
              </p:ext>
            </p:extLst>
          </p:nvPr>
        </p:nvGraphicFramePr>
        <p:xfrm>
          <a:off x="3510676" y="1926877"/>
          <a:ext cx="5549086" cy="1935480"/>
        </p:xfrm>
        <a:graphic>
          <a:graphicData uri="http://schemas.openxmlformats.org/drawingml/2006/table">
            <a:tbl>
              <a:tblPr firstRow="1" firstCol="1" bandRow="1">
                <a:tableStyleId>{5C22544A-7EE6-4342-B048-85BDC9FD1C3A}</a:tableStyleId>
              </a:tblPr>
              <a:tblGrid>
                <a:gridCol w="2774543">
                  <a:extLst>
                    <a:ext uri="{9D8B030D-6E8A-4147-A177-3AD203B41FA5}">
                      <a16:colId xmlns:a16="http://schemas.microsoft.com/office/drawing/2014/main" val="4191263104"/>
                    </a:ext>
                  </a:extLst>
                </a:gridCol>
                <a:gridCol w="2774543">
                  <a:extLst>
                    <a:ext uri="{9D8B030D-6E8A-4147-A177-3AD203B41FA5}">
                      <a16:colId xmlns:a16="http://schemas.microsoft.com/office/drawing/2014/main" val="878843709"/>
                    </a:ext>
                  </a:extLst>
                </a:gridCol>
              </a:tblGrid>
              <a:tr h="620326">
                <a:tc>
                  <a:txBody>
                    <a:bodyPr/>
                    <a:lstStyle/>
                    <a:p>
                      <a:pPr algn="ctr">
                        <a:lnSpc>
                          <a:spcPct val="107000"/>
                        </a:lnSpc>
                        <a:spcAft>
                          <a:spcPts val="800"/>
                        </a:spcAft>
                      </a:pPr>
                      <a:r>
                        <a:rPr lang="ru-RU" sz="2000" kern="100" dirty="0">
                          <a:effectLst/>
                        </a:rPr>
                        <a:t>Запрос</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tc>
                  <a:txBody>
                    <a:bodyPr/>
                    <a:lstStyle/>
                    <a:p>
                      <a:pPr algn="ctr">
                        <a:lnSpc>
                          <a:spcPct val="107000"/>
                        </a:lnSpc>
                        <a:spcAft>
                          <a:spcPts val="800"/>
                        </a:spcAft>
                      </a:pPr>
                      <a:r>
                        <a:rPr lang="ru-RU" sz="2000" kern="100" dirty="0">
                          <a:effectLst/>
                        </a:rPr>
                        <a:t>Количество страниц</a:t>
                      </a:r>
                      <a:br>
                        <a:rPr lang="ru-RU" sz="2000" kern="100" dirty="0">
                          <a:effectLst/>
                        </a:rPr>
                      </a:br>
                      <a:r>
                        <a:rPr lang="ru-RU" sz="2000" kern="100" dirty="0">
                          <a:effectLst/>
                        </a:rPr>
                        <a:t>(тыс.)</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nchor="ctr"/>
                </a:tc>
                <a:extLst>
                  <a:ext uri="{0D108BD9-81ED-4DB2-BD59-A6C34878D82A}">
                    <a16:rowId xmlns:a16="http://schemas.microsoft.com/office/drawing/2014/main" val="3360819070"/>
                  </a:ext>
                </a:extLst>
              </a:tr>
              <a:tr h="355820">
                <a:tc>
                  <a:txBody>
                    <a:bodyPr/>
                    <a:lstStyle/>
                    <a:p>
                      <a:pPr algn="ctr">
                        <a:lnSpc>
                          <a:spcPct val="107000"/>
                        </a:lnSpc>
                        <a:spcBef>
                          <a:spcPts val="375"/>
                        </a:spcBef>
                        <a:spcAft>
                          <a:spcPts val="800"/>
                        </a:spcAft>
                      </a:pPr>
                      <a:r>
                        <a:rPr lang="ru-RU" sz="2000" kern="100">
                          <a:effectLst/>
                        </a:rPr>
                        <a:t>фрегат &amp; эсминец</a:t>
                      </a:r>
                      <a:endParaRPr lang="ru-RU"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algn="ctr">
                        <a:lnSpc>
                          <a:spcPct val="107000"/>
                        </a:lnSpc>
                        <a:spcBef>
                          <a:spcPts val="375"/>
                        </a:spcBef>
                        <a:spcAft>
                          <a:spcPts val="800"/>
                        </a:spcAft>
                      </a:pPr>
                      <a:r>
                        <a:rPr lang="ru-RU" sz="2000" kern="100" dirty="0">
                          <a:effectLst/>
                        </a:rPr>
                        <a:t>500</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3728154253"/>
                  </a:ext>
                </a:extLst>
              </a:tr>
              <a:tr h="355820">
                <a:tc>
                  <a:txBody>
                    <a:bodyPr/>
                    <a:lstStyle/>
                    <a:p>
                      <a:pPr algn="ctr">
                        <a:lnSpc>
                          <a:spcPct val="107000"/>
                        </a:lnSpc>
                        <a:spcBef>
                          <a:spcPts val="375"/>
                        </a:spcBef>
                        <a:spcAft>
                          <a:spcPts val="800"/>
                        </a:spcAft>
                      </a:pPr>
                      <a:r>
                        <a:rPr lang="ru-RU" sz="2000" kern="100">
                          <a:effectLst/>
                        </a:rPr>
                        <a:t>фрегат | эсминец</a:t>
                      </a:r>
                      <a:endParaRPr lang="ru-RU"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algn="ctr">
                        <a:lnSpc>
                          <a:spcPct val="107000"/>
                        </a:lnSpc>
                        <a:spcBef>
                          <a:spcPts val="375"/>
                        </a:spcBef>
                        <a:spcAft>
                          <a:spcPts val="800"/>
                        </a:spcAft>
                      </a:pPr>
                      <a:r>
                        <a:rPr lang="ru-RU" sz="2000" kern="100" dirty="0">
                          <a:effectLst/>
                        </a:rPr>
                        <a:t>4500</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2031387989"/>
                  </a:ext>
                </a:extLst>
              </a:tr>
              <a:tr h="355820">
                <a:tc>
                  <a:txBody>
                    <a:bodyPr/>
                    <a:lstStyle/>
                    <a:p>
                      <a:pPr algn="ctr">
                        <a:lnSpc>
                          <a:spcPct val="107000"/>
                        </a:lnSpc>
                        <a:spcBef>
                          <a:spcPts val="375"/>
                        </a:spcBef>
                        <a:spcAft>
                          <a:spcPts val="800"/>
                        </a:spcAft>
                      </a:pPr>
                      <a:r>
                        <a:rPr lang="ru-RU" sz="2000" kern="100">
                          <a:effectLst/>
                        </a:rPr>
                        <a:t>эсминец</a:t>
                      </a:r>
                      <a:endParaRPr lang="ru-RU" sz="1800" kern="10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tc>
                  <a:txBody>
                    <a:bodyPr/>
                    <a:lstStyle/>
                    <a:p>
                      <a:pPr algn="ctr">
                        <a:lnSpc>
                          <a:spcPct val="107000"/>
                        </a:lnSpc>
                        <a:spcBef>
                          <a:spcPts val="375"/>
                        </a:spcBef>
                        <a:spcAft>
                          <a:spcPts val="800"/>
                        </a:spcAft>
                      </a:pPr>
                      <a:r>
                        <a:rPr lang="ru-RU" sz="2000" kern="100" dirty="0">
                          <a:effectLst/>
                        </a:rPr>
                        <a:t>2500</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0" marR="38100" marT="38100" marB="38100"/>
                </a:tc>
                <a:extLst>
                  <a:ext uri="{0D108BD9-81ED-4DB2-BD59-A6C34878D82A}">
                    <a16:rowId xmlns:a16="http://schemas.microsoft.com/office/drawing/2014/main" val="3027290072"/>
                  </a:ext>
                </a:extLst>
              </a:tr>
            </a:tbl>
          </a:graphicData>
        </a:graphic>
      </p:graphicFrame>
      <p:sp>
        <p:nvSpPr>
          <p:cNvPr id="6" name="TextBox 5">
            <a:extLst>
              <a:ext uri="{FF2B5EF4-FFF2-40B4-BE49-F238E27FC236}">
                <a16:creationId xmlns:a16="http://schemas.microsoft.com/office/drawing/2014/main" id="{3DA5CF55-1A28-2E09-E8AD-6375E39C1A2C}"/>
              </a:ext>
            </a:extLst>
          </p:cNvPr>
          <p:cNvSpPr txBox="1"/>
          <p:nvPr/>
        </p:nvSpPr>
        <p:spPr>
          <a:xfrm>
            <a:off x="527728" y="3804445"/>
            <a:ext cx="11514982" cy="2766527"/>
          </a:xfrm>
          <a:prstGeom prst="rect">
            <a:avLst/>
          </a:prstGeom>
          <a:noFill/>
        </p:spPr>
        <p:txBody>
          <a:bodyPr wrap="square">
            <a:spAutoFit/>
          </a:bodyPr>
          <a:lstStyle/>
          <a:p>
            <a:pPr indent="238125" algn="just">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Сколько страниц </a:t>
            </a:r>
            <a:r>
              <a:rPr lang="ru-RU" sz="1800" b="1"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(в тысячах)</a:t>
            </a: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будет найдено по запросу </a:t>
            </a:r>
            <a:r>
              <a:rPr lang="ru-RU" sz="1800" b="1"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фрегат</a:t>
            </a: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b="1"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Решение.</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По формуле включений и исключений имеем:</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m(фрегат | эсминец)  =  m(фрегат) + m(эсминец) − m(фрегат &amp; эсминец) =</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m(фрегат) + 2500 − 500  =  4500.</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Откуда получаем, что m(фрегат) = 4500 − 2500 + 500 = 2500.</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ru-RU" sz="1800" spc="15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Ответ:</a:t>
            </a:r>
            <a:r>
              <a:rPr lang="ru-RU" sz="1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2500</a:t>
            </a:r>
            <a:endParaRPr lang="ru-RU" dirty="0"/>
          </a:p>
        </p:txBody>
      </p:sp>
    </p:spTree>
    <p:extLst>
      <p:ext uri="{BB962C8B-B14F-4D97-AF65-F5344CB8AC3E}">
        <p14:creationId xmlns:p14="http://schemas.microsoft.com/office/powerpoint/2010/main" val="1110293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B18B205-1D63-CEFF-59F9-8F630EBD6B51}"/>
              </a:ext>
            </a:extLst>
          </p:cNvPr>
          <p:cNvSpPr>
            <a:spLocks noGrp="1"/>
          </p:cNvSpPr>
          <p:nvPr>
            <p:ph type="title"/>
          </p:nvPr>
        </p:nvSpPr>
        <p:spPr>
          <a:xfrm>
            <a:off x="838200" y="78986"/>
            <a:ext cx="10515600" cy="1009585"/>
          </a:xfrm>
        </p:spPr>
        <p:txBody>
          <a:bodyPr/>
          <a:lstStyle/>
          <a:p>
            <a:pPr algn="ctr"/>
            <a:r>
              <a:rPr lang="ru-RU" b="1">
                <a:solidFill>
                  <a:schemeClr val="tx2"/>
                </a:solidFill>
              </a:rPr>
              <a:t>ЕГЭ профильный уровень</a:t>
            </a:r>
            <a:endParaRPr lang="ru-RU" b="1" dirty="0">
              <a:solidFill>
                <a:schemeClr val="tx2"/>
              </a:solidFill>
            </a:endParaRP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3CFA646-3FFC-F59B-23FE-A225624E9A2D}"/>
                  </a:ext>
                </a:extLst>
              </p:cNvPr>
              <p:cNvSpPr txBox="1"/>
              <p:nvPr/>
            </p:nvSpPr>
            <p:spPr>
              <a:xfrm>
                <a:off x="360783" y="877078"/>
                <a:ext cx="11781454" cy="5845446"/>
              </a:xfrm>
              <a:prstGeom prst="rect">
                <a:avLst/>
              </a:prstGeom>
              <a:noFill/>
            </p:spPr>
            <p:txBody>
              <a:bodyPr wrap="square" rtlCol="0">
                <a:spAutoFit/>
              </a:bodyPr>
              <a:lstStyle/>
              <a:p>
                <a:pPr indent="238125" algn="just">
                  <a:lnSpc>
                    <a:spcPct val="107000"/>
                  </a:lnSpc>
                  <a:spcAft>
                    <a:spcPts val="800"/>
                  </a:spcAft>
                </a:pPr>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торговом центре два одинаковых автомата продают кофе. Обслуживание автоматов происходит по вечерам после закрытия центра. Известно, что вероятность события «К вечеру в первом автомате закончится кофе» равна 0,25. Такая же вероятность события «К вечеру во втором автомате закончится кофе». Вероятность того, что кофе к вечеру закончится в обоих автоматах, равна 0,15. Найдите вероятность того, что к вечеру кофе останется в обоих автоматах.</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Решение:</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ctr">
                  <a:lnSpc>
                    <a:spcPct val="107000"/>
                  </a:lnSpc>
                  <a:spcAft>
                    <a:spcPts val="800"/>
                  </a:spcAft>
                </a:pPr>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 = кофе закончится в первом автомате,</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ctr">
                  <a:lnSpc>
                    <a:spcPct val="107000"/>
                  </a:lnSpc>
                  <a:spcAft>
                    <a:spcPts val="800"/>
                  </a:spcAft>
                </a:pPr>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 = кофе закончится во втором автомате.</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ctr">
                  <a:lnSpc>
                    <a:spcPct val="107000"/>
                  </a:lnSpc>
                  <a:spcAft>
                    <a:spcPts val="800"/>
                  </a:spcAft>
                </a:pPr>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a:t>
                </a:r>
                <a14:m>
                  <m:oMath xmlns:m="http://schemas.openxmlformats.org/officeDocument/2006/math">
                    <m:r>
                      <a:rPr lang="ru-RU" sz="1800" i="1"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 кофе закончится в обоих автоматах,</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ctr">
                  <a:lnSpc>
                    <a:spcPct val="107000"/>
                  </a:lnSpc>
                  <a:spcAft>
                    <a:spcPts val="800"/>
                  </a:spcAft>
                </a:pPr>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14:m>
                  <m:oMath xmlns:m="http://schemas.openxmlformats.org/officeDocument/2006/math">
                    <m:r>
                      <a:rPr lang="ru-RU" sz="1800" i="1"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 = кофе закончится хотя бы в одном автомате.</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По условию P(A)  =  P(B)  =  0,25; P(A</a:t>
                </a:r>
                <a14:m>
                  <m:oMath xmlns:m="http://schemas.openxmlformats.org/officeDocument/2006/math">
                    <m:r>
                      <a:rPr lang="ru-RU" sz="1800" i="1"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  0,15.</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События A и B совместные, вероятность суммы двух совместных событий равна сумме вероятностей этих событий, уменьшенной на вероятность их произведения:</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ctr">
                  <a:lnSpc>
                    <a:spcPct val="107000"/>
                  </a:lnSpc>
                  <a:spcAft>
                    <a:spcPts val="8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 </a:t>
                </a:r>
                <a14:m>
                  <m:oMath xmlns:m="http://schemas.openxmlformats.org/officeDocument/2006/math">
                    <m:r>
                      <a:rPr lang="en-US" sz="1800" i="1"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  =  P(A) + P(B) − P(A</a:t>
                </a:r>
                <a14:m>
                  <m:oMath xmlns:m="http://schemas.openxmlformats.org/officeDocument/2006/math">
                    <m:r>
                      <a:rPr lang="en-US" sz="1800" i="1" ker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oMath>
                </a14:m>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  0,25 + 0,25 − 0,15  =  0,35.</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Следовательно, вероятность противоположного события, состоящего в том, что кофе останется в обоих автоматах, равна 1 − 0,35  =  0,65. </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kern="0" spc="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Ответ:</a:t>
                </a:r>
                <a:r>
                  <a:rPr lang="ru-RU"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0,65.</a:t>
                </a:r>
                <a:endParaRPr lang="ru-RU" dirty="0"/>
              </a:p>
            </p:txBody>
          </p:sp>
        </mc:Choice>
        <mc:Fallback xmlns="">
          <p:sp>
            <p:nvSpPr>
              <p:cNvPr id="5" name="TextBox 4">
                <a:extLst>
                  <a:ext uri="{FF2B5EF4-FFF2-40B4-BE49-F238E27FC236}">
                    <a16:creationId xmlns:a16="http://schemas.microsoft.com/office/drawing/2014/main" id="{43CFA646-3FFC-F59B-23FE-A225624E9A2D}"/>
                  </a:ext>
                </a:extLst>
              </p:cNvPr>
              <p:cNvSpPr txBox="1">
                <a:spLocks noRot="1" noChangeAspect="1" noMove="1" noResize="1" noEditPoints="1" noAdjustHandles="1" noChangeArrowheads="1" noChangeShapeType="1" noTextEdit="1"/>
              </p:cNvSpPr>
              <p:nvPr/>
            </p:nvSpPr>
            <p:spPr>
              <a:xfrm>
                <a:off x="360783" y="877078"/>
                <a:ext cx="11781454" cy="5845446"/>
              </a:xfrm>
              <a:prstGeom prst="rect">
                <a:avLst/>
              </a:prstGeom>
              <a:blipFill>
                <a:blip r:embed="rId2"/>
                <a:stretch>
                  <a:fillRect l="-414" t="-626" r="-466" b="-626"/>
                </a:stretch>
              </a:blipFill>
            </p:spPr>
            <p:txBody>
              <a:bodyPr/>
              <a:lstStyle/>
              <a:p>
                <a:r>
                  <a:rPr lang="ru-RU">
                    <a:noFill/>
                  </a:rPr>
                  <a:t> </a:t>
                </a:r>
              </a:p>
            </p:txBody>
          </p:sp>
        </mc:Fallback>
      </mc:AlternateContent>
      <p:pic>
        <p:nvPicPr>
          <p:cNvPr id="10242" name="Picture 2" descr="Как влияет кофе на сердце: польза и вред кофеина - 8 апреля 2022 - 74.ru">
            <a:extLst>
              <a:ext uri="{FF2B5EF4-FFF2-40B4-BE49-F238E27FC236}">
                <a16:creationId xmlns:a16="http://schemas.microsoft.com/office/drawing/2014/main" id="{FD1A4966-0C30-739F-C821-89E76BF5F126}"/>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9385582" y="2432862"/>
            <a:ext cx="2371630" cy="1581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419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a:extLst>
              <a:ext uri="{FF2B5EF4-FFF2-40B4-BE49-F238E27FC236}">
                <a16:creationId xmlns:a16="http://schemas.microsoft.com/office/drawing/2014/main" id="{683EC42A-451C-4887-6AD5-8822B4CCDE12}"/>
              </a:ext>
            </a:extLst>
          </p:cNvPr>
          <p:cNvSpPr>
            <a:spLocks noGrp="1"/>
          </p:cNvSpPr>
          <p:nvPr>
            <p:ph type="title"/>
          </p:nvPr>
        </p:nvSpPr>
        <p:spPr>
          <a:xfrm>
            <a:off x="838200" y="365125"/>
            <a:ext cx="10515600" cy="1325563"/>
          </a:xfrm>
        </p:spPr>
        <p:txBody>
          <a:bodyPr/>
          <a:lstStyle/>
          <a:p>
            <a:pPr algn="ctr"/>
            <a:r>
              <a:rPr lang="ru-RU" b="1" dirty="0">
                <a:solidFill>
                  <a:schemeClr val="tx2"/>
                </a:solidFill>
              </a:rPr>
              <a:t>ЕГЭ профильный уровень</a:t>
            </a:r>
          </a:p>
        </p:txBody>
      </p:sp>
      <p:sp>
        <p:nvSpPr>
          <p:cNvPr id="4" name="TextBox 3">
            <a:extLst>
              <a:ext uri="{FF2B5EF4-FFF2-40B4-BE49-F238E27FC236}">
                <a16:creationId xmlns:a16="http://schemas.microsoft.com/office/drawing/2014/main" id="{F9DDF8BB-1C48-68A9-6DAC-222776CCA857}"/>
              </a:ext>
            </a:extLst>
          </p:cNvPr>
          <p:cNvSpPr txBox="1"/>
          <p:nvPr/>
        </p:nvSpPr>
        <p:spPr>
          <a:xfrm>
            <a:off x="541175" y="1579983"/>
            <a:ext cx="10655559" cy="4175502"/>
          </a:xfrm>
          <a:prstGeom prst="rect">
            <a:avLst/>
          </a:prstGeom>
          <a:noFill/>
        </p:spPr>
        <p:txBody>
          <a:bodyPr wrap="square" rtlCol="0">
            <a:spAutoFit/>
          </a:bodyPr>
          <a:lstStyle/>
          <a:p>
            <a:pPr indent="238125" algn="just">
              <a:lnSpc>
                <a:spcPct val="107000"/>
              </a:lnSpc>
              <a:spcAft>
                <a:spcPts val="800"/>
              </a:spcAft>
            </a:pPr>
            <a:r>
              <a:rPr lang="ru-RU"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На экзамене по геометрии школьник отвечает на один вопрос из списка экзаменационных вопросов. Вероятность того, что это вопрос по теме «Вписанная окружность», равна 0,2. Вероятность того, что это вопрос по теме «Параллелограмм», равна 0,15. Вопросов, которые одновременно относятся к этим двум темам, нет. Найдите вероятность того, что на экзамене школьнику достанется вопрос по одной из этих двух тем.</a:t>
            </a:r>
            <a:endParaRPr lang="ru-RU" sz="20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Решение.</a:t>
            </a:r>
            <a:endParaRPr lang="ru-RU" sz="20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Вероятность суммы двух несовместных событий равна сумме вероятностей этих событий: 0,2 + 0,15  =  0,35.</a:t>
            </a:r>
            <a:endParaRPr lang="ru-RU"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20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kern="0" spc="15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Ответ:</a:t>
            </a:r>
            <a:r>
              <a:rPr lang="ru-RU"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0,35.</a:t>
            </a:r>
            <a:endParaRPr lang="ru-RU"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sz="2000" dirty="0"/>
          </a:p>
        </p:txBody>
      </p:sp>
      <p:pic>
        <p:nvPicPr>
          <p:cNvPr id="8" name="Рисунок 7">
            <a:extLst>
              <a:ext uri="{FF2B5EF4-FFF2-40B4-BE49-F238E27FC236}">
                <a16:creationId xmlns:a16="http://schemas.microsoft.com/office/drawing/2014/main" id="{82155176-03EE-BD59-2BDE-EC1D2A7C1E96}"/>
              </a:ext>
            </a:extLst>
          </p:cNvPr>
          <p:cNvPicPr>
            <a:picLocks noChangeAspect="1"/>
          </p:cNvPicPr>
          <p:nvPr/>
        </p:nvPicPr>
        <p:blipFill>
          <a:blip r:embed="rId2"/>
          <a:stretch>
            <a:fillRect/>
          </a:stretch>
        </p:blipFill>
        <p:spPr>
          <a:xfrm>
            <a:off x="7557247" y="4438150"/>
            <a:ext cx="4408061" cy="2206911"/>
          </a:xfrm>
          <a:prstGeom prst="rect">
            <a:avLst/>
          </a:prstGeom>
        </p:spPr>
      </p:pic>
    </p:spTree>
    <p:extLst>
      <p:ext uri="{BB962C8B-B14F-4D97-AF65-F5344CB8AC3E}">
        <p14:creationId xmlns:p14="http://schemas.microsoft.com/office/powerpoint/2010/main" val="332544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7CED26-10D9-B5CE-8A88-0F65DDB0FF1B}"/>
              </a:ext>
            </a:extLst>
          </p:cNvPr>
          <p:cNvSpPr>
            <a:spLocks noGrp="1"/>
          </p:cNvSpPr>
          <p:nvPr>
            <p:ph type="title"/>
          </p:nvPr>
        </p:nvSpPr>
        <p:spPr/>
        <p:txBody>
          <a:bodyPr/>
          <a:lstStyle/>
          <a:p>
            <a:pPr algn="ctr"/>
            <a:r>
              <a:rPr lang="ru-RU" b="1" dirty="0">
                <a:solidFill>
                  <a:schemeClr val="tx2"/>
                </a:solidFill>
              </a:rPr>
              <a:t>Введение в комбинаторику</a:t>
            </a:r>
          </a:p>
        </p:txBody>
      </p:sp>
      <p:sp>
        <p:nvSpPr>
          <p:cNvPr id="3" name="TextBox 2">
            <a:extLst>
              <a:ext uri="{FF2B5EF4-FFF2-40B4-BE49-F238E27FC236}">
                <a16:creationId xmlns:a16="http://schemas.microsoft.com/office/drawing/2014/main" id="{1873F58C-41DB-EA92-BC88-3A7C738A47A3}"/>
              </a:ext>
            </a:extLst>
          </p:cNvPr>
          <p:cNvSpPr txBox="1"/>
          <p:nvPr/>
        </p:nvSpPr>
        <p:spPr>
          <a:xfrm>
            <a:off x="605214" y="1460409"/>
            <a:ext cx="11288564" cy="830997"/>
          </a:xfrm>
          <a:prstGeom prst="rect">
            <a:avLst/>
          </a:prstGeom>
          <a:noFill/>
        </p:spPr>
        <p:txBody>
          <a:bodyPr wrap="square" rtlCol="0">
            <a:spAutoFit/>
          </a:bodyPr>
          <a:lstStyle/>
          <a:p>
            <a:pPr algn="ctr"/>
            <a:r>
              <a:rPr lang="ru-RU" sz="2400" dirty="0"/>
              <a:t>Сколько существует различных вариантов бутербродов из двух сортов хлеба и трех сортов колбасы</a:t>
            </a:r>
          </a:p>
        </p:txBody>
      </p:sp>
      <p:pic>
        <p:nvPicPr>
          <p:cNvPr id="5" name="Рисунок 4">
            <a:extLst>
              <a:ext uri="{FF2B5EF4-FFF2-40B4-BE49-F238E27FC236}">
                <a16:creationId xmlns:a16="http://schemas.microsoft.com/office/drawing/2014/main" id="{CEEE47E5-B9A9-4604-BD7A-07F388C3F8D6}"/>
              </a:ext>
            </a:extLst>
          </p:cNvPr>
          <p:cNvPicPr>
            <a:picLocks noChangeAspect="1"/>
          </p:cNvPicPr>
          <p:nvPr/>
        </p:nvPicPr>
        <p:blipFill>
          <a:blip r:embed="rId2"/>
          <a:stretch>
            <a:fillRect/>
          </a:stretch>
        </p:blipFill>
        <p:spPr>
          <a:xfrm>
            <a:off x="2298441" y="2291406"/>
            <a:ext cx="7595117" cy="3943509"/>
          </a:xfrm>
          <a:prstGeom prst="rect">
            <a:avLst/>
          </a:prstGeom>
        </p:spPr>
      </p:pic>
    </p:spTree>
    <p:extLst>
      <p:ext uri="{BB962C8B-B14F-4D97-AF65-F5344CB8AC3E}">
        <p14:creationId xmlns:p14="http://schemas.microsoft.com/office/powerpoint/2010/main" val="23176354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041A75-DE2F-0AF2-F062-F3AE134DBBC1}"/>
              </a:ext>
            </a:extLst>
          </p:cNvPr>
          <p:cNvSpPr>
            <a:spLocks noGrp="1"/>
          </p:cNvSpPr>
          <p:nvPr>
            <p:ph type="title"/>
          </p:nvPr>
        </p:nvSpPr>
        <p:spPr/>
        <p:txBody>
          <a:bodyPr/>
          <a:lstStyle/>
          <a:p>
            <a:pPr algn="ctr"/>
            <a:r>
              <a:rPr lang="ru-RU" b="1" dirty="0">
                <a:solidFill>
                  <a:schemeClr val="tx2"/>
                </a:solidFill>
              </a:rPr>
              <a:t>Перестановки, сочетания и размещения</a:t>
            </a:r>
          </a:p>
        </p:txBody>
      </p:sp>
      <p:pic>
        <p:nvPicPr>
          <p:cNvPr id="3" name="Рисунок 2">
            <a:extLst>
              <a:ext uri="{FF2B5EF4-FFF2-40B4-BE49-F238E27FC236}">
                <a16:creationId xmlns:a16="http://schemas.microsoft.com/office/drawing/2014/main" id="{EC25385E-C489-F878-8FF8-98FC4B1BC1A6}"/>
              </a:ext>
            </a:extLst>
          </p:cNvPr>
          <p:cNvPicPr>
            <a:picLocks noChangeAspect="1"/>
          </p:cNvPicPr>
          <p:nvPr/>
        </p:nvPicPr>
        <p:blipFill>
          <a:blip r:embed="rId2"/>
          <a:stretch>
            <a:fillRect/>
          </a:stretch>
        </p:blipFill>
        <p:spPr>
          <a:xfrm>
            <a:off x="9650538" y="4883809"/>
            <a:ext cx="2309727" cy="1517090"/>
          </a:xfrm>
          <a:prstGeom prst="rect">
            <a:avLst/>
          </a:prstGeom>
        </p:spPr>
      </p:pic>
      <p:sp>
        <p:nvSpPr>
          <p:cNvPr id="4" name="TextBox 3">
            <a:extLst>
              <a:ext uri="{FF2B5EF4-FFF2-40B4-BE49-F238E27FC236}">
                <a16:creationId xmlns:a16="http://schemas.microsoft.com/office/drawing/2014/main" id="{4F478E6A-B5BC-35D0-3EC4-EEAD4B928761}"/>
              </a:ext>
            </a:extLst>
          </p:cNvPr>
          <p:cNvSpPr txBox="1"/>
          <p:nvPr/>
        </p:nvSpPr>
        <p:spPr>
          <a:xfrm>
            <a:off x="1039390" y="1394624"/>
            <a:ext cx="10459683" cy="523220"/>
          </a:xfrm>
          <a:prstGeom prst="rect">
            <a:avLst/>
          </a:prstGeom>
          <a:noFill/>
        </p:spPr>
        <p:txBody>
          <a:bodyPr wrap="square" rtlCol="0">
            <a:spAutoFit/>
          </a:bodyPr>
          <a:lstStyle/>
          <a:p>
            <a:pPr algn="ctr"/>
            <a:r>
              <a:rPr lang="ru-RU" sz="2800" b="1" dirty="0">
                <a:solidFill>
                  <a:schemeClr val="tx2"/>
                </a:solidFill>
              </a:rPr>
              <a:t>Задача ЕГЭ по информатике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6BF31BD-2643-06D6-949A-CB31A5874948}"/>
                  </a:ext>
                </a:extLst>
              </p:cNvPr>
              <p:cNvSpPr txBox="1"/>
              <p:nvPr/>
            </p:nvSpPr>
            <p:spPr>
              <a:xfrm>
                <a:off x="549600" y="1974191"/>
                <a:ext cx="10949473" cy="4139916"/>
              </a:xfrm>
              <a:prstGeom prst="rect">
                <a:avLst/>
              </a:prstGeom>
              <a:noFill/>
            </p:spPr>
            <p:txBody>
              <a:bodyPr wrap="square">
                <a:spAutoFit/>
              </a:bodyPr>
              <a:lstStyle/>
              <a:p>
                <a:pPr indent="238125" algn="just">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Шифр кодового замка представляет собой последовательность из пяти символов, каждый из которых является цифрой от 1 до 4. Сколько различных вариантов шифра можно задать, если известно, что цифра 1 встречается ровно два раза, а каждая из других допустимых цифр может встречаться в шифре любое количество раз или не встречаться совсем?</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b="1"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Решение.</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Количество способов поставить две 1 на пять позиций — </a:t>
                </a:r>
                <a14:m>
                  <m:oMath xmlns:m="http://schemas.openxmlformats.org/officeDocument/2006/math">
                    <m:sSubSup>
                      <m:sSubSupPr>
                        <m:ctrlPr>
                          <a:rPr lang="ru-RU" sz="1800" i="1" kern="1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ru-RU" sz="1800" i="1" kern="1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С</m:t>
                        </m:r>
                      </m:e>
                      <m:sub>
                        <m:r>
                          <a:rPr lang="ru-RU" sz="1800" i="1" kern="1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ub>
                      <m:sup>
                        <m:r>
                          <a:rPr lang="ru-RU" sz="1800" i="1" kern="1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bSup>
                    <m:r>
                      <a:rPr lang="ru-RU" sz="1800" i="1" kern="1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1800" i="1" kern="1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ru-RU" sz="1800" i="1" kern="1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num>
                      <m:den>
                        <m:r>
                          <a:rPr lang="ru-RU" sz="1800" i="1" kern="1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3!∙2!</m:t>
                        </m:r>
                      </m:den>
                    </m:f>
                  </m:oMath>
                </a14:m>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=10</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После того, как определили позиции двух 1, на оставшиеся позиции можем поставить любое из трёх чисел, это можно сделать 3</a:t>
                </a:r>
                <a:r>
                  <a:rPr lang="ru-RU" sz="1800" kern="100" baseline="300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3</a:t>
                </a: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=27способами.</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indent="238125" algn="just">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Итого всего 10*27=270 кодов.</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a:t>
                </a:r>
                <a:r>
                  <a:rPr lang="ru-RU" sz="1800" kern="100" spc="15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Ответ</a:t>
                </a:r>
                <a:r>
                  <a:rPr lang="ru-RU" sz="1800" kern="1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rPr>
                  <a:t>: 270.</a:t>
                </a:r>
                <a:r>
                  <a:rPr lang="ru-RU" sz="2800" kern="100" dirty="0">
                    <a:effectLst/>
                    <a:latin typeface="Calibri" panose="020F0502020204030204" pitchFamily="34" charset="0"/>
                    <a:ea typeface="Calibri" panose="020F0502020204030204" pitchFamily="34" charset="0"/>
                    <a:cs typeface="Times New Roman" panose="02020603050405020304" pitchFamily="18" charset="0"/>
                  </a:rPr>
                  <a:t> </a:t>
                </a:r>
              </a:p>
            </p:txBody>
          </p:sp>
        </mc:Choice>
        <mc:Fallback xmlns="">
          <p:sp>
            <p:nvSpPr>
              <p:cNvPr id="6" name="TextBox 5">
                <a:extLst>
                  <a:ext uri="{FF2B5EF4-FFF2-40B4-BE49-F238E27FC236}">
                    <a16:creationId xmlns:a16="http://schemas.microsoft.com/office/drawing/2014/main" id="{86BF31BD-2643-06D6-949A-CB31A5874948}"/>
                  </a:ext>
                </a:extLst>
              </p:cNvPr>
              <p:cNvSpPr txBox="1">
                <a:spLocks noRot="1" noChangeAspect="1" noMove="1" noResize="1" noEditPoints="1" noAdjustHandles="1" noChangeArrowheads="1" noChangeShapeType="1" noTextEdit="1"/>
              </p:cNvSpPr>
              <p:nvPr/>
            </p:nvSpPr>
            <p:spPr>
              <a:xfrm>
                <a:off x="549600" y="1974191"/>
                <a:ext cx="10949473" cy="4139916"/>
              </a:xfrm>
              <a:prstGeom prst="rect">
                <a:avLst/>
              </a:prstGeom>
              <a:blipFill>
                <a:blip r:embed="rId3"/>
                <a:stretch>
                  <a:fillRect l="-445" t="-1031" r="-501" b="-295"/>
                </a:stretch>
              </a:blipFill>
            </p:spPr>
            <p:txBody>
              <a:bodyPr/>
              <a:lstStyle/>
              <a:p>
                <a:r>
                  <a:rPr lang="ru-RU">
                    <a:noFill/>
                  </a:rPr>
                  <a:t> </a:t>
                </a:r>
              </a:p>
            </p:txBody>
          </p:sp>
        </mc:Fallback>
      </mc:AlternateContent>
    </p:spTree>
    <p:extLst>
      <p:ext uri="{BB962C8B-B14F-4D97-AF65-F5344CB8AC3E}">
        <p14:creationId xmlns:p14="http://schemas.microsoft.com/office/powerpoint/2010/main" val="29905431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77AE4A-871A-614F-2B16-8BDF267515D8}"/>
              </a:ext>
            </a:extLst>
          </p:cNvPr>
          <p:cNvSpPr>
            <a:spLocks noGrp="1"/>
          </p:cNvSpPr>
          <p:nvPr>
            <p:ph type="title"/>
          </p:nvPr>
        </p:nvSpPr>
        <p:spPr>
          <a:xfrm>
            <a:off x="726367" y="275876"/>
            <a:ext cx="10515600" cy="973641"/>
          </a:xfrm>
        </p:spPr>
        <p:txBody>
          <a:bodyPr/>
          <a:lstStyle/>
          <a:p>
            <a:pPr algn="ctr"/>
            <a:r>
              <a:rPr lang="ru-RU" b="1" dirty="0">
                <a:solidFill>
                  <a:schemeClr val="tx2"/>
                </a:solidFill>
              </a:rPr>
              <a:t>Олимпиада физтех 9 класс</a:t>
            </a:r>
          </a:p>
        </p:txBody>
      </p:sp>
      <p:pic>
        <p:nvPicPr>
          <p:cNvPr id="4" name="Рисунок 3">
            <a:extLst>
              <a:ext uri="{FF2B5EF4-FFF2-40B4-BE49-F238E27FC236}">
                <a16:creationId xmlns:a16="http://schemas.microsoft.com/office/drawing/2014/main" id="{93C07374-E662-5FFE-AC6F-A7C3785ECC03}"/>
              </a:ext>
            </a:extLst>
          </p:cNvPr>
          <p:cNvPicPr>
            <a:picLocks noChangeAspect="1"/>
          </p:cNvPicPr>
          <p:nvPr/>
        </p:nvPicPr>
        <p:blipFill rotWithShape="1">
          <a:blip r:embed="rId2"/>
          <a:srcRect r="4144"/>
          <a:stretch/>
        </p:blipFill>
        <p:spPr>
          <a:xfrm>
            <a:off x="5469019" y="1249517"/>
            <a:ext cx="6777266" cy="3657982"/>
          </a:xfrm>
          <a:prstGeom prst="rect">
            <a:avLst/>
          </a:prstGeom>
        </p:spPr>
      </p:pic>
      <p:pic>
        <p:nvPicPr>
          <p:cNvPr id="3" name="Рисунок 2">
            <a:extLst>
              <a:ext uri="{FF2B5EF4-FFF2-40B4-BE49-F238E27FC236}">
                <a16:creationId xmlns:a16="http://schemas.microsoft.com/office/drawing/2014/main" id="{197AF369-6763-3006-DF94-592F71897575}"/>
              </a:ext>
            </a:extLst>
          </p:cNvPr>
          <p:cNvPicPr>
            <a:picLocks noChangeAspect="1"/>
          </p:cNvPicPr>
          <p:nvPr/>
        </p:nvPicPr>
        <p:blipFill rotWithShape="1">
          <a:blip r:embed="rId3"/>
          <a:srcRect r="7535" b="12933"/>
          <a:stretch/>
        </p:blipFill>
        <p:spPr>
          <a:xfrm>
            <a:off x="359234" y="2927016"/>
            <a:ext cx="5575595" cy="3611932"/>
          </a:xfrm>
          <a:prstGeom prst="rect">
            <a:avLst/>
          </a:prstGeom>
        </p:spPr>
      </p:pic>
    </p:spTree>
    <p:extLst>
      <p:ext uri="{BB962C8B-B14F-4D97-AF65-F5344CB8AC3E}">
        <p14:creationId xmlns:p14="http://schemas.microsoft.com/office/powerpoint/2010/main" val="849658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E5B518-CB69-7776-1177-03D43F9330A7}"/>
              </a:ext>
            </a:extLst>
          </p:cNvPr>
          <p:cNvSpPr>
            <a:spLocks noGrp="1"/>
          </p:cNvSpPr>
          <p:nvPr>
            <p:ph type="title"/>
          </p:nvPr>
        </p:nvSpPr>
        <p:spPr/>
        <p:txBody>
          <a:bodyPr/>
          <a:lstStyle/>
          <a:p>
            <a:pPr algn="ctr"/>
            <a:r>
              <a:rPr lang="ru-RU" b="1" dirty="0">
                <a:solidFill>
                  <a:schemeClr val="tx2"/>
                </a:solidFill>
              </a:rPr>
              <a:t>ЕГЭ профильный уровень</a:t>
            </a:r>
            <a:endParaRPr lang="ru-RU" dirty="0"/>
          </a:p>
        </p:txBody>
      </p:sp>
      <p:pic>
        <p:nvPicPr>
          <p:cNvPr id="3" name="Рисунок 2">
            <a:extLst>
              <a:ext uri="{FF2B5EF4-FFF2-40B4-BE49-F238E27FC236}">
                <a16:creationId xmlns:a16="http://schemas.microsoft.com/office/drawing/2014/main" id="{805DB3CA-683C-4008-C6EC-2AFFEEC61E5F}"/>
              </a:ext>
            </a:extLst>
          </p:cNvPr>
          <p:cNvPicPr>
            <a:picLocks noChangeAspect="1"/>
          </p:cNvPicPr>
          <p:nvPr/>
        </p:nvPicPr>
        <p:blipFill>
          <a:blip r:embed="rId2"/>
          <a:stretch>
            <a:fillRect/>
          </a:stretch>
        </p:blipFill>
        <p:spPr>
          <a:xfrm>
            <a:off x="1009624" y="1904747"/>
            <a:ext cx="9903970" cy="4496210"/>
          </a:xfrm>
          <a:prstGeom prst="rect">
            <a:avLst/>
          </a:prstGeom>
        </p:spPr>
      </p:pic>
    </p:spTree>
    <p:extLst>
      <p:ext uri="{BB962C8B-B14F-4D97-AF65-F5344CB8AC3E}">
        <p14:creationId xmlns:p14="http://schemas.microsoft.com/office/powerpoint/2010/main" val="35426623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ECB470-1FE6-37F6-902E-521A1FA401BC}"/>
              </a:ext>
            </a:extLst>
          </p:cNvPr>
          <p:cNvSpPr>
            <a:spLocks noGrp="1"/>
          </p:cNvSpPr>
          <p:nvPr>
            <p:ph type="title"/>
          </p:nvPr>
        </p:nvSpPr>
        <p:spPr/>
        <p:txBody>
          <a:bodyPr>
            <a:normAutofit/>
          </a:bodyPr>
          <a:lstStyle/>
          <a:p>
            <a:pPr algn="ctr"/>
            <a:r>
              <a:rPr lang="ru-RU" sz="3200" kern="1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Тематическое планирование</a:t>
            </a:r>
            <a:endParaRPr lang="ru-RU" sz="6600" dirty="0">
              <a:solidFill>
                <a:schemeClr val="tx2"/>
              </a:solidFill>
            </a:endParaRPr>
          </a:p>
        </p:txBody>
      </p:sp>
      <p:graphicFrame>
        <p:nvGraphicFramePr>
          <p:cNvPr id="5" name="Таблица 4">
            <a:extLst>
              <a:ext uri="{FF2B5EF4-FFF2-40B4-BE49-F238E27FC236}">
                <a16:creationId xmlns:a16="http://schemas.microsoft.com/office/drawing/2014/main" id="{0311C57B-844D-0796-0B8E-A32943625F35}"/>
              </a:ext>
            </a:extLst>
          </p:cNvPr>
          <p:cNvGraphicFramePr>
            <a:graphicFrameLocks noGrp="1"/>
          </p:cNvGraphicFramePr>
          <p:nvPr>
            <p:extLst>
              <p:ext uri="{D42A27DB-BD31-4B8C-83A1-F6EECF244321}">
                <p14:modId xmlns:p14="http://schemas.microsoft.com/office/powerpoint/2010/main" val="3151176601"/>
              </p:ext>
            </p:extLst>
          </p:nvPr>
        </p:nvGraphicFramePr>
        <p:xfrm>
          <a:off x="1573764" y="1965649"/>
          <a:ext cx="9274628" cy="3695282"/>
        </p:xfrm>
        <a:graphic>
          <a:graphicData uri="http://schemas.openxmlformats.org/drawingml/2006/table">
            <a:tbl>
              <a:tblPr firstRow="1" firstCol="1" bandRow="1">
                <a:tableStyleId>{5C22544A-7EE6-4342-B048-85BDC9FD1C3A}</a:tableStyleId>
              </a:tblPr>
              <a:tblGrid>
                <a:gridCol w="747260">
                  <a:extLst>
                    <a:ext uri="{9D8B030D-6E8A-4147-A177-3AD203B41FA5}">
                      <a16:colId xmlns:a16="http://schemas.microsoft.com/office/drawing/2014/main" val="3072052440"/>
                    </a:ext>
                  </a:extLst>
                </a:gridCol>
                <a:gridCol w="6623124">
                  <a:extLst>
                    <a:ext uri="{9D8B030D-6E8A-4147-A177-3AD203B41FA5}">
                      <a16:colId xmlns:a16="http://schemas.microsoft.com/office/drawing/2014/main" val="3689175935"/>
                    </a:ext>
                  </a:extLst>
                </a:gridCol>
                <a:gridCol w="1904244">
                  <a:extLst>
                    <a:ext uri="{9D8B030D-6E8A-4147-A177-3AD203B41FA5}">
                      <a16:colId xmlns:a16="http://schemas.microsoft.com/office/drawing/2014/main" val="4273266844"/>
                    </a:ext>
                  </a:extLst>
                </a:gridCol>
              </a:tblGrid>
              <a:tr h="1092385">
                <a:tc>
                  <a:txBody>
                    <a:bodyPr/>
                    <a:lstStyle/>
                    <a:p>
                      <a:pPr>
                        <a:lnSpc>
                          <a:spcPct val="107000"/>
                        </a:lnSpc>
                        <a:spcAft>
                          <a:spcPts val="800"/>
                        </a:spcAft>
                      </a:pPr>
                      <a:r>
                        <a:rPr lang="ru-RU" sz="2400" kern="100" dirty="0">
                          <a:effectLst/>
                        </a:rPr>
                        <a:t>№</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2400" kern="100" dirty="0">
                          <a:effectLst/>
                        </a:rPr>
                        <a:t>Тема </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ru-RU" sz="2400" kern="100">
                          <a:effectLst/>
                        </a:rPr>
                        <a:t>Количество</a:t>
                      </a:r>
                    </a:p>
                    <a:p>
                      <a:pPr>
                        <a:lnSpc>
                          <a:spcPct val="107000"/>
                        </a:lnSpc>
                        <a:spcAft>
                          <a:spcPts val="800"/>
                        </a:spcAft>
                      </a:pPr>
                      <a:r>
                        <a:rPr lang="ru-RU" sz="2400" kern="100">
                          <a:effectLst/>
                        </a:rPr>
                        <a:t>часов</a:t>
                      </a:r>
                      <a:endParaRPr lang="ru-RU"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8049275"/>
                  </a:ext>
                </a:extLst>
              </a:tr>
              <a:tr h="448292">
                <a:tc>
                  <a:txBody>
                    <a:bodyPr/>
                    <a:lstStyle/>
                    <a:p>
                      <a:pPr>
                        <a:lnSpc>
                          <a:spcPct val="107000"/>
                        </a:lnSpc>
                        <a:spcAft>
                          <a:spcPts val="800"/>
                        </a:spcAft>
                      </a:pPr>
                      <a:r>
                        <a:rPr lang="ru-RU" sz="2800" kern="100" dirty="0">
                          <a:effectLst/>
                        </a:rPr>
                        <a:t>1</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ru-RU" sz="2800" kern="100" dirty="0">
                          <a:effectLst/>
                        </a:rPr>
                        <a:t>Введение в теорию множеств</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ru-RU" sz="2400" kern="100" dirty="0">
                          <a:effectLst/>
                        </a:rPr>
                        <a:t>6</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52464594"/>
                  </a:ext>
                </a:extLst>
              </a:tr>
              <a:tr h="448292">
                <a:tc>
                  <a:txBody>
                    <a:bodyPr/>
                    <a:lstStyle/>
                    <a:p>
                      <a:pPr>
                        <a:lnSpc>
                          <a:spcPct val="107000"/>
                        </a:lnSpc>
                        <a:spcAft>
                          <a:spcPts val="800"/>
                        </a:spcAft>
                      </a:pPr>
                      <a:r>
                        <a:rPr lang="ru-RU" sz="2800" kern="100" dirty="0">
                          <a:effectLst/>
                        </a:rPr>
                        <a:t>2</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ru-RU" sz="2800" kern="100" dirty="0">
                          <a:effectLst/>
                        </a:rPr>
                        <a:t>Введение в комбинаторику</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ru-RU" sz="2400" kern="100" dirty="0">
                          <a:effectLst/>
                        </a:rPr>
                        <a:t>9</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3571390"/>
                  </a:ext>
                </a:extLst>
              </a:tr>
              <a:tr h="654704">
                <a:tc>
                  <a:txBody>
                    <a:bodyPr/>
                    <a:lstStyle/>
                    <a:p>
                      <a:pPr>
                        <a:lnSpc>
                          <a:spcPct val="107000"/>
                        </a:lnSpc>
                        <a:spcAft>
                          <a:spcPts val="800"/>
                        </a:spcAft>
                      </a:pPr>
                      <a:r>
                        <a:rPr lang="ru-RU" sz="2800" kern="100" dirty="0">
                          <a:effectLst/>
                        </a:rPr>
                        <a:t>3</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ru-RU" sz="2800" kern="100" dirty="0">
                          <a:effectLst/>
                        </a:rPr>
                        <a:t>Введение в теорию вероятностей</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ru-RU" sz="2400" kern="100" dirty="0">
                          <a:effectLst/>
                        </a:rPr>
                        <a:t>9</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72448959"/>
                  </a:ext>
                </a:extLst>
              </a:tr>
              <a:tr h="578498">
                <a:tc>
                  <a:txBody>
                    <a:bodyPr/>
                    <a:lstStyle/>
                    <a:p>
                      <a:pPr>
                        <a:lnSpc>
                          <a:spcPct val="107000"/>
                        </a:lnSpc>
                        <a:spcAft>
                          <a:spcPts val="800"/>
                        </a:spcAft>
                      </a:pPr>
                      <a:r>
                        <a:rPr lang="ru-RU" sz="2800" kern="100" dirty="0">
                          <a:effectLst/>
                        </a:rPr>
                        <a:t>4</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ru-RU" sz="2800" kern="100" dirty="0">
                          <a:effectLst/>
                        </a:rPr>
                        <a:t>Введение в математическую статистику</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ru-RU" sz="2400" kern="100" dirty="0">
                          <a:effectLst/>
                        </a:rPr>
                        <a:t>7</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99317058"/>
                  </a:ext>
                </a:extLst>
              </a:tr>
              <a:tr h="448292">
                <a:tc>
                  <a:txBody>
                    <a:bodyPr/>
                    <a:lstStyle/>
                    <a:p>
                      <a:pPr>
                        <a:lnSpc>
                          <a:spcPct val="107000"/>
                        </a:lnSpc>
                        <a:spcAft>
                          <a:spcPts val="800"/>
                        </a:spcAft>
                      </a:pPr>
                      <a:r>
                        <a:rPr lang="ru-RU" sz="2800" kern="100" dirty="0">
                          <a:effectLst/>
                        </a:rPr>
                        <a:t>5</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ru-RU" sz="2800" kern="100" dirty="0">
                          <a:effectLst/>
                        </a:rPr>
                        <a:t>Повторение </a:t>
                      </a:r>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ru-RU" sz="2400" kern="100" dirty="0">
                          <a:effectLst/>
                        </a:rPr>
                        <a:t>2</a:t>
                      </a:r>
                      <a:endParaRPr lang="ru-RU"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90790296"/>
                  </a:ext>
                </a:extLst>
              </a:tr>
            </a:tbl>
          </a:graphicData>
        </a:graphic>
      </p:graphicFrame>
    </p:spTree>
    <p:extLst>
      <p:ext uri="{BB962C8B-B14F-4D97-AF65-F5344CB8AC3E}">
        <p14:creationId xmlns:p14="http://schemas.microsoft.com/office/powerpoint/2010/main" val="3251631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C69B76-C24D-D8F0-CFBA-820AED36BACD}"/>
              </a:ext>
            </a:extLst>
          </p:cNvPr>
          <p:cNvSpPr>
            <a:spLocks noGrp="1"/>
          </p:cNvSpPr>
          <p:nvPr>
            <p:ph type="title"/>
          </p:nvPr>
        </p:nvSpPr>
        <p:spPr>
          <a:xfrm>
            <a:off x="838200" y="130628"/>
            <a:ext cx="10515600" cy="738966"/>
          </a:xfrm>
        </p:spPr>
        <p:txBody>
          <a:bodyPr/>
          <a:lstStyle/>
          <a:p>
            <a:pPr algn="ctr"/>
            <a:r>
              <a:rPr lang="ru-RU" b="1" dirty="0">
                <a:solidFill>
                  <a:schemeClr val="tx2"/>
                </a:solidFill>
              </a:rPr>
              <a:t>Сложение и умножение вероятностей</a:t>
            </a:r>
          </a:p>
        </p:txBody>
      </p:sp>
      <p:sp>
        <p:nvSpPr>
          <p:cNvPr id="3" name="TextBox 2">
            <a:extLst>
              <a:ext uri="{FF2B5EF4-FFF2-40B4-BE49-F238E27FC236}">
                <a16:creationId xmlns:a16="http://schemas.microsoft.com/office/drawing/2014/main" id="{A47565CD-D963-E846-D10E-C258DB6BDFFA}"/>
              </a:ext>
            </a:extLst>
          </p:cNvPr>
          <p:cNvSpPr txBox="1"/>
          <p:nvPr/>
        </p:nvSpPr>
        <p:spPr>
          <a:xfrm>
            <a:off x="174171" y="869594"/>
            <a:ext cx="11862319" cy="5960606"/>
          </a:xfrm>
          <a:prstGeom prst="rect">
            <a:avLst/>
          </a:prstGeom>
          <a:noFill/>
        </p:spPr>
        <p:txBody>
          <a:bodyPr wrap="square" rtlCol="0">
            <a:spAutoFit/>
          </a:bodyPr>
          <a:lstStyle/>
          <a:p>
            <a:pPr marL="342900" lvl="0" indent="-342900">
              <a:spcAft>
                <a:spcPts val="1000"/>
              </a:spcAft>
              <a:buFont typeface="+mj-lt"/>
              <a:buAutoNum type="arabicPeriod"/>
            </a:pPr>
            <a:r>
              <a:rPr lang="ru-RU" sz="1700" kern="100" dirty="0">
                <a:effectLst/>
                <a:latin typeface="Times New Roman" panose="02020603050405020304" pitchFamily="18" charset="0"/>
                <a:ea typeface="Calibri" panose="020F0502020204030204" pitchFamily="34" charset="0"/>
                <a:cs typeface="Times New Roman" panose="02020603050405020304" pitchFamily="18" charset="0"/>
              </a:rPr>
              <a:t>В коробке 10 белых и 11 черных шаров. Случайным образом достают 5 шаров. Какова вероятность того, что среди этих шаров есть по крайней мере 4 белых шара?</a:t>
            </a:r>
            <a:endParaRPr lang="ru-RU"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mj-lt"/>
              <a:buAutoNum type="arabicPeriod"/>
            </a:pPr>
            <a:r>
              <a:rPr lang="ru-RU" sz="1700" kern="100" dirty="0">
                <a:effectLst/>
                <a:latin typeface="Times New Roman" panose="02020603050405020304" pitchFamily="18" charset="0"/>
                <a:ea typeface="Calibri" panose="020F0502020204030204" pitchFamily="34" charset="0"/>
                <a:cs typeface="Times New Roman" panose="02020603050405020304" pitchFamily="18" charset="0"/>
              </a:rPr>
              <a:t>В классе 30 учащихся из них 4 отличника. Какова вероятность того, что среди 3 случайно выбранных учащихся окажутся 2 отличника?</a:t>
            </a:r>
            <a:endParaRPr lang="ru-RU"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mj-lt"/>
              <a:buAutoNum type="arabicPeriod"/>
            </a:pPr>
            <a:r>
              <a:rPr lang="ru-RU" sz="1700" kern="100" dirty="0">
                <a:effectLst/>
                <a:latin typeface="Times New Roman" panose="02020603050405020304" pitchFamily="18" charset="0"/>
                <a:ea typeface="Calibri" panose="020F0502020204030204" pitchFamily="34" charset="0"/>
                <a:cs typeface="Times New Roman" panose="02020603050405020304" pitchFamily="18" charset="0"/>
              </a:rPr>
              <a:t>Имеется 36 игральных карт. Из колоды наугад вынимают одну. Какова вероятность того, что будет вынута или козырная карта или туз?</a:t>
            </a:r>
            <a:endParaRPr lang="ru-RU"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mj-lt"/>
              <a:buAutoNum type="arabicPeriod"/>
            </a:pPr>
            <a:r>
              <a:rPr lang="ru-RU" sz="1700" kern="100" dirty="0">
                <a:effectLst/>
                <a:latin typeface="Times New Roman" panose="02020603050405020304" pitchFamily="18" charset="0"/>
                <a:ea typeface="Calibri" panose="020F0502020204030204" pitchFamily="34" charset="0"/>
                <a:cs typeface="Times New Roman" panose="02020603050405020304" pitchFamily="18" charset="0"/>
              </a:rPr>
              <a:t>Каждый из двух охотников попадает в цель с вероятностью 0,4. Они одновременно стреляют в одного и того же зверя. С какой вероятностью зверь уцелеет?</a:t>
            </a:r>
            <a:endParaRPr lang="ru-RU"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mj-lt"/>
              <a:buAutoNum type="arabicPeriod"/>
            </a:pPr>
            <a:r>
              <a:rPr lang="ru-RU" sz="1700" kern="100" dirty="0">
                <a:effectLst/>
                <a:latin typeface="Times New Roman" panose="02020603050405020304" pitchFamily="18" charset="0"/>
                <a:ea typeface="Calibri" panose="020F0502020204030204" pitchFamily="34" charset="0"/>
                <a:cs typeface="Times New Roman" panose="02020603050405020304" pitchFamily="18" charset="0"/>
              </a:rPr>
              <a:t>Готовясь к сессии, студент выучил 70% билетов по истории и 30% билетов по физике. С какой вероятностью он сдаст оба этих экзамена? Не сдаст ни одного из этих двух экзаменов? Сдаст хотя бы один из них?</a:t>
            </a:r>
            <a:endParaRPr lang="ru-RU"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mj-lt"/>
              <a:buAutoNum type="arabicPeriod"/>
            </a:pPr>
            <a:r>
              <a:rPr lang="ru-RU" sz="1700" kern="100" dirty="0">
                <a:effectLst/>
                <a:latin typeface="Times New Roman" panose="02020603050405020304" pitchFamily="18" charset="0"/>
                <a:ea typeface="Calibri" panose="020F0502020204030204" pitchFamily="34" charset="0"/>
                <a:cs typeface="Times New Roman" panose="02020603050405020304" pitchFamily="18" charset="0"/>
              </a:rPr>
              <a:t>На фабрике керамической посуды 10% произведённых тарелок имеют дефект. При контроле качества продукции выявляется 80% дефектных тарелок. Остальные тарелки поступают в продажу. Найдите вероятность того, что случайно выбранная при покупке тарелка не имеет дефектов. Результат округлите до сотых.</a:t>
            </a:r>
            <a:endParaRPr lang="ru-RU"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mj-lt"/>
              <a:buAutoNum type="arabicPeriod"/>
            </a:pPr>
            <a:r>
              <a:rPr lang="ru-RU" sz="1700" kern="100" dirty="0">
                <a:effectLst/>
                <a:latin typeface="Times New Roman" panose="02020603050405020304" pitchFamily="18" charset="0"/>
                <a:ea typeface="Calibri" panose="020F0502020204030204" pitchFamily="34" charset="0"/>
                <a:cs typeface="Times New Roman" panose="02020603050405020304" pitchFamily="18" charset="0"/>
              </a:rPr>
              <a:t>Ковбой Джон попадает в муху на стене с вероятностью 0,9, если стреляет из пристрелянного револьвера. Если Джон стреляет из не пристрелянного револьвера, то он попадает в муху с вероятностью 0,2. На столе лежит 10 револьверов, из них только 4 пристрелянные. Ковбой Джон видит на стене муху, наудачу хватает первый попавшийся револьвер и стреляет в муху. Найдите вероятность того, что Джон промахнётся.</a:t>
            </a:r>
            <a:endParaRPr lang="ru-RU" sz="17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1000"/>
              </a:spcAft>
              <a:buFont typeface="+mj-lt"/>
              <a:buAutoNum type="arabicPeriod"/>
            </a:pPr>
            <a:r>
              <a:rPr lang="ru-RU" sz="1700" kern="100" dirty="0">
                <a:effectLst/>
                <a:latin typeface="Times New Roman" panose="02020603050405020304" pitchFamily="18" charset="0"/>
                <a:ea typeface="Calibri" panose="020F0502020204030204" pitchFamily="34" charset="0"/>
                <a:cs typeface="Times New Roman" panose="02020603050405020304" pitchFamily="18" charset="0"/>
              </a:rPr>
              <a:t>В урне 3 белых и 4 черных шара. Вынимаем сразу два шара. Найдите вероятность того, что вынут один белый и один черный шар.</a:t>
            </a:r>
            <a:endParaRPr lang="ru-RU" sz="1700" dirty="0"/>
          </a:p>
        </p:txBody>
      </p:sp>
    </p:spTree>
    <p:extLst>
      <p:ext uri="{BB962C8B-B14F-4D97-AF65-F5344CB8AC3E}">
        <p14:creationId xmlns:p14="http://schemas.microsoft.com/office/powerpoint/2010/main" val="16883212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2A883E-3C1F-B7C1-6449-D22A7B6BFC32}"/>
              </a:ext>
            </a:extLst>
          </p:cNvPr>
          <p:cNvSpPr>
            <a:spLocks noGrp="1"/>
          </p:cNvSpPr>
          <p:nvPr>
            <p:ph type="title"/>
          </p:nvPr>
        </p:nvSpPr>
        <p:spPr/>
        <p:txBody>
          <a:bodyPr/>
          <a:lstStyle/>
          <a:p>
            <a:pPr algn="ctr"/>
            <a:r>
              <a:rPr lang="ru-RU" b="1" dirty="0">
                <a:solidFill>
                  <a:schemeClr val="tx2"/>
                </a:solidFill>
              </a:rPr>
              <a:t>Геометрическая вероятность события</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2C31C03-07D5-3252-0A70-B1E05F7BBFE4}"/>
                  </a:ext>
                </a:extLst>
              </p:cNvPr>
              <p:cNvSpPr txBox="1"/>
              <p:nvPr/>
            </p:nvSpPr>
            <p:spPr>
              <a:xfrm>
                <a:off x="590939" y="1622819"/>
                <a:ext cx="10947918" cy="709233"/>
              </a:xfrm>
              <a:prstGeom prst="rect">
                <a:avLst/>
              </a:prstGeom>
              <a:noFill/>
            </p:spPr>
            <p:txBody>
              <a:bodyPr wrap="square">
                <a:spAutoFit/>
              </a:bodyPr>
              <a:lstStyle/>
              <a:p>
                <a:pPr marL="342900" indent="-342900">
                  <a:lnSpc>
                    <a:spcPct val="115000"/>
                  </a:lnSpc>
                  <a:spcAft>
                    <a:spcPts val="1000"/>
                  </a:spcAft>
                  <a:buFont typeface="+mj-lt"/>
                  <a:buAutoNum type="arabicPeriod"/>
                </a:pPr>
                <a:r>
                  <a:rPr lang="ru-RU" sz="1800" kern="100" dirty="0">
                    <a:effectLst/>
                    <a:latin typeface="Times New Roman" panose="02020603050405020304" pitchFamily="18" charset="0"/>
                    <a:ea typeface="Calibri" panose="020F0502020204030204" pitchFamily="34" charset="0"/>
                    <a:cs typeface="Times New Roman" panose="02020603050405020304" pitchFamily="18" charset="0"/>
                  </a:rPr>
                  <a:t>Из множества точек М=</a:t>
                </a:r>
                <a14:m>
                  <m:oMath xmlns:m="http://schemas.openxmlformats.org/officeDocument/2006/math">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d>
                          <m:dPr>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kern="100">
                                <a:effectLst/>
                                <a:latin typeface="Cambria Math" panose="02040503050406030204" pitchFamily="18" charset="0"/>
                                <a:ea typeface="Calibri" panose="020F0502020204030204" pitchFamily="34" charset="0"/>
                                <a:cs typeface="Times New Roman" panose="02020603050405020304" pitchFamily="18" charset="0"/>
                              </a:rPr>
                              <m:t>х;у</m:t>
                            </m:r>
                          </m:e>
                        </m:d>
                        <m:r>
                          <a:rPr lang="ru-RU" sz="1800" kern="100">
                            <a:effectLst/>
                            <a:latin typeface="Cambria Math" panose="02040503050406030204" pitchFamily="18" charset="0"/>
                            <a:ea typeface="Calibri" panose="020F0502020204030204" pitchFamily="34" charset="0"/>
                            <a:cs typeface="Times New Roman" panose="02020603050405020304" pitchFamily="18" charset="0"/>
                          </a:rPr>
                          <m:t>:у≤</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kern="100">
                                <a:effectLst/>
                                <a:latin typeface="Cambria Math" panose="02040503050406030204" pitchFamily="18" charset="0"/>
                                <a:ea typeface="Calibri" panose="020F0502020204030204" pitchFamily="34" charset="0"/>
                                <a:cs typeface="Times New Roman" panose="02020603050405020304" pitchFamily="18" charset="0"/>
                              </a:rPr>
                              <m:t>х</m:t>
                            </m:r>
                          </m:e>
                        </m:d>
                        <m:r>
                          <a:rPr lang="ru-RU" sz="1800" kern="100">
                            <a:effectLst/>
                            <a:latin typeface="Cambria Math" panose="02040503050406030204" pitchFamily="18" charset="0"/>
                            <a:ea typeface="Calibri" panose="020F0502020204030204" pitchFamily="34" charset="0"/>
                            <a:cs typeface="Times New Roman" panose="02020603050405020304" pitchFamily="18" charset="0"/>
                          </a:rPr>
                          <m:t>+3 и у≥</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kern="100">
                                <a:effectLst/>
                                <a:latin typeface="Cambria Math" panose="02040503050406030204" pitchFamily="18" charset="0"/>
                                <a:ea typeface="Calibri" panose="020F0502020204030204" pitchFamily="34" charset="0"/>
                                <a:cs typeface="Times New Roman" panose="02020603050405020304" pitchFamily="18" charset="0"/>
                              </a:rPr>
                              <m:t>х</m:t>
                            </m:r>
                          </m:e>
                        </m:d>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kern="100">
                            <a:effectLst/>
                            <a:latin typeface="Cambria Math" panose="02040503050406030204" pitchFamily="18" charset="0"/>
                            <a:ea typeface="Calibri" panose="020F0502020204030204" pitchFamily="34" charset="0"/>
                            <a:cs typeface="Times New Roman" panose="02020603050405020304" pitchFamily="18" charset="0"/>
                          </a:rPr>
                          <m:t>1</m:t>
                        </m:r>
                      </m:e>
                    </m:d>
                  </m:oMath>
                </a14:m>
                <a:r>
                  <a:rPr lang="ru-RU" sz="1800" kern="100" dirty="0">
                    <a:effectLst/>
                    <a:latin typeface="Times New Roman" panose="02020603050405020304" pitchFamily="18" charset="0"/>
                    <a:ea typeface="Calibri" panose="020F0502020204030204" pitchFamily="34" charset="0"/>
                    <a:cs typeface="Times New Roman" panose="02020603050405020304" pitchFamily="18" charset="0"/>
                  </a:rPr>
                  <a:t> наугад выбирается точка А. Какова вероятность того, что у</a:t>
                </a:r>
                <a14:m>
                  <m:oMath xmlns:m="http://schemas.openxmlformats.org/officeDocument/2006/math">
                    <m:r>
                      <a:rPr lang="ru-RU" sz="1800" kern="100">
                        <a:effectLst/>
                        <a:latin typeface="Cambria Math" panose="02040503050406030204" pitchFamily="18" charset="0"/>
                        <a:ea typeface="Calibri" panose="020F0502020204030204" pitchFamily="34" charset="0"/>
                        <a:cs typeface="Times New Roman" panose="02020603050405020304" pitchFamily="18" charset="0"/>
                      </a:rPr>
                      <m:t>≥0</m:t>
                    </m:r>
                  </m:oMath>
                </a14:m>
                <a:r>
                  <a:rPr lang="ru-RU" sz="1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02C31C03-07D5-3252-0A70-B1E05F7BBFE4}"/>
                  </a:ext>
                </a:extLst>
              </p:cNvPr>
              <p:cNvSpPr txBox="1">
                <a:spLocks noRot="1" noChangeAspect="1" noMove="1" noResize="1" noEditPoints="1" noAdjustHandles="1" noChangeArrowheads="1" noChangeShapeType="1" noTextEdit="1"/>
              </p:cNvSpPr>
              <p:nvPr/>
            </p:nvSpPr>
            <p:spPr>
              <a:xfrm>
                <a:off x="590939" y="1622819"/>
                <a:ext cx="10947918" cy="709233"/>
              </a:xfrm>
              <a:prstGeom prst="rect">
                <a:avLst/>
              </a:prstGeom>
              <a:blipFill>
                <a:blip r:embed="rId2"/>
                <a:stretch>
                  <a:fillRect l="-390" t="-1709" r="-668" b="-1196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DD30AC0F-8296-C99B-0EFC-FF8AF08DA654}"/>
                  </a:ext>
                </a:extLst>
              </p:cNvPr>
              <p:cNvSpPr txBox="1"/>
              <p:nvPr/>
            </p:nvSpPr>
            <p:spPr>
              <a:xfrm>
                <a:off x="590939" y="2332052"/>
                <a:ext cx="10947918" cy="709233"/>
              </a:xfrm>
              <a:prstGeom prst="rect">
                <a:avLst/>
              </a:prstGeom>
              <a:noFill/>
            </p:spPr>
            <p:txBody>
              <a:bodyPr wrap="square">
                <a:spAutoFit/>
              </a:bodyPr>
              <a:lstStyle/>
              <a:p>
                <a:pPr>
                  <a:lnSpc>
                    <a:spcPct val="115000"/>
                  </a:lnSpc>
                  <a:spcAft>
                    <a:spcPts val="1000"/>
                  </a:spcAft>
                </a:pPr>
                <a:r>
                  <a:rPr lang="ru-RU" sz="1800" kern="100" dirty="0">
                    <a:effectLst/>
                    <a:latin typeface="Times New Roman" panose="02020603050405020304" pitchFamily="18" charset="0"/>
                    <a:ea typeface="Calibri" panose="020F0502020204030204" pitchFamily="34" charset="0"/>
                    <a:cs typeface="Times New Roman" panose="02020603050405020304" pitchFamily="18" charset="0"/>
                  </a:rPr>
                  <a:t>2.   Из множества точек М=</a:t>
                </a:r>
                <a14:m>
                  <m:oMath xmlns:m="http://schemas.openxmlformats.org/officeDocument/2006/math">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d>
                          <m:dPr>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kern="100">
                                <a:effectLst/>
                                <a:latin typeface="Cambria Math" panose="02040503050406030204" pitchFamily="18" charset="0"/>
                                <a:ea typeface="Calibri" panose="020F0502020204030204" pitchFamily="34" charset="0"/>
                                <a:cs typeface="Times New Roman" panose="02020603050405020304" pitchFamily="18" charset="0"/>
                              </a:rPr>
                              <m:t>х;у</m:t>
                            </m:r>
                          </m:e>
                        </m:d>
                        <m:r>
                          <a:rPr lang="ru-RU" sz="1800"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i="1" kern="100">
                                <a:latin typeface="Cambria Math" panose="02040503050406030204" pitchFamily="18" charset="0"/>
                                <a:ea typeface="Calibri" panose="020F0502020204030204" pitchFamily="34" charset="0"/>
                                <a:cs typeface="Times New Roman" panose="02020603050405020304" pitchFamily="18" charset="0"/>
                              </a:rPr>
                            </m:ctrlPr>
                          </m:dPr>
                          <m:e>
                            <m:r>
                              <a:rPr lang="ru-RU" kern="100">
                                <a:latin typeface="Cambria Math" panose="02040503050406030204" pitchFamily="18" charset="0"/>
                                <a:ea typeface="Calibri" panose="020F0502020204030204" pitchFamily="34" charset="0"/>
                                <a:cs typeface="Times New Roman" panose="02020603050405020304" pitchFamily="18" charset="0"/>
                              </a:rPr>
                              <m:t>х</m:t>
                            </m:r>
                          </m:e>
                        </m:d>
                        <m:r>
                          <a:rPr lang="ru-RU" sz="1800"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b="0" i="0" kern="100" smtClean="0">
                            <a:effectLst/>
                            <a:latin typeface="Cambria Math" panose="02040503050406030204" pitchFamily="18" charset="0"/>
                            <a:ea typeface="Calibri" panose="020F0502020204030204" pitchFamily="34" charset="0"/>
                            <a:cs typeface="Times New Roman" panose="02020603050405020304" pitchFamily="18" charset="0"/>
                          </a:rPr>
                          <m:t>1,</m:t>
                        </m:r>
                        <m:d>
                          <m:dPr>
                            <m:begChr m:val="|"/>
                            <m:endChr m:val="|"/>
                            <m:ctrlPr>
                              <a:rPr lang="ru-RU" i="1" kern="100">
                                <a:latin typeface="Cambria Math" panose="02040503050406030204" pitchFamily="18" charset="0"/>
                                <a:ea typeface="Calibri" panose="020F0502020204030204" pitchFamily="34" charset="0"/>
                                <a:cs typeface="Times New Roman" panose="02020603050405020304" pitchFamily="18" charset="0"/>
                              </a:rPr>
                            </m:ctrlPr>
                          </m:dPr>
                          <m:e>
                            <m:r>
                              <a:rPr lang="ru-RU" kern="100">
                                <a:latin typeface="Cambria Math" panose="02040503050406030204" pitchFamily="18" charset="0"/>
                                <a:ea typeface="Calibri" panose="020F0502020204030204" pitchFamily="34" charset="0"/>
                                <a:cs typeface="Times New Roman" panose="02020603050405020304" pitchFamily="18" charset="0"/>
                              </a:rPr>
                              <m:t>у</m:t>
                            </m:r>
                          </m:e>
                        </m:d>
                        <m:r>
                          <a:rPr lang="ru-RU" i="1" kern="100" smtClean="0">
                            <a:latin typeface="Cambria Math" panose="02040503050406030204" pitchFamily="18" charset="0"/>
                            <a:ea typeface="Cambria Math" panose="02040503050406030204" pitchFamily="18" charset="0"/>
                            <a:cs typeface="Times New Roman" panose="02020603050405020304" pitchFamily="18" charset="0"/>
                          </a:rPr>
                          <m:t>≤</m:t>
                        </m:r>
                        <m:r>
                          <a:rPr lang="ru-RU" sz="1800" kern="100">
                            <a:effectLst/>
                            <a:latin typeface="Cambria Math" panose="02040503050406030204" pitchFamily="18" charset="0"/>
                            <a:ea typeface="Calibri" panose="020F0502020204030204" pitchFamily="34" charset="0"/>
                            <a:cs typeface="Times New Roman" panose="02020603050405020304" pitchFamily="18" charset="0"/>
                          </a:rPr>
                          <m:t>1</m:t>
                        </m:r>
                      </m:e>
                    </m:d>
                  </m:oMath>
                </a14:m>
                <a:r>
                  <a:rPr lang="ru-RU" sz="1800" kern="100" dirty="0">
                    <a:effectLst/>
                    <a:latin typeface="Times New Roman" panose="02020603050405020304" pitchFamily="18" charset="0"/>
                    <a:ea typeface="Calibri" panose="020F0502020204030204" pitchFamily="34" charset="0"/>
                    <a:cs typeface="Times New Roman" panose="02020603050405020304" pitchFamily="18" charset="0"/>
                  </a:rPr>
                  <a:t> наугад выбирается точка А. Какова вероятность того, что </a:t>
                </a:r>
                <a14:m>
                  <m:oMath xmlns:m="http://schemas.openxmlformats.org/officeDocument/2006/math">
                    <m:d>
                      <m:dPr>
                        <m:begChr m:val="|"/>
                        <m:endChr m:val="|"/>
                        <m:ctrlPr>
                          <a:rPr lang="ru-RU" sz="1800" i="1" kern="100" smtClean="0">
                            <a:effectLst/>
                            <a:latin typeface="Cambria Math" panose="02040503050406030204" pitchFamily="18" charset="0"/>
                            <a:cs typeface="Times New Roman" panose="02020603050405020304" pitchFamily="18" charset="0"/>
                          </a:rPr>
                        </m:ctrlPr>
                      </m:dPr>
                      <m:e>
                        <m:r>
                          <a:rPr lang="en-US" sz="1800" b="0" i="1" kern="100" smtClean="0">
                            <a:effectLst/>
                            <a:latin typeface="Cambria Math" panose="02040503050406030204" pitchFamily="18" charset="0"/>
                            <a:cs typeface="Times New Roman" panose="02020603050405020304" pitchFamily="18" charset="0"/>
                          </a:rPr>
                          <m:t>𝑥</m:t>
                        </m:r>
                      </m:e>
                    </m:d>
                    <m:r>
                      <a:rPr lang="ru-RU" sz="1800" i="1" kern="100" smtClean="0">
                        <a:effectLst/>
                        <a:latin typeface="Cambria Math" panose="02040503050406030204" pitchFamily="18" charset="0"/>
                        <a:ea typeface="Cambria Math" panose="02040503050406030204" pitchFamily="18" charset="0"/>
                        <a:cs typeface="Times New Roman" panose="02020603050405020304" pitchFamily="18" charset="0"/>
                      </a:rPr>
                      <m:t>≤</m:t>
                    </m:r>
                  </m:oMath>
                </a14:m>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y</a:t>
                </a:r>
                <a:r>
                  <a:rPr lang="ru-RU" sz="1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DD30AC0F-8296-C99B-0EFC-FF8AF08DA654}"/>
                  </a:ext>
                </a:extLst>
              </p:cNvPr>
              <p:cNvSpPr txBox="1">
                <a:spLocks noRot="1" noChangeAspect="1" noMove="1" noResize="1" noEditPoints="1" noAdjustHandles="1" noChangeArrowheads="1" noChangeShapeType="1" noTextEdit="1"/>
              </p:cNvSpPr>
              <p:nvPr/>
            </p:nvSpPr>
            <p:spPr>
              <a:xfrm>
                <a:off x="590939" y="2332052"/>
                <a:ext cx="10947918" cy="709233"/>
              </a:xfrm>
              <a:prstGeom prst="rect">
                <a:avLst/>
              </a:prstGeom>
              <a:blipFill>
                <a:blip r:embed="rId3"/>
                <a:stretch>
                  <a:fillRect l="-501" t="-2586" b="-12931"/>
                </a:stretch>
              </a:blipFill>
            </p:spPr>
            <p:txBody>
              <a:bodyPr/>
              <a:lstStyle/>
              <a:p>
                <a:r>
                  <a:rPr lang="ru-RU">
                    <a:noFill/>
                  </a:rPr>
                  <a:t> </a:t>
                </a:r>
              </a:p>
            </p:txBody>
          </p:sp>
        </mc:Fallback>
      </mc:AlternateContent>
      <p:pic>
        <p:nvPicPr>
          <p:cNvPr id="9" name="Рисунок 8">
            <a:extLst>
              <a:ext uri="{FF2B5EF4-FFF2-40B4-BE49-F238E27FC236}">
                <a16:creationId xmlns:a16="http://schemas.microsoft.com/office/drawing/2014/main" id="{254BFE67-A1E1-1B9C-B9A3-8F201169DFA3}"/>
              </a:ext>
            </a:extLst>
          </p:cNvPr>
          <p:cNvPicPr>
            <a:picLocks noChangeAspect="1"/>
          </p:cNvPicPr>
          <p:nvPr/>
        </p:nvPicPr>
        <p:blipFill>
          <a:blip r:embed="rId4"/>
          <a:stretch>
            <a:fillRect/>
          </a:stretch>
        </p:blipFill>
        <p:spPr>
          <a:xfrm>
            <a:off x="3128866" y="3115573"/>
            <a:ext cx="4595892" cy="3578929"/>
          </a:xfrm>
          <a:prstGeom prst="rect">
            <a:avLst/>
          </a:prstGeom>
        </p:spPr>
      </p:pic>
    </p:spTree>
    <p:extLst>
      <p:ext uri="{BB962C8B-B14F-4D97-AF65-F5344CB8AC3E}">
        <p14:creationId xmlns:p14="http://schemas.microsoft.com/office/powerpoint/2010/main" val="26627179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311BB8-C45C-812C-DB18-A78DF4B7FDC1}"/>
              </a:ext>
            </a:extLst>
          </p:cNvPr>
          <p:cNvSpPr>
            <a:spLocks noGrp="1"/>
          </p:cNvSpPr>
          <p:nvPr>
            <p:ph type="title"/>
          </p:nvPr>
        </p:nvSpPr>
        <p:spPr/>
        <p:txBody>
          <a:bodyPr>
            <a:normAutofit/>
          </a:bodyPr>
          <a:lstStyle/>
          <a:p>
            <a:pPr algn="ctr"/>
            <a:r>
              <a:rPr lang="ru-RU" sz="3600" b="1" dirty="0">
                <a:solidFill>
                  <a:schemeClr val="tx2"/>
                </a:solidFill>
                <a:effectLst/>
                <a:latin typeface="Times New Roman" panose="02020603050405020304" pitchFamily="18" charset="0"/>
                <a:ea typeface="Calibri" panose="020F0502020204030204" pitchFamily="34" charset="0"/>
              </a:rPr>
              <a:t>Введение в теорию множеств</a:t>
            </a:r>
            <a:endParaRPr lang="ru-RU" sz="7200" b="1" dirty="0">
              <a:solidFill>
                <a:schemeClr val="tx2"/>
              </a:solidFill>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B05DC90-F81E-BE47-E8FB-82A731D290E1}"/>
                  </a:ext>
                </a:extLst>
              </p:cNvPr>
              <p:cNvSpPr txBox="1"/>
              <p:nvPr/>
            </p:nvSpPr>
            <p:spPr>
              <a:xfrm>
                <a:off x="1368489" y="1463451"/>
                <a:ext cx="10257453" cy="3862148"/>
              </a:xfrm>
              <a:prstGeom prst="rect">
                <a:avLst/>
              </a:prstGeom>
              <a:noFill/>
            </p:spPr>
            <p:txBody>
              <a:bodyPr wrap="square">
                <a:spAutoFit/>
              </a:bodyPr>
              <a:lstStyle/>
              <a:p>
                <a:pPr algn="just">
                  <a:lnSpc>
                    <a:spcPct val="107000"/>
                  </a:lnSpc>
                  <a:spcAft>
                    <a:spcPts val="800"/>
                  </a:spcAft>
                </a:pPr>
                <a:r>
                  <a:rPr lang="ru-RU" sz="2400" b="1" kern="100" dirty="0">
                    <a:effectLst/>
                    <a:latin typeface="Times New Roman" panose="02020603050405020304" pitchFamily="18" charset="0"/>
                    <a:ea typeface="Calibri" panose="020F0502020204030204" pitchFamily="34" charset="0"/>
                    <a:cs typeface="Times New Roman" panose="02020603050405020304" pitchFamily="18" charset="0"/>
                  </a:rPr>
                  <a:t>Пример 1</a:t>
                </a:r>
                <a:endParaRPr lang="ru-RU" sz="24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1,2,3,4,5,6,7,</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9</m:t>
                              </m:r>
                            </m:e>
                          </m:d>
                        </m:e>
                      </m:d>
                      <m:r>
                        <a:rPr lang="en-US" sz="1800" i="1" kern="100">
                          <a:effectLst/>
                          <a:latin typeface="Cambria Math" panose="02040503050406030204" pitchFamily="18" charset="0"/>
                          <a:ea typeface="Calibri" panose="020F0502020204030204" pitchFamily="34" charset="0"/>
                          <a:cs typeface="Times New Roman" panose="02020603050405020304" pitchFamily="18" charset="0"/>
                        </a:rPr>
                        <m:t>; </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𝐵</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1,3,5,7,</m:t>
                          </m:r>
                        </m:e>
                      </m:d>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8,</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9</m:t>
                          </m:r>
                        </m:e>
                      </m:d>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 </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𝐶</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2,4,5,8,</m:t>
                          </m:r>
                        </m:e>
                      </m:d>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9</m:t>
                          </m:r>
                        </m:e>
                      </m:d>
                    </m:oMath>
                  </m:oMathPara>
                </a14:m>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kern="100" dirty="0">
                    <a:effectLst/>
                    <a:latin typeface="Times New Roman" panose="02020603050405020304" pitchFamily="18" charset="0"/>
                    <a:ea typeface="Times New Roman" panose="02020603050405020304" pitchFamily="18" charset="0"/>
                    <a:cs typeface="Times New Roman" panose="02020603050405020304" pitchFamily="18" charset="0"/>
                  </a:rPr>
                  <a:t>Найти: </a:t>
                </a:r>
                <a14:m>
                  <m:oMath xmlns:m="http://schemas.openxmlformats.org/officeDocument/2006/math">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1) </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𝐵</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𝐶</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  2) (</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𝐵</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𝐶</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   3) (</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𝐵</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𝐶</m:t>
                    </m:r>
                  </m:oMath>
                </a14:m>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b="1" kern="100" dirty="0">
                    <a:effectLst/>
                    <a:latin typeface="Times New Roman" panose="02020603050405020304" pitchFamily="18" charset="0"/>
                    <a:ea typeface="Calibri" panose="020F0502020204030204" pitchFamily="34" charset="0"/>
                    <a:cs typeface="Times New Roman" panose="02020603050405020304" pitchFamily="18" charset="0"/>
                  </a:rPr>
                  <a:t>Пример 2</a:t>
                </a:r>
                <a:endParaRPr lang="ru-RU" sz="24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|−2≤</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≤5</m:t>
                              </m:r>
                            </m:e>
                          </m:d>
                        </m:e>
                      </m:d>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 </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𝐵</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e>
                      </m:d>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≥2 или </m:t>
                          </m:r>
                          <m:r>
                            <a:rPr lang="en-US"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en-US" sz="1800" i="1" kern="100">
                              <a:effectLst/>
                              <a:latin typeface="Cambria Math" panose="02040503050406030204" pitchFamily="18" charset="0"/>
                              <a:ea typeface="Calibri" panose="020F0502020204030204" pitchFamily="34" charset="0"/>
                              <a:cs typeface="Times New Roman" panose="02020603050405020304" pitchFamily="18" charset="0"/>
                            </a:rPr>
                            <m:t>≤−2</m:t>
                          </m:r>
                        </m:e>
                      </m:d>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 </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𝐶</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&gt;−</m:t>
                          </m:r>
                        </m:e>
                      </m:d>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3</m:t>
                          </m:r>
                        </m:e>
                      </m:d>
                    </m:oMath>
                  </m:oMathPara>
                </a14:m>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kern="100" dirty="0">
                    <a:effectLst/>
                    <a:latin typeface="Times New Roman" panose="02020603050405020304" pitchFamily="18" charset="0"/>
                    <a:ea typeface="Times New Roman" panose="02020603050405020304" pitchFamily="18" charset="0"/>
                    <a:cs typeface="Times New Roman" panose="02020603050405020304" pitchFamily="18" charset="0"/>
                  </a:rPr>
                  <a:t>Найти: </a:t>
                </a:r>
                <a14:m>
                  <m:oMath xmlns:m="http://schemas.openxmlformats.org/officeDocument/2006/math">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1) </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𝐵</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𝐶</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  2) (</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𝐵</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𝐶</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   3) (</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𝐵</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𝐶</m:t>
                    </m:r>
                  </m:oMath>
                </a14:m>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400" b="1" kern="100" dirty="0">
                    <a:effectLst/>
                    <a:latin typeface="Times New Roman" panose="02020603050405020304" pitchFamily="18" charset="0"/>
                    <a:ea typeface="Calibri" panose="020F0502020204030204" pitchFamily="34" charset="0"/>
                    <a:cs typeface="Times New Roman" panose="02020603050405020304" pitchFamily="18" charset="0"/>
                  </a:rPr>
                  <a:t>Пример 3</a:t>
                </a:r>
                <a:endParaRPr lang="ru-RU" sz="24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𝑦</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𝑦</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≤5−</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e>
                          </m:d>
                        </m:e>
                      </m:d>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 </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𝐵</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𝑦</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e>
                      </m:d>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𝑦</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≥2+</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e>
                      </m:d>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 </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𝐶</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𝑦</m:t>
                          </m:r>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𝑥</m:t>
                              </m:r>
                            </m:e>
                          </m:d>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&gt;</m:t>
                          </m:r>
                        </m:e>
                      </m:d>
                      <m:d>
                        <m:dPr>
                          <m:begChr m:val=""/>
                          <m:endChr m:val="}"/>
                          <m:ctrlPr>
                            <a:rPr lang="ru-RU" sz="1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ru-RU" sz="1800" i="1" kern="100">
                              <a:effectLst/>
                              <a:latin typeface="Cambria Math" panose="02040503050406030204" pitchFamily="18" charset="0"/>
                              <a:ea typeface="Calibri" panose="020F0502020204030204" pitchFamily="34" charset="0"/>
                              <a:cs typeface="Times New Roman" panose="02020603050405020304" pitchFamily="18" charset="0"/>
                            </a:rPr>
                            <m:t>2</m:t>
                          </m:r>
                        </m:e>
                      </m:d>
                    </m:oMath>
                  </m:oMathPara>
                </a14:m>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800" kern="100" dirty="0">
                    <a:effectLst/>
                    <a:latin typeface="Times New Roman" panose="02020603050405020304" pitchFamily="18" charset="0"/>
                    <a:ea typeface="Times New Roman" panose="02020603050405020304" pitchFamily="18" charset="0"/>
                    <a:cs typeface="Times New Roman" panose="02020603050405020304" pitchFamily="18" charset="0"/>
                  </a:rPr>
                  <a:t>Найти: </a:t>
                </a:r>
                <a14:m>
                  <m:oMath xmlns:m="http://schemas.openxmlformats.org/officeDocument/2006/math">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1) </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𝐵</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𝐶</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  2) (</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𝐵</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𝐶</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   3) (</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𝐴</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𝐵</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m:t>
                    </m:r>
                    <m:r>
                      <a:rPr lang="ru-RU" sz="1800" i="1" kern="100">
                        <a:effectLst/>
                        <a:latin typeface="Cambria Math" panose="02040503050406030204" pitchFamily="18" charset="0"/>
                        <a:ea typeface="Times New Roman" panose="02020603050405020304" pitchFamily="18" charset="0"/>
                        <a:cs typeface="Times New Roman" panose="02020603050405020304" pitchFamily="18" charset="0"/>
                      </a:rPr>
                      <m:t>𝐶</m:t>
                    </m:r>
                  </m:oMath>
                </a14:m>
                <a:endParaRPr lang="ru-RU"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 name="TextBox 3">
                <a:extLst>
                  <a:ext uri="{FF2B5EF4-FFF2-40B4-BE49-F238E27FC236}">
                    <a16:creationId xmlns:a16="http://schemas.microsoft.com/office/drawing/2014/main" id="{1B05DC90-F81E-BE47-E8FB-82A731D290E1}"/>
                  </a:ext>
                </a:extLst>
              </p:cNvPr>
              <p:cNvSpPr txBox="1">
                <a:spLocks noRot="1" noChangeAspect="1" noMove="1" noResize="1" noEditPoints="1" noAdjustHandles="1" noChangeArrowheads="1" noChangeShapeType="1" noTextEdit="1"/>
              </p:cNvSpPr>
              <p:nvPr/>
            </p:nvSpPr>
            <p:spPr>
              <a:xfrm>
                <a:off x="1368489" y="1463451"/>
                <a:ext cx="10257453" cy="3862148"/>
              </a:xfrm>
              <a:prstGeom prst="rect">
                <a:avLst/>
              </a:prstGeom>
              <a:blipFill>
                <a:blip r:embed="rId2"/>
                <a:stretch>
                  <a:fillRect l="-891" t="-1262" b="-1420"/>
                </a:stretch>
              </a:blipFill>
            </p:spPr>
            <p:txBody>
              <a:bodyPr/>
              <a:lstStyle/>
              <a:p>
                <a:r>
                  <a:rPr lang="ru-RU">
                    <a:noFill/>
                  </a:rPr>
                  <a:t> </a:t>
                </a:r>
              </a:p>
            </p:txBody>
          </p:sp>
        </mc:Fallback>
      </mc:AlternateContent>
    </p:spTree>
    <p:extLst>
      <p:ext uri="{BB962C8B-B14F-4D97-AF65-F5344CB8AC3E}">
        <p14:creationId xmlns:p14="http://schemas.microsoft.com/office/powerpoint/2010/main" val="13614870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3F836B-658C-4FF5-773C-8BAE33F3A4A3}"/>
              </a:ext>
            </a:extLst>
          </p:cNvPr>
          <p:cNvSpPr>
            <a:spLocks noGrp="1"/>
          </p:cNvSpPr>
          <p:nvPr>
            <p:ph type="title"/>
          </p:nvPr>
        </p:nvSpPr>
        <p:spPr>
          <a:xfrm>
            <a:off x="410602" y="75581"/>
            <a:ext cx="10515600" cy="740144"/>
          </a:xfrm>
        </p:spPr>
        <p:txBody>
          <a:bodyPr/>
          <a:lstStyle/>
          <a:p>
            <a:pPr algn="ctr"/>
            <a:r>
              <a:rPr lang="ru-RU" b="1" dirty="0">
                <a:solidFill>
                  <a:schemeClr val="tx2"/>
                </a:solidFill>
              </a:rPr>
              <a:t>Домино </a:t>
            </a:r>
          </a:p>
        </p:txBody>
      </p:sp>
      <p:pic>
        <p:nvPicPr>
          <p:cNvPr id="6" name="Рисунок 5">
            <a:extLst>
              <a:ext uri="{FF2B5EF4-FFF2-40B4-BE49-F238E27FC236}">
                <a16:creationId xmlns:a16="http://schemas.microsoft.com/office/drawing/2014/main" id="{715809F2-C4E3-C8CE-5C2E-2AA0D1572889}"/>
              </a:ext>
            </a:extLst>
          </p:cNvPr>
          <p:cNvPicPr>
            <a:picLocks noChangeAspect="1"/>
          </p:cNvPicPr>
          <p:nvPr/>
        </p:nvPicPr>
        <p:blipFill>
          <a:blip r:embed="rId2"/>
          <a:stretch>
            <a:fillRect/>
          </a:stretch>
        </p:blipFill>
        <p:spPr>
          <a:xfrm>
            <a:off x="282870" y="738362"/>
            <a:ext cx="4356713" cy="6119638"/>
          </a:xfrm>
          <a:prstGeom prst="rect">
            <a:avLst/>
          </a:prstGeom>
        </p:spPr>
      </p:pic>
      <p:pic>
        <p:nvPicPr>
          <p:cNvPr id="8" name="Рисунок 7">
            <a:extLst>
              <a:ext uri="{FF2B5EF4-FFF2-40B4-BE49-F238E27FC236}">
                <a16:creationId xmlns:a16="http://schemas.microsoft.com/office/drawing/2014/main" id="{EE597A75-4314-DF58-A0B5-785AEF3420C7}"/>
              </a:ext>
            </a:extLst>
          </p:cNvPr>
          <p:cNvPicPr>
            <a:picLocks noChangeAspect="1"/>
          </p:cNvPicPr>
          <p:nvPr/>
        </p:nvPicPr>
        <p:blipFill>
          <a:blip r:embed="rId3"/>
          <a:stretch>
            <a:fillRect/>
          </a:stretch>
        </p:blipFill>
        <p:spPr>
          <a:xfrm>
            <a:off x="7170475" y="626590"/>
            <a:ext cx="4492512" cy="6155829"/>
          </a:xfrm>
          <a:prstGeom prst="rect">
            <a:avLst/>
          </a:prstGeom>
        </p:spPr>
      </p:pic>
    </p:spTree>
    <p:extLst>
      <p:ext uri="{BB962C8B-B14F-4D97-AF65-F5344CB8AC3E}">
        <p14:creationId xmlns:p14="http://schemas.microsoft.com/office/powerpoint/2010/main" val="24552649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26D2A743-1E76-D308-DAFA-B1CF4B0D0120}"/>
              </a:ext>
            </a:extLst>
          </p:cNvPr>
          <p:cNvPicPr>
            <a:picLocks noChangeAspect="1"/>
          </p:cNvPicPr>
          <p:nvPr/>
        </p:nvPicPr>
        <p:blipFill>
          <a:blip r:embed="rId2"/>
          <a:stretch>
            <a:fillRect/>
          </a:stretch>
        </p:blipFill>
        <p:spPr>
          <a:xfrm>
            <a:off x="244514" y="134568"/>
            <a:ext cx="6029960" cy="3789680"/>
          </a:xfrm>
          <a:prstGeom prst="rect">
            <a:avLst/>
          </a:prstGeom>
        </p:spPr>
      </p:pic>
      <p:pic>
        <p:nvPicPr>
          <p:cNvPr id="3" name="Рисунок 2" descr="Изображение выглядит как диаграмма&#10;&#10;Автоматически созданное описание">
            <a:extLst>
              <a:ext uri="{FF2B5EF4-FFF2-40B4-BE49-F238E27FC236}">
                <a16:creationId xmlns:a16="http://schemas.microsoft.com/office/drawing/2014/main" id="{6505A23A-7A1E-65D7-15C4-60E7857E3B87}"/>
              </a:ext>
            </a:extLst>
          </p:cNvPr>
          <p:cNvPicPr>
            <a:picLocks noChangeAspect="1"/>
          </p:cNvPicPr>
          <p:nvPr/>
        </p:nvPicPr>
        <p:blipFill>
          <a:blip r:embed="rId3"/>
          <a:stretch>
            <a:fillRect/>
          </a:stretch>
        </p:blipFill>
        <p:spPr>
          <a:xfrm>
            <a:off x="6096000" y="2865742"/>
            <a:ext cx="6029960" cy="3942080"/>
          </a:xfrm>
          <a:prstGeom prst="rect">
            <a:avLst/>
          </a:prstGeom>
        </p:spPr>
      </p:pic>
      <p:sp>
        <p:nvSpPr>
          <p:cNvPr id="4" name="TextBox 3">
            <a:extLst>
              <a:ext uri="{FF2B5EF4-FFF2-40B4-BE49-F238E27FC236}">
                <a16:creationId xmlns:a16="http://schemas.microsoft.com/office/drawing/2014/main" id="{79D8FDF7-E855-7C35-64FD-16B00970543D}"/>
              </a:ext>
            </a:extLst>
          </p:cNvPr>
          <p:cNvSpPr txBox="1"/>
          <p:nvPr/>
        </p:nvSpPr>
        <p:spPr>
          <a:xfrm>
            <a:off x="6821819" y="1227255"/>
            <a:ext cx="4993018" cy="369332"/>
          </a:xfrm>
          <a:prstGeom prst="rect">
            <a:avLst/>
          </a:prstGeom>
          <a:noFill/>
        </p:spPr>
        <p:txBody>
          <a:bodyPr wrap="square" rtlCol="0">
            <a:spAutoFit/>
          </a:bodyPr>
          <a:lstStyle/>
          <a:p>
            <a:pPr algn="ctr"/>
            <a:r>
              <a:rPr lang="ru-RU" b="1" dirty="0">
                <a:solidFill>
                  <a:schemeClr val="tx2"/>
                </a:solidFill>
              </a:rPr>
              <a:t>ЕГЭ профильный уровень 2017 год</a:t>
            </a:r>
          </a:p>
        </p:txBody>
      </p:sp>
    </p:spTree>
    <p:extLst>
      <p:ext uri="{BB962C8B-B14F-4D97-AF65-F5344CB8AC3E}">
        <p14:creationId xmlns:p14="http://schemas.microsoft.com/office/powerpoint/2010/main" val="32490071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266524-E508-A055-C757-33B3A05ED1A7}"/>
              </a:ext>
            </a:extLst>
          </p:cNvPr>
          <p:cNvSpPr>
            <a:spLocks noGrp="1"/>
          </p:cNvSpPr>
          <p:nvPr>
            <p:ph type="title"/>
          </p:nvPr>
        </p:nvSpPr>
        <p:spPr/>
        <p:txBody>
          <a:bodyPr/>
          <a:lstStyle/>
          <a:p>
            <a:pPr algn="ctr"/>
            <a:r>
              <a:rPr lang="ru-RU" b="1" dirty="0">
                <a:solidFill>
                  <a:schemeClr val="tx2"/>
                </a:solidFill>
              </a:rPr>
              <a:t>Задача по информатике 10 класс по теме: «Вложенное условие»</a:t>
            </a:r>
          </a:p>
        </p:txBody>
      </p:sp>
      <p:sp>
        <p:nvSpPr>
          <p:cNvPr id="3" name="TextBox 2">
            <a:extLst>
              <a:ext uri="{FF2B5EF4-FFF2-40B4-BE49-F238E27FC236}">
                <a16:creationId xmlns:a16="http://schemas.microsoft.com/office/drawing/2014/main" id="{8575E1D1-1A4A-1C4F-64D7-BC2803A3C86A}"/>
              </a:ext>
            </a:extLst>
          </p:cNvPr>
          <p:cNvSpPr txBox="1"/>
          <p:nvPr/>
        </p:nvSpPr>
        <p:spPr>
          <a:xfrm>
            <a:off x="1489192" y="1789004"/>
            <a:ext cx="10124310" cy="830997"/>
          </a:xfrm>
          <a:prstGeom prst="rect">
            <a:avLst/>
          </a:prstGeom>
          <a:noFill/>
        </p:spPr>
        <p:txBody>
          <a:bodyPr wrap="square" rtlCol="0">
            <a:spAutoFit/>
          </a:bodyPr>
          <a:lstStyle/>
          <a:p>
            <a:pPr algn="ctr"/>
            <a:r>
              <a:rPr lang="ru-RU" sz="2400" dirty="0">
                <a:effectLst/>
                <a:latin typeface="Calibri" panose="020F0502020204030204" pitchFamily="34" charset="0"/>
                <a:ea typeface="Calibri" panose="020F0502020204030204" pitchFamily="34" charset="0"/>
                <a:cs typeface="Times New Roman" panose="02020603050405020304" pitchFamily="18" charset="0"/>
              </a:rPr>
              <a:t>Записать условный оператор, определяющий принадлежность точки с координатами (</a:t>
            </a:r>
            <a:r>
              <a:rPr lang="en-US" sz="2400" dirty="0">
                <a:effectLst/>
                <a:latin typeface="Calibri" panose="020F0502020204030204" pitchFamily="34" charset="0"/>
                <a:ea typeface="Calibri" panose="020F0502020204030204" pitchFamily="34" charset="0"/>
                <a:cs typeface="Times New Roman" panose="02020603050405020304" pitchFamily="18" charset="0"/>
              </a:rPr>
              <a:t>x</a:t>
            </a:r>
            <a:r>
              <a:rPr lang="ru-RU" sz="2400" dirty="0">
                <a:effectLst/>
                <a:latin typeface="Calibri" panose="020F0502020204030204" pitchFamily="34" charset="0"/>
                <a:ea typeface="Calibri" panose="020F0502020204030204" pitchFamily="34" charset="0"/>
                <a:cs typeface="Times New Roman" panose="02020603050405020304" pitchFamily="18" charset="0"/>
              </a:rPr>
              <a:t>,</a:t>
            </a:r>
            <a:r>
              <a:rPr lang="en-US" sz="2400" dirty="0">
                <a:effectLst/>
                <a:latin typeface="Calibri" panose="020F0502020204030204" pitchFamily="34" charset="0"/>
                <a:ea typeface="Calibri" panose="020F0502020204030204" pitchFamily="34" charset="0"/>
                <a:cs typeface="Times New Roman" panose="02020603050405020304" pitchFamily="18" charset="0"/>
              </a:rPr>
              <a:t>y</a:t>
            </a:r>
            <a:r>
              <a:rPr lang="ru-RU" sz="2400" dirty="0">
                <a:effectLst/>
                <a:latin typeface="Calibri" panose="020F0502020204030204" pitchFamily="34" charset="0"/>
                <a:ea typeface="Calibri" panose="020F0502020204030204" pitchFamily="34" charset="0"/>
                <a:cs typeface="Times New Roman" panose="02020603050405020304" pitchFamily="18" charset="0"/>
              </a:rPr>
              <a:t>) заштрихованной области</a:t>
            </a:r>
            <a:endParaRPr lang="ru-RU" sz="2400" dirty="0"/>
          </a:p>
        </p:txBody>
      </p:sp>
      <p:pic>
        <p:nvPicPr>
          <p:cNvPr id="4" name="Picture 2" descr="Изображение выглядит как диаграмма&#10;&#10;Автоматически созданное описание">
            <a:extLst>
              <a:ext uri="{FF2B5EF4-FFF2-40B4-BE49-F238E27FC236}">
                <a16:creationId xmlns:a16="http://schemas.microsoft.com/office/drawing/2014/main" id="{E5164D16-A750-99B4-D6D5-CFF720CBFC3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4727" y="2718318"/>
            <a:ext cx="4757420" cy="3919855"/>
          </a:xfrm>
          <a:prstGeom prst="rect">
            <a:avLst/>
          </a:prstGeom>
          <a:noFill/>
          <a:ln w="9525">
            <a:noFill/>
            <a:miter lim="800000"/>
            <a:headEnd/>
            <a:tailEnd/>
          </a:ln>
          <a:effectLst/>
        </p:spPr>
      </p:pic>
      <p:pic>
        <p:nvPicPr>
          <p:cNvPr id="5" name="Picture 2" descr="Изображение выглядит как диаграмма&#10;&#10;Автоматически созданное описание">
            <a:extLst>
              <a:ext uri="{FF2B5EF4-FFF2-40B4-BE49-F238E27FC236}">
                <a16:creationId xmlns:a16="http://schemas.microsoft.com/office/drawing/2014/main" id="{EED1565B-2955-7779-D909-427E4DB493EB}"/>
              </a:ext>
            </a:extLst>
          </p:cNvPr>
          <p:cNvPicPr>
            <a:picLocks noChangeAspect="1"/>
          </p:cNvPicPr>
          <p:nvPr/>
        </p:nvPicPr>
        <p:blipFill>
          <a:blip r:embed="rId3"/>
          <a:srcRect/>
          <a:stretch>
            <a:fillRect/>
          </a:stretch>
        </p:blipFill>
        <p:spPr bwMode="auto">
          <a:xfrm>
            <a:off x="6029571" y="2677360"/>
            <a:ext cx="5046980" cy="4001770"/>
          </a:xfrm>
          <a:prstGeom prst="rect">
            <a:avLst/>
          </a:prstGeom>
          <a:noFill/>
          <a:ln w="9525">
            <a:noFill/>
            <a:miter lim="800000"/>
            <a:headEnd/>
            <a:tailEnd/>
          </a:ln>
          <a:effectLst/>
        </p:spPr>
      </p:pic>
    </p:spTree>
    <p:extLst>
      <p:ext uri="{BB962C8B-B14F-4D97-AF65-F5344CB8AC3E}">
        <p14:creationId xmlns:p14="http://schemas.microsoft.com/office/powerpoint/2010/main" val="9787927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0F6351-9CE3-D548-6D2F-675BA0F8E54A}"/>
              </a:ext>
            </a:extLst>
          </p:cNvPr>
          <p:cNvSpPr>
            <a:spLocks noGrp="1"/>
          </p:cNvSpPr>
          <p:nvPr>
            <p:ph type="title"/>
          </p:nvPr>
        </p:nvSpPr>
        <p:spPr/>
        <p:txBody>
          <a:bodyPr>
            <a:normAutofit/>
          </a:bodyPr>
          <a:lstStyle/>
          <a:p>
            <a:pPr algn="ctr"/>
            <a:r>
              <a:rPr lang="ru-RU" sz="2800" b="1" kern="100" dirty="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Обратная задача: </a:t>
            </a:r>
            <a:r>
              <a:rPr lang="ru-RU" sz="2800" b="1"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Дана программа, которая вводит с клавиатуры координаты точки на плоскости (</a:t>
            </a:r>
            <a:r>
              <a:rPr lang="en-US" sz="2800" b="1"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x</a:t>
            </a:r>
            <a:r>
              <a:rPr lang="ru-RU" sz="2800" b="1"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t>
            </a:r>
            <a:r>
              <a:rPr lang="en-US" sz="2800" b="1"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y</a:t>
            </a:r>
            <a:r>
              <a:rPr lang="ru-RU" sz="2800" b="1" kern="1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действительные числа) и определяет принадлежность точки заштрихованной области.</a:t>
            </a:r>
            <a:endParaRPr lang="ru-RU" sz="5400" b="1" dirty="0">
              <a:solidFill>
                <a:schemeClr val="tx2"/>
              </a:solidFill>
            </a:endParaRPr>
          </a:p>
        </p:txBody>
      </p:sp>
      <p:sp>
        <p:nvSpPr>
          <p:cNvPr id="5" name="Rectangle 5">
            <a:extLst>
              <a:ext uri="{FF2B5EF4-FFF2-40B4-BE49-F238E27FC236}">
                <a16:creationId xmlns:a16="http://schemas.microsoft.com/office/drawing/2014/main" id="{0B4D3A10-4C9A-807E-7E3D-0B808C3DDDF9}"/>
              </a:ext>
            </a:extLst>
          </p:cNvPr>
          <p:cNvSpPr>
            <a:spLocks noChangeArrowheads="1"/>
          </p:cNvSpPr>
          <p:nvPr/>
        </p:nvSpPr>
        <p:spPr bwMode="auto">
          <a:xfrm>
            <a:off x="628259" y="289870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4100" name="Picture 2" descr="Изображение выглядит как диаграмма&#10;&#10;Автоматически созданное описание">
            <a:extLst>
              <a:ext uri="{FF2B5EF4-FFF2-40B4-BE49-F238E27FC236}">
                <a16:creationId xmlns:a16="http://schemas.microsoft.com/office/drawing/2014/main" id="{06519433-9399-FBE9-4640-107F9AFAA2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8429" y="1927675"/>
            <a:ext cx="3517900" cy="32924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a:extLst>
              <a:ext uri="{FF2B5EF4-FFF2-40B4-BE49-F238E27FC236}">
                <a16:creationId xmlns:a16="http://schemas.microsoft.com/office/drawing/2014/main" id="{0356D04B-705A-9E67-4F03-510D8E840FF1}"/>
              </a:ext>
            </a:extLst>
          </p:cNvPr>
          <p:cNvSpPr>
            <a:spLocks noChangeArrowheads="1"/>
          </p:cNvSpPr>
          <p:nvPr/>
        </p:nvSpPr>
        <p:spPr bwMode="auto">
          <a:xfrm>
            <a:off x="628259" y="335590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include</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&lt;</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iostream</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&gt;</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using namespace std</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int main</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setlocale</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(0, "</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Russian</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float y</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cin</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&gt;&gt; </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&gt;&gt; </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if</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&lt;-</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if</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&gt;(</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x</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s-E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if (16&lt;(x-1)*(x-1) +(y+2)*(y+2))</a:t>
            </a:r>
            <a:br>
              <a:rPr kumimoji="0" lang="es-E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cout</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&lt;&lt;"точка принадлежит области";</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ru-RU" altLang="ru-RU"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else</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ru-RU" altLang="ru-RU"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cout</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&lt;&lt; "точка не принадлежит области"; </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cin</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get</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n-US" altLang="ru-RU" sz="1100" b="0"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cin</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get</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en-US"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return</a:t>
            </a: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0;</a:t>
            </a:r>
            <a:b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kumimoji="0" lang="ru-RU" altLang="ru-RU" sz="11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ru-RU" altLang="ru-RU"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1.Для каких областей программа выведет сообщение «точка принадлежит области»? </a:t>
            </a:r>
            <a:endParaRPr kumimoji="0" lang="ru-RU" altLang="ru-RU"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Отметьте область вертикальной штриховкой.  </a:t>
            </a:r>
            <a:endParaRPr kumimoji="0" lang="ru-RU" altLang="ru-RU"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 Для каких областей программа не выведет никаких сообщений? Отметьте область горизонтальной штриховкой. </a:t>
            </a: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5144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19BA0271-0D3E-6FC8-C32C-618F42FDF4A6}"/>
              </a:ext>
            </a:extLst>
          </p:cNvPr>
          <p:cNvPicPr>
            <a:picLocks noChangeAspect="1"/>
          </p:cNvPicPr>
          <p:nvPr/>
        </p:nvPicPr>
        <p:blipFill>
          <a:blip r:embed="rId2"/>
          <a:stretch>
            <a:fillRect/>
          </a:stretch>
        </p:blipFill>
        <p:spPr>
          <a:xfrm>
            <a:off x="943720" y="271170"/>
            <a:ext cx="4580003" cy="6315660"/>
          </a:xfrm>
          <a:prstGeom prst="rect">
            <a:avLst/>
          </a:prstGeom>
        </p:spPr>
      </p:pic>
      <p:sp>
        <p:nvSpPr>
          <p:cNvPr id="3" name="TextBox 2">
            <a:extLst>
              <a:ext uri="{FF2B5EF4-FFF2-40B4-BE49-F238E27FC236}">
                <a16:creationId xmlns:a16="http://schemas.microsoft.com/office/drawing/2014/main" id="{12E103F0-800E-5906-D0E6-9BBC5DEC0B08}"/>
              </a:ext>
            </a:extLst>
          </p:cNvPr>
          <p:cNvSpPr txBox="1"/>
          <p:nvPr/>
        </p:nvSpPr>
        <p:spPr>
          <a:xfrm>
            <a:off x="5984033" y="2425959"/>
            <a:ext cx="5984032" cy="830997"/>
          </a:xfrm>
          <a:prstGeom prst="rect">
            <a:avLst/>
          </a:prstGeom>
          <a:noFill/>
        </p:spPr>
        <p:txBody>
          <a:bodyPr wrap="square" rtlCol="0">
            <a:spAutoFit/>
          </a:bodyPr>
          <a:lstStyle/>
          <a:p>
            <a:pPr algn="ctr"/>
            <a:r>
              <a:rPr lang="ru-RU" sz="2400" b="1" dirty="0">
                <a:solidFill>
                  <a:schemeClr val="tx2"/>
                </a:solidFill>
              </a:rPr>
              <a:t>Отрабатываем действия над множествами на кругах Эйлера</a:t>
            </a:r>
          </a:p>
        </p:txBody>
      </p:sp>
      <p:pic>
        <p:nvPicPr>
          <p:cNvPr id="5" name="Рисунок 4">
            <a:extLst>
              <a:ext uri="{FF2B5EF4-FFF2-40B4-BE49-F238E27FC236}">
                <a16:creationId xmlns:a16="http://schemas.microsoft.com/office/drawing/2014/main" id="{FBD82010-325A-A9CB-74C7-0738DA18793B}"/>
              </a:ext>
            </a:extLst>
          </p:cNvPr>
          <p:cNvPicPr>
            <a:picLocks noChangeAspect="1"/>
          </p:cNvPicPr>
          <p:nvPr/>
        </p:nvPicPr>
        <p:blipFill>
          <a:blip r:embed="rId3"/>
          <a:stretch>
            <a:fillRect/>
          </a:stretch>
        </p:blipFill>
        <p:spPr>
          <a:xfrm>
            <a:off x="7648443" y="3412429"/>
            <a:ext cx="2655212" cy="2880049"/>
          </a:xfrm>
          <a:prstGeom prst="rect">
            <a:avLst/>
          </a:prstGeom>
        </p:spPr>
      </p:pic>
    </p:spTree>
    <p:extLst>
      <p:ext uri="{BB962C8B-B14F-4D97-AF65-F5344CB8AC3E}">
        <p14:creationId xmlns:p14="http://schemas.microsoft.com/office/powerpoint/2010/main" val="8587792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88DD24-429A-5C5A-1063-01262AAD4FC1}"/>
              </a:ext>
            </a:extLst>
          </p:cNvPr>
          <p:cNvSpPr>
            <a:spLocks noGrp="1"/>
          </p:cNvSpPr>
          <p:nvPr>
            <p:ph type="title"/>
          </p:nvPr>
        </p:nvSpPr>
        <p:spPr>
          <a:xfrm>
            <a:off x="788437" y="54105"/>
            <a:ext cx="10515600" cy="1325563"/>
          </a:xfrm>
        </p:spPr>
        <p:txBody>
          <a:bodyPr/>
          <a:lstStyle/>
          <a:p>
            <a:pPr algn="ctr"/>
            <a:r>
              <a:rPr lang="ru-RU" b="1" dirty="0">
                <a:solidFill>
                  <a:schemeClr val="tx2"/>
                </a:solidFill>
              </a:rPr>
              <a:t>Включение, исключение</a:t>
            </a:r>
          </a:p>
        </p:txBody>
      </p:sp>
      <p:sp>
        <p:nvSpPr>
          <p:cNvPr id="4" name="TextBox 3">
            <a:extLst>
              <a:ext uri="{FF2B5EF4-FFF2-40B4-BE49-F238E27FC236}">
                <a16:creationId xmlns:a16="http://schemas.microsoft.com/office/drawing/2014/main" id="{FFB4F857-EF48-D8A4-B2F3-F999DED043FD}"/>
              </a:ext>
            </a:extLst>
          </p:cNvPr>
          <p:cNvSpPr txBox="1"/>
          <p:nvPr/>
        </p:nvSpPr>
        <p:spPr>
          <a:xfrm>
            <a:off x="3676262" y="1107044"/>
            <a:ext cx="8515738" cy="1200329"/>
          </a:xfrm>
          <a:prstGeom prst="rect">
            <a:avLst/>
          </a:prstGeom>
          <a:noFill/>
        </p:spPr>
        <p:txBody>
          <a:bodyPr wrap="square">
            <a:spAutoFit/>
          </a:bodyPr>
          <a:lstStyle/>
          <a:p>
            <a:r>
              <a:rPr lang="ru-RU" sz="1800" b="1" dirty="0">
                <a:solidFill>
                  <a:schemeClr val="accent2"/>
                </a:solidFill>
              </a:rPr>
              <a:t>Процесс решения задачи представляет собой поиск выхода из затруднения или пути обхода препятствия, - это процесс достижения цели, которая первоначально не кажется доступной. </a:t>
            </a:r>
          </a:p>
          <a:p>
            <a:r>
              <a:rPr lang="ru-RU" sz="1800" b="1" dirty="0">
                <a:solidFill>
                  <a:schemeClr val="accent2"/>
                </a:solidFill>
              </a:rPr>
              <a:t>Д. Пойа</a:t>
            </a:r>
            <a:endParaRPr lang="ru-RU" sz="1800" dirty="0">
              <a:solidFill>
                <a:schemeClr val="accent2"/>
              </a:solidFill>
            </a:endParaRPr>
          </a:p>
        </p:txBody>
      </p:sp>
      <p:sp>
        <p:nvSpPr>
          <p:cNvPr id="13" name="Овал 12">
            <a:extLst>
              <a:ext uri="{FF2B5EF4-FFF2-40B4-BE49-F238E27FC236}">
                <a16:creationId xmlns:a16="http://schemas.microsoft.com/office/drawing/2014/main" id="{1C2CB0BC-6DCD-7F80-9B68-0D369642F22C}"/>
              </a:ext>
            </a:extLst>
          </p:cNvPr>
          <p:cNvSpPr/>
          <p:nvPr/>
        </p:nvSpPr>
        <p:spPr>
          <a:xfrm>
            <a:off x="1672744" y="2730760"/>
            <a:ext cx="1680056" cy="154390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4" name="Овал 13">
            <a:extLst>
              <a:ext uri="{FF2B5EF4-FFF2-40B4-BE49-F238E27FC236}">
                <a16:creationId xmlns:a16="http://schemas.microsoft.com/office/drawing/2014/main" id="{52DC7896-DA3C-3F31-E806-73A36A004EEA}"/>
              </a:ext>
            </a:extLst>
          </p:cNvPr>
          <p:cNvSpPr/>
          <p:nvPr/>
        </p:nvSpPr>
        <p:spPr>
          <a:xfrm>
            <a:off x="841269" y="2307373"/>
            <a:ext cx="1680056" cy="15439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ru-RU"/>
          </a:p>
        </p:txBody>
      </p:sp>
      <p:sp>
        <p:nvSpPr>
          <p:cNvPr id="15" name="Надпись 13">
            <a:extLst>
              <a:ext uri="{FF2B5EF4-FFF2-40B4-BE49-F238E27FC236}">
                <a16:creationId xmlns:a16="http://schemas.microsoft.com/office/drawing/2014/main" id="{32A113CD-E0DE-3C15-393C-B190601E8B37}"/>
              </a:ext>
            </a:extLst>
          </p:cNvPr>
          <p:cNvSpPr txBox="1"/>
          <p:nvPr/>
        </p:nvSpPr>
        <p:spPr>
          <a:xfrm>
            <a:off x="2538917" y="3503553"/>
            <a:ext cx="265430" cy="266700"/>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en-US" sz="3200" kern="100" dirty="0">
                <a:effectLst/>
                <a:latin typeface="Calibri" panose="020F0502020204030204" pitchFamily="34" charset="0"/>
                <a:ea typeface="Calibri" panose="020F0502020204030204" pitchFamily="34" charset="0"/>
                <a:cs typeface="Times New Roman" panose="02020603050405020304" pitchFamily="18" charset="0"/>
              </a:rPr>
              <a:t>B</a:t>
            </a:r>
            <a:endParaRPr lang="ru-RU"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6" name="Надпись 13">
                <a:extLst>
                  <a:ext uri="{FF2B5EF4-FFF2-40B4-BE49-F238E27FC236}">
                    <a16:creationId xmlns:a16="http://schemas.microsoft.com/office/drawing/2014/main" id="{82BE528B-EDF8-E215-EBD8-96F55A493CC4}"/>
                  </a:ext>
                </a:extLst>
              </p:cNvPr>
              <p:cNvSpPr txBox="1"/>
              <p:nvPr/>
            </p:nvSpPr>
            <p:spPr>
              <a:xfrm>
                <a:off x="1764884" y="3133487"/>
                <a:ext cx="532130" cy="266700"/>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a:lnSpc>
                    <a:spcPct val="106000"/>
                  </a:lnSpc>
                  <a:spcAft>
                    <a:spcPts val="800"/>
                  </a:spcAft>
                </a:pPr>
                <a14:m>
                  <m:oMathPara xmlns:m="http://schemas.openxmlformats.org/officeDocument/2006/math">
                    <m:oMathParaPr>
                      <m:jc m:val="centerGroup"/>
                    </m:oMathParaPr>
                    <m:oMath xmlns:m="http://schemas.openxmlformats.org/officeDocument/2006/math">
                      <m:r>
                        <a:rPr lang="en-US" i="1" kern="100">
                          <a:effectLst/>
                          <a:latin typeface="Cambria Math" panose="02040503050406030204" pitchFamily="18" charset="0"/>
                          <a:ea typeface="Calibri" panose="020F0502020204030204" pitchFamily="34" charset="0"/>
                          <a:cs typeface="Times New Roman" panose="02020603050405020304" pitchFamily="18" charset="0"/>
                        </a:rPr>
                        <m:t>𝐴</m:t>
                      </m:r>
                      <m:r>
                        <a:rPr lang="en-US" i="1" kern="100">
                          <a:effectLst/>
                          <a:latin typeface="Cambria Math" panose="02040503050406030204" pitchFamily="18" charset="0"/>
                          <a:ea typeface="Calibri" panose="020F0502020204030204" pitchFamily="34" charset="0"/>
                          <a:cs typeface="Times New Roman" panose="02020603050405020304" pitchFamily="18" charset="0"/>
                        </a:rPr>
                        <m:t>∩</m:t>
                      </m:r>
                      <m:r>
                        <a:rPr lang="en-US" i="1" kern="100">
                          <a:effectLst/>
                          <a:latin typeface="Cambria Math" panose="02040503050406030204" pitchFamily="18" charset="0"/>
                          <a:ea typeface="Calibri" panose="020F0502020204030204" pitchFamily="34" charset="0"/>
                          <a:cs typeface="Times New Roman" panose="02020603050405020304" pitchFamily="18" charset="0"/>
                        </a:rPr>
                        <m:t>𝐵</m:t>
                      </m:r>
                    </m:oMath>
                  </m:oMathPara>
                </a14:m>
                <a:endParaRPr lang="ru-RU"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6" name="Надпись 13">
                <a:extLst>
                  <a:ext uri="{FF2B5EF4-FFF2-40B4-BE49-F238E27FC236}">
                    <a16:creationId xmlns:a16="http://schemas.microsoft.com/office/drawing/2014/main" id="{82BE528B-EDF8-E215-EBD8-96F55A493CC4}"/>
                  </a:ext>
                </a:extLst>
              </p:cNvPr>
              <p:cNvSpPr txBox="1">
                <a:spLocks noRot="1" noChangeAspect="1" noMove="1" noResize="1" noEditPoints="1" noAdjustHandles="1" noChangeArrowheads="1" noChangeShapeType="1" noTextEdit="1"/>
              </p:cNvSpPr>
              <p:nvPr/>
            </p:nvSpPr>
            <p:spPr>
              <a:xfrm>
                <a:off x="1764884" y="3133487"/>
                <a:ext cx="532130" cy="266700"/>
              </a:xfrm>
              <a:prstGeom prst="rect">
                <a:avLst/>
              </a:prstGeom>
              <a:blipFill>
                <a:blip r:embed="rId2"/>
                <a:stretch>
                  <a:fillRect r="-19540"/>
                </a:stretch>
              </a:blipFill>
              <a:ln w="6350">
                <a:noFill/>
              </a:ln>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7" name="Надпись 13">
                <a:extLst>
                  <a:ext uri="{FF2B5EF4-FFF2-40B4-BE49-F238E27FC236}">
                    <a16:creationId xmlns:a16="http://schemas.microsoft.com/office/drawing/2014/main" id="{9D9FEA54-871C-4B07-D804-67997879D586}"/>
                  </a:ext>
                </a:extLst>
              </p:cNvPr>
              <p:cNvSpPr txBox="1"/>
              <p:nvPr/>
            </p:nvSpPr>
            <p:spPr>
              <a:xfrm>
                <a:off x="1104360" y="2661159"/>
                <a:ext cx="532130" cy="266700"/>
              </a:xfrm>
              <a:prstGeom prst="rect">
                <a:avLst/>
              </a:prstGeom>
              <a:noFill/>
              <a:ln w="6350">
                <a:noFill/>
              </a:ln>
            </p:spPr>
            <p:txBody>
              <a:bodyPr rot="0" spcFirstLastPara="0" vert="horz" wrap="none" lIns="91440" tIns="45720" rIns="91440" bIns="45720" numCol="1" spcCol="0" rtlCol="0" fromWordArt="0" anchor="t" anchorCtr="0" forceAA="0" compatLnSpc="1">
                <a:prstTxWarp prst="textNoShape">
                  <a:avLst/>
                </a:prstTxWarp>
                <a:noAutofit/>
              </a:bodyPr>
              <a:lstStyle/>
              <a:p>
                <a:pPr>
                  <a:lnSpc>
                    <a:spcPct val="106000"/>
                  </a:lnSpc>
                  <a:spcAft>
                    <a:spcPts val="800"/>
                  </a:spcAft>
                </a:pPr>
                <a14:m>
                  <m:oMathPara xmlns:m="http://schemas.openxmlformats.org/officeDocument/2006/math">
                    <m:oMathParaPr>
                      <m:jc m:val="centerGroup"/>
                    </m:oMathParaPr>
                    <m:oMath xmlns:m="http://schemas.openxmlformats.org/officeDocument/2006/math">
                      <m:r>
                        <a:rPr lang="en-US" sz="2800" i="1" kern="100" smtClean="0">
                          <a:effectLst/>
                          <a:latin typeface="Cambria Math" panose="02040503050406030204" pitchFamily="18" charset="0"/>
                          <a:ea typeface="Calibri" panose="020F0502020204030204" pitchFamily="34" charset="0"/>
                          <a:cs typeface="Times New Roman" panose="02020603050405020304" pitchFamily="18" charset="0"/>
                        </a:rPr>
                        <m:t>𝐴</m:t>
                      </m:r>
                    </m:oMath>
                  </m:oMathPara>
                </a14:m>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7" name="Надпись 13">
                <a:extLst>
                  <a:ext uri="{FF2B5EF4-FFF2-40B4-BE49-F238E27FC236}">
                    <a16:creationId xmlns:a16="http://schemas.microsoft.com/office/drawing/2014/main" id="{9D9FEA54-871C-4B07-D804-67997879D586}"/>
                  </a:ext>
                </a:extLst>
              </p:cNvPr>
              <p:cNvSpPr txBox="1">
                <a:spLocks noRot="1" noChangeAspect="1" noMove="1" noResize="1" noEditPoints="1" noAdjustHandles="1" noChangeArrowheads="1" noChangeShapeType="1" noTextEdit="1"/>
              </p:cNvSpPr>
              <p:nvPr/>
            </p:nvSpPr>
            <p:spPr>
              <a:xfrm>
                <a:off x="1104360" y="2661159"/>
                <a:ext cx="532130" cy="266700"/>
              </a:xfrm>
              <a:prstGeom prst="rect">
                <a:avLst/>
              </a:prstGeom>
              <a:blipFill>
                <a:blip r:embed="rId3"/>
                <a:stretch>
                  <a:fillRect b="-48837"/>
                </a:stretch>
              </a:blipFill>
              <a:ln w="6350">
                <a:noFill/>
              </a:ln>
            </p:spPr>
            <p:txBody>
              <a:bodyPr/>
              <a:lstStyle/>
              <a:p>
                <a:r>
                  <a:rPr lang="ru-RU">
                    <a:noFill/>
                  </a:rPr>
                  <a:t> </a:t>
                </a:r>
              </a:p>
            </p:txBody>
          </p:sp>
        </mc:Fallback>
      </mc:AlternateContent>
      <mc:AlternateContent xmlns:mc="http://schemas.openxmlformats.org/markup-compatibility/2006" xmlns:p14="http://schemas.microsoft.com/office/powerpoint/2010/main">
        <mc:Choice Requires="p14">
          <p:contentPart p14:bwMode="auto" r:id="rId4">
            <p14:nvContentPartPr>
              <p14:cNvPr id="19" name="Рукописный ввод 18">
                <a:extLst>
                  <a:ext uri="{FF2B5EF4-FFF2-40B4-BE49-F238E27FC236}">
                    <a16:creationId xmlns:a16="http://schemas.microsoft.com/office/drawing/2014/main" id="{9FC266C1-397A-78AE-F24C-0D48575B46BE}"/>
                  </a:ext>
                </a:extLst>
              </p14:cNvPr>
              <p14:cNvContentPartPr/>
              <p14:nvPr/>
            </p14:nvContentPartPr>
            <p14:xfrm>
              <a:off x="1975024" y="2932511"/>
              <a:ext cx="463680" cy="463680"/>
            </p14:xfrm>
          </p:contentPart>
        </mc:Choice>
        <mc:Fallback xmlns="">
          <p:pic>
            <p:nvPicPr>
              <p:cNvPr id="19" name="Рукописный ввод 18">
                <a:extLst>
                  <a:ext uri="{FF2B5EF4-FFF2-40B4-BE49-F238E27FC236}">
                    <a16:creationId xmlns:a16="http://schemas.microsoft.com/office/drawing/2014/main" id="{9FC266C1-397A-78AE-F24C-0D48575B46BE}"/>
                  </a:ext>
                </a:extLst>
              </p:cNvPr>
              <p:cNvPicPr/>
              <p:nvPr/>
            </p:nvPicPr>
            <p:blipFill>
              <a:blip r:embed="rId5"/>
              <a:stretch>
                <a:fillRect/>
              </a:stretch>
            </p:blipFill>
            <p:spPr>
              <a:xfrm>
                <a:off x="1966024" y="2923511"/>
                <a:ext cx="481320" cy="481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0" name="Рукописный ввод 19">
                <a:extLst>
                  <a:ext uri="{FF2B5EF4-FFF2-40B4-BE49-F238E27FC236}">
                    <a16:creationId xmlns:a16="http://schemas.microsoft.com/office/drawing/2014/main" id="{F20307A8-C68B-3248-33AD-0A576DBE60B4}"/>
                  </a:ext>
                </a:extLst>
              </p14:cNvPr>
              <p14:cNvContentPartPr/>
              <p14:nvPr/>
            </p14:nvContentPartPr>
            <p14:xfrm>
              <a:off x="1869184" y="3007031"/>
              <a:ext cx="509760" cy="509760"/>
            </p14:xfrm>
          </p:contentPart>
        </mc:Choice>
        <mc:Fallback xmlns="">
          <p:pic>
            <p:nvPicPr>
              <p:cNvPr id="20" name="Рукописный ввод 19">
                <a:extLst>
                  <a:ext uri="{FF2B5EF4-FFF2-40B4-BE49-F238E27FC236}">
                    <a16:creationId xmlns:a16="http://schemas.microsoft.com/office/drawing/2014/main" id="{F20307A8-C68B-3248-33AD-0A576DBE60B4}"/>
                  </a:ext>
                </a:extLst>
              </p:cNvPr>
              <p:cNvPicPr/>
              <p:nvPr/>
            </p:nvPicPr>
            <p:blipFill>
              <a:blip r:embed="rId7"/>
              <a:stretch>
                <a:fillRect/>
              </a:stretch>
            </p:blipFill>
            <p:spPr>
              <a:xfrm>
                <a:off x="1860544" y="2998031"/>
                <a:ext cx="527400" cy="5274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1" name="Рукописный ввод 20">
                <a:extLst>
                  <a:ext uri="{FF2B5EF4-FFF2-40B4-BE49-F238E27FC236}">
                    <a16:creationId xmlns:a16="http://schemas.microsoft.com/office/drawing/2014/main" id="{77FE637D-2E62-F05D-A21B-80E07B96D0C9}"/>
                  </a:ext>
                </a:extLst>
              </p14:cNvPr>
              <p14:cNvContentPartPr/>
              <p14:nvPr/>
            </p14:nvContentPartPr>
            <p14:xfrm>
              <a:off x="1794664" y="3118991"/>
              <a:ext cx="488520" cy="488520"/>
            </p14:xfrm>
          </p:contentPart>
        </mc:Choice>
        <mc:Fallback xmlns="">
          <p:pic>
            <p:nvPicPr>
              <p:cNvPr id="21" name="Рукописный ввод 20">
                <a:extLst>
                  <a:ext uri="{FF2B5EF4-FFF2-40B4-BE49-F238E27FC236}">
                    <a16:creationId xmlns:a16="http://schemas.microsoft.com/office/drawing/2014/main" id="{77FE637D-2E62-F05D-A21B-80E07B96D0C9}"/>
                  </a:ext>
                </a:extLst>
              </p:cNvPr>
              <p:cNvPicPr/>
              <p:nvPr/>
            </p:nvPicPr>
            <p:blipFill>
              <a:blip r:embed="rId9"/>
              <a:stretch>
                <a:fillRect/>
              </a:stretch>
            </p:blipFill>
            <p:spPr>
              <a:xfrm>
                <a:off x="1785664" y="3109991"/>
                <a:ext cx="506160" cy="5061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2" name="Рукописный ввод 21">
                <a:extLst>
                  <a:ext uri="{FF2B5EF4-FFF2-40B4-BE49-F238E27FC236}">
                    <a16:creationId xmlns:a16="http://schemas.microsoft.com/office/drawing/2014/main" id="{1CED04D9-675C-41C6-37B8-AF4AADF907DC}"/>
                  </a:ext>
                </a:extLst>
              </p14:cNvPr>
              <p14:cNvContentPartPr/>
              <p14:nvPr/>
            </p14:nvContentPartPr>
            <p14:xfrm>
              <a:off x="1729144" y="3246431"/>
              <a:ext cx="453960" cy="453960"/>
            </p14:xfrm>
          </p:contentPart>
        </mc:Choice>
        <mc:Fallback xmlns="">
          <p:pic>
            <p:nvPicPr>
              <p:cNvPr id="22" name="Рукописный ввод 21">
                <a:extLst>
                  <a:ext uri="{FF2B5EF4-FFF2-40B4-BE49-F238E27FC236}">
                    <a16:creationId xmlns:a16="http://schemas.microsoft.com/office/drawing/2014/main" id="{1CED04D9-675C-41C6-37B8-AF4AADF907DC}"/>
                  </a:ext>
                </a:extLst>
              </p:cNvPr>
              <p:cNvPicPr/>
              <p:nvPr/>
            </p:nvPicPr>
            <p:blipFill>
              <a:blip r:embed="rId11"/>
              <a:stretch>
                <a:fillRect/>
              </a:stretch>
            </p:blipFill>
            <p:spPr>
              <a:xfrm>
                <a:off x="1720504" y="3237791"/>
                <a:ext cx="471600" cy="4716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3" name="Рукописный ввод 22">
                <a:extLst>
                  <a:ext uri="{FF2B5EF4-FFF2-40B4-BE49-F238E27FC236}">
                    <a16:creationId xmlns:a16="http://schemas.microsoft.com/office/drawing/2014/main" id="{6D24D6A0-E342-424E-6112-4B958D7F8587}"/>
                  </a:ext>
                </a:extLst>
              </p14:cNvPr>
              <p14:cNvContentPartPr/>
              <p14:nvPr/>
            </p14:nvContentPartPr>
            <p14:xfrm>
              <a:off x="1682704" y="3398711"/>
              <a:ext cx="358200" cy="358200"/>
            </p14:xfrm>
          </p:contentPart>
        </mc:Choice>
        <mc:Fallback xmlns="">
          <p:pic>
            <p:nvPicPr>
              <p:cNvPr id="23" name="Рукописный ввод 22">
                <a:extLst>
                  <a:ext uri="{FF2B5EF4-FFF2-40B4-BE49-F238E27FC236}">
                    <a16:creationId xmlns:a16="http://schemas.microsoft.com/office/drawing/2014/main" id="{6D24D6A0-E342-424E-6112-4B958D7F8587}"/>
                  </a:ext>
                </a:extLst>
              </p:cNvPr>
              <p:cNvPicPr/>
              <p:nvPr/>
            </p:nvPicPr>
            <p:blipFill>
              <a:blip r:embed="rId13"/>
              <a:stretch>
                <a:fillRect/>
              </a:stretch>
            </p:blipFill>
            <p:spPr>
              <a:xfrm>
                <a:off x="1673704" y="3390071"/>
                <a:ext cx="37584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4" name="Рукописный ввод 23">
                <a:extLst>
                  <a:ext uri="{FF2B5EF4-FFF2-40B4-BE49-F238E27FC236}">
                    <a16:creationId xmlns:a16="http://schemas.microsoft.com/office/drawing/2014/main" id="{159E50BA-7B63-82CD-F500-9601D1B0CD87}"/>
                  </a:ext>
                </a:extLst>
              </p14:cNvPr>
              <p14:cNvContentPartPr/>
              <p14:nvPr/>
            </p14:nvContentPartPr>
            <p14:xfrm>
              <a:off x="2090224" y="2860871"/>
              <a:ext cx="404640" cy="404640"/>
            </p14:xfrm>
          </p:contentPart>
        </mc:Choice>
        <mc:Fallback xmlns="">
          <p:pic>
            <p:nvPicPr>
              <p:cNvPr id="24" name="Рукописный ввод 23">
                <a:extLst>
                  <a:ext uri="{FF2B5EF4-FFF2-40B4-BE49-F238E27FC236}">
                    <a16:creationId xmlns:a16="http://schemas.microsoft.com/office/drawing/2014/main" id="{159E50BA-7B63-82CD-F500-9601D1B0CD87}"/>
                  </a:ext>
                </a:extLst>
              </p:cNvPr>
              <p:cNvPicPr/>
              <p:nvPr/>
            </p:nvPicPr>
            <p:blipFill>
              <a:blip r:embed="rId15"/>
              <a:stretch>
                <a:fillRect/>
              </a:stretch>
            </p:blipFill>
            <p:spPr>
              <a:xfrm>
                <a:off x="2081224" y="2851871"/>
                <a:ext cx="422280" cy="42228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5" name="Рукописный ввод 24">
                <a:extLst>
                  <a:ext uri="{FF2B5EF4-FFF2-40B4-BE49-F238E27FC236}">
                    <a16:creationId xmlns:a16="http://schemas.microsoft.com/office/drawing/2014/main" id="{76C6D315-A10C-AF39-9330-BA003F4E325A}"/>
                  </a:ext>
                </a:extLst>
              </p14:cNvPr>
              <p14:cNvContentPartPr/>
              <p14:nvPr/>
            </p14:nvContentPartPr>
            <p14:xfrm>
              <a:off x="2202184" y="2798591"/>
              <a:ext cx="314280" cy="314280"/>
            </p14:xfrm>
          </p:contentPart>
        </mc:Choice>
        <mc:Fallback xmlns="">
          <p:pic>
            <p:nvPicPr>
              <p:cNvPr id="25" name="Рукописный ввод 24">
                <a:extLst>
                  <a:ext uri="{FF2B5EF4-FFF2-40B4-BE49-F238E27FC236}">
                    <a16:creationId xmlns:a16="http://schemas.microsoft.com/office/drawing/2014/main" id="{76C6D315-A10C-AF39-9330-BA003F4E325A}"/>
                  </a:ext>
                </a:extLst>
              </p:cNvPr>
              <p:cNvPicPr/>
              <p:nvPr/>
            </p:nvPicPr>
            <p:blipFill>
              <a:blip r:embed="rId17"/>
              <a:stretch>
                <a:fillRect/>
              </a:stretch>
            </p:blipFill>
            <p:spPr>
              <a:xfrm>
                <a:off x="2193184" y="2789951"/>
                <a:ext cx="331920" cy="33192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6" name="Рукописный ввод 25">
                <a:extLst>
                  <a:ext uri="{FF2B5EF4-FFF2-40B4-BE49-F238E27FC236}">
                    <a16:creationId xmlns:a16="http://schemas.microsoft.com/office/drawing/2014/main" id="{3DA4A044-C6C3-E335-718B-64C3B47DA21E}"/>
                  </a:ext>
                </a:extLst>
              </p14:cNvPr>
              <p14:cNvContentPartPr/>
              <p14:nvPr/>
            </p14:nvContentPartPr>
            <p14:xfrm>
              <a:off x="1719064" y="3651431"/>
              <a:ext cx="45000" cy="45000"/>
            </p14:xfrm>
          </p:contentPart>
        </mc:Choice>
        <mc:Fallback xmlns="">
          <p:pic>
            <p:nvPicPr>
              <p:cNvPr id="26" name="Рукописный ввод 25">
                <a:extLst>
                  <a:ext uri="{FF2B5EF4-FFF2-40B4-BE49-F238E27FC236}">
                    <a16:creationId xmlns:a16="http://schemas.microsoft.com/office/drawing/2014/main" id="{3DA4A044-C6C3-E335-718B-64C3B47DA21E}"/>
                  </a:ext>
                </a:extLst>
              </p:cNvPr>
              <p:cNvPicPr/>
              <p:nvPr/>
            </p:nvPicPr>
            <p:blipFill>
              <a:blip r:embed="rId19"/>
              <a:stretch>
                <a:fillRect/>
              </a:stretch>
            </p:blipFill>
            <p:spPr>
              <a:xfrm>
                <a:off x="1710064" y="3642791"/>
                <a:ext cx="62640" cy="626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7" name="Рукописный ввод 26">
                <a:extLst>
                  <a:ext uri="{FF2B5EF4-FFF2-40B4-BE49-F238E27FC236}">
                    <a16:creationId xmlns:a16="http://schemas.microsoft.com/office/drawing/2014/main" id="{19CE09F9-9EF8-D10D-8849-6E56108DBDFF}"/>
                  </a:ext>
                </a:extLst>
              </p14:cNvPr>
              <p14:cNvContentPartPr/>
              <p14:nvPr/>
            </p14:nvContentPartPr>
            <p14:xfrm>
              <a:off x="1695304" y="3622991"/>
              <a:ext cx="192960" cy="192960"/>
            </p14:xfrm>
          </p:contentPart>
        </mc:Choice>
        <mc:Fallback xmlns="">
          <p:pic>
            <p:nvPicPr>
              <p:cNvPr id="27" name="Рукописный ввод 26">
                <a:extLst>
                  <a:ext uri="{FF2B5EF4-FFF2-40B4-BE49-F238E27FC236}">
                    <a16:creationId xmlns:a16="http://schemas.microsoft.com/office/drawing/2014/main" id="{19CE09F9-9EF8-D10D-8849-6E56108DBDFF}"/>
                  </a:ext>
                </a:extLst>
              </p:cNvPr>
              <p:cNvPicPr/>
              <p:nvPr/>
            </p:nvPicPr>
            <p:blipFill>
              <a:blip r:embed="rId21"/>
              <a:stretch>
                <a:fillRect/>
              </a:stretch>
            </p:blipFill>
            <p:spPr>
              <a:xfrm>
                <a:off x="1686304" y="3613991"/>
                <a:ext cx="210600" cy="210600"/>
              </a:xfrm>
              <a:prstGeom prst="rect">
                <a:avLst/>
              </a:prstGeom>
            </p:spPr>
          </p:pic>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94F65889-3A9C-F6C8-CFEA-D014778F47CB}"/>
                  </a:ext>
                </a:extLst>
              </p:cNvPr>
              <p:cNvSpPr txBox="1"/>
              <p:nvPr/>
            </p:nvSpPr>
            <p:spPr>
              <a:xfrm>
                <a:off x="3893816" y="2629268"/>
                <a:ext cx="7900078" cy="2346796"/>
              </a:xfrm>
              <a:prstGeom prst="rect">
                <a:avLst/>
              </a:prstGeom>
              <a:noFill/>
            </p:spPr>
            <p:txBody>
              <a:bodyPr wrap="square">
                <a:spAutoFit/>
              </a:bodyPr>
              <a:lstStyle/>
              <a:p>
                <a:pPr algn="just">
                  <a:lnSpc>
                    <a:spcPct val="107000"/>
                  </a:lnSpc>
                  <a:spcAft>
                    <a:spcPts val="800"/>
                  </a:spcAft>
                </a:pPr>
                <a:r>
                  <a:rPr lang="ru-RU" sz="2800" kern="100" dirty="0">
                    <a:effectLst/>
                    <a:latin typeface="Times New Roman" panose="02020603050405020304" pitchFamily="18" charset="0"/>
                    <a:ea typeface="Calibri" panose="020F0502020204030204" pitchFamily="34" charset="0"/>
                    <a:cs typeface="Times New Roman" panose="02020603050405020304" pitchFamily="18" charset="0"/>
                  </a:rPr>
                  <a:t>Если события несовместные, то </a:t>
                </a: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𝐵</m:t>
                          </m:r>
                        </m:e>
                      </m:d>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𝐴</m:t>
                          </m:r>
                        </m:e>
                      </m:d>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𝐵</m:t>
                          </m:r>
                        </m:e>
                      </m:d>
                    </m:oMath>
                  </m:oMathPara>
                </a14:m>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ru-RU" sz="2800" kern="100" dirty="0">
                    <a:effectLst/>
                    <a:latin typeface="Times New Roman" panose="02020603050405020304" pitchFamily="18" charset="0"/>
                    <a:ea typeface="Times New Roman" panose="02020603050405020304" pitchFamily="18" charset="0"/>
                    <a:cs typeface="Times New Roman" panose="02020603050405020304" pitchFamily="18" charset="0"/>
                  </a:rPr>
                  <a:t>Если события совместные, то </a:t>
                </a:r>
                <a:endParaRPr lang="ru-RU" sz="2800" i="1" kern="100" dirty="0">
                  <a:effectLst/>
                  <a:latin typeface="Cambria Math" panose="02040503050406030204" pitchFamily="18" charset="0"/>
                  <a:ea typeface="Calibri" panose="020F0502020204030204" pitchFamily="34" charset="0"/>
                  <a:cs typeface="Times New Roman" panose="02020603050405020304" pitchFamily="18" charset="0"/>
                </a:endParaRPr>
              </a:p>
              <a:p>
                <a:pPr algn="just">
                  <a:lnSpc>
                    <a:spcPct val="107000"/>
                  </a:lnSpc>
                  <a:spcAft>
                    <a:spcPts val="800"/>
                  </a:spcAft>
                </a:pPr>
                <a14:m>
                  <m:oMathPara xmlns:m="http://schemas.openxmlformats.org/officeDocument/2006/math">
                    <m:oMathParaPr>
                      <m:jc m:val="centerGroup"/>
                    </m:oMathParaPr>
                    <m:oMath xmlns:m="http://schemas.openxmlformats.org/officeDocument/2006/math">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𝐵</m:t>
                          </m:r>
                        </m:e>
                      </m:d>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𝐴</m:t>
                          </m:r>
                        </m:e>
                      </m:d>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𝑛</m:t>
                      </m:r>
                      <m:d>
                        <m:dPr>
                          <m:ctrlPr>
                            <a:rPr lang="ru-RU" sz="2800" i="1" kern="100">
                              <a:effectLst/>
                              <a:latin typeface="Cambria Math" panose="02040503050406030204" pitchFamily="18" charset="0"/>
                              <a:ea typeface="Calibri" panose="020F0502020204030204" pitchFamily="34" charset="0"/>
                              <a:cs typeface="Times New Roman" panose="02020603050405020304" pitchFamily="18" charset="0"/>
                            </a:rPr>
                          </m:ctrlPr>
                        </m:dPr>
                        <m:e>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𝐵</m:t>
                          </m:r>
                        </m:e>
                      </m:d>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𝑛</m:t>
                      </m:r>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𝐴</m:t>
                      </m:r>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r>
                        <a:rPr lang="en-US" sz="2800" i="1" kern="100">
                          <a:effectLst/>
                          <a:latin typeface="Cambria Math" panose="02040503050406030204" pitchFamily="18" charset="0"/>
                          <a:ea typeface="Calibri" panose="020F0502020204030204" pitchFamily="34" charset="0"/>
                          <a:cs typeface="Times New Roman" panose="02020603050405020304" pitchFamily="18" charset="0"/>
                        </a:rPr>
                        <m:t>𝐵</m:t>
                      </m:r>
                      <m:r>
                        <a:rPr lang="ru-RU" sz="2800" i="1" kern="100">
                          <a:effectLst/>
                          <a:latin typeface="Cambria Math" panose="02040503050406030204" pitchFamily="18" charset="0"/>
                          <a:ea typeface="Calibri" panose="020F0502020204030204" pitchFamily="34" charset="0"/>
                          <a:cs typeface="Times New Roman" panose="02020603050405020304" pitchFamily="18" charset="0"/>
                        </a:rPr>
                        <m:t>)</m:t>
                      </m:r>
                    </m:oMath>
                  </m:oMathPara>
                </a14:m>
                <a:endParaRPr lang="ru-RU"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9" name="TextBox 28">
                <a:extLst>
                  <a:ext uri="{FF2B5EF4-FFF2-40B4-BE49-F238E27FC236}">
                    <a16:creationId xmlns:a16="http://schemas.microsoft.com/office/drawing/2014/main" id="{94F65889-3A9C-F6C8-CFEA-D014778F47CB}"/>
                  </a:ext>
                </a:extLst>
              </p:cNvPr>
              <p:cNvSpPr txBox="1">
                <a:spLocks noRot="1" noChangeAspect="1" noMove="1" noResize="1" noEditPoints="1" noAdjustHandles="1" noChangeArrowheads="1" noChangeShapeType="1" noTextEdit="1"/>
              </p:cNvSpPr>
              <p:nvPr/>
            </p:nvSpPr>
            <p:spPr>
              <a:xfrm>
                <a:off x="3893816" y="2629268"/>
                <a:ext cx="7900078" cy="2346796"/>
              </a:xfrm>
              <a:prstGeom prst="rect">
                <a:avLst/>
              </a:prstGeom>
              <a:blipFill>
                <a:blip r:embed="rId22"/>
                <a:stretch>
                  <a:fillRect l="-1620" t="-2597"/>
                </a:stretch>
              </a:blipFill>
            </p:spPr>
            <p:txBody>
              <a:bodyPr/>
              <a:lstStyle/>
              <a:p>
                <a:r>
                  <a:rPr lang="ru-RU">
                    <a:noFill/>
                  </a:rPr>
                  <a:t> </a:t>
                </a:r>
              </a:p>
            </p:txBody>
          </p:sp>
        </mc:Fallback>
      </mc:AlternateContent>
    </p:spTree>
    <p:extLst>
      <p:ext uri="{BB962C8B-B14F-4D97-AF65-F5344CB8AC3E}">
        <p14:creationId xmlns:p14="http://schemas.microsoft.com/office/powerpoint/2010/main" val="187556960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391</TotalTime>
  <Words>2190</Words>
  <Application>Microsoft Office PowerPoint</Application>
  <PresentationFormat>Широкоэкранный</PresentationFormat>
  <Paragraphs>160</Paragraphs>
  <Slides>21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21</vt:i4>
      </vt:variant>
    </vt:vector>
  </HeadingPairs>
  <TitlesOfParts>
    <vt:vector size="28" baseType="lpstr">
      <vt:lpstr>Arial</vt:lpstr>
      <vt:lpstr>Calibri</vt:lpstr>
      <vt:lpstr>Calibri Light</vt:lpstr>
      <vt:lpstr>Cambria Math</vt:lpstr>
      <vt:lpstr>Times New Roman</vt:lpstr>
      <vt:lpstr>Verdana</vt:lpstr>
      <vt:lpstr>Тема Office</vt:lpstr>
      <vt:lpstr>Изучение комбинаторики, теории вероятностей, теории множеств в рамках программы внеурочной деятельности</vt:lpstr>
      <vt:lpstr>Тематическое планирование</vt:lpstr>
      <vt:lpstr>Введение в теорию множеств</vt:lpstr>
      <vt:lpstr>Домино </vt:lpstr>
      <vt:lpstr>Презентация PowerPoint</vt:lpstr>
      <vt:lpstr>Задача по информатике 10 класс по теме: «Вложенное условие»</vt:lpstr>
      <vt:lpstr>Обратная задача: Дана программа, которая вводит с клавиатуры координаты точки на плоскости (x,y- действительные числа) и определяет принадлежность точки заштрихованной области.</vt:lpstr>
      <vt:lpstr>Презентация PowerPoint</vt:lpstr>
      <vt:lpstr>Включение, исключение</vt:lpstr>
      <vt:lpstr>Включение, исключение</vt:lpstr>
      <vt:lpstr>Презентация PowerPoint</vt:lpstr>
      <vt:lpstr>Задание ОГЭ 9 класс по информатике</vt:lpstr>
      <vt:lpstr>Задание ОГЭ 9 класс по информатике</vt:lpstr>
      <vt:lpstr>ЕГЭ профильный уровень</vt:lpstr>
      <vt:lpstr>ЕГЭ профильный уровень</vt:lpstr>
      <vt:lpstr>Введение в комбинаторику</vt:lpstr>
      <vt:lpstr>Перестановки, сочетания и размещения</vt:lpstr>
      <vt:lpstr>Олимпиада физтех 9 класс</vt:lpstr>
      <vt:lpstr>ЕГЭ профильный уровень</vt:lpstr>
      <vt:lpstr>Сложение и умножение вероятностей</vt:lpstr>
      <vt:lpstr>Геометрическая вероятность события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Изучение комбинаторики, теории вероятностей, теории множеств в рамках программы внеурочной деятельности</dc:title>
  <dc:creator>Гавриленко Юлия Евгеньевна</dc:creator>
  <cp:lastModifiedBy>Гавриленко</cp:lastModifiedBy>
  <cp:revision>6</cp:revision>
  <dcterms:created xsi:type="dcterms:W3CDTF">2023-04-19T22:18:08Z</dcterms:created>
  <dcterms:modified xsi:type="dcterms:W3CDTF">2023-04-20T10:29:02Z</dcterms:modified>
</cp:coreProperties>
</file>