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53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749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757" y="0"/>
            <a:ext cx="5997735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38250" y="1687546"/>
            <a:ext cx="7620000" cy="134099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Инвестиционное предложение: Выкуп пула квартир в ЖК Домашний</a:t>
            </a:r>
            <a:endParaRPr lang="en-US" sz="3268" dirty="0"/>
          </a:p>
        </p:txBody>
      </p:sp>
      <p:sp>
        <p:nvSpPr>
          <p:cNvPr id="5" name="Text 1"/>
          <p:cNvSpPr txBox="1"/>
          <p:nvPr/>
        </p:nvSpPr>
        <p:spPr>
          <a:xfrm>
            <a:off x="1238250" y="3429000"/>
            <a:ext cx="6667500" cy="7711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актив, ограниченный пул и фиксируемая доходность для инвестора.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238250" y="4600575"/>
            <a:ext cx="762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endParaRPr lang="en-US" sz="12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1740" y="0"/>
            <a:ext cx="6118333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1117" y="1127429"/>
            <a:ext cx="4684561" cy="805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предложения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951117" y="1932563"/>
            <a:ext cx="4684561" cy="35415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4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Проблема застройщика:</a:t>
            </a:r>
            <a:r>
              <a:rPr lang="en-US" sz="14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Дом вводится в эксплуатацию через 2 недели. На балансе "остатки" - 73 квартиры, которые требуют доп. затрат.
</a:t>
            </a:r>
            <a:r>
              <a:rPr lang="en-US" sz="14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Ваше решение:</a:t>
            </a:r>
            <a:r>
              <a:rPr lang="en-US" sz="14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Выкуп всего объема по оптовой цене финальной стройки.
</a:t>
            </a:r>
            <a:r>
              <a:rPr lang="en-US" sz="14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Возможность для инвестора:</a:t>
            </a:r>
            <a:r>
              <a:rPr lang="en-US" sz="14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Вход в готовый физический актив без строительных рисков. Инвестор получает право собственности сразу, фиксируя будущую рыночную переоценку уже на входе. 
</a:t>
            </a:r>
            <a:r>
              <a:rPr lang="en-US" sz="14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Роль партнёра:</a:t>
            </a:r>
            <a:r>
              <a:rPr lang="en-US" sz="14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Пассивный капитал. Всю операционку (продажи, показы, оформление) берём на себя мы.</a:t>
            </a:r>
            <a:endParaRPr lang="en-US" sz="1498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6390766"/>
            <a:ext cx="192405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062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62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54273" y="1857375"/>
            <a:ext cx="4193006" cy="1690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9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1354273" y="3680520"/>
            <a:ext cx="4193006" cy="872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20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лотa формируют управляемый пул для поэтапной розничной реализации</a:t>
            </a:r>
            <a:endParaRPr lang="en-US" sz="2020" dirty="0"/>
          </a:p>
        </p:txBody>
      </p:sp>
      <p:sp>
        <p:nvSpPr>
          <p:cNvPr id="5" name="Text 2"/>
          <p:cNvSpPr txBox="1"/>
          <p:nvPr/>
        </p:nvSpPr>
        <p:spPr>
          <a:xfrm>
            <a:off x="476250" y="6390763"/>
            <a:ext cx="192405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062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62" dirty="0"/>
          </a:p>
        </p:txBody>
      </p:sp>
      <p:sp>
        <p:nvSpPr>
          <p:cNvPr id="6" name="Text 3"/>
          <p:cNvSpPr txBox="1"/>
          <p:nvPr/>
        </p:nvSpPr>
        <p:spPr>
          <a:xfrm>
            <a:off x="6468971" y="1964206"/>
            <a:ext cx="5003241" cy="23685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1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объекта: 
</a:t>
            </a:r>
            <a:r>
              <a:rPr lang="en-US" sz="15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Название: ЖК Домашний.
• Класс жилья: Комфорт.
• Адрес з/у: Ярославская область, город Ярославль, Тормозное шоссе, з.у. №106.
• Стадия строительства: 99%.
• Общая площадь реализации: 4512,44 м²
</a:t>
            </a:r>
            <a:endParaRPr lang="en-US" sz="1615" dirty="0"/>
          </a:p>
        </p:txBody>
      </p:sp>
      <p:sp>
        <p:nvSpPr>
          <p:cNvPr id="7" name="Text 4"/>
          <p:cNvSpPr txBox="1"/>
          <p:nvPr/>
        </p:nvSpPr>
        <p:spPr>
          <a:xfrm>
            <a:off x="1354273" y="379702"/>
            <a:ext cx="4684561" cy="41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7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 локация</a:t>
            </a:r>
            <a:endParaRPr lang="en-US" sz="274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2924356"/>
            <a:ext cx="3495876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Готовность дома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3463770"/>
            <a:ext cx="3495876" cy="6889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дом снимает строительные риски и ускоряет переход к монетизации, поэтому цена определяется не ожиданием завершения стройки, а качеством входа в актив.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412156" y="4971776"/>
            <a:ext cx="3495876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Ликвидность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2412156" y="5511189"/>
            <a:ext cx="3495876" cy="6889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Ликвидные планировки и локация сокращают цикл сделки, а короткий горизонт повышает управляемость проекта и снижает стоимость удержания актива.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48063" y="2924356"/>
            <a:ext cx="3495876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Дефицит предложения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4348063" y="3463770"/>
            <a:ext cx="3495876" cy="6889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рынке сохраняется дефицит готового предложения, что поддерживает интерес покупателей и создает премию к оптовому входу для инвестора.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6283970" y="4971776"/>
            <a:ext cx="3495876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Спрос и темп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283970" y="5511189"/>
            <a:ext cx="3495876" cy="6889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Ипотечный спрос и ограниченность свободных лотов поддерживают скорость продаж.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8219875" y="2924356"/>
            <a:ext cx="3495876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Переоценка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8219875" y="3463770"/>
            <a:ext cx="3495876" cy="6889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Вторичный рынок обычно оценивается выше входного опта, поэтому при корректной упаковке лотов возникает потенциал рыночной переоценки.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476250" y="6390763"/>
            <a:ext cx="192405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62" dirty="0"/>
          </a:p>
        </p:txBody>
      </p:sp>
      <p:sp>
        <p:nvSpPr>
          <p:cNvPr id="14" name="Text 11"/>
          <p:cNvSpPr txBox="1"/>
          <p:nvPr/>
        </p:nvSpPr>
        <p:spPr>
          <a:xfrm>
            <a:off x="476250" y="571500"/>
            <a:ext cx="9080383" cy="1285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актив может расти в цене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6390766"/>
            <a:ext cx="192405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62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571500"/>
            <a:ext cx="3057274" cy="3069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фактора роста спроса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438865" y="3581147"/>
            <a:ext cx="358568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2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Дефицитный формат</a:t>
            </a:r>
            <a:endParaRPr lang="en-US" sz="2250" dirty="0"/>
          </a:p>
        </p:txBody>
      </p:sp>
      <p:sp>
        <p:nvSpPr>
          <p:cNvPr id="6" name="Text 3"/>
          <p:cNvSpPr txBox="1"/>
          <p:nvPr/>
        </p:nvSpPr>
        <p:spPr>
          <a:xfrm>
            <a:off x="4438865" y="4129443"/>
            <a:ext cx="2857500" cy="1268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на новое строительство выше 9 этажей делает малоэтажный фонд редким и более ликвидным. В таких условиях цена формируется не массовым предложением, а дефицитом.</a:t>
            </a:r>
            <a:endParaRPr lang="en-US" sz="1279" dirty="0"/>
          </a:p>
        </p:txBody>
      </p:sp>
      <p:sp>
        <p:nvSpPr>
          <p:cNvPr id="7" name="Text 4"/>
          <p:cNvSpPr txBox="1"/>
          <p:nvPr/>
        </p:nvSpPr>
        <p:spPr>
          <a:xfrm>
            <a:off x="4469583" y="1112921"/>
            <a:ext cx="279606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2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в локации</a:t>
            </a:r>
            <a:endParaRPr lang="en-US" sz="2250" dirty="0"/>
          </a:p>
        </p:txBody>
      </p:sp>
      <p:sp>
        <p:nvSpPr>
          <p:cNvPr id="8" name="Text 5"/>
          <p:cNvSpPr txBox="1"/>
          <p:nvPr/>
        </p:nvSpPr>
        <p:spPr>
          <a:xfrm>
            <a:off x="4438865" y="1651493"/>
            <a:ext cx="2857500" cy="1268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Заселённый район и работающая инфраструктура создают спрос «здесь и сейчас»: покупатель получает не обещание, а готовый сценарий жизни, что ускоряет сделки и снижает зависимость от скидок.</a:t>
            </a:r>
            <a:endParaRPr lang="en-US" sz="1279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6049" y="-63417"/>
            <a:ext cx="3774463" cy="699722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6390766"/>
            <a:ext cx="192405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062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62" dirty="0"/>
          </a:p>
        </p:txBody>
      </p:sp>
      <p:sp>
        <p:nvSpPr>
          <p:cNvPr id="4" name="Text 1"/>
          <p:cNvSpPr txBox="1"/>
          <p:nvPr/>
        </p:nvSpPr>
        <p:spPr>
          <a:xfrm>
            <a:off x="951118" y="571500"/>
            <a:ext cx="4684561" cy="893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цены от старта продаж за 2 года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951118" y="1857375"/>
            <a:ext cx="4684561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момента старта продаж цена лотов в проекте уже выросла более чем на 44%, что полностью валидирует спрос в локации.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951118" y="3726199"/>
            <a:ext cx="4684561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Ваша точка входа позволяет зафиксировать текущую цену опта непосредственно перед переходом дома во вторичный рынок.</a:t>
            </a:r>
            <a:endParaRPr lang="en-US" sz="18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638175"/>
            <a:ext cx="5524500" cy="53911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6390763"/>
            <a:ext cx="192405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062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62" dirty="0"/>
          </a:p>
        </p:txBody>
      </p:sp>
      <p:sp>
        <p:nvSpPr>
          <p:cNvPr id="4" name="Text 1"/>
          <p:cNvSpPr txBox="1"/>
          <p:nvPr/>
        </p:nvSpPr>
        <p:spPr>
          <a:xfrm>
            <a:off x="951119" y="571500"/>
            <a:ext cx="4684561" cy="893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5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модель по УСН «Доходы минус расходы»</a:t>
            </a:r>
            <a:endParaRPr lang="en-US" sz="2572" dirty="0"/>
          </a:p>
        </p:txBody>
      </p:sp>
      <p:sp>
        <p:nvSpPr>
          <p:cNvPr id="5" name="Text 2"/>
          <p:cNvSpPr txBox="1"/>
          <p:nvPr/>
        </p:nvSpPr>
        <p:spPr>
          <a:xfrm>
            <a:off x="951119" y="1857375"/>
            <a:ext cx="4684561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модели учтены затраты на приобретение, регистрацию и коммунальные расходы; основная нагрузка приходится на покупку квартир.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951119" y="3726200"/>
            <a:ext cx="4684561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остается прибыльным: при выручке 573 375 000 руб. и вложениях 479 273 000 руб. чистая прибыль составляет 75 199 000 руб.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096000" y="6076950"/>
            <a:ext cx="561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1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Вы можете ознакомится с более подробной фин. моделью в формате Excel</a:t>
            </a:r>
            <a:endParaRPr lang="en-US" sz="1143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330051"/>
            <a:ext cx="5524500" cy="18767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507" y="2582763"/>
            <a:ext cx="11234985" cy="37037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6390754"/>
            <a:ext cx="192405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62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571500"/>
            <a:ext cx="10163175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Механика проекта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457325"/>
            <a:ext cx="93345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Этапы: вход, правовая готовность, продажи, финальный расчет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8250" y="1833641"/>
            <a:ext cx="4377686" cy="134099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шаг: согласование сделки и запуск</a:t>
            </a:r>
            <a:endParaRPr lang="en-US" sz="3104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8332" y="1419327"/>
            <a:ext cx="5329284" cy="4019345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1238250" y="3429000"/>
            <a:ext cx="3830475" cy="1381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схема: физический актив у вас, реализация — за нашим отделом продаж. 
Готовы обсудить финансовую модель и представить все необходимые документы для быстрого оформления сделки.</a:t>
            </a:r>
            <a:endParaRPr lang="en-US" sz="151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550</Words>
  <Application>Microsoft Office PowerPoint</Application>
  <PresentationFormat>Широкоэкранный</PresentationFormat>
  <Paragraphs>51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alinarazinam76@yandex.ru</cp:lastModifiedBy>
  <cp:revision>1</cp:revision>
  <dcterms:created xsi:type="dcterms:W3CDTF">2026-09-24T11:02:40Z</dcterms:created>
  <dcterms:modified xsi:type="dcterms:W3CDTF">2026-09-24T13:22:15Z</dcterms:modified>
</cp:coreProperties>
</file>