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3" r:id="rId10"/>
    <p:sldId id="265" r:id="rId11"/>
    <p:sldId id="266" r:id="rId12"/>
    <p:sldId id="267" r:id="rId13"/>
  </p:sldIdLst>
  <p:sldSz cx="24384000" cy="13716000"/>
  <p:notesSz cx="6858000" cy="9144000"/>
  <p:embeddedFontLst>
    <p:embeddedFont>
      <p:font typeface="Helvetica Neue" panose="020B0403020202020204"/>
      <p:regular r:id="rId17"/>
    </p:embeddedFont>
    <p:embeddedFont>
      <p:font typeface="Helvetica Neue Light" panose="020B0403020202020204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font" Target="fonts/font5.fntdata"/><Relationship Id="rId20" Type="http://schemas.openxmlformats.org/officeDocument/2006/relationships/font" Target="fonts/font4.fntdata"/><Relationship Id="rId2" Type="http://schemas.openxmlformats.org/officeDocument/2006/relationships/theme" Target="theme/theme1.xml"/><Relationship Id="rId19" Type="http://schemas.openxmlformats.org/officeDocument/2006/relationships/font" Target="fonts/font3.fntdata"/><Relationship Id="rId18" Type="http://schemas.openxmlformats.org/officeDocument/2006/relationships/font" Target="fonts/font2.fntdata"/><Relationship Id="rId17" Type="http://schemas.openxmlformats.org/officeDocument/2006/relationships/font" Target="fonts/font1.fntdata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1pPr>
            <a:lvl2pPr marL="914400" marR="0" lvl="1" indent="-2286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2pPr>
            <a:lvl3pPr marL="1371600" marR="0" lvl="2" indent="-2286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3pPr>
            <a:lvl4pPr marL="1828800" marR="0" lvl="3" indent="-2286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4pPr>
            <a:lvl5pPr marL="2286000" marR="0" lvl="4" indent="-2286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5pPr>
            <a:lvl6pPr marL="2743200" marR="0" lvl="5" indent="-2286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6pPr>
            <a:lvl7pPr marL="3200400" marR="0" lvl="6" indent="-2286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7pPr>
            <a:lvl8pPr marL="3657600" marR="0" lvl="7" indent="-2286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8pPr>
            <a:lvl9pPr marL="4114800" marR="0" lvl="8" indent="-22860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/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4" name="Google Shape;74;p1:notes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/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54" name="Google Shape;154;p13:notes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/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0" name="Google Shape;80;p3:notes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86" name="Google Shape;86;p4:notes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:notes"/>
          <p:cNvSpPr txBox="1"/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2" name="Google Shape;92;p5:notes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6:notes"/>
          <p:cNvSpPr txBox="1"/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9" name="Google Shape;99;p6:notes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7:notes"/>
          <p:cNvSpPr txBox="1"/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05" name="Google Shape;105;p7:notes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9:notes"/>
          <p:cNvSpPr txBox="1"/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9:notes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:notes"/>
          <p:cNvSpPr txBox="1"/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1" name="Google Shape;141;p11:notes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/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48" name="Google Shape;148;p12:notes"/>
          <p:cNvSpPr/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Заголовок">
  <p:cSld name="TITLE">
    <p:bg>
      <p:bgPr>
        <a:solidFill>
          <a:srgbClr val="003462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body" idx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Helvetica Neue" panose="020B0403020202020204"/>
              <a:buNone/>
              <a:defRPr sz="3600" b="1">
                <a:solidFill>
                  <a:srgbClr val="FFFFFF"/>
                </a:solidFill>
              </a:defRPr>
            </a:lvl1pPr>
            <a:lvl2pPr marL="914400" lvl="1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1" name="Google Shape;11;p15"/>
          <p:cNvSpPr txBox="1"/>
          <p:nvPr>
            <p:ph type="title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 panose="020B0403020202020204"/>
              <a:buNone/>
              <a:defRPr sz="11600">
                <a:solidFill>
                  <a:srgbClr val="FFFFFF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/>
        </p:txBody>
      </p:sp>
      <p:sp>
        <p:nvSpPr>
          <p:cNvPr id="12" name="Google Shape;12;p15"/>
          <p:cNvSpPr txBox="1"/>
          <p:nvPr>
            <p:ph type="body" idx="2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Helvetica Neue" panose="020B0403020202020204"/>
              <a:buNone/>
              <a:defRPr sz="55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Helvetica Neue" panose="020B0403020202020204"/>
              <a:buNone/>
              <a:defRPr sz="5500" b="1">
                <a:solidFill>
                  <a:schemeClr val="accen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Helvetica Neue" panose="020B0403020202020204"/>
              <a:buNone/>
              <a:defRPr sz="5500" b="1">
                <a:solidFill>
                  <a:schemeClr val="accen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Helvetica Neue" panose="020B0403020202020204"/>
              <a:buNone/>
              <a:defRPr sz="5500" b="1">
                <a:solidFill>
                  <a:schemeClr val="accen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Helvetica Neue" panose="020B0403020202020204"/>
              <a:buNone/>
              <a:defRPr sz="5500" b="1">
                <a:solidFill>
                  <a:schemeClr val="accent1"/>
                </a:solidFill>
              </a:defRPr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Информационное сообщение">
  <p:cSld name="Информационное сообщение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4"/>
          <p:cNvSpPr txBox="1"/>
          <p:nvPr>
            <p:ph type="body" idx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1600"/>
              <a:buFont typeface="Helvetica Neue" panose="020B0403020202020204"/>
              <a:buNone/>
              <a:defRPr sz="11600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1pPr>
            <a:lvl2pPr marL="914400" lvl="1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1600"/>
              <a:buFont typeface="Helvetica Neue" panose="020B0403020202020204"/>
              <a:buNone/>
              <a:defRPr sz="11600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2pPr>
            <a:lvl3pPr marL="1371600" lvl="2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1600"/>
              <a:buFont typeface="Helvetica Neue" panose="020B0403020202020204"/>
              <a:buNone/>
              <a:defRPr sz="11600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3pPr>
            <a:lvl4pPr marL="1828800" lvl="3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1600"/>
              <a:buFont typeface="Helvetica Neue" panose="020B0403020202020204"/>
              <a:buNone/>
              <a:defRPr sz="11600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4pPr>
            <a:lvl5pPr marL="2286000" lvl="4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1600"/>
              <a:buFont typeface="Helvetica Neue" panose="020B0403020202020204"/>
              <a:buNone/>
              <a:defRPr sz="11600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ажный факт">
  <p:cSld name="Важный факт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/>
          <p:nvPr>
            <p:ph type="body" idx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25000"/>
              <a:buFont typeface="Helvetica Neue" panose="020B0403020202020204"/>
              <a:buNone/>
              <a:defRPr sz="25000" b="1">
                <a:solidFill>
                  <a:srgbClr val="004C7F"/>
                </a:solidFill>
              </a:defRPr>
            </a:lvl1pPr>
            <a:lvl2pPr marL="914400" lvl="1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25000"/>
              <a:buFont typeface="Helvetica Neue" panose="020B0403020202020204"/>
              <a:buNone/>
              <a:defRPr sz="25000" b="1">
                <a:solidFill>
                  <a:srgbClr val="004C7F"/>
                </a:solidFill>
              </a:defRPr>
            </a:lvl2pPr>
            <a:lvl3pPr marL="1371600" lvl="2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25000"/>
              <a:buFont typeface="Helvetica Neue" panose="020B0403020202020204"/>
              <a:buNone/>
              <a:defRPr sz="25000" b="1">
                <a:solidFill>
                  <a:srgbClr val="004C7F"/>
                </a:solidFill>
              </a:defRPr>
            </a:lvl3pPr>
            <a:lvl4pPr marL="1828800" lvl="3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25000"/>
              <a:buFont typeface="Helvetica Neue" panose="020B0403020202020204"/>
              <a:buNone/>
              <a:defRPr sz="25000" b="1">
                <a:solidFill>
                  <a:srgbClr val="004C7F"/>
                </a:solidFill>
              </a:defRPr>
            </a:lvl4pPr>
            <a:lvl5pPr marL="2286000" lvl="4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25000"/>
              <a:buFont typeface="Helvetica Neue" panose="020B0403020202020204"/>
              <a:buNone/>
              <a:defRPr sz="25000" b="1">
                <a:solidFill>
                  <a:srgbClr val="004C7F"/>
                </a:solidFill>
              </a:defRPr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6" name="Google Shape;56;p25"/>
          <p:cNvSpPr txBox="1"/>
          <p:nvPr>
            <p:ph type="body" idx="2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 b="1"/>
            </a:lvl1pPr>
            <a:lvl2pPr marL="914400" lvl="1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7" name="Google Shape;57;p25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Цитата">
  <p:cSld name="Цитата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/>
          <p:nvPr>
            <p:ph type="body" idx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 panose="020B0403020202020204"/>
              <a:buNone/>
              <a:defRPr sz="3600" b="1"/>
            </a:lvl1pPr>
            <a:lvl2pPr marL="914400" lvl="1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0" name="Google Shape;60;p26"/>
          <p:cNvSpPr txBox="1"/>
          <p:nvPr>
            <p:ph type="body" idx="2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61" name="Google Shape;61;p26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Фото (3 шт.)">
  <p:cSld name="Фото (3 шт.)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7"/>
          <p:cNvSpPr/>
          <p:nvPr>
            <p:ph type="pic" idx="2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7"/>
          <p:cNvSpPr/>
          <p:nvPr>
            <p:ph type="pic" idx="3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27"/>
          <p:cNvSpPr/>
          <p:nvPr>
            <p:ph type="pic" idx="4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27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Фото">
  <p:cSld name="Фото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8"/>
          <p:cNvSpPr/>
          <p:nvPr>
            <p:ph type="pic" idx="2"/>
          </p:nvPr>
        </p:nvSpPr>
        <p:spPr>
          <a:xfrm>
            <a:off x="0" y="-1270000"/>
            <a:ext cx="24384000" cy="162560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8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">
  <p:cSld name="Пустой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9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Заголовок и пункты">
  <p:cSld name="TITLE_AND_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6"/>
          <p:cNvSpPr txBox="1"/>
          <p:nvPr>
            <p:ph type="title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/>
        </p:txBody>
      </p:sp>
      <p:sp>
        <p:nvSpPr>
          <p:cNvPr id="16" name="Google Shape;16;p16"/>
          <p:cNvSpPr txBox="1"/>
          <p:nvPr>
            <p:ph type="body" idx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 b="1"/>
            </a:lvl1pPr>
            <a:lvl2pPr marL="914400" lvl="1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type="body" idx="2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18" name="Google Shape;18;p16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>
  <p:cSld name="Только заголовок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7"/>
          <p:cNvSpPr txBox="1"/>
          <p:nvPr>
            <p:ph type="title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type="body" idx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 b="1"/>
            </a:lvl1pPr>
            <a:lvl2pPr marL="914400" lvl="1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 фото">
  <p:cSld name="Заголовок и фото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/>
          <p:nvPr>
            <p:ph type="pic" idx="2"/>
          </p:nvPr>
        </p:nvSpPr>
        <p:spPr>
          <a:xfrm>
            <a:off x="0" y="-1270000"/>
            <a:ext cx="24384000" cy="16256000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5;p18"/>
          <p:cNvSpPr txBox="1"/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 panose="020B0403020202020204"/>
              <a:buNone/>
              <a:defRPr sz="11600">
                <a:solidFill>
                  <a:srgbClr val="FFFFFF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type="body" idx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 panose="020B0403020202020204"/>
              <a:buNone/>
              <a:defRPr sz="3600" b="1"/>
            </a:lvl1pPr>
            <a:lvl2pPr marL="914400" lvl="1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type="body" idx="3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 panose="020B0403020202020204"/>
              <a:buNone/>
              <a:defRPr sz="5500" b="1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 panose="020B0403020202020204"/>
              <a:buNone/>
              <a:defRPr sz="5500" b="1">
                <a:solidFill>
                  <a:srgbClr val="FFFFFF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 panose="020B0403020202020204"/>
              <a:buNone/>
              <a:defRPr sz="5500" b="1">
                <a:solidFill>
                  <a:srgbClr val="FFFFFF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 panose="020B0403020202020204"/>
              <a:buNone/>
              <a:defRPr sz="5500" b="1">
                <a:solidFill>
                  <a:srgbClr val="FFFFFF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Helvetica Neue" panose="020B0403020202020204"/>
              <a:buNone/>
              <a:defRPr sz="5500" b="1">
                <a:solidFill>
                  <a:srgbClr val="FFFFFF"/>
                </a:solidFill>
              </a:defRPr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 фото (вариант)">
  <p:cSld name="Заголовок и фото (вариант)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/>
          <p:nvPr>
            <p:ph type="pic" idx="2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19"/>
          <p:cNvSpPr txBox="1"/>
          <p:nvPr>
            <p:ph type="title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type="body" idx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 b="1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 b="1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 b="1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 b="1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 b="1"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3" name="Google Shape;33;p19"/>
          <p:cNvSpPr txBox="1"/>
          <p:nvPr>
            <p:ph type="sldNum" idx="1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нкты">
  <p:cSld name="Пункты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/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, пункты и фото">
  <p:cSld name="Заголовок, пункты и фото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/>
          <p:nvPr>
            <p:ph type="body" idx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 b="1"/>
            </a:lvl1pPr>
            <a:lvl2pPr marL="914400" lvl="1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39" name="Google Shape;39;p21"/>
          <p:cNvSpPr txBox="1"/>
          <p:nvPr>
            <p:ph type="body" idx="2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0" name="Google Shape;40;p21"/>
          <p:cNvSpPr/>
          <p:nvPr>
            <p:ph type="pic" idx="3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21"/>
          <p:cNvSpPr txBox="1"/>
          <p:nvPr>
            <p:ph type="title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аздел">
  <p:cSld name="Раздел">
    <p:bg>
      <p:bgPr>
        <a:solidFill>
          <a:srgbClr val="003462"/>
        </a:solidFill>
        <a:effectLst/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 txBox="1"/>
          <p:nvPr>
            <p:ph type="title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 panose="020B0403020202020204"/>
              <a:buNone/>
              <a:defRPr sz="11600" b="0">
                <a:solidFill>
                  <a:srgbClr val="FFFFF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/>
        </p:txBody>
      </p:sp>
      <p:sp>
        <p:nvSpPr>
          <p:cNvPr id="45" name="Google Shape;45;p22"/>
          <p:cNvSpPr txBox="1"/>
          <p:nvPr>
            <p:ph type="sldNum" idx="1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 panose="020B0403020202020204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вестка дня">
  <p:cSld name="Повестка дня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3"/>
          <p:cNvSpPr txBox="1"/>
          <p:nvPr>
            <p:ph type="title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18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type="body" idx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 b="1"/>
            </a:lvl1pPr>
            <a:lvl2pPr marL="914400" lvl="1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49" name="Google Shape;49;p23"/>
          <p:cNvSpPr txBox="1"/>
          <p:nvPr>
            <p:ph type="body" idx="2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/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 panose="020B0403020202020204"/>
              <a:buNone/>
              <a:defRPr sz="5500"/>
            </a:lvl5pPr>
            <a:lvl6pPr marL="2743200" lvl="5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8935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/>
        </p:txBody>
      </p:sp>
      <p:sp>
        <p:nvSpPr>
          <p:cNvPr id="50" name="Google Shape;50;p23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 b="1" i="0" u="none" strike="noStrike" cap="none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 b="1" i="0" u="none" strike="noStrike" cap="none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 b="1" i="0" u="none" strike="noStrike" cap="none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 b="1" i="0" u="none" strike="noStrike" cap="none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 b="1" i="0" u="none" strike="noStrike" cap="none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 b="1" i="0" u="none" strike="noStrike" cap="none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 b="1" i="0" u="none" strike="noStrike" cap="none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 b="1" i="0" u="none" strike="noStrike" cap="none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  <a:defRPr sz="8500" b="1" i="0" u="none" strike="noStrike" cap="none">
                <a:solidFill>
                  <a:srgbClr val="004C7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9pPr>
          </a:lstStyle>
          <a:p/>
        </p:txBody>
      </p:sp>
      <p:sp>
        <p:nvSpPr>
          <p:cNvPr id="7" name="Google Shape;7;p14"/>
          <p:cNvSpPr txBox="1"/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marR="0" lvl="0" indent="-60325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 panose="020B0403020202020204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1pPr>
            <a:lvl2pPr marL="914400" marR="0" lvl="1" indent="-60325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 panose="020B0403020202020204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2pPr>
            <a:lvl3pPr marL="1371600" marR="0" lvl="2" indent="-60325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 panose="020B0403020202020204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3pPr>
            <a:lvl4pPr marL="1828800" marR="0" lvl="3" indent="-60325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 panose="020B0403020202020204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4pPr>
            <a:lvl5pPr marL="2286000" marR="0" lvl="4" indent="-60325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 panose="020B0403020202020204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5pPr>
            <a:lvl6pPr marL="2743200" marR="0" lvl="5" indent="-60325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 panose="020B0403020202020204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6pPr>
            <a:lvl7pPr marL="3200400" marR="0" lvl="6" indent="-60325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 panose="020B0403020202020204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7pPr>
            <a:lvl8pPr marL="3657600" marR="0" lvl="7" indent="-60325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 panose="020B0403020202020204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8pPr>
            <a:lvl9pPr marL="4114800" marR="0" lvl="8" indent="-603250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 panose="020B0403020202020204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 panose="020B0403020202020204"/>
              <a:buNone/>
              <a:defRPr sz="1800" b="0" i="0" u="none" strike="noStrike" cap="none">
                <a:solidFill>
                  <a:srgbClr val="000000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sz="140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"/>
          <p:cNvSpPr txBox="1"/>
          <p:nvPr>
            <p:ph type="ctrTitle" idx="4294967295"/>
          </p:nvPr>
        </p:nvSpPr>
        <p:spPr>
          <a:xfrm>
            <a:off x="1247140" y="3185795"/>
            <a:ext cx="22176740" cy="2180590"/>
          </a:xfrm>
          <a:prstGeom prst="rect">
            <a:avLst/>
          </a:prstGeom>
          <a:ln w="9525" cap="flat" cmpd="sng" algn="ctr">
            <a:solidFill>
              <a:schemeClr val="accent1"/>
            </a:solidFill>
            <a:prstDash val="dash"/>
          </a:ln>
        </p:spPr>
        <p:style>
          <a:lnRef idx="0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600"/>
              <a:buFont typeface="Helvetica Neue" panose="020B0403020202020204"/>
              <a:buNone/>
            </a:pPr>
            <a:r>
              <a:rPr lang="ru-RU" sz="9600">
                <a:solidFill>
                  <a:srgbClr val="FFFFFF"/>
                </a:solidFill>
              </a:rPr>
              <a:t>Платежное кольцо из серебра </a:t>
            </a:r>
            <a:endParaRPr lang="ru-RU" sz="9600">
              <a:solidFill>
                <a:srgbClr val="FFFFFF"/>
              </a:solidFill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1402975" y="11611525"/>
            <a:ext cx="24552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FFFFF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website.ru</a:t>
            </a:r>
            <a:endParaRPr sz="3000">
              <a:solidFill>
                <a:srgbClr val="FFFFFF"/>
              </a:solidFill>
              <a:latin typeface="Helvetica Neue" panose="020B0403020202020204"/>
              <a:ea typeface="Helvetica Neue" panose="020B0403020202020204"/>
              <a:cs typeface="Helvetica Neue" panose="020B0403020202020204"/>
              <a:sym typeface="Helvetica Neue" panose="020B0403020202020204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5711190" y="6713855"/>
            <a:ext cx="1354772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 sz="6000">
                <a:solidFill>
                  <a:schemeClr val="tx1">
                    <a:lumMod val="20000"/>
                    <a:lumOff val="80000"/>
                  </a:schemeClr>
                </a:solidFill>
              </a:rPr>
              <a:t>Первое и единственное платежное кольцо из серебра в России</a:t>
            </a:r>
            <a:endParaRPr lang="ru-RU" altLang="en-US" sz="600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"/>
          <p:cNvSpPr txBox="1"/>
          <p:nvPr/>
        </p:nvSpPr>
        <p:spPr>
          <a:xfrm>
            <a:off x="5999750" y="3952065"/>
            <a:ext cx="17417700" cy="468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ru-RU" sz="4400">
                <a:solidFill>
                  <a:srgbClr val="FFFFFF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Абдулин Марат Талипович</a:t>
            </a:r>
            <a:endParaRPr sz="4400">
              <a:solidFill>
                <a:srgbClr val="FFFFFF"/>
              </a:solidFill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endParaRPr sz="4000" i="0" u="none" strike="noStrike" cap="none">
              <a:solidFill>
                <a:srgbClr val="FFFFFF"/>
              </a:solidFill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en-US" sz="4000" i="0" u="none" strike="noStrike" cap="none">
                <a:solidFill>
                  <a:srgbClr val="FFFFFF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Телеграм</a:t>
            </a:r>
            <a:r>
              <a:rPr lang="en-US" sz="4000">
                <a:solidFill>
                  <a:srgbClr val="FFFFFF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 - </a:t>
            </a:r>
            <a:r>
              <a:rPr lang="en-US" altLang="ru-RU" sz="4000" i="0" u="none" strike="noStrike" cap="none">
                <a:solidFill>
                  <a:srgbClr val="FFFFFF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@Abgreid</a:t>
            </a:r>
            <a:endParaRPr lang="en-US" altLang="ru-RU" sz="4000" i="0" u="none" strike="noStrike" cap="none">
              <a:solidFill>
                <a:srgbClr val="FFFFFF"/>
              </a:solidFill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en-US" sz="4000" i="0" u="none" strike="noStrike" cap="none">
                <a:solidFill>
                  <a:srgbClr val="FFFFFF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Почта</a:t>
            </a:r>
            <a:r>
              <a:rPr lang="en-US" sz="4000" i="0" u="none" strike="noStrike" cap="none">
                <a:solidFill>
                  <a:srgbClr val="FFFFFF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 - </a:t>
            </a:r>
            <a:r>
              <a:rPr lang="en-US" altLang="ru-RU" sz="4000" b="1">
                <a:solidFill>
                  <a:srgbClr val="FFFFF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maratabgreid@yandex</a:t>
            </a:r>
            <a:endParaRPr lang="en-US" altLang="ru-RU" sz="4000" b="1">
              <a:solidFill>
                <a:srgbClr val="FFFFFF"/>
              </a:solidFill>
              <a:latin typeface="Helvetica Neue" panose="020B0403020202020204"/>
              <a:ea typeface="Helvetica Neue" panose="020B0403020202020204"/>
              <a:cs typeface="Helvetica Neue" panose="020B0403020202020204"/>
              <a:sym typeface="Helvetica Neue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endParaRPr sz="4000">
              <a:solidFill>
                <a:srgbClr val="FFFFFF"/>
              </a:solidFill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en-US" sz="4000" i="0" u="none" strike="noStrike" cap="none">
                <a:solidFill>
                  <a:srgbClr val="FFFFFF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Телефон - </a:t>
            </a:r>
            <a:r>
              <a:rPr lang="en-US" sz="4000" b="1" i="0" u="none" strike="noStrike" cap="none">
                <a:solidFill>
                  <a:srgbClr val="FFFFF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+7 9</a:t>
            </a:r>
            <a:r>
              <a:rPr lang="ru-RU" altLang="en-US" sz="4000" b="1" i="0" u="none" strike="noStrike" cap="none">
                <a:solidFill>
                  <a:srgbClr val="FFFFFF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823412392</a:t>
            </a:r>
            <a:endParaRPr b="1">
              <a:solidFill>
                <a:srgbClr val="FFFFFF"/>
              </a:solidFill>
              <a:latin typeface="Helvetica Neue" panose="020B0403020202020204"/>
              <a:ea typeface="Helvetica Neue" panose="020B0403020202020204"/>
              <a:cs typeface="Helvetica Neue" panose="020B0403020202020204"/>
              <a:sym typeface="Helvetica Neue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endParaRPr sz="4000" i="0" u="none" strike="noStrike" cap="none">
              <a:solidFill>
                <a:srgbClr val="FFFFFF"/>
              </a:solidFill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endParaRPr>
              <a:solidFill>
                <a:srgbClr val="FFFFFF"/>
              </a:solidFill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</p:txBody>
      </p:sp>
      <p:sp>
        <p:nvSpPr>
          <p:cNvPr id="157" name="Google Shape;157;p13"/>
          <p:cNvSpPr txBox="1"/>
          <p:nvPr>
            <p:ph type="title"/>
          </p:nvPr>
        </p:nvSpPr>
        <p:spPr>
          <a:xfrm>
            <a:off x="1206500" y="17094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</a:pPr>
            <a:r>
              <a:rPr lang="en-US" sz="7200">
                <a:solidFill>
                  <a:srgbClr val="FFFFFF"/>
                </a:solidFill>
              </a:rPr>
              <a:t>КОНТАКТЫ</a:t>
            </a:r>
            <a:endParaRPr sz="7200">
              <a:solidFill>
                <a:srgbClr val="FFFFFF"/>
              </a:solidFill>
            </a:endParaRPr>
          </a:p>
        </p:txBody>
      </p:sp>
      <p:pic>
        <p:nvPicPr>
          <p:cNvPr id="158" name="Google Shape;158;p13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292400" y="3473902"/>
            <a:ext cx="3873300" cy="387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 txBox="1"/>
          <p:nvPr>
            <p:ph type="title"/>
          </p:nvPr>
        </p:nvSpPr>
        <p:spPr>
          <a:xfrm>
            <a:off x="1206500" y="17094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</a:pPr>
            <a:r>
              <a:rPr lang="en-US" sz="7200">
                <a:solidFill>
                  <a:srgbClr val="000000"/>
                </a:solidFill>
              </a:rPr>
              <a:t>ПРОБЛЕМА</a:t>
            </a:r>
            <a:endParaRPr sz="7200">
              <a:solidFill>
                <a:srgbClr val="000000"/>
              </a:solidFill>
            </a:endParaRPr>
          </a:p>
        </p:txBody>
      </p:sp>
      <p:sp>
        <p:nvSpPr>
          <p:cNvPr id="83" name="Google Shape;83;p3"/>
          <p:cNvSpPr txBox="1"/>
          <p:nvPr/>
        </p:nvSpPr>
        <p:spPr>
          <a:xfrm>
            <a:off x="958850" y="3257550"/>
            <a:ext cx="21626195" cy="6257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sz="4000"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Использование альтернативных платежных средств для оплаты покупок влечет за собой не удобства в виде поиска наличных, карты или телефона.</a:t>
            </a: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sz="4000"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ВВРОтдых, развлечения и т. п. мероприятия не всегда позволяют иметь при себе ни один из альтернативных средсв платежа.</a:t>
            </a: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sz="4000"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ВВВВВВВВВВПлатежные кольца от других производителей являются бижутерией.</a:t>
            </a: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"/>
          <p:cNvSpPr txBox="1"/>
          <p:nvPr/>
        </p:nvSpPr>
        <p:spPr>
          <a:xfrm>
            <a:off x="8953279" y="3911498"/>
            <a:ext cx="13058100" cy="527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en-US" sz="5700" i="0" u="none" strike="noStrike" cap="none">
                <a:solidFill>
                  <a:srgbClr val="333333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TAM - </a:t>
            </a:r>
            <a:r>
              <a:rPr lang="ru-RU" altLang="en-US" sz="5700" i="0" u="none" strike="noStrike" cap="none">
                <a:solidFill>
                  <a:srgbClr val="333333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более 10 млн потенциальных покупателей</a:t>
            </a:r>
            <a:endParaRPr sz="5700">
              <a:solidFill>
                <a:srgbClr val="333333"/>
              </a:solidFill>
              <a:latin typeface="Helvetica Neue" panose="020B0403020202020204"/>
              <a:ea typeface="Helvetica Neue" panose="020B0403020202020204"/>
              <a:cs typeface="Helvetica Neue" panose="020B0403020202020204"/>
              <a:sym typeface="Helvetica Neue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en-US" sz="5700" i="0" u="none" strike="noStrike" cap="none">
                <a:solidFill>
                  <a:srgbClr val="333333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SAM -  </a:t>
            </a:r>
            <a:r>
              <a:rPr lang="ru-RU" altLang="en-US" sz="5700" i="0" u="none" strike="noStrike" cap="none">
                <a:solidFill>
                  <a:srgbClr val="333333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 </a:t>
            </a:r>
            <a:r>
              <a:rPr lang="ru-RU" altLang="en-US" sz="5400">
                <a:solidFill>
                  <a:srgbClr val="333333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более 1 млн потенциальных покупателей</a:t>
            </a:r>
            <a:endParaRPr sz="3100" b="1">
              <a:latin typeface="Helvetica Neue" panose="020B0403020202020204"/>
              <a:ea typeface="Helvetica Neue" panose="020B0403020202020204"/>
              <a:cs typeface="Helvetica Neue" panose="020B0403020202020204"/>
              <a:sym typeface="Helvetica Neue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en-US" sz="5700" i="0" u="none" strike="noStrike" cap="none">
                <a:solidFill>
                  <a:srgbClr val="333333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SOM - </a:t>
            </a:r>
            <a:r>
              <a:rPr lang="ru-RU" altLang="en-US" sz="5700" i="0" u="none" strike="noStrike" cap="none">
                <a:solidFill>
                  <a:srgbClr val="333333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около 20 000 шт продаж в год</a:t>
            </a:r>
            <a:endParaRPr lang="ru-RU" altLang="en-US" sz="5700" i="0" u="none" strike="noStrike" cap="none">
              <a:solidFill>
                <a:srgbClr val="333333"/>
              </a:solidFill>
              <a:latin typeface="Helvetica Neue" panose="020B0403020202020204"/>
              <a:ea typeface="Helvetica Neue" panose="020B0403020202020204"/>
              <a:cs typeface="Helvetica Neue" panose="020B0403020202020204"/>
              <a:sym typeface="Helvetica Neue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ru-RU" sz="5400"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Выручка 300 млн в год</a:t>
            </a:r>
            <a:endParaRPr lang="ru-RU" sz="5400">
              <a:latin typeface="Helvetica Neue" panose="020B0403020202020204"/>
              <a:ea typeface="Helvetica Neue" panose="020B0403020202020204"/>
              <a:cs typeface="Helvetica Neue" panose="020B0403020202020204"/>
              <a:sym typeface="Helvetica Neue" panose="020B0403020202020204"/>
            </a:endParaRPr>
          </a:p>
        </p:txBody>
      </p:sp>
      <p:sp>
        <p:nvSpPr>
          <p:cNvPr id="89" name="Google Shape;89;p4"/>
          <p:cNvSpPr txBox="1"/>
          <p:nvPr>
            <p:ph type="title"/>
          </p:nvPr>
        </p:nvSpPr>
        <p:spPr>
          <a:xfrm>
            <a:off x="1206500" y="17094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</a:pPr>
            <a:r>
              <a:rPr lang="en-US" sz="7200">
                <a:solidFill>
                  <a:srgbClr val="000000"/>
                </a:solidFill>
              </a:rPr>
              <a:t>РЫНОК В РФ</a:t>
            </a:r>
            <a:endParaRPr sz="7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"/>
          <p:cNvSpPr txBox="1"/>
          <p:nvPr/>
        </p:nvSpPr>
        <p:spPr>
          <a:xfrm>
            <a:off x="1390650" y="1745615"/>
            <a:ext cx="12903835" cy="108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en-US" sz="5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Рынок </a:t>
            </a:r>
            <a:r>
              <a:rPr lang="ru-RU" altLang="en-US" sz="5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начинает активный рост </a:t>
            </a: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altLang="en-US" sz="5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Конкуренция не большая.</a:t>
            </a: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altLang="en-US" sz="5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Аналогов платежному кольцу из серебра нету</a:t>
            </a: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altLang="en-US" sz="5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Я единственный продавец данного продукта.</a:t>
            </a:r>
            <a:endParaRPr 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95" name="Google Shape;95;p5"/>
          <p:cNvSpPr txBox="1"/>
          <p:nvPr>
            <p:ph type="title"/>
          </p:nvPr>
        </p:nvSpPr>
        <p:spPr>
          <a:xfrm>
            <a:off x="1206500" y="17094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 fontScale="90000"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</a:pPr>
            <a:r>
              <a:rPr lang="en-US" sz="7200">
                <a:solidFill>
                  <a:srgbClr val="000000"/>
                </a:solidFill>
              </a:rPr>
              <a:t>ТРЕНДЫ РЫНКА</a:t>
            </a:r>
            <a:r>
              <a:rPr lang="en-US" sz="7200">
                <a:solidFill>
                  <a:srgbClr val="000000"/>
                </a:solidFill>
              </a:rPr>
              <a:t> РФ</a:t>
            </a:r>
            <a:br>
              <a:rPr lang="en-US" sz="7200">
                <a:solidFill>
                  <a:srgbClr val="000000"/>
                </a:solidFill>
              </a:rPr>
            </a:br>
            <a:br>
              <a:rPr lang="en-US" sz="7200">
                <a:solidFill>
                  <a:srgbClr val="000000"/>
                </a:solidFill>
              </a:rPr>
            </a:br>
            <a:endParaRPr lang="en-US" sz="7200">
              <a:solidFill>
                <a:srgbClr val="000000"/>
              </a:solidFill>
            </a:endParaRPr>
          </a:p>
        </p:txBody>
      </p:sp>
      <p:pic>
        <p:nvPicPr>
          <p:cNvPr id="96" name="Google Shape;96;p5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4675925" y="4148600"/>
            <a:ext cx="8318326" cy="876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"/>
          <p:cNvSpPr txBox="1"/>
          <p:nvPr>
            <p:ph type="title"/>
          </p:nvPr>
        </p:nvSpPr>
        <p:spPr>
          <a:xfrm>
            <a:off x="1206500" y="17094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</a:pPr>
            <a:r>
              <a:rPr lang="en-US" sz="7200">
                <a:solidFill>
                  <a:srgbClr val="000000"/>
                </a:solidFill>
              </a:rPr>
              <a:t>РЕШЕНИЕ ПРОБЛЕМЫ</a:t>
            </a:r>
            <a:endParaRPr sz="7200">
              <a:solidFill>
                <a:srgbClr val="000000"/>
              </a:solidFill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703445" y="3185795"/>
            <a:ext cx="15450185" cy="80937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sz="4000"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Платежное кольцо всегда с покупателем и исключает случай когда человек остается без средств.</a:t>
            </a: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sz="4000"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Его трудно забыть, потерять и не возможно узнать важные данные.</a:t>
            </a: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sz="4000"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С кольцом можно плавать, принимать душ и пользоватся антисептиком.</a:t>
            </a: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sz="4000"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Теперь платежное кольцо ювелирное изделие которое дополнит любой образ.</a:t>
            </a: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endParaRPr lang="ru-RU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sz="4000"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Быстрая покупка и легкая активация купленного кольца.</a:t>
            </a:r>
            <a:endParaRPr lang="ru-RU" altLang="en-US" sz="40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"/>
          <p:cNvSpPr txBox="1"/>
          <p:nvPr>
            <p:ph type="title"/>
          </p:nvPr>
        </p:nvSpPr>
        <p:spPr>
          <a:xfrm>
            <a:off x="1206500" y="17094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</a:pPr>
            <a:r>
              <a:rPr lang="en-US" sz="7200">
                <a:solidFill>
                  <a:srgbClr val="000000"/>
                </a:solidFill>
              </a:rPr>
              <a:t>КОНКУРЕНТЫ</a:t>
            </a:r>
            <a:endParaRPr sz="7200">
              <a:solidFill>
                <a:srgbClr val="000000"/>
              </a:solidFill>
            </a:endParaRPr>
          </a:p>
        </p:txBody>
      </p:sp>
      <p:sp>
        <p:nvSpPr>
          <p:cNvPr id="109" name="Google Shape;109;p7"/>
          <p:cNvSpPr txBox="1"/>
          <p:nvPr/>
        </p:nvSpPr>
        <p:spPr>
          <a:xfrm>
            <a:off x="4208950" y="4393550"/>
            <a:ext cx="1310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" panose="020B0403020202020204"/>
              <a:ea typeface="Helvetica Neue" panose="020B0403020202020204"/>
              <a:cs typeface="Helvetica Neue" panose="020B0403020202020204"/>
              <a:sym typeface="Helvetica Neue" panose="020B0403020202020204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4134485" y="3734435"/>
            <a:ext cx="14153515" cy="700087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altLang="en-US" sz="5000">
                <a:solidFill>
                  <a:srgbClr val="333333"/>
                </a:solidFill>
                <a:sym typeface="Arial" panose="020B0604020202020204"/>
              </a:rPr>
              <a:t>1) Плати кольцом (керамика 9 900р)</a:t>
            </a: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altLang="en-US" sz="5000">
                <a:solidFill>
                  <a:srgbClr val="333333"/>
                </a:solidFill>
                <a:sym typeface="Arial" panose="020B0604020202020204"/>
              </a:rPr>
              <a:t>2) Альфа банк (керамика 15 000р)</a:t>
            </a: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altLang="en-US" sz="5000">
                <a:solidFill>
                  <a:srgbClr val="333333"/>
                </a:solidFill>
                <a:sym typeface="Arial" panose="020B0604020202020204"/>
              </a:rPr>
              <a:t>3) МТС банк (керамика 9 990р) </a:t>
            </a: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altLang="en-US" sz="5000">
                <a:solidFill>
                  <a:srgbClr val="333333"/>
                </a:solidFill>
                <a:sym typeface="Arial" panose="020B0604020202020204"/>
              </a:rPr>
              <a:t>4) Россельхоз банк ( керамика 7 500р)</a:t>
            </a: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altLang="en-US" sz="5000">
                <a:solidFill>
                  <a:srgbClr val="333333"/>
                </a:solidFill>
                <a:sym typeface="Arial" panose="020B0604020202020204"/>
              </a:rPr>
              <a:t>5) Точка банк ( керамика 7 000р) </a:t>
            </a:r>
            <a:endParaRPr lang="ru-RU" altLang="en-US" sz="5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5000"/>
              <a:buFont typeface="Arial" panose="020B0604020202020204"/>
              <a:buNone/>
            </a:pPr>
            <a:r>
              <a:rPr lang="ru-RU" altLang="en-US" sz="5000">
                <a:solidFill>
                  <a:srgbClr val="333333"/>
                </a:solidFill>
                <a:sym typeface="Arial" panose="020B0604020202020204"/>
              </a:rPr>
              <a:t>6) Т банк (бижутерный сплав 8 990р)</a:t>
            </a:r>
            <a:endParaRPr lang="ru-RU" altLang="en-US" sz="5000">
              <a:solidFill>
                <a:srgbClr val="333333"/>
              </a:solidFill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9"/>
          <p:cNvSpPr txBox="1"/>
          <p:nvPr/>
        </p:nvSpPr>
        <p:spPr>
          <a:xfrm>
            <a:off x="1292393" y="2820194"/>
            <a:ext cx="22339500" cy="8719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ru-RU" alt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Распространим информацию до целевой аудитории о новом продукте.</a:t>
            </a:r>
            <a:endParaRPr lang="en-US" sz="4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endParaRPr sz="4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Char char="-"/>
            </a:pPr>
            <a:r>
              <a:rPr lang="ru-RU" alt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Объем производства максимум 2 500 шт в месяц</a:t>
            </a:r>
            <a:endParaRPr lang="en-US" sz="4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Char char="-"/>
            </a:pPr>
            <a:r>
              <a:rPr lang="ru-RU" altLang="en-US" sz="4000">
                <a:solidFill>
                  <a:srgbClr val="333333"/>
                </a:solidFill>
                <a:sym typeface="Arial" panose="020B0604020202020204"/>
              </a:rPr>
              <a:t>Объем производства максимум 30 000 шт в год.</a:t>
            </a:r>
            <a:endParaRPr lang="ru-RU" altLang="en-US" sz="4000">
              <a:solidFill>
                <a:srgbClr val="333333"/>
              </a:solidFill>
              <a:sym typeface="Arial" panose="020B0604020202020204"/>
            </a:endParaRPr>
          </a:p>
          <a:p>
            <a:pPr marL="457200" marR="0" lvl="0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Char char="-"/>
            </a:pPr>
            <a:r>
              <a:rPr lang="ru-RU" alt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Закупочная цена платежного кольца 12 000р/шт</a:t>
            </a:r>
            <a:endParaRPr lang="ru-RU" altLang="en-US" sz="4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Char char="-"/>
            </a:pPr>
            <a:r>
              <a:rPr lang="ru-RU" alt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 подсчетах учтена цена 15 000р/шт</a:t>
            </a:r>
            <a:endParaRPr lang="ru-RU" altLang="en-US" sz="4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-482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Char char="-"/>
            </a:pPr>
            <a:r>
              <a:rPr lang="ru-RU" alt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 наличии готовой продукции 750 шт 4 вида гравировки размер с 16-23 с градацией 0,5.</a:t>
            </a:r>
            <a:endParaRPr lang="en-US" sz="4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endParaRPr sz="4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ru-RU" alt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Ждем посещения покупателями и покупку кольца в интернет магазине (сайт), магазин на Вайлдберриз, сообщества в ВК.</a:t>
            </a:r>
            <a:br>
              <a:rPr 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br>
            <a:br>
              <a:rPr 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br>
            <a:r>
              <a:rPr 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Запустили маркетинг. Потратили </a:t>
            </a:r>
            <a:r>
              <a:rPr lang="ru-RU" alt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2 000</a:t>
            </a:r>
            <a:r>
              <a:rPr 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000 рублей и сделали продаж на 1</a:t>
            </a:r>
            <a:r>
              <a:rPr lang="ru-RU" alt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1 250</a:t>
            </a:r>
            <a:r>
              <a:rPr 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000 рублей в первый месяц, </a:t>
            </a:r>
            <a:r>
              <a:rPr lang="ru-RU" altLang="en-US" sz="4000" b="0" i="0" u="none" strike="noStrike" cap="none">
                <a:solidFill>
                  <a:srgbClr val="333333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во второй месяц набрали предзаказов на 37 500 000р и так далее каждый месяц.</a:t>
            </a:r>
            <a:endParaRPr lang="ru-RU" altLang="en-US" sz="4000" b="0" i="0" u="none" strike="noStrike" cap="none">
              <a:solidFill>
                <a:srgbClr val="333333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6" name="Google Shape;126;p9"/>
          <p:cNvSpPr txBox="1"/>
          <p:nvPr>
            <p:ph type="title"/>
          </p:nvPr>
        </p:nvSpPr>
        <p:spPr>
          <a:xfrm>
            <a:off x="1206500" y="17094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</a:pPr>
            <a:r>
              <a:rPr lang="en-US" sz="7200">
                <a:solidFill>
                  <a:srgbClr val="000000"/>
                </a:solidFill>
              </a:rPr>
              <a:t>ПОДТВЕРЖДЕНИЕ ГИПОТЕЗЫ</a:t>
            </a:r>
            <a:endParaRPr sz="7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"/>
          <p:cNvSpPr txBox="1"/>
          <p:nvPr/>
        </p:nvSpPr>
        <p:spPr>
          <a:xfrm>
            <a:off x="1206500" y="6173471"/>
            <a:ext cx="15223490" cy="3948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en-US" sz="5000" i="0" u="none" strike="noStrike" cap="none">
                <a:solidFill>
                  <a:srgbClr val="333333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Мы находимся на </a:t>
            </a:r>
            <a:r>
              <a:rPr lang="ru-RU" altLang="en-US" sz="5000" i="0" u="none" strike="noStrike" cap="none">
                <a:solidFill>
                  <a:srgbClr val="333333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стадии начало продаж</a:t>
            </a:r>
            <a:r>
              <a:rPr lang="en-US" sz="5000" i="0" u="none" strike="noStrike" cap="none">
                <a:solidFill>
                  <a:srgbClr val="333333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, нам нужно </a:t>
            </a:r>
            <a:r>
              <a:rPr lang="ru-RU" altLang="en-US" sz="5000" i="0" u="none" strike="noStrike" cap="none">
                <a:solidFill>
                  <a:srgbClr val="333333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7 000 000р</a:t>
            </a:r>
            <a:r>
              <a:rPr lang="en-US" sz="5000" i="0" u="none" strike="noStrike" cap="none">
                <a:solidFill>
                  <a:srgbClr val="333333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 </a:t>
            </a:r>
            <a:r>
              <a:rPr lang="ru-RU" altLang="en-US" sz="5000" i="0" u="none" strike="noStrike" cap="none">
                <a:solidFill>
                  <a:srgbClr val="333333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- 10 000 000р для развития проекта.</a:t>
            </a:r>
            <a:endParaRPr lang="ru-RU" altLang="en-US" sz="5000" i="0" u="none" strike="noStrike" cap="none">
              <a:solidFill>
                <a:srgbClr val="333333"/>
              </a:solidFill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ru-RU" altLang="en-US" sz="5000" i="0" u="none" strike="noStrike" cap="none">
                <a:solidFill>
                  <a:srgbClr val="333333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РГотов выслушать предложения инвесторов.</a:t>
            </a:r>
            <a:endParaRPr sz="5000" i="0" u="none" strike="noStrike" cap="none">
              <a:solidFill>
                <a:srgbClr val="333333"/>
              </a:solidFill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endParaRPr sz="5000" i="0" u="none" strike="noStrike" cap="none">
              <a:solidFill>
                <a:srgbClr val="333333"/>
              </a:solidFill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</p:txBody>
      </p:sp>
      <p:sp>
        <p:nvSpPr>
          <p:cNvPr id="144" name="Google Shape;144;p11"/>
          <p:cNvSpPr txBox="1"/>
          <p:nvPr>
            <p:ph type="title"/>
          </p:nvPr>
        </p:nvSpPr>
        <p:spPr>
          <a:xfrm>
            <a:off x="1206500" y="17094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</a:pPr>
            <a:r>
              <a:rPr lang="en-US" sz="7200">
                <a:solidFill>
                  <a:srgbClr val="000000"/>
                </a:solidFill>
              </a:rPr>
              <a:t>ИНВЕСТИЦИОННЫЙ ЗАПРОС</a:t>
            </a:r>
            <a:endParaRPr sz="7200">
              <a:solidFill>
                <a:srgbClr val="000000"/>
              </a:solidFill>
            </a:endParaRPr>
          </a:p>
        </p:txBody>
      </p:sp>
      <p:pic>
        <p:nvPicPr>
          <p:cNvPr id="145" name="Google Shape;145;p11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15838950" y="4632800"/>
            <a:ext cx="6947175" cy="622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"/>
          <p:cNvSpPr txBox="1"/>
          <p:nvPr/>
        </p:nvSpPr>
        <p:spPr>
          <a:xfrm>
            <a:off x="5423535" y="3345815"/>
            <a:ext cx="13350240" cy="3641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endParaRPr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en-US" sz="5400" i="0" u="none" strike="noStrike" cap="none">
                <a:solidFill>
                  <a:srgbClr val="333333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Мы потратим 2</a:t>
            </a:r>
            <a:r>
              <a:rPr lang="ru-RU" altLang="en-US" sz="5400" i="0" u="none" strike="noStrike" cap="none">
                <a:solidFill>
                  <a:srgbClr val="333333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 000 000р</a:t>
            </a:r>
            <a:r>
              <a:rPr lang="en-US" sz="5400" i="0" u="none" strike="noStrike" cap="none">
                <a:solidFill>
                  <a:srgbClr val="333333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 на маркетинг</a:t>
            </a:r>
            <a:r>
              <a:rPr lang="ru-RU" altLang="en-US" sz="5400" i="0" u="none" strike="noStrike" cap="none">
                <a:solidFill>
                  <a:srgbClr val="333333"/>
                </a:solidFill>
                <a:latin typeface="Helvetica Neue Light" panose="020B0403020202020204"/>
                <a:ea typeface="Helvetica Neue Light" panose="020B0403020202020204"/>
                <a:cs typeface="Helvetica Neue Light" panose="020B0403020202020204"/>
                <a:sym typeface="Helvetica Neue Light" panose="020B0403020202020204"/>
              </a:rPr>
              <a:t>.</a:t>
            </a:r>
            <a:endParaRPr sz="5400"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endParaRPr sz="5400" i="0" u="none" strike="noStrike" cap="none">
              <a:solidFill>
                <a:srgbClr val="333333"/>
              </a:solidFill>
              <a:latin typeface="Helvetica Neue Light" panose="020B0403020202020204"/>
              <a:ea typeface="Helvetica Neue Light" panose="020B0403020202020204"/>
              <a:cs typeface="Helvetica Neue Light" panose="020B0403020202020204"/>
              <a:sym typeface="Helvetica Neue Light" panose="020B0403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4000"/>
              <a:buFont typeface="Arial" panose="020B0604020202020204"/>
              <a:buNone/>
            </a:pPr>
            <a:r>
              <a:rPr lang="ru-RU" sz="5400" i="0" u="none" strike="noStrike" cap="none">
                <a:solidFill>
                  <a:srgbClr val="333333"/>
                </a:solidFill>
                <a:latin typeface="Helvetica Neue" panose="020B0403020202020204"/>
                <a:ea typeface="Helvetica Neue" panose="020B0403020202020204"/>
                <a:cs typeface="Helvetica Neue" panose="020B0403020202020204"/>
                <a:sym typeface="Helvetica Neue" panose="020B0403020202020204"/>
              </a:rPr>
              <a:t>Остальное текущие расходы и реализации других проектов организации.</a:t>
            </a:r>
            <a:endParaRPr lang="ru-RU" sz="5400" i="0" u="none" strike="noStrike" cap="none">
              <a:solidFill>
                <a:srgbClr val="333333"/>
              </a:solidFill>
              <a:latin typeface="Helvetica Neue" panose="020B0403020202020204"/>
              <a:ea typeface="Helvetica Neue" panose="020B0403020202020204"/>
              <a:cs typeface="Helvetica Neue" panose="020B0403020202020204"/>
              <a:sym typeface="Helvetica Neue" panose="020B0403020202020204"/>
            </a:endParaRPr>
          </a:p>
        </p:txBody>
      </p:sp>
      <p:sp>
        <p:nvSpPr>
          <p:cNvPr id="151" name="Google Shape;151;p12"/>
          <p:cNvSpPr txBox="1"/>
          <p:nvPr>
            <p:ph type="title"/>
          </p:nvPr>
        </p:nvSpPr>
        <p:spPr>
          <a:xfrm>
            <a:off x="1206500" y="1709400"/>
            <a:ext cx="21971100" cy="14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4C7F"/>
              </a:buClr>
              <a:buSzPts val="8500"/>
              <a:buFont typeface="Helvetica Neue" panose="020B0403020202020204"/>
              <a:buNone/>
            </a:pPr>
            <a:r>
              <a:rPr lang="en-US" sz="7200">
                <a:solidFill>
                  <a:srgbClr val="000000"/>
                </a:solidFill>
              </a:rPr>
              <a:t>КУДА ПОЙДУТ ИНВЕСТИЦИИ</a:t>
            </a:r>
            <a:endParaRPr sz="7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2318</Words>
  <Application>WPS Presentation</Application>
  <PresentationFormat/>
  <Paragraphs>92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SimSun</vt:lpstr>
      <vt:lpstr>Wingdings</vt:lpstr>
      <vt:lpstr>Arial</vt:lpstr>
      <vt:lpstr>Helvetica Neue</vt:lpstr>
      <vt:lpstr>Helvetica Neue Light</vt:lpstr>
      <vt:lpstr>Microsoft YaHei</vt:lpstr>
      <vt:lpstr>Arial Unicode MS</vt:lpstr>
      <vt:lpstr>30_BasicColor</vt:lpstr>
      <vt:lpstr>Платежное кольцо из серебра </vt:lpstr>
      <vt:lpstr>ПРОБЛЕМА</vt:lpstr>
      <vt:lpstr>РЫНОК В РФ</vt:lpstr>
      <vt:lpstr>ТРЕНДЫ РЫНКА РФ  </vt:lpstr>
      <vt:lpstr>РЕШЕНИЕ ПРОБЛЕМЫ</vt:lpstr>
      <vt:lpstr>КОНКУРЕНТЫ</vt:lpstr>
      <vt:lpstr>ПОДТВЕРЖДЕНИЕ ГИПОТЕЗЫ</vt:lpstr>
      <vt:lpstr>ИНВЕСТИЦИОННЫЙ ЗАПРОС</vt:lpstr>
      <vt:lpstr>КУДА ПОЙДУТ ИНВЕСТИЦИИ</vt:lpstr>
      <vt:lpstr>КОНТАКТЫ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Платежное кольцо из серебра </dc:title>
  <dc:creator/>
  <cp:lastModifiedBy>Acer</cp:lastModifiedBy>
  <cp:revision>21</cp:revision>
  <dcterms:created xsi:type="dcterms:W3CDTF">2025-06-17T07:15:00Z</dcterms:created>
  <dcterms:modified xsi:type="dcterms:W3CDTF">2025-06-20T18:34:53Z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A78A1B49FD764A1C9E264362EA9EC7DC_12</vt:lpwstr>
  </property>
  <property fmtid="{D5CDD505-2E9C-101B-9397-08002B2CF9AE}" pid="3" name="KSOProductBuildVer">
    <vt:lpwstr>1049-12.2.0.21546</vt:lpwstr>
  </property>
</Properties>
</file>