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6" r:id="rId4"/>
    <p:sldId id="274" r:id="rId5"/>
    <p:sldId id="273" r:id="rId6"/>
    <p:sldId id="258" r:id="rId7"/>
    <p:sldId id="269" r:id="rId8"/>
    <p:sldId id="261" r:id="rId9"/>
    <p:sldId id="263" r:id="rId10"/>
    <p:sldId id="262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7535B-C730-8B40-A895-A556A3E1B582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5CA9-613A-D847-B68C-1B49DFAE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3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5CA9-613A-D847-B68C-1B49DFAE9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9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5CA9-613A-D847-B68C-1B49DFAE9A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9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.yandex.ru/business--optictrend/888258" TargetMode="External"/><Relationship Id="rId2" Type="http://schemas.openxmlformats.org/officeDocument/2006/relationships/hyperlink" Target="https://www.ozon.ru/seller/optictrend-87040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54667-3270-25A6-9D06-36DAAB81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19" y="798396"/>
            <a:ext cx="7210048" cy="1964738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008" y="2693290"/>
            <a:ext cx="6691254" cy="1204289"/>
          </a:xfrm>
        </p:spPr>
        <p:txBody>
          <a:bodyPr anchor="b">
            <a:normAutofit/>
          </a:bodyPr>
          <a:lstStyle/>
          <a:p>
            <a:r>
              <a:rPr lang="ru-RU" sz="4000" b="1" dirty="0"/>
              <a:t>Презентация для инвесторов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208" y="3987272"/>
            <a:ext cx="5490973" cy="753165"/>
          </a:xfrm>
        </p:spPr>
        <p:txBody>
          <a:bodyPr anchor="t">
            <a:normAutofit/>
          </a:bodyPr>
          <a:lstStyle/>
          <a:p>
            <a:r>
              <a:rPr lang="ru-RU" sz="2000" b="1" dirty="0"/>
              <a:t>Цель: привлечение инвестиций 10 000 000 ₽ для реструктуризации кредитной нагрузки</a:t>
            </a:r>
          </a:p>
          <a:p>
            <a:endParaRPr lang="ru-RU" sz="2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F4E7C4-A3DA-74D7-301A-4E64FE65F9D8}"/>
              </a:ext>
            </a:extLst>
          </p:cNvPr>
          <p:cNvSpPr txBox="1">
            <a:spLocks/>
          </p:cNvSpPr>
          <p:nvPr/>
        </p:nvSpPr>
        <p:spPr>
          <a:xfrm>
            <a:off x="3994484" y="5065294"/>
            <a:ext cx="2940721" cy="862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Собственник бизнеса</a:t>
            </a:r>
          </a:p>
          <a:p>
            <a:r>
              <a:rPr lang="ru-RU" sz="2000" b="1" dirty="0"/>
              <a:t>Троян Юрий</a:t>
            </a:r>
          </a:p>
          <a:p>
            <a:r>
              <a:rPr lang="ru-RU" sz="2000" b="1" dirty="0"/>
              <a:t>8 925 5049920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маркет с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736945"/>
            <a:ext cx="7784846" cy="418435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6AA6B-D00A-024D-27A1-93763E00B5F1}"/>
              </a:ext>
            </a:extLst>
          </p:cNvPr>
          <p:cNvSpPr txBox="1"/>
          <p:nvPr/>
        </p:nvSpPr>
        <p:spPr>
          <a:xfrm>
            <a:off x="481330" y="5034969"/>
            <a:ext cx="7565390" cy="1408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место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продажам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солнцезащитных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очков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МП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ЯндексМаркет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2024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году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043A-3565-43FA-2AA3-8C7C58D5CB6C}"/>
              </a:ext>
            </a:extLst>
          </p:cNvPr>
          <p:cNvSpPr txBox="1"/>
          <p:nvPr/>
        </p:nvSpPr>
        <p:spPr>
          <a:xfrm>
            <a:off x="479160" y="390525"/>
            <a:ext cx="818223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Средняя рентабельность продаж в 2024 году ROI = 128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продажи 2024 МС. рентабельност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62" y="3067050"/>
            <a:ext cx="6862588" cy="3019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D73F3-9607-4945-2A78-A5E80BC7AA58}"/>
              </a:ext>
            </a:extLst>
          </p:cNvPr>
          <p:cNvSpPr txBox="1"/>
          <p:nvPr/>
        </p:nvSpPr>
        <p:spPr>
          <a:xfrm>
            <a:off x="548640" y="170688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ru-RU"/>
          </a:p>
          <a:p>
            <a:pPr>
              <a:spcAft>
                <a:spcPts val="600"/>
              </a:spcAft>
            </a:pPr>
            <a:endParaRPr lang="ru-RU"/>
          </a:p>
          <a:p>
            <a:pPr>
              <a:spcAft>
                <a:spcPts val="600"/>
              </a:spcAft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5EE8F-06F3-DFA4-292B-3A23D122DFCB}"/>
              </a:ext>
            </a:extLst>
          </p:cNvPr>
          <p:cNvSpPr txBox="1"/>
          <p:nvPr/>
        </p:nvSpPr>
        <p:spPr>
          <a:xfrm>
            <a:off x="3490721" y="502920"/>
            <a:ext cx="517093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Общие продажи на маркетплейсах 2024, выручка после выплаты комиссии маркетплейсам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E780A-DBB7-E19C-731E-724C520C840F}"/>
              </a:ext>
            </a:extLst>
          </p:cNvPr>
          <p:cNvSpPr txBox="1"/>
          <p:nvPr/>
        </p:nvSpPr>
        <p:spPr>
          <a:xfrm>
            <a:off x="479160" y="390525"/>
            <a:ext cx="818223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5CE9D-DCB5-6156-6387-CFCE3AC9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" y="2514600"/>
            <a:ext cx="8952914" cy="31950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B2E221-F9A5-7141-F160-2C8C6B53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" y="222082"/>
            <a:ext cx="5915406" cy="5146402"/>
          </a:xfrm>
          <a:prstGeom prst="rect">
            <a:avLst/>
          </a:prstGeom>
        </p:spPr>
      </p:pic>
      <p:sp>
        <p:nvSpPr>
          <p:cNvPr id="3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346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48BFC-15F5-5DCD-643F-043BE4C52EF1}"/>
              </a:ext>
            </a:extLst>
          </p:cNvPr>
          <p:cNvSpPr txBox="1"/>
          <p:nvPr/>
        </p:nvSpPr>
        <p:spPr>
          <a:xfrm>
            <a:off x="5054346" y="2664886"/>
            <a:ext cx="3614166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Доля продаж на ОЗОН по категориям 2024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Солнцезащитные очки – 2.43 %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Оправы для очков 11,45%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Прирост МП ОЗОН к 2023 году составил: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100% в сз очки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134% в оправах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D4B55-468A-E4B4-B65B-8115D6217B79}"/>
              </a:ext>
            </a:extLst>
          </p:cNvPr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Доля</a:t>
            </a:r>
            <a:r>
              <a:rPr lang="en-US" sz="1600" dirty="0"/>
              <a:t> </a:t>
            </a:r>
            <a:r>
              <a:rPr lang="en-US" sz="1600" dirty="0" err="1"/>
              <a:t>продаж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ЯндексМаркете</a:t>
            </a:r>
            <a:r>
              <a:rPr lang="en-US" sz="1600" dirty="0"/>
              <a:t> 2024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категориям</a:t>
            </a:r>
            <a:endParaRPr lang="en-US" sz="16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солнцезащитные</a:t>
            </a:r>
            <a:r>
              <a:rPr lang="en-US" sz="1600" dirty="0"/>
              <a:t> </a:t>
            </a:r>
            <a:r>
              <a:rPr lang="en-US" sz="1600" dirty="0" err="1"/>
              <a:t>очки</a:t>
            </a:r>
            <a:r>
              <a:rPr lang="en-US" sz="1600" dirty="0"/>
              <a:t> – 4.85 %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Оправы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очков</a:t>
            </a:r>
            <a:r>
              <a:rPr lang="en-US" sz="1600" dirty="0"/>
              <a:t> 8,9%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Прирост</a:t>
            </a:r>
            <a:r>
              <a:rPr lang="en-US" sz="1600" dirty="0"/>
              <a:t> МП </a:t>
            </a:r>
            <a:r>
              <a:rPr lang="en-US" sz="1600" dirty="0" err="1"/>
              <a:t>ЯндесМаркет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2023 </a:t>
            </a:r>
            <a:r>
              <a:rPr lang="en-US" sz="1600" dirty="0" err="1"/>
              <a:t>году</a:t>
            </a:r>
            <a:r>
              <a:rPr lang="en-US" sz="1600" dirty="0"/>
              <a:t> </a:t>
            </a:r>
            <a:r>
              <a:rPr lang="en-US" sz="1600" dirty="0" err="1"/>
              <a:t>составил</a:t>
            </a:r>
            <a:r>
              <a:rPr lang="en-US" sz="1600" dirty="0"/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101%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сз</a:t>
            </a:r>
            <a:r>
              <a:rPr lang="en-US" sz="1600" dirty="0"/>
              <a:t> </a:t>
            </a:r>
            <a:r>
              <a:rPr lang="en-US" sz="1600" dirty="0" err="1"/>
              <a:t>очки</a:t>
            </a:r>
            <a:r>
              <a:rPr lang="en-US" sz="16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156%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оправах</a:t>
            </a:r>
            <a:endParaRPr lang="en-US" sz="16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AADCA4-130C-035C-CD3E-7FF9EF6A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96" y="85599"/>
            <a:ext cx="6274604" cy="54432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ru-RU" sz="1600" b="1" dirty="0"/>
              <a:t>Цель: привлечение инвестиций 10 000 000 ₽ для реструктуризации кредитной нагрузки</a:t>
            </a:r>
            <a:endParaRPr lang="ru-RU" sz="1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1. Сумма инвестиций</a:t>
            </a:r>
          </a:p>
          <a:p>
            <a:pPr marL="0" indent="0">
              <a:buNone/>
            </a:pPr>
            <a:r>
              <a:rPr lang="ru-RU" sz="1800" b="1" dirty="0"/>
              <a:t>Запрашиваемая сумма: 10 000 000 ₽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Цель: замена дорогих банковских кредитов на более выгодное финансирование от инвестора.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2. Действующий бизнес</a:t>
            </a:r>
          </a:p>
          <a:p>
            <a:pPr marL="0" indent="0">
              <a:buNone/>
            </a:pPr>
            <a:r>
              <a:rPr lang="en" sz="1800" dirty="0" err="1"/>
              <a:t>OpticTrend</a:t>
            </a:r>
            <a:r>
              <a:rPr lang="en" sz="1800" dirty="0"/>
              <a:t> — </a:t>
            </a:r>
            <a:r>
              <a:rPr lang="ru-RU" sz="1800" dirty="0"/>
              <a:t>действующий розничный и онлайн-бизнес в сфере оптики</a:t>
            </a:r>
            <a:r>
              <a:rPr lang="en-US" sz="1800" dirty="0"/>
              <a:t>, </a:t>
            </a:r>
            <a:r>
              <a:rPr lang="ru-RU" sz="1800" dirty="0"/>
              <a:t>продаём оправы, солнцезащитные очки и линзы.</a:t>
            </a:r>
          </a:p>
          <a:p>
            <a:pPr marL="0" indent="0">
              <a:buNone/>
            </a:pPr>
            <a:r>
              <a:rPr lang="ru-RU" sz="1800" dirty="0"/>
              <a:t>Финансовая деятельность ведётся </a:t>
            </a:r>
            <a:r>
              <a:rPr lang="en-US" sz="1800" dirty="0"/>
              <a:t>c 200</a:t>
            </a:r>
            <a:r>
              <a:rPr lang="ru-RU" sz="1800" dirty="0"/>
              <a:t>7 года, есть действующий поток заказов и клиентов. (в этом году обработано 6.5 </a:t>
            </a:r>
            <a:r>
              <a:rPr lang="ru-RU" sz="1800" dirty="0" err="1"/>
              <a:t>тыс</a:t>
            </a:r>
            <a:r>
              <a:rPr lang="ru-RU" sz="1800" dirty="0"/>
              <a:t> заказов на сумму 84,5 млн руб.)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800" b="1" dirty="0"/>
              <a:t>3. Гарантии: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Товарные остатки на 6,5 млн руб.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Устойчивость бизнеса с растущей выручкой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id="{4C7EB0BC-4044-00B9-A640-E2099738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57" y="375465"/>
            <a:ext cx="8229600" cy="5784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/>
              <a:t>3. Направление деятельности</a:t>
            </a:r>
          </a:p>
          <a:p>
            <a:endParaRPr lang="en-US" sz="2000" dirty="0"/>
          </a:p>
          <a:p>
            <a:r>
              <a:rPr lang="ru-RU" sz="2000" dirty="0"/>
              <a:t>Продажа </a:t>
            </a:r>
            <a:r>
              <a:rPr lang="ru-RU" sz="2000" b="1" dirty="0"/>
              <a:t>оправ и солнцезащитных очков</a:t>
            </a:r>
            <a:r>
              <a:rPr lang="ru-RU" sz="2000" dirty="0"/>
              <a:t> ведущих брендов (</a:t>
            </a:r>
            <a:r>
              <a:rPr lang="en" sz="2000" dirty="0"/>
              <a:t>Ray-Ban, Vogue, Prada, Emporio Armani, Polaroid </a:t>
            </a:r>
            <a:r>
              <a:rPr lang="ru-RU" sz="2000" dirty="0"/>
              <a:t>и др.).</a:t>
            </a:r>
          </a:p>
          <a:p>
            <a:r>
              <a:rPr lang="ru-RU" sz="2000" dirty="0"/>
              <a:t>Изготовление очков по рецептам с использованием сертифицированных линз (</a:t>
            </a:r>
            <a:r>
              <a:rPr lang="en-US" sz="2000" dirty="0"/>
              <a:t>Essilor</a:t>
            </a:r>
            <a:r>
              <a:rPr lang="en" sz="2000" dirty="0"/>
              <a:t>, Carl Zeiss </a:t>
            </a:r>
            <a:r>
              <a:rPr lang="ru-RU" sz="2000" dirty="0"/>
              <a:t>и др.).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2200" b="1" dirty="0"/>
              <a:t>Основные каналы продаж:</a:t>
            </a:r>
          </a:p>
          <a:p>
            <a:pPr marL="0" indent="0">
              <a:buNone/>
            </a:pPr>
            <a:endParaRPr lang="ru-RU" sz="2200" b="1" dirty="0"/>
          </a:p>
          <a:p>
            <a:r>
              <a:rPr lang="ru-RU" sz="2000" b="1" dirty="0"/>
              <a:t>Интернет-магазин</a:t>
            </a:r>
            <a:r>
              <a:rPr lang="ru-RU" sz="2000" dirty="0"/>
              <a:t> (</a:t>
            </a:r>
            <a:r>
              <a:rPr lang="en" sz="2000" dirty="0" err="1"/>
              <a:t>optictrend.ru</a:t>
            </a:r>
            <a:r>
              <a:rPr lang="en" sz="2000" dirty="0"/>
              <a:t>)</a:t>
            </a:r>
            <a:r>
              <a:rPr lang="ru-RU" sz="2000" dirty="0"/>
              <a:t> с доставкой по всей России</a:t>
            </a:r>
            <a:r>
              <a:rPr lang="en-US" sz="2000" dirty="0"/>
              <a:t>, </a:t>
            </a:r>
            <a:r>
              <a:rPr lang="ru-RU" sz="2000" b="1" dirty="0"/>
              <a:t>рейтинг </a:t>
            </a:r>
            <a:r>
              <a:rPr lang="en-US" sz="2000" b="1" dirty="0"/>
              <a:t>5</a:t>
            </a:r>
            <a:r>
              <a:rPr lang="ru-RU" sz="2000" b="1" dirty="0"/>
              <a:t>.0</a:t>
            </a:r>
          </a:p>
          <a:p>
            <a:endParaRPr lang="ru-RU" sz="2000" b="1" dirty="0"/>
          </a:p>
          <a:p>
            <a:r>
              <a:rPr lang="ru-RU" sz="2000" b="1" dirty="0"/>
              <a:t>Шоурум в</a:t>
            </a:r>
            <a:r>
              <a:rPr lang="ru-RU" sz="2000" dirty="0"/>
              <a:t> центре Москвы, ТЦ Никольский Пассаж, </a:t>
            </a:r>
            <a:r>
              <a:rPr lang="ru-RU" sz="2000" b="1" dirty="0"/>
              <a:t>рейтинг 4.7 </a:t>
            </a:r>
            <a:r>
              <a:rPr lang="en" sz="2000" dirty="0"/>
              <a:t>https://</a:t>
            </a:r>
            <a:r>
              <a:rPr lang="en" sz="2000" dirty="0" err="1"/>
              <a:t>yandex.ru</a:t>
            </a:r>
            <a:r>
              <a:rPr lang="en" sz="2000" dirty="0"/>
              <a:t>/maps/org/</a:t>
            </a:r>
            <a:r>
              <a:rPr lang="en" sz="2000" dirty="0" err="1"/>
              <a:t>optictrend</a:t>
            </a:r>
            <a:r>
              <a:rPr lang="en" sz="2000" dirty="0"/>
              <a:t>/141144646125/</a:t>
            </a:r>
            <a:endParaRPr lang="ru-RU" sz="2000" dirty="0"/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/>
              <a:t> Маркетплейсы</a:t>
            </a:r>
            <a:r>
              <a:rPr lang="ru-RU" sz="2000" dirty="0"/>
              <a:t>: </a:t>
            </a:r>
          </a:p>
          <a:p>
            <a:pPr marL="0" indent="0">
              <a:buNone/>
            </a:pPr>
            <a:r>
              <a:rPr lang="en" sz="2000" b="1" dirty="0"/>
              <a:t>Ozon</a:t>
            </a:r>
            <a:r>
              <a:rPr lang="ru-RU" sz="2000" b="1" dirty="0"/>
              <a:t>, выполнено 11300 заказов, рейтинг 4.8</a:t>
            </a:r>
          </a:p>
          <a:p>
            <a:pPr marL="0" indent="0">
              <a:buNone/>
            </a:pPr>
            <a:r>
              <a:rPr lang="en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https://www.ozon.ru/seller/optictrend-870409/</a:t>
            </a:r>
            <a:endParaRPr lang="ru-RU" sz="2000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err="1"/>
              <a:t>Яндекс.Маркет</a:t>
            </a:r>
            <a:r>
              <a:rPr lang="ru-RU" sz="2000" b="1" dirty="0"/>
              <a:t>, </a:t>
            </a:r>
            <a:r>
              <a:rPr lang="ru-RU" sz="2000" dirty="0"/>
              <a:t>выполнено 11000 заказов, </a:t>
            </a:r>
            <a:r>
              <a:rPr lang="ru-RU" sz="2000" b="1" dirty="0"/>
              <a:t>рейтинг 4.7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https://market.yandex.ru/business--optictrend/888258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7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CD76F-EA6A-50D2-0E1A-7DD576C7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ru-RU" sz="4800" b="1" dirty="0"/>
              <a:t>Цели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5AA18-1B67-6477-AFF9-11726C36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ru-RU" sz="2000" b="1" dirty="0"/>
              <a:t>Реструктуризация дорогих банковских кредитов</a:t>
            </a:r>
            <a:r>
              <a:rPr lang="ru-RU" sz="2000" dirty="0"/>
              <a:t> — закрытие текущих обязательств с высокой процентной ставкой.</a:t>
            </a:r>
          </a:p>
          <a:p>
            <a:r>
              <a:rPr lang="ru-RU" sz="2000" b="1" dirty="0"/>
              <a:t>Снижение долговой нагрузки</a:t>
            </a:r>
            <a:r>
              <a:rPr lang="ru-RU" sz="2000" dirty="0"/>
              <a:t> — уменьшение тела кредита, что снизит ежемесячные фиксированные расходы</a:t>
            </a:r>
          </a:p>
          <a:p>
            <a:r>
              <a:rPr lang="ru-RU" sz="2000" b="1" dirty="0"/>
              <a:t>Улучшение финансовой устойчивости</a:t>
            </a:r>
            <a:r>
              <a:rPr lang="ru-RU" sz="2000" dirty="0"/>
              <a:t> — снижение процентных платежей, увеличение чистой прибыли.</a:t>
            </a:r>
          </a:p>
          <a:p>
            <a:r>
              <a:rPr lang="ru-RU" sz="2000" b="1" dirty="0"/>
              <a:t>Освобождение оборотных средств</a:t>
            </a:r>
            <a:r>
              <a:rPr lang="ru-RU" sz="2000" dirty="0"/>
              <a:t> — позволит увеличить закупки товара в шоурум.</a:t>
            </a:r>
          </a:p>
        </p:txBody>
      </p:sp>
    </p:spTree>
    <p:extLst>
      <p:ext uri="{BB962C8B-B14F-4D97-AF65-F5344CB8AC3E}">
        <p14:creationId xmlns:p14="http://schemas.microsoft.com/office/powerpoint/2010/main" val="272802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78C3-96F3-9A8B-7FCE-E507ED79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" y="365125"/>
            <a:ext cx="7917942" cy="817499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Финансовые показатели</a:t>
            </a:r>
            <a:endParaRPr lang="ru-RU" sz="47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CFF9ED6-AA89-70BB-7372-786B2B2A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60" y="1090439"/>
            <a:ext cx="8389420" cy="58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ru-RU" sz="3600"/>
              <a:t>Достижения 2024 года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900"/>
              <a:t>• Лидер категории Оправы для очков на </a:t>
            </a:r>
            <a:r>
              <a:rPr lang="en" sz="1900"/>
              <a:t>Ozon </a:t>
            </a:r>
            <a:r>
              <a:rPr lang="ru-RU" sz="1900"/>
              <a:t>и ЯндексМаркет с долей рынка 11,6%</a:t>
            </a:r>
          </a:p>
          <a:p>
            <a:pPr marL="0" indent="0">
              <a:buNone/>
            </a:pPr>
            <a:endParaRPr lang="ru-RU" sz="1900"/>
          </a:p>
          <a:p>
            <a:pPr marL="0" indent="0">
              <a:buNone/>
            </a:pPr>
            <a:r>
              <a:rPr lang="ru-RU" sz="1900"/>
              <a:t>• Топ-3 в категории 'Солнцезащитные очки' на </a:t>
            </a:r>
            <a:r>
              <a:rPr lang="en" sz="1900"/>
              <a:t>Ozon </a:t>
            </a:r>
            <a:r>
              <a:rPr lang="ru-RU" sz="1900"/>
              <a:t>и ЯндексМаркет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1D7FE-0C32-D52F-016A-D621790E12E9}"/>
              </a:ext>
            </a:extLst>
          </p:cNvPr>
          <p:cNvSpPr txBox="1"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Экономическая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модель</a:t>
            </a:r>
            <a:r>
              <a:rPr lang="ru-RU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наценки на товары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46AB7-25AA-8411-852F-D0FED825BFC2}"/>
              </a:ext>
            </a:extLst>
          </p:cNvPr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Мы разделяем товары на три категории, с разной наценкой: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Заказы поступившие на товары из остатков поставщика, ROI 130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Заказы поступившие на товары из наличия в магазине, ROI 100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Заказы поступившие на товары из наличия в магазине с хранением более 100 дней, ROI 90-80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2AACE-3DB5-270C-118B-BD232EA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28" y="2225040"/>
            <a:ext cx="5636895" cy="3804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AD6DD-4611-1986-5880-AF2FC9C65C33}"/>
              </a:ext>
            </a:extLst>
          </p:cNvPr>
          <p:cNvSpPr txBox="1"/>
          <p:nvPr/>
        </p:nvSpPr>
        <p:spPr>
          <a:xfrm>
            <a:off x="6021969" y="806364"/>
            <a:ext cx="2515977" cy="2847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место по продажам оправ в МП озон в 2024 году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7643A-46B5-11DC-FFE5-9F655409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5" y="1081209"/>
            <a:ext cx="5069356" cy="29909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8C3A4-2ED8-6C14-0AF2-3DB0C278778C}"/>
              </a:ext>
            </a:extLst>
          </p:cNvPr>
          <p:cNvSpPr txBox="1"/>
          <p:nvPr/>
        </p:nvSpPr>
        <p:spPr>
          <a:xfrm>
            <a:off x="6021969" y="806364"/>
            <a:ext cx="2515977" cy="2847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место по продажам солнцезащитных очков в МП ОЗОН в 2024 году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BC5903-5C10-515A-C13C-54EF67AF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4" y="928284"/>
            <a:ext cx="5058279" cy="3351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515</Words>
  <Application>Microsoft Macintosh PowerPoint</Application>
  <PresentationFormat>Экран (4:3)</PresentationFormat>
  <Paragraphs>75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Презентация для инвесторов</vt:lpstr>
      <vt:lpstr>Цель: привлечение инвестиций 10 000 000 ₽ для реструктуризации кредитной нагрузки</vt:lpstr>
      <vt:lpstr>Презентация PowerPoint</vt:lpstr>
      <vt:lpstr>Цели</vt:lpstr>
      <vt:lpstr>Финансовые показатели</vt:lpstr>
      <vt:lpstr>Достижения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Юрий Троян</cp:lastModifiedBy>
  <cp:revision>49</cp:revision>
  <dcterms:created xsi:type="dcterms:W3CDTF">2013-01-27T09:14:16Z</dcterms:created>
  <dcterms:modified xsi:type="dcterms:W3CDTF">2025-09-03T15:16:22Z</dcterms:modified>
  <cp:category/>
</cp:coreProperties>
</file>