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24384000" cy="13716000"/>
  <p:notesSz cx="6858000" cy="9144000"/>
  <p:embeddedFontLst>
    <p:embeddedFont>
      <p:font typeface="Helvetica Neue Light" panose="020B060402020202020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LKjW3NPH2/Josyiybl085SfRo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0FF415-2FF5-4CCC-AFD1-4F21B290476F}">
  <a:tblStyle styleId="{EC0FF415-2FF5-4CCC-AFD1-4F21B29047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343" autoAdjust="0"/>
  </p:normalViewPr>
  <p:slideViewPr>
    <p:cSldViewPr snapToGrid="0">
      <p:cViewPr varScale="1">
        <p:scale>
          <a:sx n="54" d="100"/>
          <a:sy n="54" d="100"/>
        </p:scale>
        <p:origin x="13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" type="title">
  <p:cSld name="TITLE">
    <p:bg>
      <p:bgPr>
        <a:solidFill>
          <a:srgbClr val="00346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body" idx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2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Helvetica Neue"/>
              <a:buNone/>
              <a:defRPr sz="55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Helvetica Neue"/>
              <a:buNone/>
              <a:defRPr sz="5500" b="1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Helvetica Neue"/>
              <a:buNone/>
              <a:defRPr sz="5500" b="1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Helvetica Neue"/>
              <a:buNone/>
              <a:defRPr sz="5500" b="1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Helvetica Neue"/>
              <a:buNone/>
              <a:defRPr sz="5500" b="1">
                <a:solidFill>
                  <a:schemeClr val="accent1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формационное сообщение">
  <p:cSld name="Информационное сообщение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1600"/>
              <a:buFont typeface="Helvetica Neue"/>
              <a:buNone/>
              <a:defRPr sz="116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1600"/>
              <a:buFont typeface="Helvetica Neue"/>
              <a:buNone/>
              <a:defRPr sz="116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1600"/>
              <a:buFont typeface="Helvetica Neue"/>
              <a:buNone/>
              <a:defRPr sz="116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1600"/>
              <a:buFont typeface="Helvetica Neue"/>
              <a:buNone/>
              <a:defRPr sz="116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1600"/>
              <a:buFont typeface="Helvetica Neue"/>
              <a:buNone/>
              <a:defRPr sz="116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жный факт">
  <p:cSld name="Важный фа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25000"/>
              <a:buFont typeface="Helvetica Neue"/>
              <a:buNone/>
              <a:defRPr sz="25000" b="1">
                <a:solidFill>
                  <a:srgbClr val="004C7F"/>
                </a:solidFill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25000"/>
              <a:buFont typeface="Helvetica Neue"/>
              <a:buNone/>
              <a:defRPr sz="25000" b="1">
                <a:solidFill>
                  <a:srgbClr val="004C7F"/>
                </a:solidFill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25000"/>
              <a:buFont typeface="Helvetica Neue"/>
              <a:buNone/>
              <a:defRPr sz="25000" b="1">
                <a:solidFill>
                  <a:srgbClr val="004C7F"/>
                </a:solidFill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25000"/>
              <a:buFont typeface="Helvetica Neue"/>
              <a:buNone/>
              <a:defRPr sz="25000" b="1">
                <a:solidFill>
                  <a:srgbClr val="004C7F"/>
                </a:solidFill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25000"/>
              <a:buFont typeface="Helvetica Neue"/>
              <a:buNone/>
              <a:defRPr sz="25000" b="1">
                <a:solidFill>
                  <a:srgbClr val="004C7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body" idx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(3 шт.)">
  <p:cSld name="Фото (3 шт.)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>
            <a:spLocks noGrp="1"/>
          </p:cNvSpPr>
          <p:nvPr>
            <p:ph type="pic" idx="3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7"/>
          <p:cNvSpPr>
            <a:spLocks noGrp="1"/>
          </p:cNvSpPr>
          <p:nvPr>
            <p:ph type="pic" idx="4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">
  <p:cSld name="Фото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0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 фото">
  <p:cSld name="Заголовок и фото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0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 фото (вариант)">
  <p:cSld name="Заголовок и фото (вариант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>
            <a:spLocks noGrp="1"/>
          </p:cNvSpPr>
          <p:nvPr>
            <p:ph type="pic" idx="2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ункты и фото">
  <p:cSld name="Заголовок, пункты и фото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>
            <a:spLocks noGrp="1"/>
          </p:cNvSpPr>
          <p:nvPr>
            <p:ph type="pic" idx="3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">
  <p:cSld name="Раздел">
    <p:bg>
      <p:bgPr>
        <a:solidFill>
          <a:srgbClr val="00346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вестка дня">
  <p:cSld name="Повестка дня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336016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Слайд think-cell" r:id="rId19" imgW="347" imgH="348" progId="TCLayout.ActiveDocument.1">
                  <p:embed/>
                </p:oleObj>
              </mc:Choice>
              <mc:Fallback>
                <p:oleObj name="Слайд think-cell" r:id="rId1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9536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Слайд think-cell" r:id="rId6" imgW="347" imgH="348" progId="TCLayout.ActiveDocument.1">
                  <p:embed/>
                </p:oleObj>
              </mc:Choice>
              <mc:Fallback>
                <p:oleObj name="Слайд think-cell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Google Shape;76;p1"/>
          <p:cNvSpPr txBox="1">
            <a:spLocks noGrp="1"/>
          </p:cNvSpPr>
          <p:nvPr>
            <p:ph type="ctrTitle" idx="4294967295"/>
          </p:nvPr>
        </p:nvSpPr>
        <p:spPr>
          <a:xfrm>
            <a:off x="419400" y="2334049"/>
            <a:ext cx="23552223" cy="819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</a:pPr>
            <a:r>
              <a:rPr lang="ru-RU" sz="16000" dirty="0" smtClean="0">
                <a:solidFill>
                  <a:srgbClr val="FFFFFF"/>
                </a:solidFill>
              </a:rPr>
              <a:t>Развитие </a:t>
            </a:r>
            <a:r>
              <a:rPr lang="ru-RU" sz="16000" dirty="0">
                <a:solidFill>
                  <a:srgbClr val="FFFFFF"/>
                </a:solidFill>
              </a:rPr>
              <a:t>с</a:t>
            </a:r>
            <a:r>
              <a:rPr lang="ru-RU" sz="16000" dirty="0" smtClean="0">
                <a:solidFill>
                  <a:srgbClr val="FFFFFF"/>
                </a:solidFill>
              </a:rPr>
              <a:t>амого перспективного региона на Дальнем Востоке</a:t>
            </a:r>
            <a:endParaRPr sz="16000" dirty="0">
              <a:solidFill>
                <a:srgbClr val="FFFFFF"/>
              </a:solidFill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402975" y="11611525"/>
            <a:ext cx="245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3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</a:t>
            </a:r>
            <a:endParaRPr sz="30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7752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Слайд think-cell" r:id="rId6" imgW="347" imgH="348" progId="TCLayout.ActiveDocument.1">
                  <p:embed/>
                </p:oleObj>
              </mc:Choice>
              <mc:Fallback>
                <p:oleObj name="Слайд think-cell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Google Shape;150;p12"/>
          <p:cNvSpPr txBox="1"/>
          <p:nvPr/>
        </p:nvSpPr>
        <p:spPr>
          <a:xfrm>
            <a:off x="1206854" y="2640090"/>
            <a:ext cx="22339500" cy="1056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Мы провели </a:t>
            </a:r>
            <a:r>
              <a:rPr lang="en-US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MV</a:t>
            </a:r>
            <a:r>
              <a:rPr lang="en-US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</a:t>
            </a: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услуга спросом пользуется.</a:t>
            </a:r>
            <a:endParaRPr sz="4000" i="0" u="none" strike="noStrike" cap="none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en-US" sz="4000" i="0" u="none" strike="noStrike" cap="none" dirty="0" err="1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Нам</a:t>
            </a:r>
            <a:r>
              <a:rPr lang="en-US" sz="4000" i="0" u="none" strike="noStrike" cap="none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i="0" u="none" strike="noStrike" cap="none" dirty="0" err="1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хватит</a:t>
            </a:r>
            <a:r>
              <a:rPr lang="en-US" sz="4000" i="0" u="none" strike="noStrike" cap="none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4,0 млн </a:t>
            </a:r>
            <a:r>
              <a:rPr lang="ru-RU" sz="4000" i="0" u="none" strike="noStrike" cap="none" dirty="0" err="1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руб</a:t>
            </a: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i="0" u="none" strike="noStrike" cap="none" dirty="0" err="1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на</a:t>
            </a:r>
            <a:r>
              <a:rPr lang="en-US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i="0" u="none" strike="noStrike" cap="none" dirty="0" err="1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команду</a:t>
            </a:r>
            <a:r>
              <a:rPr lang="en-US" sz="4000" i="0" u="none" strike="noStrike" cap="none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i="0" u="none" strike="noStrike" cap="none" dirty="0" err="1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на</a:t>
            </a:r>
            <a:r>
              <a:rPr lang="en-US" sz="4000" i="0" u="none" strike="noStrike" cap="none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1,5 </a:t>
            </a:r>
            <a:r>
              <a:rPr lang="en-US" sz="4000" i="0" u="none" strike="noStrike" cap="none" dirty="0" err="1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года</a:t>
            </a:r>
            <a:r>
              <a:rPr lang="en-US" sz="4000" i="0" u="none" strike="noStrike" cap="none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</a:t>
            </a: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i="0" u="none" strike="noStrike" cap="none" dirty="0" err="1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ФОТ</a:t>
            </a: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аренда жилья, </a:t>
            </a: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погружение в проект</a:t>
            </a:r>
            <a:r>
              <a:rPr lang="en-US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</a:p>
          <a:p>
            <a:pPr lvl="0">
              <a:buClr>
                <a:srgbClr val="333333"/>
              </a:buClr>
              <a:buSzPts val="4000"/>
            </a:pP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Первоначальные затраты составят 200 млн. Выручка с аренды 20 2-х комнатных квартир по средней цене 100 000 составит 100000х20х12=24 000 000 млн. в год. За 4 года выручка составит 96 000 000 руб.</a:t>
            </a:r>
          </a:p>
          <a:p>
            <a:pPr lvl="0">
              <a:buClr>
                <a:srgbClr val="333333"/>
              </a:buClr>
              <a:buSzPts val="4000"/>
            </a:pPr>
            <a:r>
              <a:rPr lang="ru-RU" sz="4000" b="1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По статистике за </a:t>
            </a:r>
            <a:r>
              <a:rPr lang="ru-RU" sz="4000" b="1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последние </a:t>
            </a:r>
            <a:r>
              <a:rPr lang="ru-RU" sz="4000" b="1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 </a:t>
            </a:r>
            <a:r>
              <a:rPr lang="ru-RU" sz="4000" b="1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лет квартиры стали </a:t>
            </a:r>
            <a:r>
              <a:rPr lang="ru-RU" sz="4000" b="1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стоить в 3,5 раза дороже на первичном рынке и </a:t>
            </a:r>
            <a:r>
              <a:rPr lang="ru-RU" sz="4000" b="1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в 2 раза на вторичном рынке</a:t>
            </a:r>
            <a:r>
              <a:rPr lang="ru-RU" sz="4000" b="1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</a:p>
          <a:p>
            <a:pPr lvl="0">
              <a:buClr>
                <a:srgbClr val="333333"/>
              </a:buClr>
              <a:buSzPts val="4000"/>
            </a:pP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Можем принять в расчет, что за 4 года квартиры подорожают в среднем на 40%. </a:t>
            </a:r>
          </a:p>
          <a:p>
            <a:pPr lvl="0">
              <a:buClr>
                <a:srgbClr val="333333"/>
              </a:buClr>
              <a:buSzPts val="4000"/>
            </a:pP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Итоговая выручка после продажи квартир составит: </a:t>
            </a:r>
            <a:endParaRPr lang="en-US" sz="4000" smtClean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buClr>
                <a:srgbClr val="333333"/>
              </a:buClr>
              <a:buSzPts val="4000"/>
            </a:pPr>
            <a:r>
              <a:rPr lang="en-US" sz="400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R=</a:t>
            </a: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192 +192х0,4+96 = 364 млн </a:t>
            </a:r>
            <a:r>
              <a:rPr lang="ru-RU" sz="4000" dirty="0" err="1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руб</a:t>
            </a:r>
            <a:r>
              <a:rPr lang="en-US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</a:p>
          <a:p>
            <a:pPr lvl="0">
              <a:buClr>
                <a:srgbClr val="333333"/>
              </a:buClr>
              <a:buSzPts val="4000"/>
            </a:pPr>
            <a:endParaRPr lang="ru-RU" sz="4000" dirty="0" smtClean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buClr>
                <a:srgbClr val="333333"/>
              </a:buClr>
              <a:buSzPts val="4000"/>
            </a:pP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Коэффициент окупаемости инвестиций:</a:t>
            </a:r>
          </a:p>
          <a:p>
            <a:pPr lvl="0">
              <a:buClr>
                <a:srgbClr val="333333"/>
              </a:buClr>
              <a:buSzPts val="4000"/>
            </a:pPr>
            <a:r>
              <a:rPr lang="en-US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ROI=</a:t>
            </a: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</a:t>
            </a:r>
            <a:r>
              <a:rPr lang="en-US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</a:t>
            </a: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364-196)/196)х100%= 85,7% за 4 года</a:t>
            </a:r>
            <a:r>
              <a:rPr lang="ru-RU" sz="400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или в среднем 21,4 % в год.</a:t>
            </a:r>
          </a:p>
          <a:p>
            <a:pPr lvl="0">
              <a:buClr>
                <a:srgbClr val="333333"/>
              </a:buClr>
              <a:buSzPts val="4000"/>
            </a:pPr>
            <a:endParaRPr lang="ru-RU" sz="4000" dirty="0" smtClean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buClr>
                <a:srgbClr val="333333"/>
              </a:buClr>
              <a:buSzPts val="4000"/>
            </a:pP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Кроме того, инвестиции в недвижимость – это одни из самых надежных защитных видов инвести</a:t>
            </a: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ций, которые в долгую позволят увеличить капитал с минимальными рисками.</a:t>
            </a:r>
            <a:endParaRPr sz="4000" i="0" u="none" strike="noStrike" cap="none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400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1206854" y="956364"/>
            <a:ext cx="21971100" cy="10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</a:pPr>
            <a:r>
              <a:rPr lang="en-US" sz="7200" dirty="0" err="1">
                <a:solidFill>
                  <a:srgbClr val="000000"/>
                </a:solidFill>
              </a:rPr>
              <a:t>КУДА</a:t>
            </a:r>
            <a:r>
              <a:rPr lang="en-US" sz="7200" dirty="0">
                <a:solidFill>
                  <a:srgbClr val="000000"/>
                </a:solidFill>
              </a:rPr>
              <a:t> </a:t>
            </a:r>
            <a:r>
              <a:rPr lang="en-US" sz="7200" dirty="0" err="1">
                <a:solidFill>
                  <a:srgbClr val="000000"/>
                </a:solidFill>
              </a:rPr>
              <a:t>ПОЙДУТ</a:t>
            </a:r>
            <a:r>
              <a:rPr lang="en-US" sz="7200" dirty="0">
                <a:solidFill>
                  <a:srgbClr val="000000"/>
                </a:solidFill>
              </a:rPr>
              <a:t> </a:t>
            </a:r>
            <a:r>
              <a:rPr lang="en-US" sz="7200" dirty="0" err="1">
                <a:solidFill>
                  <a:srgbClr val="000000"/>
                </a:solidFill>
              </a:rPr>
              <a:t>ИНВЕСТИЦИИ</a:t>
            </a:r>
            <a:endParaRPr sz="7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/>
        </p:nvSpPr>
        <p:spPr>
          <a:xfrm>
            <a:off x="5999750" y="3674619"/>
            <a:ext cx="17417700" cy="524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400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Кудряшов Андрей Рудольфович</a:t>
            </a:r>
            <a:r>
              <a:rPr lang="en-US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</a:t>
            </a:r>
            <a:r>
              <a:rPr lang="ru-RU" sz="40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Н</a:t>
            </a:r>
            <a:r>
              <a:rPr lang="ru-RU" sz="400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едвижимость на ДВ </a:t>
            </a:r>
            <a:r>
              <a:rPr lang="ru-RU" sz="4000" i="0" u="none" strike="noStrike" cap="none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196 </a:t>
            </a:r>
            <a:r>
              <a:rPr lang="en-US" sz="4000" i="0" u="none" strike="noStrike" cap="none" dirty="0" err="1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млн</a:t>
            </a:r>
            <a:r>
              <a:rPr lang="en-US" sz="4000" i="0" u="none" strike="noStrike" cap="none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r>
              <a:rPr lang="ru-RU" sz="4000" i="0" u="none" strike="noStrike" cap="none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руб.</a:t>
            </a:r>
            <a:r>
              <a:rPr lang="en-US" sz="400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sz="4000" i="0" u="none" strike="noStrike" cap="none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en-US" sz="4000" i="0" u="none" strike="noStrike" cap="none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Telegram</a:t>
            </a:r>
            <a:r>
              <a:rPr lang="ru-RU" sz="40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r>
              <a:rPr lang="en-US" sz="400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</a:t>
            </a:r>
            <a:r>
              <a:rPr lang="en-US" sz="4000" b="1" dirty="0" err="1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KudAndy_ST</a:t>
            </a:r>
            <a:endParaRPr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sz="4000" i="0" u="none" strike="noStrike" cap="none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en-US" sz="400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E-mail</a:t>
            </a:r>
            <a:r>
              <a:rPr lang="ru-RU" sz="400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r>
              <a:rPr lang="en-US" sz="4000" i="0" u="none" strike="noStrike" cap="none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rukuan73@mail.ru</a:t>
            </a:r>
            <a:endParaRPr sz="4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sz="40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en-US" sz="4000" i="0" u="none" strike="noStrike" cap="none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Телефон</a:t>
            </a:r>
            <a:r>
              <a:rPr lang="ru-RU" sz="4000" i="0" u="none" strike="noStrike" cap="none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4000" i="0" u="none" strike="noStrike" cap="none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Wats App, IMO</a:t>
            </a:r>
            <a:r>
              <a:rPr lang="ru-RU" sz="4000" i="0" u="none" strike="noStrike" cap="none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r>
              <a:rPr lang="en-US" sz="4000" i="0" u="none" strike="noStrike" cap="none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+7 </a:t>
            </a:r>
            <a:r>
              <a:rPr lang="ru-RU" sz="4000" b="1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(987) 915-27-44</a:t>
            </a:r>
            <a:endParaRPr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sz="4000" i="0" u="none" strike="noStrike" cap="none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1206500" y="17094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</a:pPr>
            <a:r>
              <a:rPr lang="en-US" sz="7200">
                <a:solidFill>
                  <a:srgbClr val="FFFFFF"/>
                </a:solidFill>
              </a:rPr>
              <a:t>КОНТАКТЫ</a:t>
            </a:r>
            <a:endParaRPr sz="7200">
              <a:solidFill>
                <a:srgbClr val="FFFFFF"/>
              </a:solidFill>
            </a:endParaRPr>
          </a:p>
        </p:txBody>
      </p:sp>
      <p:pic>
        <p:nvPicPr>
          <p:cNvPr id="158" name="Google Shape;1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2400" y="3473902"/>
            <a:ext cx="3873300" cy="38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3473902"/>
            <a:ext cx="4099407" cy="5071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1106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Слайд think-cell" r:id="rId6" imgW="347" imgH="348" progId="TCLayout.ActiveDocument.1">
                  <p:embed/>
                </p:oleObj>
              </mc:Choice>
              <mc:Fallback>
                <p:oleObj name="Слайд think-cell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206500" y="1219200"/>
            <a:ext cx="21971100" cy="19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</a:pPr>
            <a:r>
              <a:rPr lang="ru-RU" sz="7200" dirty="0" smtClean="0">
                <a:solidFill>
                  <a:srgbClr val="000000"/>
                </a:solidFill>
              </a:rPr>
              <a:t>Ситуация на сегодняшний день</a:t>
            </a:r>
            <a:endParaRPr sz="7200" dirty="0">
              <a:solidFill>
                <a:srgbClr val="000000"/>
              </a:solidFill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1206500" y="2537704"/>
            <a:ext cx="21204300" cy="1025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333333"/>
              </a:buClr>
              <a:buSzPts val="5000"/>
            </a:pPr>
            <a:r>
              <a:rPr lang="ru-RU" sz="4400" dirty="0" smtClean="0"/>
              <a:t>	В </a:t>
            </a:r>
            <a:r>
              <a:rPr lang="ru-RU" sz="4400" dirty="0"/>
              <a:t>соответствии с постановлением Правительства Российской Федерации от 3 июня 2017 г. N 673 </a:t>
            </a:r>
            <a:r>
              <a:rPr lang="ru-RU" sz="4400" dirty="0" smtClean="0"/>
              <a:t>создана территория </a:t>
            </a:r>
            <a:r>
              <a:rPr lang="ru-RU" sz="4400" dirty="0"/>
              <a:t>опережающего социально-экономического развития «</a:t>
            </a:r>
            <a:r>
              <a:rPr lang="ru-RU" sz="4400" dirty="0" smtClean="0"/>
              <a:t>Свободный». Согласно долгосрочного плана комплексного развития, инвестиции в бюджет г. Свободный на 2026 г составит 11.4 </a:t>
            </a:r>
            <a:r>
              <a:rPr lang="ru-RU" sz="4400" dirty="0" err="1" smtClean="0"/>
              <a:t>млр.руб</a:t>
            </a:r>
            <a:endParaRPr lang="ru-RU" sz="4400" dirty="0" smtClean="0"/>
          </a:p>
          <a:p>
            <a:pPr lvl="0">
              <a:buClr>
                <a:srgbClr val="333333"/>
              </a:buClr>
              <a:buSzPts val="5000"/>
            </a:pPr>
            <a:r>
              <a:rPr lang="ru-RU" sz="4400" dirty="0" smtClean="0"/>
              <a:t>	В </a:t>
            </a:r>
            <a:r>
              <a:rPr lang="ru-RU" sz="4400" dirty="0"/>
              <a:t>границах ТОР «Свободный» с</a:t>
            </a:r>
            <a:r>
              <a:rPr lang="ru-RU" sz="4400" dirty="0" smtClean="0"/>
              <a:t>троятся новые заводы-гиганты, появилось много новых рабочих мест. Высокие зарплаты. Очень высокая цена аренды жилья.  </a:t>
            </a:r>
          </a:p>
          <a:p>
            <a:pPr lvl="0">
              <a:buClr>
                <a:srgbClr val="333333"/>
              </a:buClr>
              <a:buSzPts val="5000"/>
            </a:pPr>
            <a:r>
              <a:rPr lang="ru-RU" sz="4400" dirty="0" smtClean="0"/>
              <a:t>	Однако, жилищный фонд города старый, строительство развивается медленно</a:t>
            </a:r>
            <a:r>
              <a:rPr lang="ru-RU" sz="4400" dirty="0"/>
              <a:t>, </a:t>
            </a:r>
            <a:r>
              <a:rPr lang="ru-RU" sz="4400" dirty="0" smtClean="0"/>
              <a:t>в основном </a:t>
            </a:r>
            <a:r>
              <a:rPr lang="ru-RU" sz="4400" dirty="0"/>
              <a:t>новые дома </a:t>
            </a:r>
            <a:r>
              <a:rPr lang="ru-RU" sz="4400" dirty="0" smtClean="0"/>
              <a:t>строятся под </a:t>
            </a:r>
            <a:r>
              <a:rPr lang="ru-RU" sz="4400" dirty="0"/>
              <a:t>переселение из аварийного фонда, для детей-сирот, арендное жилье для </a:t>
            </a:r>
            <a:r>
              <a:rPr lang="ru-RU" sz="4400" dirty="0" smtClean="0"/>
              <a:t>бюджетников. </a:t>
            </a:r>
          </a:p>
          <a:p>
            <a:pPr lvl="0">
              <a:buClr>
                <a:srgbClr val="333333"/>
              </a:buClr>
              <a:buSzPts val="5000"/>
            </a:pPr>
            <a:r>
              <a:rPr lang="ru-RU" sz="4400" dirty="0" smtClean="0"/>
              <a:t>	Для этих программ город нуждается в жилье. Так же, на ближайших несколько лет новое жилье будет необходимо для выгодной сдачи в аренду вахтовым работникам и продажу его новым жителям города.</a:t>
            </a:r>
          </a:p>
          <a:p>
            <a:pPr lvl="0">
              <a:buClr>
                <a:srgbClr val="333333"/>
              </a:buClr>
              <a:buSzPts val="5000"/>
            </a:pPr>
            <a:endParaRPr sz="44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8712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Слайд think-cell" r:id="rId6" imgW="347" imgH="348" progId="TCLayout.ActiveDocument.1">
                  <p:embed/>
                </p:oleObj>
              </mc:Choice>
              <mc:Fallback>
                <p:oleObj name="Слайд think-cell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Google Shape;88;p4"/>
          <p:cNvSpPr txBox="1"/>
          <p:nvPr/>
        </p:nvSpPr>
        <p:spPr>
          <a:xfrm>
            <a:off x="8953279" y="4710800"/>
            <a:ext cx="13058100" cy="3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en-US" sz="5700" i="0" u="none" strike="noStrike" cap="none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 </a:t>
            </a:r>
            <a:r>
              <a:rPr lang="en-US" sz="5700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ru-RU" sz="6700" b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sz="6700" b="1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,1</a:t>
            </a:r>
            <a:r>
              <a:rPr lang="en-US" sz="6700" b="1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700" b="1" i="0" u="none" strike="noStrike" cap="none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млр.руб</a:t>
            </a:r>
            <a:r>
              <a:rPr lang="en-US" sz="5700" i="0" u="none" strike="noStrike" cap="none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5700" i="0" u="none" strike="noStrike" cap="none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</a:t>
            </a:r>
            <a:endParaRPr sz="5700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en-US" sz="5700" i="0" u="none" strike="noStrike" cap="none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 </a:t>
            </a:r>
            <a:r>
              <a:rPr lang="en-US" sz="5700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ru-RU" sz="6700" b="1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900 </a:t>
            </a:r>
            <a:r>
              <a:rPr lang="en-US" sz="6700" b="1" i="0" u="none" strike="noStrike" cap="none" dirty="0" err="1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мл</a:t>
            </a:r>
            <a:r>
              <a:rPr lang="ru-RU" sz="6700" b="1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</a:t>
            </a:r>
            <a:r>
              <a:rPr lang="en-US" sz="6700" b="1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6700" b="1" i="0" u="none" strike="noStrike" cap="none" dirty="0" err="1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руб</a:t>
            </a:r>
            <a:r>
              <a:rPr lang="en-US" sz="5700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700" i="0" u="none" strike="noStrike" cap="none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</a:t>
            </a:r>
            <a:r>
              <a:rPr lang="en-US" sz="5700" i="0" u="none" strike="noStrike" cap="none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</a:t>
            </a:r>
            <a:endParaRPr sz="3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en-US" sz="5700" i="0" u="none" strike="noStrike" cap="none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 - </a:t>
            </a:r>
            <a:r>
              <a:rPr lang="ru-RU" sz="6700" b="1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250</a:t>
            </a:r>
            <a:r>
              <a:rPr lang="en-US" sz="6700" b="1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700" b="1" i="0" u="none" strike="noStrike" cap="none" dirty="0" err="1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мл</a:t>
            </a:r>
            <a:r>
              <a:rPr lang="ru-RU" sz="6700" b="1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</a:t>
            </a:r>
            <a:r>
              <a:rPr lang="en-US" sz="6700" b="1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6700" b="1" i="0" u="none" strike="noStrike" cap="none" dirty="0" err="1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руб</a:t>
            </a:r>
            <a:r>
              <a:rPr lang="en-US" sz="5700" i="0" u="none" strike="noStrike" cap="none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700" i="0" u="none" strike="noStrike" cap="none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</a:t>
            </a:r>
            <a:r>
              <a:rPr lang="en-US" sz="5700" i="0" u="none" strike="noStrike" cap="none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</a:t>
            </a:r>
            <a:endParaRPr sz="570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sz="31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206500" y="17094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</a:pPr>
            <a:r>
              <a:rPr lang="ru-RU" sz="7200" dirty="0" smtClean="0">
                <a:solidFill>
                  <a:srgbClr val="000000"/>
                </a:solidFill>
              </a:rPr>
              <a:t>Рынок</a:t>
            </a:r>
            <a:r>
              <a:rPr lang="en-US" sz="7200" dirty="0" smtClean="0">
                <a:solidFill>
                  <a:srgbClr val="000000"/>
                </a:solidFill>
              </a:rPr>
              <a:t> </a:t>
            </a:r>
            <a:r>
              <a:rPr lang="ru-RU" sz="7200" dirty="0" smtClean="0">
                <a:solidFill>
                  <a:srgbClr val="000000"/>
                </a:solidFill>
              </a:rPr>
              <a:t>жилья в г. Свободный</a:t>
            </a:r>
            <a:endParaRPr sz="7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2630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Слайд think-cell" r:id="rId6" imgW="347" imgH="348" progId="TCLayout.ActiveDocument.1">
                  <p:embed/>
                </p:oleObj>
              </mc:Choice>
              <mc:Fallback>
                <p:oleObj name="Слайд think-cell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Google Shape;94;p5"/>
          <p:cNvSpPr txBox="1"/>
          <p:nvPr/>
        </p:nvSpPr>
        <p:spPr>
          <a:xfrm>
            <a:off x="931985" y="2785553"/>
            <a:ext cx="13592907" cy="776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333333"/>
              </a:buClr>
              <a:buSzPts val="5000"/>
            </a:pPr>
            <a:r>
              <a:rPr lang="ru-RU" sz="4400" dirty="0" smtClean="0"/>
              <a:t>Вновь строящиеся производственные объекты в 26-27 г. позволят </a:t>
            </a:r>
            <a:r>
              <a:rPr lang="ru-RU" sz="4400" dirty="0"/>
              <a:t>создать в </a:t>
            </a:r>
            <a:r>
              <a:rPr lang="ru-RU" sz="4400" dirty="0" smtClean="0"/>
              <a:t>г. Свободном и его районе </a:t>
            </a:r>
            <a:r>
              <a:rPr lang="ru-RU" sz="4400" dirty="0"/>
              <a:t>больше четырех тысяч рабочих мест. </a:t>
            </a:r>
            <a:r>
              <a:rPr lang="ru-RU" sz="4400" dirty="0" smtClean="0"/>
              <a:t> Единственный ближайший город, который активно развивается – Свободный. Основной объем работников будет проживать именно здесь. И для данной категории работников будут необходимы обновленные жилищные условия.</a:t>
            </a:r>
          </a:p>
          <a:p>
            <a:pPr lvl="0">
              <a:buClr>
                <a:srgbClr val="333333"/>
              </a:buClr>
              <a:buSzPts val="5000"/>
            </a:pPr>
            <a:endParaRPr lang="ru-RU" sz="4400" dirty="0"/>
          </a:p>
          <a:p>
            <a:pPr lvl="0">
              <a:buClr>
                <a:srgbClr val="333333"/>
              </a:buClr>
              <a:buSzPts val="5000"/>
            </a:pPr>
            <a:r>
              <a:rPr lang="ru-RU" sz="4400" dirty="0" smtClean="0"/>
              <a:t>Данные взяты из «Стратегии социально-экономического развития г. Свободный до 2030 г.»  </a:t>
            </a:r>
            <a:endParaRPr sz="50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5000"/>
              <a:buFont typeface="Arial"/>
              <a:buNone/>
            </a:pPr>
            <a:endParaRPr dirty="0"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206500" y="17094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</a:pPr>
            <a:r>
              <a:rPr lang="en-US" sz="7200" dirty="0">
                <a:solidFill>
                  <a:srgbClr val="000000"/>
                </a:solidFill>
              </a:rPr>
              <a:t>ТРЕНДЫ РЫНКА </a:t>
            </a:r>
            <a:r>
              <a:rPr lang="ru-RU" sz="7200" dirty="0" smtClean="0">
                <a:solidFill>
                  <a:srgbClr val="000000"/>
                </a:solidFill>
              </a:rPr>
              <a:t>ЖИЛЬЯ В г. СВОБОДНОМ</a:t>
            </a:r>
            <a:endParaRPr sz="7200" dirty="0">
              <a:solidFill>
                <a:srgbClr val="000000"/>
              </a:solidFill>
            </a:endParaRPr>
          </a:p>
        </p:txBody>
      </p:sp>
      <p:pic>
        <p:nvPicPr>
          <p:cNvPr id="96" name="Google Shape;9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75925" y="4148600"/>
            <a:ext cx="8318326" cy="87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4393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Слайд think-cell" r:id="rId6" imgW="347" imgH="348" progId="TCLayout.ActiveDocument.1">
                  <p:embed/>
                </p:oleObj>
              </mc:Choice>
              <mc:Fallback>
                <p:oleObj name="Слайд think-cell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Google Shape;101;p6"/>
          <p:cNvSpPr txBox="1"/>
          <p:nvPr/>
        </p:nvSpPr>
        <p:spPr>
          <a:xfrm>
            <a:off x="1206500" y="2316164"/>
            <a:ext cx="21971100" cy="1010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5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Жилья в городе строится недостаточно, спрос на  малогабаритные квартиры высокий. Квартиры в городе строятся 2-3 и более комнатные для предоставления его в аренду временным наемным работникам с семьями. На сегодняшний день стоимость аренды двухкомнатной квартиры 60-65 м2 – 120-130 тыс. руб. Решение: необходимо строительство нового многоквартирного жилья либо покупка новых квартир в новостройках, которые можно отремонтировать и сдавать в аренду 4-5 лет пока, пока высокий спрос на арендное жилье, а затем продать с дополнительной доходностью.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5000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</a:t>
            </a:r>
            <a:r>
              <a:rPr lang="ru-RU" sz="5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Также в регионе действует «Дальневосточная ипотека», по которой гражданам РФ определенных категорий выдают ипотеку на новое жилье до 9 млн. под 2% годовых на 20 лет. Это очень комфортные условия для приобретения жилья и сохранения ДС в период высокой инфляции.</a:t>
            </a:r>
            <a:endParaRPr sz="5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1206500" y="1153588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</a:pPr>
            <a:r>
              <a:rPr lang="en-US" sz="7200" dirty="0">
                <a:solidFill>
                  <a:srgbClr val="000000"/>
                </a:solidFill>
              </a:rPr>
              <a:t>РЕШЕНИЕ ПРОБЛЕМЫ</a:t>
            </a:r>
            <a:endParaRPr sz="7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1206500" y="17094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</a:pPr>
            <a:r>
              <a:rPr lang="en-US" sz="7200">
                <a:solidFill>
                  <a:srgbClr val="000000"/>
                </a:solidFill>
              </a:rPr>
              <a:t>КОНКУРЕНТЫ</a:t>
            </a:r>
            <a:endParaRPr sz="7200">
              <a:solidFill>
                <a:srgbClr val="000000"/>
              </a:solidFill>
            </a:endParaRPr>
          </a:p>
        </p:txBody>
      </p:sp>
      <p:pic>
        <p:nvPicPr>
          <p:cNvPr id="108" name="Google Shape;10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500" y="3296700"/>
            <a:ext cx="7594568" cy="530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/>
          <p:nvPr/>
        </p:nvSpPr>
        <p:spPr>
          <a:xfrm>
            <a:off x="4208950" y="4393550"/>
            <a:ext cx="13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1790650" y="4285325"/>
            <a:ext cx="63873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 smtClean="0">
                <a:solidFill>
                  <a:srgbClr val="333333"/>
                </a:solidFill>
              </a:rPr>
              <a:t>Амурстрой</a:t>
            </a:r>
            <a:endParaRPr sz="3000" b="1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333333"/>
                </a:solidFill>
              </a:rPr>
              <a:t>На сегодня строит 9 этажный дом, микрорайон «Чесноки», в 2024 г было сдано 2 дома, один 5-ти и один 9-ти этажный, по ул. Станиславского. Все квартиры проданы </a:t>
            </a:r>
            <a:endParaRPr dirty="0"/>
          </a:p>
        </p:txBody>
      </p:sp>
      <p:pic>
        <p:nvPicPr>
          <p:cNvPr id="111" name="Google Shape;11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1082" y="3296699"/>
            <a:ext cx="7594568" cy="530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9958" y="3296699"/>
            <a:ext cx="7594568" cy="530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 txBox="1"/>
          <p:nvPr/>
        </p:nvSpPr>
        <p:spPr>
          <a:xfrm>
            <a:off x="9271800" y="4393550"/>
            <a:ext cx="63873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333333"/>
                </a:solidFill>
              </a:rPr>
              <a:t>Жилой микрорайон</a:t>
            </a:r>
            <a:endParaRPr sz="3000" b="1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333333"/>
                </a:solidFill>
              </a:rPr>
              <a:t>Занимается строительством малоэтажного микрорайона для работников компании «Газпром»</a:t>
            </a:r>
            <a:endParaRPr dirty="0"/>
          </a:p>
        </p:txBody>
      </p:sp>
      <p:sp>
        <p:nvSpPr>
          <p:cNvPr id="114" name="Google Shape;114;p7"/>
          <p:cNvSpPr txBox="1"/>
          <p:nvPr/>
        </p:nvSpPr>
        <p:spPr>
          <a:xfrm>
            <a:off x="17018775" y="4470075"/>
            <a:ext cx="63873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333333"/>
                </a:solidFill>
              </a:rPr>
              <a:t>АР строй</a:t>
            </a:r>
            <a:endParaRPr sz="3000" b="1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333333"/>
                </a:solidFill>
              </a:rPr>
              <a:t>На сегодня строит 9-этажный дом по ул. </a:t>
            </a:r>
            <a:r>
              <a:rPr lang="ru-RU" sz="3000" dirty="0" err="1" smtClean="0">
                <a:solidFill>
                  <a:srgbClr val="333333"/>
                </a:solidFill>
              </a:rPr>
              <a:t>Шатковская</a:t>
            </a:r>
            <a:r>
              <a:rPr lang="ru-RU" sz="3000" dirty="0" smtClean="0">
                <a:solidFill>
                  <a:srgbClr val="333333"/>
                </a:solidFill>
              </a:rPr>
              <a:t>, стоимость жилья без отделки: 1-комн квартиры 5,7млн </a:t>
            </a:r>
            <a:r>
              <a:rPr lang="ru-RU" sz="3000" dirty="0" err="1" smtClean="0">
                <a:solidFill>
                  <a:srgbClr val="333333"/>
                </a:solidFill>
              </a:rPr>
              <a:t>руб</a:t>
            </a:r>
            <a:r>
              <a:rPr lang="ru-RU" sz="3000" dirty="0" smtClean="0">
                <a:solidFill>
                  <a:srgbClr val="333333"/>
                </a:solidFill>
              </a:rPr>
              <a:t>, 2 </a:t>
            </a:r>
            <a:r>
              <a:rPr lang="ru-RU" sz="3000" dirty="0" err="1" smtClean="0">
                <a:solidFill>
                  <a:srgbClr val="333333"/>
                </a:solidFill>
              </a:rPr>
              <a:t>комн</a:t>
            </a:r>
            <a:r>
              <a:rPr lang="ru-RU" sz="3000" dirty="0" smtClean="0">
                <a:solidFill>
                  <a:srgbClr val="333333"/>
                </a:solidFill>
              </a:rPr>
              <a:t> – 6,8 млн, 3- </a:t>
            </a:r>
            <a:r>
              <a:rPr lang="ru-RU" sz="3000" dirty="0" err="1" smtClean="0">
                <a:solidFill>
                  <a:srgbClr val="333333"/>
                </a:solidFill>
              </a:rPr>
              <a:t>комн</a:t>
            </a:r>
            <a:r>
              <a:rPr lang="ru-RU" sz="3000" dirty="0" smtClean="0">
                <a:solidFill>
                  <a:srgbClr val="333333"/>
                </a:solidFill>
              </a:rPr>
              <a:t> 8,8 млн</a:t>
            </a:r>
            <a:endParaRPr sz="30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8492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Слайд think-cell" r:id="rId6" imgW="347" imgH="348" progId="TCLayout.ActiveDocument.1">
                  <p:embed/>
                </p:oleObj>
              </mc:Choice>
              <mc:Fallback>
                <p:oleObj name="Слайд think-cell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Google Shape;125;p9"/>
          <p:cNvSpPr txBox="1"/>
          <p:nvPr/>
        </p:nvSpPr>
        <p:spPr>
          <a:xfrm>
            <a:off x="1292393" y="2696511"/>
            <a:ext cx="22339500" cy="896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3600" dirty="0" smtClean="0">
                <a:solidFill>
                  <a:srgbClr val="333333"/>
                </a:solidFill>
              </a:rPr>
              <a:t>В качестве подтверждения гипотезы  приведу данные по аренде собственного помещения. По итогам 3-летней работы можем видеть следующие показатели стоимости аренды?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sz="3600" b="0" i="0" u="none" strike="noStrike" cap="none" dirty="0">
              <a:solidFill>
                <a:srgbClr val="333333"/>
              </a:solidFill>
              <a:sym typeface="Arial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Char char="-"/>
            </a:pPr>
            <a:r>
              <a:rPr lang="ru-RU" sz="3600" b="0" i="0" u="none" strike="noStrike" cap="none" dirty="0" smtClean="0">
                <a:solidFill>
                  <a:srgbClr val="333333"/>
                </a:solidFill>
                <a:sym typeface="Arial"/>
              </a:rPr>
              <a:t>2023 год – 70 тыс</a:t>
            </a:r>
            <a:r>
              <a:rPr lang="ru-RU" sz="3600" dirty="0" smtClean="0">
                <a:solidFill>
                  <a:srgbClr val="333333"/>
                </a:solidFill>
              </a:rPr>
              <a:t>яч</a:t>
            </a:r>
            <a:r>
              <a:rPr lang="en-US" sz="3600" b="0" i="0" u="none" strike="noStrike" cap="none" dirty="0" smtClean="0">
                <a:solidFill>
                  <a:srgbClr val="333333"/>
                </a:solidFill>
                <a:sym typeface="Arial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333333"/>
                </a:solidFill>
                <a:sym typeface="Arial"/>
              </a:rPr>
              <a:t>рублей</a:t>
            </a:r>
            <a:r>
              <a:rPr lang="ru-RU" sz="3600" dirty="0" smtClean="0">
                <a:solidFill>
                  <a:srgbClr val="333333"/>
                </a:solidFill>
              </a:rPr>
              <a:t>/месяц</a:t>
            </a:r>
            <a:endParaRPr sz="3600" dirty="0"/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Char char="-"/>
            </a:pPr>
            <a:r>
              <a:rPr lang="en-US" sz="3600" b="0" i="0" u="none" strike="noStrike" cap="none" dirty="0" smtClean="0">
                <a:solidFill>
                  <a:srgbClr val="333333"/>
                </a:solidFill>
                <a:sym typeface="Arial"/>
              </a:rPr>
              <a:t>2</a:t>
            </a:r>
            <a:r>
              <a:rPr lang="ru-RU" sz="3600" b="0" i="0" u="none" strike="noStrike" cap="none" dirty="0" smtClean="0">
                <a:solidFill>
                  <a:srgbClr val="333333"/>
                </a:solidFill>
                <a:sym typeface="Arial"/>
              </a:rPr>
              <a:t>024 год – 85 тысяч</a:t>
            </a:r>
            <a:r>
              <a:rPr lang="en-US" sz="3600" b="0" i="0" u="none" strike="noStrike" cap="none" dirty="0" smtClean="0">
                <a:solidFill>
                  <a:srgbClr val="333333"/>
                </a:solidFill>
                <a:sym typeface="Arial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333333"/>
                </a:solidFill>
                <a:sym typeface="Arial"/>
              </a:rPr>
              <a:t>рублей</a:t>
            </a:r>
            <a:r>
              <a:rPr lang="ru-RU" sz="3600" dirty="0" smtClean="0">
                <a:solidFill>
                  <a:srgbClr val="333333"/>
                </a:solidFill>
              </a:rPr>
              <a:t>/месяц</a:t>
            </a:r>
            <a:endParaRPr sz="3600" dirty="0"/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Char char="-"/>
            </a:pPr>
            <a:r>
              <a:rPr lang="ru-RU" sz="3600" b="0" i="0" u="none" strike="noStrike" cap="none" dirty="0" smtClean="0">
                <a:solidFill>
                  <a:srgbClr val="333333"/>
                </a:solidFill>
                <a:sym typeface="Arial"/>
              </a:rPr>
              <a:t>2025 год – 120 тысяч</a:t>
            </a:r>
            <a:r>
              <a:rPr lang="en-US" sz="3600" b="0" i="0" u="none" strike="noStrike" cap="none" dirty="0" smtClean="0">
                <a:solidFill>
                  <a:srgbClr val="333333"/>
                </a:solidFill>
                <a:sym typeface="Arial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333333"/>
                </a:solidFill>
                <a:sym typeface="Arial"/>
              </a:rPr>
              <a:t>рублей</a:t>
            </a:r>
            <a:r>
              <a:rPr lang="ru-RU" sz="3600" dirty="0">
                <a:solidFill>
                  <a:srgbClr val="333333"/>
                </a:solidFill>
              </a:rPr>
              <a:t>/</a:t>
            </a:r>
            <a:r>
              <a:rPr lang="en-US" sz="3600" b="0" i="0" u="none" strike="noStrike" cap="none" dirty="0" err="1" smtClean="0">
                <a:solidFill>
                  <a:srgbClr val="333333"/>
                </a:solidFill>
                <a:sym typeface="Arial"/>
              </a:rPr>
              <a:t>месяц</a:t>
            </a:r>
            <a:r>
              <a:rPr lang="en-US" sz="3600" b="0" i="0" u="none" strike="noStrike" cap="none" dirty="0" smtClean="0">
                <a:solidFill>
                  <a:srgbClr val="333333"/>
                </a:solidFill>
                <a:sym typeface="Arial"/>
              </a:rPr>
              <a:t> 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sz="3600" b="0" i="0" u="none" strike="noStrike" cap="none" dirty="0">
              <a:solidFill>
                <a:srgbClr val="333333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3600" dirty="0" smtClean="0">
                <a:solidFill>
                  <a:srgbClr val="333333"/>
                </a:solidFill>
              </a:rPr>
              <a:t>Поиск клиентов производится через риелторов, простои помещения минимальны.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lang="ru-RU" sz="3600" b="0" i="0" u="none" strike="noStrike" cap="none" dirty="0">
              <a:solidFill>
                <a:srgbClr val="333333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3600" dirty="0" smtClean="0">
                <a:solidFill>
                  <a:srgbClr val="333333"/>
                </a:solidFill>
              </a:rPr>
              <a:t>Для аренды и продажи используются общедоступные ресурсы типа «Циан», «</a:t>
            </a:r>
            <a:r>
              <a:rPr lang="ru-RU" sz="3600" dirty="0" err="1" smtClean="0">
                <a:solidFill>
                  <a:srgbClr val="333333"/>
                </a:solidFill>
              </a:rPr>
              <a:t>Авито</a:t>
            </a:r>
            <a:r>
              <a:rPr lang="ru-RU" sz="3600" dirty="0" smtClean="0">
                <a:solidFill>
                  <a:srgbClr val="333333"/>
                </a:solidFill>
              </a:rPr>
              <a:t>», «Этажи».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333333"/>
                </a:solidFill>
                <a:sym typeface="Arial"/>
              </a:rPr>
              <a:t>Для минимизации рисков и проверки гипотезы эффективности продаж выставляли собственное жилье </a:t>
            </a:r>
            <a:r>
              <a:rPr lang="ru-RU" sz="3600" dirty="0" smtClean="0">
                <a:solidFill>
                  <a:srgbClr val="333333"/>
                </a:solidFill>
              </a:rPr>
              <a:t>продажу </a:t>
            </a:r>
            <a:r>
              <a:rPr lang="ru-RU" sz="3600" b="0" i="0" u="none" strike="noStrike" cap="none" dirty="0" smtClean="0">
                <a:solidFill>
                  <a:srgbClr val="333333"/>
                </a:solidFill>
                <a:sym typeface="Arial"/>
              </a:rPr>
              <a:t>для оценки спроса. Показали сильные стороны дома: внешний вид, расположение, коммуникации, инфраструктура, расположенная рядом. Звонки от покупателей поступали. Но мы говорили честно, что это объявление для оценки спроса и собирали мнения покупателей.</a:t>
            </a:r>
            <a:r>
              <a:rPr lang="en-US" sz="3600" b="0" i="0" u="none" strike="noStrike" cap="none" dirty="0">
                <a:solidFill>
                  <a:srgbClr val="333333"/>
                </a:solidFill>
                <a:sym typeface="Arial"/>
              </a:rPr>
              <a:t/>
            </a:r>
            <a:br>
              <a:rPr lang="en-US" sz="3600" b="0" i="0" u="none" strike="noStrike" cap="none" dirty="0">
                <a:solidFill>
                  <a:srgbClr val="333333"/>
                </a:solidFill>
                <a:sym typeface="Arial"/>
              </a:rPr>
            </a:br>
            <a:r>
              <a:rPr lang="ru-RU" sz="3600" b="0" i="0" u="none" strike="noStrike" cap="none" dirty="0" smtClean="0">
                <a:solidFill>
                  <a:srgbClr val="333333"/>
                </a:solidFill>
                <a:sym typeface="Arial"/>
              </a:rPr>
              <a:t>Перед началом проекта проведем еще одну оценку спроса, предложим 1-2 комнатные квартиры различной площади на продажу и аренду и по количеству звонков оценим спрос.</a:t>
            </a:r>
            <a:endParaRPr sz="3600" dirty="0"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1292393" y="848789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</a:pPr>
            <a:r>
              <a:rPr lang="en-US" sz="7200" dirty="0" err="1">
                <a:solidFill>
                  <a:srgbClr val="000000"/>
                </a:solidFill>
              </a:rPr>
              <a:t>ПОДТВЕРЖДЕНИЕ</a:t>
            </a:r>
            <a:r>
              <a:rPr lang="en-US" sz="7200" dirty="0">
                <a:solidFill>
                  <a:srgbClr val="000000"/>
                </a:solidFill>
              </a:rPr>
              <a:t> </a:t>
            </a:r>
            <a:r>
              <a:rPr lang="en-US" sz="7200" dirty="0" err="1">
                <a:solidFill>
                  <a:srgbClr val="000000"/>
                </a:solidFill>
              </a:rPr>
              <a:t>ГИПОТЕЗЫ</a:t>
            </a:r>
            <a:endParaRPr sz="7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/>
          <p:nvPr/>
        </p:nvSpPr>
        <p:spPr>
          <a:xfrm>
            <a:off x="1370675" y="10612923"/>
            <a:ext cx="22339500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en-US" sz="4000" i="0" u="none" strike="noStrike" cap="none" dirty="0" err="1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Среди</a:t>
            </a:r>
            <a:r>
              <a:rPr lang="en-US" sz="4000" i="0" u="none" strike="noStrike" cap="none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i="0" u="none" strike="noStrike" cap="none" dirty="0" err="1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эдвайзеров</a:t>
            </a:r>
            <a:r>
              <a:rPr lang="en-US" sz="4000" i="0" u="none" strike="noStrike" cap="none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</a:t>
            </a:r>
            <a:r>
              <a:rPr lang="en-US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i="0" u="none" strike="noStrike" cap="none" dirty="0" err="1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звёздны</a:t>
            </a: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й</a:t>
            </a:r>
            <a:r>
              <a:rPr lang="en-US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i="0" u="none" strike="noStrike" cap="none" dirty="0" err="1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риэлтор</a:t>
            </a: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 </a:t>
            </a:r>
            <a:r>
              <a:rPr lang="en-US" sz="4000" i="0" u="none" strike="noStrike" cap="none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</a:t>
            </a: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руководитель строительной компании</a:t>
            </a:r>
            <a:r>
              <a:rPr lang="en-US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 i="0" u="none" strike="noStrike" cap="none" dirty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 </a:t>
            </a:r>
            <a:r>
              <a:rPr lang="ru-RU" sz="40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более, чем </a:t>
            </a:r>
            <a:r>
              <a:rPr lang="en-US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 </a:t>
            </a:r>
            <a:r>
              <a:rPr lang="ru-RU" sz="4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летним опытом строительства многоэтажного жилья в Амурском регионе.</a:t>
            </a:r>
            <a:endParaRPr sz="4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1206500" y="17094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</a:pPr>
            <a:r>
              <a:rPr lang="en-US" sz="7200">
                <a:solidFill>
                  <a:srgbClr val="000000"/>
                </a:solidFill>
              </a:rPr>
              <a:t>КОМАНДА</a:t>
            </a:r>
            <a:endParaRPr sz="7200">
              <a:solidFill>
                <a:srgbClr val="000000"/>
              </a:solidFill>
            </a:endParaRPr>
          </a:p>
        </p:txBody>
      </p:sp>
      <p:pic>
        <p:nvPicPr>
          <p:cNvPr id="133" name="Google Shape;13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675" y="3461563"/>
            <a:ext cx="3045775" cy="30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6445" y="3461563"/>
            <a:ext cx="3045775" cy="30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7530" y="3461563"/>
            <a:ext cx="3045775" cy="304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/>
          <p:nvPr/>
        </p:nvSpPr>
        <p:spPr>
          <a:xfrm>
            <a:off x="1370686" y="6818238"/>
            <a:ext cx="56073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Андрей</a:t>
            </a:r>
            <a:r>
              <a:rPr lang="en-US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4000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Фаундер</a:t>
            </a:r>
            <a:r>
              <a:rPr lang="en-US" sz="4000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4000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Проактивный организатор и вдохновитель проекта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6639187" y="6774138"/>
            <a:ext cx="419017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Ольга</a:t>
            </a:r>
            <a:r>
              <a:rPr lang="en-US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ru-RU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опытный</a:t>
            </a:r>
            <a:r>
              <a:rPr lang="en-US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риелтор по аренде г. Свободный</a:t>
            </a:r>
            <a:endParaRPr sz="2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11017530" y="6675717"/>
            <a:ext cx="3308070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Анастасия </a:t>
            </a:r>
            <a:r>
              <a:rPr lang="en-US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ru-RU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Helvetica Neue Light"/>
                <a:ea typeface="Helvetica Neue"/>
                <a:cs typeface="Helvetica Neue"/>
                <a:sym typeface="Helvetica Neue Light"/>
              </a:rPr>
              <a:t>мега-риелтор по продажам недвижимости</a:t>
            </a:r>
            <a:endParaRPr sz="2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1" name="Google Shape;13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88615" y="3478610"/>
            <a:ext cx="3045775" cy="30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3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31825" y="3478609"/>
            <a:ext cx="3045775" cy="304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7;p10"/>
          <p:cNvSpPr txBox="1"/>
          <p:nvPr/>
        </p:nvSpPr>
        <p:spPr>
          <a:xfrm>
            <a:off x="15840448" y="6820627"/>
            <a:ext cx="2776529" cy="252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Антон</a:t>
            </a:r>
            <a:r>
              <a:rPr lang="en-US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главный инженер строительной компании</a:t>
            </a:r>
            <a:endParaRPr sz="2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" name="Google Shape;137;p10"/>
          <p:cNvSpPr txBox="1"/>
          <p:nvPr/>
        </p:nvSpPr>
        <p:spPr>
          <a:xfrm>
            <a:off x="20131825" y="6820627"/>
            <a:ext cx="3283987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Константин –  </a:t>
            </a:r>
            <a:r>
              <a:rPr lang="en-US" sz="4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ген. директор строительной компании</a:t>
            </a:r>
            <a:endParaRPr sz="2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/>
        </p:nvSpPr>
        <p:spPr>
          <a:xfrm>
            <a:off x="1206500" y="3355601"/>
            <a:ext cx="13986300" cy="696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50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36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Получили КП от застройщика на строительство 5 этажного 60 квартирного дома, стоимость 420 млн. Средняя стоимость квадратного метра жилой площади без отделки -165 тыс. руб. Заявленные сроки строительства -1 год. В то же время есть предложения по готовым  квартирам в новостройках без отделки по цене 155-160 </a:t>
            </a:r>
            <a:r>
              <a:rPr lang="ru-RU" sz="3600" i="0" u="none" strike="noStrike" cap="none" dirty="0" err="1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тыс</a:t>
            </a:r>
            <a:r>
              <a:rPr lang="ru-RU" sz="36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3600" i="0" u="none" strike="noStrike" cap="none" dirty="0" err="1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руб</a:t>
            </a:r>
            <a:r>
              <a:rPr lang="ru-RU" sz="36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за м2. Для расчета взяли 20 кварти</a:t>
            </a:r>
            <a:r>
              <a:rPr lang="ru-RU" sz="36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 по 7 млн, отделка -1,2 млн, мебель-1,4 млн, итого (7+1,2+1,4)х20= 192 млн. Сроки ремонта квартиры около </a:t>
            </a:r>
            <a:r>
              <a:rPr lang="ru-RU" sz="36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 </a:t>
            </a:r>
            <a:r>
              <a:rPr lang="ru-RU" sz="3600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месяцев, заказать в этот период мебель, установка мебели еще 1 месяц. Итого на 8-9 месяцев раньше можно запустить проект. И вводить его можно поэтапно, не ожидая окончания ремонта дома целиком. </a:t>
            </a:r>
            <a:endParaRPr sz="3600" i="0" u="none" strike="noStrike" cap="none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ru-RU" sz="3600" i="0" u="none" strike="noStrike" cap="none" dirty="0" smtClean="0">
                <a:solidFill>
                  <a:srgbClr val="3333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Итого инвестиционный запрос – 200 млн руб.</a:t>
            </a:r>
            <a:endParaRPr sz="5000" i="0" u="none" strike="noStrike" cap="none" dirty="0">
              <a:solidFill>
                <a:srgbClr val="33333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1206500" y="17094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</a:pPr>
            <a:r>
              <a:rPr lang="en-US" sz="7200">
                <a:solidFill>
                  <a:srgbClr val="000000"/>
                </a:solidFill>
              </a:rPr>
              <a:t>ИНВЕСТИЦИОННЫЙ ЗАПРОС</a:t>
            </a:r>
            <a:endParaRPr sz="7200">
              <a:solidFill>
                <a:srgbClr val="000000"/>
              </a:solidFill>
            </a:endParaRPr>
          </a:p>
        </p:txBody>
      </p:sp>
      <p:pic>
        <p:nvPicPr>
          <p:cNvPr id="145" name="Google Shape;14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8950" y="4632800"/>
            <a:ext cx="6947175" cy="62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</TotalTime>
  <Words>1026</Words>
  <Application>Microsoft Office PowerPoint</Application>
  <PresentationFormat>Произвольный</PresentationFormat>
  <Paragraphs>72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Helvetica Neue Light</vt:lpstr>
      <vt:lpstr>Arial</vt:lpstr>
      <vt:lpstr>Helvetica Neue</vt:lpstr>
      <vt:lpstr>30_BasicColor</vt:lpstr>
      <vt:lpstr>Слайд think-cell</vt:lpstr>
      <vt:lpstr>Развитие самого перспективного региона на Дальнем Востоке</vt:lpstr>
      <vt:lpstr>Ситуация на сегодняшний день</vt:lpstr>
      <vt:lpstr>Рынок жилья в г. Свободный</vt:lpstr>
      <vt:lpstr>ТРЕНДЫ РЫНКА ЖИЛЬЯ В г. СВОБОДНОМ</vt:lpstr>
      <vt:lpstr>РЕШЕНИЕ ПРОБЛЕМЫ</vt:lpstr>
      <vt:lpstr>КОНКУРЕНТЫ</vt:lpstr>
      <vt:lpstr>ПОДТВЕРЖДЕНИЕ ГИПОТЕЗЫ</vt:lpstr>
      <vt:lpstr>КОМАНДА</vt:lpstr>
      <vt:lpstr>ИНВЕСТИЦИОННЫЙ ЗАПРОС</vt:lpstr>
      <vt:lpstr>КУДА ПОЙДУТ ИНВЕСТИЦИИ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DELL</dc:creator>
  <cp:lastModifiedBy>Кудряшов Андрей Рудольфович</cp:lastModifiedBy>
  <cp:revision>94</cp:revision>
  <dcterms:modified xsi:type="dcterms:W3CDTF">2025-09-10T08:16:16Z</dcterms:modified>
</cp:coreProperties>
</file>