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56" r:id="rId3"/>
    <p:sldId id="257" r:id="rId4"/>
    <p:sldId id="258" r:id="rId5"/>
    <p:sldId id="259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3D140FB8-7A72-44DF-8700-F8CE630179D9}" type="datetimeFigureOut">
              <a:rPr lang="ru-RU" smtClean="0"/>
              <a:t>16.12.2023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4406A33-06B9-4C5F-AA13-6C934F84BFD2}" type="slidenum">
              <a:rPr lang="ru-RU" smtClean="0"/>
              <a:t>‹#›</a:t>
            </a:fld>
            <a:endParaRPr lang="ru-RU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8144197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40FB8-7A72-44DF-8700-F8CE630179D9}" type="datetimeFigureOut">
              <a:rPr lang="ru-RU" smtClean="0"/>
              <a:t>16.12.2023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06A33-06B9-4C5F-AA13-6C934F84BF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63309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40FB8-7A72-44DF-8700-F8CE630179D9}" type="datetimeFigureOut">
              <a:rPr lang="ru-RU" smtClean="0"/>
              <a:t>16.12.2023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06A33-06B9-4C5F-AA13-6C934F84BF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47475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40FB8-7A72-44DF-8700-F8CE630179D9}" type="datetimeFigureOut">
              <a:rPr lang="ru-RU" smtClean="0"/>
              <a:t>16.12.2023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06A33-06B9-4C5F-AA13-6C934F84BFD2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912762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40FB8-7A72-44DF-8700-F8CE630179D9}" type="datetimeFigureOut">
              <a:rPr lang="ru-RU" smtClean="0"/>
              <a:t>16.12.2023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06A33-06B9-4C5F-AA13-6C934F84BF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16297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40FB8-7A72-44DF-8700-F8CE630179D9}" type="datetimeFigureOut">
              <a:rPr lang="ru-RU" smtClean="0"/>
              <a:t>16.12.2023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06A33-06B9-4C5F-AA13-6C934F84BF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36776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40FB8-7A72-44DF-8700-F8CE630179D9}" type="datetimeFigureOut">
              <a:rPr lang="ru-RU" smtClean="0"/>
              <a:t>16.12.2023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06A33-06B9-4C5F-AA13-6C934F84BF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78179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40FB8-7A72-44DF-8700-F8CE630179D9}" type="datetimeFigureOut">
              <a:rPr lang="ru-RU" smtClean="0"/>
              <a:t>16.12.2023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06A33-06B9-4C5F-AA13-6C934F84BF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2241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40FB8-7A72-44DF-8700-F8CE630179D9}" type="datetimeFigureOut">
              <a:rPr lang="ru-RU" smtClean="0"/>
              <a:t>16.12.2023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06A33-06B9-4C5F-AA13-6C934F84BF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22798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40FB8-7A72-44DF-8700-F8CE630179D9}" type="datetimeFigureOut">
              <a:rPr lang="ru-RU" smtClean="0"/>
              <a:t>16.12.2023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06A33-06B9-4C5F-AA13-6C934F84BF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62847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40FB8-7A72-44DF-8700-F8CE630179D9}" type="datetimeFigureOut">
              <a:rPr lang="ru-RU" smtClean="0"/>
              <a:t>16.12.2023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06A33-06B9-4C5F-AA13-6C934F84BF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4194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40FB8-7A72-44DF-8700-F8CE630179D9}" type="datetimeFigureOut">
              <a:rPr lang="ru-RU" smtClean="0"/>
              <a:t>16.12.2023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06A33-06B9-4C5F-AA13-6C934F84BF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23607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40FB8-7A72-44DF-8700-F8CE630179D9}" type="datetimeFigureOut">
              <a:rPr lang="ru-RU" smtClean="0"/>
              <a:t>16.12.2023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06A33-06B9-4C5F-AA13-6C934F84BF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3968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40FB8-7A72-44DF-8700-F8CE630179D9}" type="datetimeFigureOut">
              <a:rPr lang="ru-RU" smtClean="0"/>
              <a:t>16.12.2023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06A33-06B9-4C5F-AA13-6C934F84BF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05293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40FB8-7A72-44DF-8700-F8CE630179D9}" type="datetimeFigureOut">
              <a:rPr lang="ru-RU" smtClean="0"/>
              <a:t>16.12.2023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06A33-06B9-4C5F-AA13-6C934F84BF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91842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40FB8-7A72-44DF-8700-F8CE630179D9}" type="datetimeFigureOut">
              <a:rPr lang="ru-RU" smtClean="0"/>
              <a:t>16.12.2023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06A33-06B9-4C5F-AA13-6C934F84BF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27960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40FB8-7A72-44DF-8700-F8CE630179D9}" type="datetimeFigureOut">
              <a:rPr lang="ru-RU" smtClean="0"/>
              <a:t>16.12.2023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06A33-06B9-4C5F-AA13-6C934F84BF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26575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40FB8-7A72-44DF-8700-F8CE630179D9}" type="datetimeFigureOut">
              <a:rPr lang="ru-RU" smtClean="0"/>
              <a:t>16.12.2023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06A33-06B9-4C5F-AA13-6C934F84BF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78169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3D140FB8-7A72-44DF-8700-F8CE630179D9}" type="datetimeFigureOut">
              <a:rPr lang="ru-RU" smtClean="0"/>
              <a:t>16.12.2023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B4406A33-06B9-4C5F-AA13-6C934F84BF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9422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Фитнес рисунок - 80 фото">
            <a:extLst>
              <a:ext uri="{FF2B5EF4-FFF2-40B4-BE49-F238E27FC236}">
                <a16:creationId xmlns:a16="http://schemas.microsoft.com/office/drawing/2014/main" id="{4B277EC4-94F7-0F25-E3B2-AF6751F102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334939"/>
            <a:ext cx="5510481" cy="418812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87BAC70-9469-1B49-63B6-4190B0C1B5F5}"/>
              </a:ext>
            </a:extLst>
          </p:cNvPr>
          <p:cNvSpPr txBox="1"/>
          <p:nvPr/>
        </p:nvSpPr>
        <p:spPr>
          <a:xfrm>
            <a:off x="196949" y="542221"/>
            <a:ext cx="4164036" cy="2123658"/>
          </a:xfrm>
          <a:prstGeom prst="rect">
            <a:avLst/>
          </a:prstGeom>
          <a:gradFill flip="none" rotWithShape="1">
            <a:gsLst>
              <a:gs pos="0">
                <a:srgbClr val="C00000">
                  <a:shade val="30000"/>
                  <a:satMod val="115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lin ang="10800000" scaled="1"/>
            <a:tileRect/>
          </a:gra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r>
              <a:rPr lang="ru-RU" sz="4400" dirty="0">
                <a:solidFill>
                  <a:schemeClr val="bg1"/>
                </a:solidFill>
                <a:latin typeface="+mj-lt"/>
              </a:rPr>
              <a:t>Бизнес-план</a:t>
            </a:r>
          </a:p>
          <a:p>
            <a:r>
              <a:rPr lang="ru-RU" sz="4400" dirty="0">
                <a:solidFill>
                  <a:schemeClr val="bg1"/>
                </a:solidFill>
                <a:latin typeface="+mj-lt"/>
              </a:rPr>
              <a:t>Создание фитнес-клуба</a:t>
            </a:r>
          </a:p>
        </p:txBody>
      </p:sp>
    </p:spTree>
    <p:extLst>
      <p:ext uri="{BB962C8B-B14F-4D97-AF65-F5344CB8AC3E}">
        <p14:creationId xmlns:p14="http://schemas.microsoft.com/office/powerpoint/2010/main" val="666755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5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542" y="1946492"/>
            <a:ext cx="7104185" cy="405210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14998" y="230226"/>
            <a:ext cx="2883876" cy="1408680"/>
          </a:xfrm>
        </p:spPr>
        <p:txBody>
          <a:bodyPr>
            <a:normAutofit/>
          </a:bodyPr>
          <a:lstStyle/>
          <a:p>
            <a:r>
              <a:rPr lang="ru-RU" b="1" dirty="0"/>
              <a:t>Цель</a:t>
            </a:r>
            <a:r>
              <a:rPr lang="en-US" b="1" dirty="0"/>
              <a:t>: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71491" y="934566"/>
            <a:ext cx="4715376" cy="1950892"/>
          </a:xfrm>
        </p:spPr>
        <p:txBody>
          <a:bodyPr/>
          <a:lstStyle/>
          <a:p>
            <a:r>
              <a:rPr lang="ru-RU" sz="2400" dirty="0"/>
              <a:t>Создание в Нижнем Новгороде </a:t>
            </a:r>
            <a:r>
              <a:rPr lang="ru-RU" sz="2400" dirty="0" smtClean="0"/>
              <a:t>успешного инновационного бизнес проекта в области фитнеса, современной </a:t>
            </a:r>
            <a:r>
              <a:rPr lang="ru-RU" sz="2400" dirty="0"/>
              <a:t>фитнес площадки для большого круга посетителей с широким спектром услуг и оборудования</a:t>
            </a:r>
          </a:p>
        </p:txBody>
      </p:sp>
    </p:spTree>
    <p:extLst>
      <p:ext uri="{BB962C8B-B14F-4D97-AF65-F5344CB8AC3E}">
        <p14:creationId xmlns:p14="http://schemas.microsoft.com/office/powerpoint/2010/main" val="3990578466"/>
      </p:ext>
    </p:extLst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Целевая аудитория фитнес-клуба: определение, сегментация, сбор информации,  советы | 1С:Фитнес клуб">
            <a:extLst>
              <a:ext uri="{FF2B5EF4-FFF2-40B4-BE49-F238E27FC236}">
                <a16:creationId xmlns:a16="http://schemas.microsoft.com/office/drawing/2014/main" id="{51F63511-A092-E841-779E-E1F393078B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6493" y="1850745"/>
            <a:ext cx="7524750" cy="37623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5973" y="0"/>
            <a:ext cx="10396882" cy="1151965"/>
          </a:xfrm>
        </p:spPr>
        <p:txBody>
          <a:bodyPr/>
          <a:lstStyle/>
          <a:p>
            <a:r>
              <a:rPr lang="ru-RU" dirty="0"/>
              <a:t>Целевая аудитория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692B02A-23BF-5C7C-737C-7950C5E7FF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39151" y="4105776"/>
            <a:ext cx="1802959" cy="1802959"/>
          </a:xfrm>
          <a:prstGeom prst="ellipse">
            <a:avLst/>
          </a:prstGeom>
          <a:effectLst>
            <a:softEdge rad="635000"/>
          </a:effec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5973" y="1003199"/>
            <a:ext cx="5573580" cy="847546"/>
          </a:xfrm>
        </p:spPr>
        <p:txBody>
          <a:bodyPr>
            <a:normAutofit/>
          </a:bodyPr>
          <a:lstStyle/>
          <a:p>
            <a:r>
              <a:rPr lang="ru-RU" sz="2400" dirty="0"/>
              <a:t>Нижегородцы и гости города 16+</a:t>
            </a:r>
          </a:p>
        </p:txBody>
      </p:sp>
    </p:spTree>
    <p:extLst>
      <p:ext uri="{BB962C8B-B14F-4D97-AF65-F5344CB8AC3E}">
        <p14:creationId xmlns:p14="http://schemas.microsoft.com/office/powerpoint/2010/main" val="2076037443"/>
      </p:ext>
    </p:extLst>
  </p:cSld>
  <p:clrMapOvr>
    <a:masterClrMapping/>
  </p:clrMapOvr>
  <p:transition spd="med"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1512" y="277837"/>
            <a:ext cx="10396882" cy="1151965"/>
          </a:xfrm>
        </p:spPr>
        <p:txBody>
          <a:bodyPr/>
          <a:lstStyle/>
          <a:p>
            <a:r>
              <a:rPr lang="ru-RU" dirty="0"/>
              <a:t>Структура членства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160" y="1261782"/>
            <a:ext cx="10751234" cy="3536821"/>
          </a:xfrm>
        </p:spPr>
        <p:txBody>
          <a:bodyPr>
            <a:normAutofit/>
          </a:bodyPr>
          <a:lstStyle/>
          <a:p>
            <a:r>
              <a:rPr lang="ru-RU" sz="3200" dirty="0"/>
              <a:t>Годовой членский взнос с почасовым списанием за посещение клуба и пополнением до уровня «активного» перед каждым посещением</a:t>
            </a:r>
          </a:p>
        </p:txBody>
      </p:sp>
    </p:spTree>
    <p:extLst>
      <p:ext uri="{BB962C8B-B14F-4D97-AF65-F5344CB8AC3E}">
        <p14:creationId xmlns:p14="http://schemas.microsoft.com/office/powerpoint/2010/main" val="2045960078"/>
      </p:ext>
    </p:extLst>
  </p:cSld>
  <p:clrMapOvr>
    <a:masterClrMapping/>
  </p:clrMapOvr>
  <p:transition spd="med">
    <p:pul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6828" y="29029"/>
            <a:ext cx="10396882" cy="1151965"/>
          </a:xfrm>
        </p:spPr>
        <p:txBody>
          <a:bodyPr/>
          <a:lstStyle/>
          <a:p>
            <a:r>
              <a:rPr lang="ru-RU" dirty="0"/>
              <a:t>Наполнение проекта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0714" y="945703"/>
            <a:ext cx="7297058" cy="3311189"/>
          </a:xfrm>
        </p:spPr>
        <p:txBody>
          <a:bodyPr>
            <a:no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sz="2800" b="1" dirty="0">
                <a:latin typeface="Bahnschrift SemiBold" panose="020B0502040204020203" pitchFamily="34" charset="0"/>
              </a:rPr>
              <a:t>Тренажерный зал от 1000 кв. м</a:t>
            </a:r>
          </a:p>
          <a:p>
            <a:r>
              <a:rPr lang="ru-RU" dirty="0">
                <a:latin typeface="Bahnschrift SemiBold" panose="020B0502040204020203" pitchFamily="34" charset="0"/>
              </a:rPr>
              <a:t>Кардио-зона</a:t>
            </a:r>
            <a:endParaRPr lang="en-US" dirty="0">
              <a:latin typeface="Bahnschrift SemiBold" panose="020B0502040204020203" pitchFamily="34" charset="0"/>
            </a:endParaRPr>
          </a:p>
          <a:p>
            <a:r>
              <a:rPr lang="ru-RU" dirty="0">
                <a:latin typeface="Bahnschrift SemiBold" panose="020B0502040204020203" pitchFamily="34" charset="0"/>
              </a:rPr>
              <a:t>Зона функционального тренинга</a:t>
            </a:r>
            <a:endParaRPr lang="en-US" dirty="0">
              <a:latin typeface="Bahnschrift SemiBold" panose="020B0502040204020203" pitchFamily="34" charset="0"/>
            </a:endParaRPr>
          </a:p>
          <a:p>
            <a:r>
              <a:rPr lang="ru-RU" dirty="0">
                <a:latin typeface="Bahnschrift SemiBold" panose="020B0502040204020203" pitchFamily="34" charset="0"/>
              </a:rPr>
              <a:t>Зона силового оборудования </a:t>
            </a:r>
            <a:r>
              <a:rPr lang="en-US" dirty="0">
                <a:latin typeface="Bahnschrift SemiBold" panose="020B0502040204020203" pitchFamily="34" charset="0"/>
              </a:rPr>
              <a:t/>
            </a:r>
            <a:br>
              <a:rPr lang="en-US" dirty="0">
                <a:latin typeface="Bahnschrift SemiBold" panose="020B0502040204020203" pitchFamily="34" charset="0"/>
              </a:rPr>
            </a:br>
            <a:r>
              <a:rPr lang="ru-RU" dirty="0">
                <a:latin typeface="Bahnschrift SemiBold" panose="020B0502040204020203" pitchFamily="34" charset="0"/>
              </a:rPr>
              <a:t>(свободные веса, стековое оборудование, рычажное оборудование, зона пауэрлифтинга)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E905C98-2FB4-90F4-4F30-73AFEEC819A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7772" y="0"/>
            <a:ext cx="4333934" cy="2889289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8CE1B4E-36C9-904F-2330-6BAC4465347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7773" y="2812247"/>
            <a:ext cx="4333933" cy="2889289"/>
          </a:xfrm>
          <a:prstGeom prst="rect">
            <a:avLst/>
          </a:prstGeom>
          <a:effectLst>
            <a:softEdge rad="31750"/>
          </a:effectLst>
        </p:spPr>
      </p:pic>
    </p:spTree>
    <p:extLst>
      <p:ext uri="{BB962C8B-B14F-4D97-AF65-F5344CB8AC3E}">
        <p14:creationId xmlns:p14="http://schemas.microsoft.com/office/powerpoint/2010/main" val="26779463"/>
      </p:ext>
    </p:extLst>
  </p:cSld>
  <p:clrMapOvr>
    <a:masterClrMapping/>
  </p:clrMapOvr>
  <p:transition spd="med">
    <p:pull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Групповые фитнес- тренировки в Москве | Republika">
            <a:extLst>
              <a:ext uri="{FF2B5EF4-FFF2-40B4-BE49-F238E27FC236}">
                <a16:creationId xmlns:a16="http://schemas.microsoft.com/office/drawing/2014/main" id="{8D454781-4DE0-1758-153B-0FB9D5ACD4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9248" y="2612126"/>
            <a:ext cx="4517235" cy="3011490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764FAB7D-6E55-2B83-2D86-79EECEFEAE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234384"/>
            <a:ext cx="7335294" cy="2249715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ru-RU" dirty="0">
              <a:latin typeface="Bahnschrift SemiBold" panose="020B0502040204020203" pitchFamily="34" charset="0"/>
            </a:endParaRPr>
          </a:p>
          <a:p>
            <a:pPr marL="457200" indent="-457200">
              <a:buFont typeface="+mj-lt"/>
              <a:buAutoNum type="arabicPeriod" startAt="2"/>
            </a:pPr>
            <a:r>
              <a:rPr lang="ru-RU" dirty="0">
                <a:latin typeface="Bahnschrift SemiBold" panose="020B0502040204020203" pitchFamily="34" charset="0"/>
              </a:rPr>
              <a:t>Групповые программы</a:t>
            </a:r>
          </a:p>
          <a:p>
            <a:r>
              <a:rPr lang="ru-RU" dirty="0">
                <a:latin typeface="Bahnschrift SemiBold" panose="020B0502040204020203" pitchFamily="34" charset="0"/>
              </a:rPr>
              <a:t>1 зал групповых программ от 200 кв. м (работа в </a:t>
            </a:r>
            <a:r>
              <a:rPr lang="ru-RU" dirty="0" smtClean="0">
                <a:latin typeface="Bahnschrift SemiBold" panose="020B0502040204020203" pitchFamily="34" charset="0"/>
              </a:rPr>
              <a:t>сетке </a:t>
            </a:r>
            <a:r>
              <a:rPr lang="ru-RU" dirty="0">
                <a:latin typeface="Bahnschrift SemiBold" panose="020B0502040204020203" pitchFamily="34" charset="0"/>
              </a:rPr>
              <a:t>расписания)</a:t>
            </a:r>
          </a:p>
          <a:p>
            <a:r>
              <a:rPr lang="ru-RU" dirty="0">
                <a:latin typeface="Bahnschrift SemiBold" panose="020B0502040204020203" pitchFamily="34" charset="0"/>
              </a:rPr>
              <a:t>2-3 зала (от 50 до 100 </a:t>
            </a:r>
            <a:r>
              <a:rPr lang="ru-RU" dirty="0" err="1">
                <a:latin typeface="Bahnschrift SemiBold" panose="020B0502040204020203" pitchFamily="34" charset="0"/>
              </a:rPr>
              <a:t>кв.м</a:t>
            </a:r>
            <a:r>
              <a:rPr lang="ru-RU" dirty="0">
                <a:latin typeface="Bahnschrift SemiBold" panose="020B0502040204020203" pitchFamily="34" charset="0"/>
              </a:rPr>
              <a:t>) – арендные залы</a:t>
            </a:r>
          </a:p>
          <a:p>
            <a:pPr marL="457200" indent="-457200">
              <a:buFont typeface="+mj-lt"/>
              <a:buAutoNum type="arabicPeriod" startAt="3"/>
            </a:pPr>
            <a:r>
              <a:rPr lang="ru-RU" dirty="0">
                <a:latin typeface="Bahnschrift SemiBold" panose="020B0502040204020203" pitchFamily="34" charset="0"/>
              </a:rPr>
              <a:t>Раздевалка мужская</a:t>
            </a:r>
            <a:r>
              <a:rPr lang="en-US" dirty="0">
                <a:latin typeface="Bahnschrift SemiBold" panose="020B0502040204020203" pitchFamily="34" charset="0"/>
              </a:rPr>
              <a:t>/</a:t>
            </a:r>
            <a:r>
              <a:rPr lang="ru-RU" dirty="0">
                <a:latin typeface="Bahnschrift SemiBold" panose="020B0502040204020203" pitchFamily="34" charset="0"/>
              </a:rPr>
              <a:t>женская (Ящики для переодевания, душ, ИК Кабина, Туалет)</a:t>
            </a:r>
          </a:p>
          <a:p>
            <a:pPr marL="457200" indent="-457200">
              <a:buFont typeface="+mj-lt"/>
              <a:buAutoNum type="arabicPeriod" startAt="3"/>
            </a:pPr>
            <a:r>
              <a:rPr lang="ru-RU" dirty="0">
                <a:latin typeface="Bahnschrift SemiBold" panose="020B0502040204020203" pitchFamily="34" charset="0"/>
              </a:rPr>
              <a:t>Бар</a:t>
            </a:r>
          </a:p>
          <a:p>
            <a:pPr marL="457200" indent="-457200">
              <a:buFont typeface="+mj-lt"/>
              <a:buAutoNum type="arabicPeriod" startAt="3"/>
            </a:pPr>
            <a:r>
              <a:rPr lang="ru-RU" dirty="0">
                <a:latin typeface="Bahnschrift SemiBold" panose="020B0502040204020203" pitchFamily="34" charset="0"/>
              </a:rPr>
              <a:t>Гардероб</a:t>
            </a:r>
          </a:p>
          <a:p>
            <a:pPr marL="457200" indent="-457200">
              <a:buFont typeface="+mj-lt"/>
              <a:buAutoNum type="arabicPeriod" startAt="3"/>
            </a:pPr>
            <a:r>
              <a:rPr lang="ru-RU" dirty="0">
                <a:latin typeface="Bahnschrift SemiBold" panose="020B0502040204020203" pitchFamily="34" charset="0"/>
              </a:rPr>
              <a:t>Дополнительно * (при наличии площадей) – Массажный кабинет, многофункциональный зал (аренда)</a:t>
            </a:r>
          </a:p>
        </p:txBody>
      </p:sp>
      <p:pic>
        <p:nvPicPr>
          <p:cNvPr id="3074" name="Picture 2" descr="Групповые программы - цена, записаться на групповые программы в Janinn  Fitness">
            <a:extLst>
              <a:ext uri="{FF2B5EF4-FFF2-40B4-BE49-F238E27FC236}">
                <a16:creationId xmlns:a16="http://schemas.microsoft.com/office/drawing/2014/main" id="{CB822981-4CDB-6C78-8481-65F739FE38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8080" y="-94705"/>
            <a:ext cx="4045689" cy="2658178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1476276"/>
      </p:ext>
    </p:extLst>
  </p:cSld>
  <p:clrMapOvr>
    <a:masterClrMapping/>
  </p:clrMapOvr>
  <p:transition spd="med">
    <p:pull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Наши преимущества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1 «сыгранная» команда управленцев в области фитнеса</a:t>
            </a:r>
          </a:p>
          <a:p>
            <a:r>
              <a:rPr lang="ru-RU" dirty="0" smtClean="0"/>
              <a:t>2 опыт работы в российской фитнес индустрии с 1993 года на разных позициях:</a:t>
            </a:r>
          </a:p>
          <a:p>
            <a:r>
              <a:rPr lang="ru-RU" dirty="0" smtClean="0"/>
              <a:t>3 Тренер </a:t>
            </a:r>
            <a:r>
              <a:rPr lang="ru-RU" dirty="0" smtClean="0"/>
              <a:t>преподаватель</a:t>
            </a:r>
          </a:p>
          <a:p>
            <a:r>
              <a:rPr lang="ru-RU" dirty="0" smtClean="0"/>
              <a:t>4 Управление </a:t>
            </a:r>
            <a:r>
              <a:rPr lang="ru-RU" dirty="0" smtClean="0"/>
              <a:t>подразделениями клуба</a:t>
            </a:r>
          </a:p>
          <a:p>
            <a:r>
              <a:rPr lang="ru-RU" dirty="0" smtClean="0"/>
              <a:t>5 Управление </a:t>
            </a:r>
            <a:r>
              <a:rPr lang="ru-RU" dirty="0" smtClean="0"/>
              <a:t>клубом</a:t>
            </a:r>
          </a:p>
          <a:p>
            <a:r>
              <a:rPr lang="ru-RU" dirty="0" smtClean="0"/>
              <a:t>6 Сетевое </a:t>
            </a:r>
            <a:r>
              <a:rPr lang="ru-RU" dirty="0" smtClean="0"/>
              <a:t>руководство в федеральной сети фитнес клубов</a:t>
            </a:r>
          </a:p>
          <a:p>
            <a:r>
              <a:rPr lang="ru-RU" dirty="0" smtClean="0"/>
              <a:t>7 Открытие </a:t>
            </a:r>
            <a:r>
              <a:rPr lang="ru-RU" dirty="0" smtClean="0"/>
              <a:t>фитнес клубов «под ключ»</a:t>
            </a:r>
          </a:p>
          <a:p>
            <a:r>
              <a:rPr lang="ru-RU" dirty="0" smtClean="0"/>
              <a:t>8 Знание </a:t>
            </a:r>
            <a:r>
              <a:rPr lang="ru-RU" dirty="0" smtClean="0"/>
              <a:t>особенностей фитнес продукта и потребностей клиентов нижегородского региона</a:t>
            </a:r>
          </a:p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30675320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актуальность проекта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1 на настоящий момент в городе остается не охваченной аудитория гостей города (200.000 человек ежемесячно)</a:t>
            </a:r>
          </a:p>
          <a:p>
            <a:r>
              <a:rPr lang="ru-RU" dirty="0" smtClean="0"/>
              <a:t>2 на настоящий момент в городе нет фитнес площадки на 100% отвечающий запросу среднестатистического посетителя.</a:t>
            </a:r>
          </a:p>
          <a:p>
            <a:r>
              <a:rPr lang="ru-RU" dirty="0" smtClean="0"/>
              <a:t>3 предоставление клиенту возможности проведения тренировок с  любым фитнес-специалистом, работающим в регионе (вне зависимости от принадлежности к определенному фитнес клубу)</a:t>
            </a:r>
          </a:p>
          <a:p>
            <a:r>
              <a:rPr lang="ru-RU" dirty="0" smtClean="0"/>
              <a:t>4 гибкая система членства (пост-оплата за проведенное время в клубе с депозита)</a:t>
            </a:r>
          </a:p>
          <a:p>
            <a:r>
              <a:rPr lang="ru-RU" dirty="0" smtClean="0"/>
              <a:t>5 оптимизированный штат сотрудников (нет штатного тренерского состава, базовые фитнес услуги предоставляются в виртуальном формате. Штат - административные работники, все остальное аутсорсинг и аренда)</a:t>
            </a:r>
          </a:p>
          <a:p>
            <a:r>
              <a:rPr lang="ru-RU" dirty="0" smtClean="0"/>
              <a:t>6 Возможность покупки и оформления членства онлайн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73454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Уникальность проекта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1 Полностью виртуальный формат взаимодействия клиент</a:t>
            </a:r>
            <a:r>
              <a:rPr lang="en-US" dirty="0" smtClean="0"/>
              <a:t>/</a:t>
            </a:r>
            <a:r>
              <a:rPr lang="ru-RU" dirty="0" smtClean="0"/>
              <a:t>клуб</a:t>
            </a:r>
          </a:p>
          <a:p>
            <a:r>
              <a:rPr lang="ru-RU" dirty="0" smtClean="0"/>
              <a:t>2 доступность большинства востребованных спортивных площадок под запросы спортсменов разных видов спорта</a:t>
            </a:r>
          </a:p>
          <a:p>
            <a:r>
              <a:rPr lang="ru-RU" dirty="0" smtClean="0"/>
              <a:t>3 возможность выбирать время посещения под «удобную» для клиента загрузку клуба с возможностью мониторинга количества людей в зале в реальном времени</a:t>
            </a:r>
          </a:p>
          <a:p>
            <a:r>
              <a:rPr lang="ru-RU" dirty="0" smtClean="0"/>
              <a:t>4 возможность работы как со «своим» тренером, так и с любым тренером, работающим на территории нижегородской области</a:t>
            </a:r>
          </a:p>
          <a:p>
            <a:r>
              <a:rPr lang="ru-RU" dirty="0" smtClean="0"/>
              <a:t>5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4782829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лавное мероприятие">
  <a:themeElements>
    <a:clrScheme name="Главное мероприятие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Главное мероприятие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ое мероприятие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258</TotalTime>
  <Words>375</Words>
  <Application>Microsoft Office PowerPoint</Application>
  <PresentationFormat>Широкоэкранный</PresentationFormat>
  <Paragraphs>43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Bahnschrift SemiBold</vt:lpstr>
      <vt:lpstr>Impact</vt:lpstr>
      <vt:lpstr>Главное мероприятие</vt:lpstr>
      <vt:lpstr>Презентация PowerPoint</vt:lpstr>
      <vt:lpstr>Цель:</vt:lpstr>
      <vt:lpstr>Целевая аудитория</vt:lpstr>
      <vt:lpstr>Структура членства</vt:lpstr>
      <vt:lpstr>Наполнение проекта</vt:lpstr>
      <vt:lpstr>Презентация PowerPoint</vt:lpstr>
      <vt:lpstr>Наши преимущества</vt:lpstr>
      <vt:lpstr>актуальность проекта</vt:lpstr>
      <vt:lpstr>Уникальность проекта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Цель</dc:title>
  <dc:creator>рс</dc:creator>
  <cp:lastModifiedBy>рс</cp:lastModifiedBy>
  <cp:revision>21</cp:revision>
  <dcterms:created xsi:type="dcterms:W3CDTF">2023-08-08T13:55:12Z</dcterms:created>
  <dcterms:modified xsi:type="dcterms:W3CDTF">2023-12-16T16:53:47Z</dcterms:modified>
</cp:coreProperties>
</file>