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140FB8-7A72-44DF-8700-F8CE630179D9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06A33-06B9-4C5F-AA13-6C934F84BFD2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441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0FB8-7A72-44DF-8700-F8CE630179D9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A33-06B9-4C5F-AA13-6C934F84B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3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0FB8-7A72-44DF-8700-F8CE630179D9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A33-06B9-4C5F-AA13-6C934F84B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747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0FB8-7A72-44DF-8700-F8CE630179D9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A33-06B9-4C5F-AA13-6C934F84BFD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127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0FB8-7A72-44DF-8700-F8CE630179D9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A33-06B9-4C5F-AA13-6C934F84B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29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0FB8-7A72-44DF-8700-F8CE630179D9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A33-06B9-4C5F-AA13-6C934F84B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77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0FB8-7A72-44DF-8700-F8CE630179D9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A33-06B9-4C5F-AA13-6C934F84B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1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0FB8-7A72-44DF-8700-F8CE630179D9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A33-06B9-4C5F-AA13-6C934F84B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4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0FB8-7A72-44DF-8700-F8CE630179D9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A33-06B9-4C5F-AA13-6C934F84B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79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0FB8-7A72-44DF-8700-F8CE630179D9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A33-06B9-4C5F-AA13-6C934F84B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8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0FB8-7A72-44DF-8700-F8CE630179D9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A33-06B9-4C5F-AA13-6C934F84B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1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0FB8-7A72-44DF-8700-F8CE630179D9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A33-06B9-4C5F-AA13-6C934F84B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6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0FB8-7A72-44DF-8700-F8CE630179D9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A33-06B9-4C5F-AA13-6C934F84B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9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0FB8-7A72-44DF-8700-F8CE630179D9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A33-06B9-4C5F-AA13-6C934F84B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2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0FB8-7A72-44DF-8700-F8CE630179D9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A33-06B9-4C5F-AA13-6C934F84B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8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0FB8-7A72-44DF-8700-F8CE630179D9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A33-06B9-4C5F-AA13-6C934F84B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9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0FB8-7A72-44DF-8700-F8CE630179D9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A33-06B9-4C5F-AA13-6C934F84B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5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0FB8-7A72-44DF-8700-F8CE630179D9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06A33-06B9-4C5F-AA13-6C934F84B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140FB8-7A72-44DF-8700-F8CE630179D9}" type="datetimeFigureOut">
              <a:rPr lang="ru-RU" smtClean="0"/>
              <a:t>16.12.2023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406A33-06B9-4C5F-AA13-6C934F84B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2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итнес рисунок - 80 фото">
            <a:extLst>
              <a:ext uri="{FF2B5EF4-FFF2-40B4-BE49-F238E27FC236}">
                <a16:creationId xmlns:a16="http://schemas.microsoft.com/office/drawing/2014/main" id="{4B277EC4-94F7-0F25-E3B2-AF6751F10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34939"/>
            <a:ext cx="5510481" cy="4188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7BAC70-9469-1B49-63B6-4190B0C1B5F5}"/>
              </a:ext>
            </a:extLst>
          </p:cNvPr>
          <p:cNvSpPr txBox="1"/>
          <p:nvPr/>
        </p:nvSpPr>
        <p:spPr>
          <a:xfrm>
            <a:off x="196949" y="542221"/>
            <a:ext cx="4164036" cy="2123658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+mj-lt"/>
              </a:rPr>
              <a:t>Бизнес-план</a:t>
            </a:r>
          </a:p>
          <a:p>
            <a:r>
              <a:rPr lang="ru-RU" sz="4400" dirty="0">
                <a:solidFill>
                  <a:schemeClr val="bg1"/>
                </a:solidFill>
                <a:latin typeface="+mj-lt"/>
              </a:rPr>
              <a:t>Создание фитнес-клуба</a:t>
            </a:r>
          </a:p>
        </p:txBody>
      </p:sp>
    </p:spTree>
    <p:extLst>
      <p:ext uri="{BB962C8B-B14F-4D97-AF65-F5344CB8AC3E}">
        <p14:creationId xmlns:p14="http://schemas.microsoft.com/office/powerpoint/2010/main" val="66675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2" y="1946492"/>
            <a:ext cx="7104185" cy="40521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998" y="230226"/>
            <a:ext cx="2883876" cy="1408680"/>
          </a:xfrm>
        </p:spPr>
        <p:txBody>
          <a:bodyPr>
            <a:normAutofit/>
          </a:bodyPr>
          <a:lstStyle/>
          <a:p>
            <a:r>
              <a:rPr lang="ru-RU" b="1" dirty="0"/>
              <a:t>Цель</a:t>
            </a:r>
            <a:r>
              <a:rPr lang="en-US" b="1" dirty="0"/>
              <a:t>: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71491" y="934566"/>
            <a:ext cx="4715376" cy="1950892"/>
          </a:xfrm>
        </p:spPr>
        <p:txBody>
          <a:bodyPr/>
          <a:lstStyle/>
          <a:p>
            <a:r>
              <a:rPr lang="ru-RU" sz="2400" dirty="0"/>
              <a:t>Создание в Нижнем Новгороде </a:t>
            </a:r>
            <a:r>
              <a:rPr lang="ru-RU" sz="2400" dirty="0" smtClean="0"/>
              <a:t>успешного инновационного бизнес проекта в области фитнеса, современной </a:t>
            </a:r>
            <a:r>
              <a:rPr lang="ru-RU" sz="2400" dirty="0"/>
              <a:t>фитнес площадки для большого круга посетителей с широким спектром услуг и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99057846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Целевая аудитория фитнес-клуба: определение, сегментация, сбор информации,  советы | 1С:Фитнес клуб">
            <a:extLst>
              <a:ext uri="{FF2B5EF4-FFF2-40B4-BE49-F238E27FC236}">
                <a16:creationId xmlns:a16="http://schemas.microsoft.com/office/drawing/2014/main" id="{51F63511-A092-E841-779E-E1F393078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93" y="1850745"/>
            <a:ext cx="7524750" cy="376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73" y="0"/>
            <a:ext cx="10396882" cy="1151965"/>
          </a:xfrm>
        </p:spPr>
        <p:txBody>
          <a:bodyPr/>
          <a:lstStyle/>
          <a:p>
            <a:r>
              <a:rPr lang="ru-RU" dirty="0"/>
              <a:t>Целевая аудитория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92B02A-23BF-5C7C-737C-7950C5E7F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151" y="4105776"/>
            <a:ext cx="1802959" cy="1802959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73" y="1003199"/>
            <a:ext cx="5573580" cy="847546"/>
          </a:xfrm>
        </p:spPr>
        <p:txBody>
          <a:bodyPr>
            <a:normAutofit/>
          </a:bodyPr>
          <a:lstStyle/>
          <a:p>
            <a:r>
              <a:rPr lang="ru-RU" sz="2400" dirty="0"/>
              <a:t>Нижегородцы и гости города 16+</a:t>
            </a:r>
          </a:p>
        </p:txBody>
      </p:sp>
    </p:spTree>
    <p:extLst>
      <p:ext uri="{BB962C8B-B14F-4D97-AF65-F5344CB8AC3E}">
        <p14:creationId xmlns:p14="http://schemas.microsoft.com/office/powerpoint/2010/main" val="207603744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12" y="277837"/>
            <a:ext cx="10396882" cy="1151965"/>
          </a:xfrm>
        </p:spPr>
        <p:txBody>
          <a:bodyPr/>
          <a:lstStyle/>
          <a:p>
            <a:r>
              <a:rPr lang="ru-RU" dirty="0"/>
              <a:t>Структура членства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1261782"/>
            <a:ext cx="10751234" cy="3536821"/>
          </a:xfrm>
        </p:spPr>
        <p:txBody>
          <a:bodyPr>
            <a:normAutofit/>
          </a:bodyPr>
          <a:lstStyle/>
          <a:p>
            <a:r>
              <a:rPr lang="ru-RU" sz="3200" dirty="0"/>
              <a:t>Годовой членский взнос с почасовым списанием за посещение клуба и пополнением до уровня «активного» перед каждым посещением</a:t>
            </a:r>
          </a:p>
        </p:txBody>
      </p:sp>
    </p:spTree>
    <p:extLst>
      <p:ext uri="{BB962C8B-B14F-4D97-AF65-F5344CB8AC3E}">
        <p14:creationId xmlns:p14="http://schemas.microsoft.com/office/powerpoint/2010/main" val="204596007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828" y="29029"/>
            <a:ext cx="10396882" cy="1151965"/>
          </a:xfrm>
        </p:spPr>
        <p:txBody>
          <a:bodyPr/>
          <a:lstStyle/>
          <a:p>
            <a:r>
              <a:rPr lang="ru-RU" dirty="0"/>
              <a:t>Наполнение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714" y="945703"/>
            <a:ext cx="7297058" cy="331118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b="1" dirty="0">
                <a:latin typeface="Bahnschrift SemiBold" panose="020B0502040204020203" pitchFamily="34" charset="0"/>
              </a:rPr>
              <a:t>Тренажерный зал от 1000 кв. м</a:t>
            </a:r>
          </a:p>
          <a:p>
            <a:r>
              <a:rPr lang="ru-RU" dirty="0">
                <a:latin typeface="Bahnschrift SemiBold" panose="020B0502040204020203" pitchFamily="34" charset="0"/>
              </a:rPr>
              <a:t>Кардио-зона</a:t>
            </a:r>
            <a:endParaRPr lang="en-US" dirty="0">
              <a:latin typeface="Bahnschrift SemiBold" panose="020B0502040204020203" pitchFamily="34" charset="0"/>
            </a:endParaRPr>
          </a:p>
          <a:p>
            <a:r>
              <a:rPr lang="ru-RU" dirty="0">
                <a:latin typeface="Bahnschrift SemiBold" panose="020B0502040204020203" pitchFamily="34" charset="0"/>
              </a:rPr>
              <a:t>Зона функционального тренинга</a:t>
            </a:r>
            <a:endParaRPr lang="en-US" dirty="0">
              <a:latin typeface="Bahnschrift SemiBold" panose="020B0502040204020203" pitchFamily="34" charset="0"/>
            </a:endParaRPr>
          </a:p>
          <a:p>
            <a:r>
              <a:rPr lang="ru-RU" dirty="0">
                <a:latin typeface="Bahnschrift SemiBold" panose="020B0502040204020203" pitchFamily="34" charset="0"/>
              </a:rPr>
              <a:t>Зона силового оборудования </a:t>
            </a:r>
            <a:r>
              <a:rPr lang="en-US" dirty="0">
                <a:latin typeface="Bahnschrift SemiBold" panose="020B0502040204020203" pitchFamily="34" charset="0"/>
              </a:rPr>
              <a:t/>
            </a:r>
            <a:br>
              <a:rPr lang="en-US" dirty="0">
                <a:latin typeface="Bahnschrift SemiBold" panose="020B0502040204020203" pitchFamily="34" charset="0"/>
              </a:rPr>
            </a:br>
            <a:r>
              <a:rPr lang="ru-RU" dirty="0">
                <a:latin typeface="Bahnschrift SemiBold" panose="020B0502040204020203" pitchFamily="34" charset="0"/>
              </a:rPr>
              <a:t>(свободные веса, стековое оборудование, рычажное оборудование, зона пауэрлифтинга)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905C98-2FB4-90F4-4F30-73AFEEC81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72" y="0"/>
            <a:ext cx="4333934" cy="28892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CE1B4E-36C9-904F-2330-6BAC44653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73" y="2812247"/>
            <a:ext cx="4333933" cy="288928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677946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Групповые фитнес- тренировки в Москве | Republika">
            <a:extLst>
              <a:ext uri="{FF2B5EF4-FFF2-40B4-BE49-F238E27FC236}">
                <a16:creationId xmlns:a16="http://schemas.microsoft.com/office/drawing/2014/main" id="{8D454781-4DE0-1758-153B-0FB9D5AC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248" y="2612126"/>
            <a:ext cx="4517235" cy="301149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64FAB7D-6E55-2B83-2D86-79EECEFEA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4384"/>
            <a:ext cx="7335294" cy="22497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>
              <a:latin typeface="Bahnschrift SemiBold" panose="020B0502040204020203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ru-RU" dirty="0">
                <a:latin typeface="Bahnschrift SemiBold" panose="020B0502040204020203" pitchFamily="34" charset="0"/>
              </a:rPr>
              <a:t>Групповые программы</a:t>
            </a:r>
          </a:p>
          <a:p>
            <a:r>
              <a:rPr lang="ru-RU" dirty="0">
                <a:latin typeface="Bahnschrift SemiBold" panose="020B0502040204020203" pitchFamily="34" charset="0"/>
              </a:rPr>
              <a:t>1 зал групповых программ от 200 кв. м (работа в </a:t>
            </a:r>
            <a:r>
              <a:rPr lang="ru-RU" dirty="0" smtClean="0">
                <a:latin typeface="Bahnschrift SemiBold" panose="020B0502040204020203" pitchFamily="34" charset="0"/>
              </a:rPr>
              <a:t>сетке </a:t>
            </a:r>
            <a:r>
              <a:rPr lang="ru-RU" dirty="0">
                <a:latin typeface="Bahnschrift SemiBold" panose="020B0502040204020203" pitchFamily="34" charset="0"/>
              </a:rPr>
              <a:t>расписания)</a:t>
            </a:r>
          </a:p>
          <a:p>
            <a:r>
              <a:rPr lang="ru-RU" dirty="0">
                <a:latin typeface="Bahnschrift SemiBold" panose="020B0502040204020203" pitchFamily="34" charset="0"/>
              </a:rPr>
              <a:t>2-3 зала (от 50 до 100 </a:t>
            </a:r>
            <a:r>
              <a:rPr lang="ru-RU" dirty="0" err="1">
                <a:latin typeface="Bahnschrift SemiBold" panose="020B0502040204020203" pitchFamily="34" charset="0"/>
              </a:rPr>
              <a:t>кв.м</a:t>
            </a:r>
            <a:r>
              <a:rPr lang="ru-RU" dirty="0">
                <a:latin typeface="Bahnschrift SemiBold" panose="020B0502040204020203" pitchFamily="34" charset="0"/>
              </a:rPr>
              <a:t>) – арендные залы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ru-RU" dirty="0">
                <a:latin typeface="Bahnschrift SemiBold" panose="020B0502040204020203" pitchFamily="34" charset="0"/>
              </a:rPr>
              <a:t>Раздевалка мужская</a:t>
            </a:r>
            <a:r>
              <a:rPr lang="en-US" dirty="0">
                <a:latin typeface="Bahnschrift SemiBold" panose="020B0502040204020203" pitchFamily="34" charset="0"/>
              </a:rPr>
              <a:t>/</a:t>
            </a:r>
            <a:r>
              <a:rPr lang="ru-RU" dirty="0">
                <a:latin typeface="Bahnschrift SemiBold" panose="020B0502040204020203" pitchFamily="34" charset="0"/>
              </a:rPr>
              <a:t>женская (Ящики для переодевания, душ, ИК Кабина, Туалет)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ru-RU" dirty="0">
                <a:latin typeface="Bahnschrift SemiBold" panose="020B0502040204020203" pitchFamily="34" charset="0"/>
              </a:rPr>
              <a:t>Бар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ru-RU" dirty="0">
                <a:latin typeface="Bahnschrift SemiBold" panose="020B0502040204020203" pitchFamily="34" charset="0"/>
              </a:rPr>
              <a:t>Гардероб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ru-RU" dirty="0">
                <a:latin typeface="Bahnschrift SemiBold" panose="020B0502040204020203" pitchFamily="34" charset="0"/>
              </a:rPr>
              <a:t>Дополнительно * (при наличии площадей) – Массажный кабинет, многофункциональный зал (аренда)</a:t>
            </a:r>
          </a:p>
        </p:txBody>
      </p:sp>
      <p:pic>
        <p:nvPicPr>
          <p:cNvPr id="3074" name="Picture 2" descr="Групповые программы - цена, записаться на групповые программы в Janinn  Fitness">
            <a:extLst>
              <a:ext uri="{FF2B5EF4-FFF2-40B4-BE49-F238E27FC236}">
                <a16:creationId xmlns:a16="http://schemas.microsoft.com/office/drawing/2014/main" id="{CB822981-4CDB-6C78-8481-65F739FE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-94705"/>
            <a:ext cx="4045689" cy="265817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47627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преимущества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 «сыгранная» команда управленцев в области фитнеса</a:t>
            </a:r>
          </a:p>
          <a:p>
            <a:r>
              <a:rPr lang="ru-RU" dirty="0" smtClean="0"/>
              <a:t>2 опыт работы в российской фитнес индустрии с 1993 года на разных позициях:</a:t>
            </a:r>
          </a:p>
          <a:p>
            <a:r>
              <a:rPr lang="ru-RU" dirty="0" smtClean="0"/>
              <a:t>3 Тренер </a:t>
            </a:r>
            <a:r>
              <a:rPr lang="ru-RU" dirty="0" smtClean="0"/>
              <a:t>преподаватель</a:t>
            </a:r>
          </a:p>
          <a:p>
            <a:r>
              <a:rPr lang="ru-RU" dirty="0" smtClean="0"/>
              <a:t>4 Управление </a:t>
            </a:r>
            <a:r>
              <a:rPr lang="ru-RU" dirty="0" smtClean="0"/>
              <a:t>подразделениями клуба</a:t>
            </a:r>
          </a:p>
          <a:p>
            <a:r>
              <a:rPr lang="ru-RU" dirty="0" smtClean="0"/>
              <a:t>5 Управление </a:t>
            </a:r>
            <a:r>
              <a:rPr lang="ru-RU" dirty="0" smtClean="0"/>
              <a:t>клубом</a:t>
            </a:r>
          </a:p>
          <a:p>
            <a:r>
              <a:rPr lang="ru-RU" dirty="0" smtClean="0"/>
              <a:t>6 Сетевое </a:t>
            </a:r>
            <a:r>
              <a:rPr lang="ru-RU" dirty="0" smtClean="0"/>
              <a:t>руководство в федеральной сети фитнес клубов</a:t>
            </a:r>
          </a:p>
          <a:p>
            <a:r>
              <a:rPr lang="ru-RU" dirty="0" smtClean="0"/>
              <a:t>7 Открытие </a:t>
            </a:r>
            <a:r>
              <a:rPr lang="ru-RU" dirty="0" smtClean="0"/>
              <a:t>фитнес клубов «под ключ»</a:t>
            </a:r>
          </a:p>
          <a:p>
            <a:r>
              <a:rPr lang="ru-RU" dirty="0" smtClean="0"/>
              <a:t>8 Знание </a:t>
            </a:r>
            <a:r>
              <a:rPr lang="ru-RU" dirty="0" smtClean="0"/>
              <a:t>особенностей фитнес продукта и потребностей клиентов нижегородского региона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6753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 на настоящий момент в городе остается не охваченной аудитория гостей города (200.000 человек ежемесячно)</a:t>
            </a:r>
          </a:p>
          <a:p>
            <a:r>
              <a:rPr lang="ru-RU" dirty="0" smtClean="0"/>
              <a:t>2 на настоящий момент в городе нет фитнес площадки на 100% отвечающий запросу среднестатистического посетителя.</a:t>
            </a:r>
          </a:p>
          <a:p>
            <a:r>
              <a:rPr lang="ru-RU" dirty="0" smtClean="0"/>
              <a:t>3 предоставление клиенту возможности проведения тренировок с  любым фитнес-специалистом, работающим в регионе (вне зависимости от принадлежности к определенному фитнес клубу)</a:t>
            </a:r>
          </a:p>
          <a:p>
            <a:r>
              <a:rPr lang="ru-RU" dirty="0" smtClean="0"/>
              <a:t>4 гибкая система членства (пост-оплата за проведенное время в клубе с депозита)</a:t>
            </a:r>
          </a:p>
          <a:p>
            <a:r>
              <a:rPr lang="ru-RU" dirty="0" smtClean="0"/>
              <a:t>5 оптимизированный штат сотрудников (нет штатного тренерского состава, базовые фитнес услуги предоставляются в виртуальном формате. Штат - административные работники, все остальное аутсорсинг и аренда)</a:t>
            </a:r>
          </a:p>
          <a:p>
            <a:r>
              <a:rPr lang="ru-RU" dirty="0" smtClean="0"/>
              <a:t>6 Возможность покупки и оформления членства онлайн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34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Уникальность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 Полностью виртуальный формат взаимодействия клиент</a:t>
            </a:r>
            <a:r>
              <a:rPr lang="en-US" dirty="0" smtClean="0"/>
              <a:t>/</a:t>
            </a:r>
            <a:r>
              <a:rPr lang="ru-RU" dirty="0" smtClean="0"/>
              <a:t>клуб</a:t>
            </a:r>
          </a:p>
          <a:p>
            <a:r>
              <a:rPr lang="ru-RU" dirty="0" smtClean="0"/>
              <a:t>2 доступность большинства востребованных спортивных площадок под запросы спортсменов разных видов спорта</a:t>
            </a:r>
          </a:p>
          <a:p>
            <a:r>
              <a:rPr lang="ru-RU" dirty="0" smtClean="0"/>
              <a:t>3 возможность выбирать время посещения под «удобную» для клиента загрузку клуба с возможностью мониторинга количества людей в зале в реальном времени</a:t>
            </a:r>
          </a:p>
          <a:p>
            <a:r>
              <a:rPr lang="ru-RU" dirty="0" smtClean="0"/>
              <a:t>4 возможность работы как со «своим» тренером, так и с любым тренером, работающим на территории нижегородской области</a:t>
            </a:r>
          </a:p>
          <a:p>
            <a:r>
              <a:rPr lang="ru-RU" dirty="0" smtClean="0"/>
              <a:t>5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828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375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Bahnschrift SemiBold</vt:lpstr>
      <vt:lpstr>Impact</vt:lpstr>
      <vt:lpstr>Главное мероприятие</vt:lpstr>
      <vt:lpstr>Презентация PowerPoint</vt:lpstr>
      <vt:lpstr>Цель:</vt:lpstr>
      <vt:lpstr>Целевая аудитория</vt:lpstr>
      <vt:lpstr>Структура членства</vt:lpstr>
      <vt:lpstr>Наполнение проекта</vt:lpstr>
      <vt:lpstr>Презентация PowerPoint</vt:lpstr>
      <vt:lpstr>Наши преимущества</vt:lpstr>
      <vt:lpstr>актуальность проекта</vt:lpstr>
      <vt:lpstr>Уникальность проекта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</dc:title>
  <dc:creator>рс</dc:creator>
  <cp:lastModifiedBy>рс</cp:lastModifiedBy>
  <cp:revision>21</cp:revision>
  <dcterms:created xsi:type="dcterms:W3CDTF">2023-08-08T13:55:12Z</dcterms:created>
  <dcterms:modified xsi:type="dcterms:W3CDTF">2023-12-16T16:53:47Z</dcterms:modified>
</cp:coreProperties>
</file>