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2" d="100"/>
          <a:sy n="112" d="100"/>
        </p:scale>
        <p:origin x="6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05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06975" y="606975"/>
            <a:ext cx="4733100" cy="1538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Уникальное инвестиционное предложение в сельском хозяйстве
</a:t>
            </a:r>
            <a:endParaRPr lang="en-US" sz="2500" dirty="0"/>
          </a:p>
        </p:txBody>
      </p:sp>
      <p:sp>
        <p:nvSpPr>
          <p:cNvPr id="4" name="Text 1"/>
          <p:cNvSpPr txBox="1"/>
          <p:nvPr/>
        </p:nvSpPr>
        <p:spPr>
          <a:xfrm>
            <a:off x="5235500" y="2571750"/>
            <a:ext cx="3524100" cy="200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Инвестиции в производство премиальной экологичной продукции с гарантированной доходностью.
</a:t>
            </a:r>
            <a:r>
              <a:rPr lang="en-US" sz="1400" i="1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ГК ВОЗРОЖДЕНИЕ
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288400" y="1530750"/>
            <a:ext cx="3150300" cy="208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Инвесторы могут выбрать между полной долей с управлением и пассивным вложением капитала с минимальным участием.
</a:t>
            </a:r>
            <a:endParaRPr lang="en-US" sz="1800" dirty="0"/>
          </a:p>
        </p:txBody>
      </p:sp>
      <p:sp>
        <p:nvSpPr>
          <p:cNvPr id="4" name="Text 1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100" dirty="0"/>
          </a:p>
        </p:txBody>
      </p:sp>
      <p:sp>
        <p:nvSpPr>
          <p:cNvPr id="5" name="Text 2"/>
          <p:cNvSpPr txBox="1"/>
          <p:nvPr/>
        </p:nvSpPr>
        <p:spPr>
          <a:xfrm>
            <a:off x="889200" y="1530750"/>
            <a:ext cx="3324300" cy="208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2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
</a:t>
            </a:r>
            <a:r>
              <a:rPr lang="en-US" sz="6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варианта сотрудничества обеспечивают гибкость участия и юридическую защиту инвестиций.
</a:t>
            </a:r>
            <a:endParaRPr lang="en-US" sz="4200" dirty="0"/>
          </a:p>
        </p:txBody>
      </p:sp>
      <p:sp>
        <p:nvSpPr>
          <p:cNvPr id="6" name="Text 3"/>
          <p:cNvSpPr txBox="1"/>
          <p:nvPr/>
        </p:nvSpPr>
        <p:spPr>
          <a:xfrm>
            <a:off x="2695050" y="4087050"/>
            <a:ext cx="4111800" cy="60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5" y="-12444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68600" y="365350"/>
            <a:ext cx="833340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Схема работы : Инвестирование
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100" dirty="0"/>
          </a:p>
        </p:txBody>
      </p:sp>
      <p:sp>
        <p:nvSpPr>
          <p:cNvPr id="8" name="Text 2"/>
          <p:cNvSpPr txBox="1"/>
          <p:nvPr/>
        </p:nvSpPr>
        <p:spPr>
          <a:xfrm>
            <a:off x="473340" y="3395982"/>
            <a:ext cx="2680500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0039"/>
              </a:lnSpc>
              <a:buNone/>
            </a:pPr>
            <a:r>
              <a:rPr lang="en-US" sz="106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сумма вложений от 700.000 руб.
</a:t>
            </a:r>
            <a:r>
              <a:rPr lang="en-US" sz="163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(договор инвестиционного займа)
доходность до 48% годовых (проценты выплачиваются ежемесячно)
обеспечение оборотные средства компании (реализуемая продукция)
срок действия договора до 1 года;
</a:t>
            </a:r>
            <a:endParaRPr lang="en-US" sz="1060" dirty="0"/>
          </a:p>
        </p:txBody>
      </p:sp>
      <p:sp>
        <p:nvSpPr>
          <p:cNvPr id="9" name="Text 3"/>
          <p:cNvSpPr txBox="1"/>
          <p:nvPr/>
        </p:nvSpPr>
        <p:spPr>
          <a:xfrm>
            <a:off x="2926209" y="2265684"/>
            <a:ext cx="2680500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30039"/>
              </a:lnSpc>
              <a:buNone/>
            </a:pPr>
            <a:r>
              <a:rPr lang="en-US" sz="105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сумма вложений от 2.500.000 руб.
</a:t>
            </a:r>
            <a:r>
              <a:rPr lang="en-US" sz="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5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(договор управления, договор купли-продажи + агентский договор по управлению имуществом с целью получения прибыли)
доходность - 36%-52%~ 44%
обеспечение имущество, оборудование, поголовье (принадлежит инвестору, мы выступаем как управляющая компания)
распределение прибыли 50 на 50;</a:t>
            </a:r>
            <a:r>
              <a:rPr lang="en-US" sz="9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900" dirty="0"/>
          </a:p>
        </p:txBody>
      </p:sp>
      <p:sp>
        <p:nvSpPr>
          <p:cNvPr id="10" name="Text 4"/>
          <p:cNvSpPr txBox="1"/>
          <p:nvPr/>
        </p:nvSpPr>
        <p:spPr>
          <a:xfrm>
            <a:off x="5236464" y="3395982"/>
            <a:ext cx="3615922" cy="1181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0039"/>
              </a:lnSpc>
              <a:buNone/>
            </a:pPr>
            <a:r>
              <a:rPr lang="en-US" sz="10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сумма вложений от 10.000.000 р.</a:t>
            </a:r>
            <a:r>
              <a:rPr lang="en-US" sz="3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(договор управления, договор купли-продажи + агентский договор по управлению имуществом с целью получения прибыли), доходность ~ 56%
обеспечение имущество, оборудование, поголовье (принадлежит инвестору, мы выступаем как управляющая компания)
распределение прибыли 60 на 40 (где 60 инвестора).
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59300" y="2314400"/>
            <a:ext cx="2519400" cy="218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сумма вложений </a:t>
            </a:r>
            <a:r>
              <a:rPr lang="en-US" sz="1200" b="1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 700.000 р.</a:t>
            </a:r>
            <a:r>
              <a:rPr lang="en-US" sz="1100" b="1" i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(договор инвестиционного займа), доходность до 48% годовых (проценты выплачиваются ежемесячно), обеспечение оборотные средства компании (реализуемая продукция);
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485932" y="742000"/>
            <a:ext cx="8394600" cy="12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ru-RU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Схема работы: Приобретение доли / партнерство</a:t>
            </a:r>
            <a:r>
              <a:rPr lang="en-US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6" name="Text 2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3351450" y="2273975"/>
            <a:ext cx="2519400" cy="218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сумма вложений </a:t>
            </a:r>
            <a:r>
              <a:rPr lang="en-US" sz="1200" b="1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 2.500.000 р</a:t>
            </a:r>
            <a:r>
              <a:rPr lang="en-US" sz="1400" b="1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1400" b="1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1400" b="1" dirty="0">
              <a:solidFill>
                <a:srgbClr val="A6BFA5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05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(договор о создании совместного бизнеса, договор об учреждении дочерней компании), доходность партнера ~ 44%, обеспечение имущество, оборудование, поголовье (находится в долевой собственности), распределение прибыли в соответствии долей 
50 на 50;
</a:t>
            </a:r>
            <a:endParaRPr lang="en-US" sz="1000" dirty="0"/>
          </a:p>
        </p:txBody>
      </p:sp>
      <p:sp>
        <p:nvSpPr>
          <p:cNvPr id="8" name="Text 4"/>
          <p:cNvSpPr txBox="1"/>
          <p:nvPr/>
        </p:nvSpPr>
        <p:spPr>
          <a:xfrm>
            <a:off x="6165302" y="2273975"/>
            <a:ext cx="2715230" cy="218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сумма </a:t>
            </a:r>
            <a:r>
              <a:rPr lang="en-US" sz="1200" b="1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вложений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b="1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10.000.000</a:t>
            </a:r>
            <a:r>
              <a:rPr lang="ru-RU" sz="1200" b="1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р. </a:t>
            </a:r>
            <a:r>
              <a:rPr lang="en-US" sz="1050" dirty="0">
                <a:solidFill>
                  <a:srgbClr val="A6BFA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(договор о создании совместного бизнеса, договор об учреждении дочерней компании), доходность ~ 52%, обеспечение имущество, оборудование, поголовье (партнер может влиять на операционную систему), прибыль распределяется в соответствии долей 50 на 50
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50" y="1159663"/>
            <a:ext cx="2586000" cy="176777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854" y="1159663"/>
            <a:ext cx="2586000" cy="176777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657" y="1159663"/>
            <a:ext cx="2586000" cy="176777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100" dirty="0"/>
          </a:p>
        </p:txBody>
      </p:sp>
      <p:sp>
        <p:nvSpPr>
          <p:cNvPr id="9" name="Text 1"/>
          <p:cNvSpPr txBox="1"/>
          <p:nvPr/>
        </p:nvSpPr>
        <p:spPr>
          <a:xfrm>
            <a:off x="406975" y="220691"/>
            <a:ext cx="8369700" cy="72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Этапы запуска инвестиционного проекта
</a:t>
            </a:r>
            <a:endParaRPr lang="en-US" sz="2400" dirty="0"/>
          </a:p>
        </p:txBody>
      </p:sp>
      <p:sp>
        <p:nvSpPr>
          <p:cNvPr id="10" name="Text 2"/>
          <p:cNvSpPr txBox="1"/>
          <p:nvPr/>
        </p:nvSpPr>
        <p:spPr>
          <a:xfrm>
            <a:off x="406975" y="3695075"/>
            <a:ext cx="2586000" cy="99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7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 получения инвестиций осуществляется закупка животных и технологического оборудования, необходимых для начала производства премиальной продукции. Данные процессы проходят с максимальной прозрачностью.
</a:t>
            </a:r>
            <a:endParaRPr lang="en-US" sz="1057" dirty="0"/>
          </a:p>
        </p:txBody>
      </p:sp>
      <p:sp>
        <p:nvSpPr>
          <p:cNvPr id="11" name="Text 3"/>
          <p:cNvSpPr txBox="1"/>
          <p:nvPr/>
        </p:nvSpPr>
        <p:spPr>
          <a:xfrm>
            <a:off x="406975" y="3155724"/>
            <a:ext cx="2586000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75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Первичное финансирование и закупки
</a:t>
            </a:r>
            <a:endParaRPr lang="en-US" sz="1375" dirty="0"/>
          </a:p>
        </p:txBody>
      </p:sp>
      <p:sp>
        <p:nvSpPr>
          <p:cNvPr id="12" name="Text 4"/>
          <p:cNvSpPr txBox="1"/>
          <p:nvPr/>
        </p:nvSpPr>
        <p:spPr>
          <a:xfrm>
            <a:off x="3298850" y="3155724"/>
            <a:ext cx="2586000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75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Регистрация и сертификация продукции
</a:t>
            </a:r>
            <a:endParaRPr lang="en-US" sz="1375" dirty="0"/>
          </a:p>
        </p:txBody>
      </p:sp>
      <p:sp>
        <p:nvSpPr>
          <p:cNvPr id="13" name="Text 5"/>
          <p:cNvSpPr txBox="1"/>
          <p:nvPr/>
        </p:nvSpPr>
        <p:spPr>
          <a:xfrm>
            <a:off x="3298850" y="3695075"/>
            <a:ext cx="2586000" cy="99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4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Производство регистрируется в соответствующих органах, проводится сертификация, соответствующая экологическим стандартам. Данная продукция сертифицируется по стандартам "ЭКО".
</a:t>
            </a:r>
            <a:endParaRPr lang="en-US" sz="1124" dirty="0"/>
          </a:p>
        </p:txBody>
      </p:sp>
      <p:sp>
        <p:nvSpPr>
          <p:cNvPr id="14" name="Text 6"/>
          <p:cNvSpPr txBox="1"/>
          <p:nvPr/>
        </p:nvSpPr>
        <p:spPr>
          <a:xfrm>
            <a:off x="6190652" y="3155724"/>
            <a:ext cx="2586000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75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Выход на рынок и масштабирование
</a:t>
            </a:r>
            <a:endParaRPr lang="en-US" sz="1375" dirty="0"/>
          </a:p>
        </p:txBody>
      </p:sp>
      <p:sp>
        <p:nvSpPr>
          <p:cNvPr id="15" name="Text 7"/>
          <p:cNvSpPr txBox="1"/>
          <p:nvPr/>
        </p:nvSpPr>
        <p:spPr>
          <a:xfrm>
            <a:off x="6190652" y="3695075"/>
            <a:ext cx="2586000" cy="99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4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 начала реализации продукции осуществляется реализации на наш рынок сбыта с постепенным расширением  и привлечением дополнительных грантов для масштабирования деятельности.
</a:t>
            </a:r>
            <a:endParaRPr lang="en-US" sz="1124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700" y="1674553"/>
            <a:ext cx="4365000" cy="1861544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394804" y="4092575"/>
            <a:ext cx="4365000" cy="26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10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Рыночные исследования России
</a:t>
            </a:r>
            <a:endParaRPr lang="en-US" sz="1100" dirty="0"/>
          </a:p>
        </p:txBody>
      </p:sp>
      <p:sp>
        <p:nvSpPr>
          <p:cNvPr id="6" name="Text 1"/>
          <p:cNvSpPr txBox="1"/>
          <p:nvPr/>
        </p:nvSpPr>
        <p:spPr>
          <a:xfrm>
            <a:off x="538075" y="1660975"/>
            <a:ext cx="3565200" cy="83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8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демонстрирует показатели доходности основных инвестиционных сфер в сравнении с предложенным проектом.
</a:t>
            </a:r>
            <a:endParaRPr lang="en-US" sz="1280" dirty="0"/>
          </a:p>
        </p:txBody>
      </p:sp>
      <p:sp>
        <p:nvSpPr>
          <p:cNvPr id="7" name="Text 2"/>
          <p:cNvSpPr txBox="1"/>
          <p:nvPr/>
        </p:nvSpPr>
        <p:spPr>
          <a:xfrm>
            <a:off x="538075" y="2930625"/>
            <a:ext cx="3565200" cy="83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Предложенный проект лидирует по доходности среди традиционных секторов при сопоставимом уровне рисков.
</a:t>
            </a:r>
            <a:endParaRPr lang="en-US" sz="1300" dirty="0"/>
          </a:p>
        </p:txBody>
      </p:sp>
      <p:sp>
        <p:nvSpPr>
          <p:cNvPr id="8" name="Text 3"/>
          <p:cNvSpPr txBox="1"/>
          <p:nvPr/>
        </p:nvSpPr>
        <p:spPr>
          <a:xfrm>
            <a:off x="337925" y="313148"/>
            <a:ext cx="8438700" cy="83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Сравнительный анализ доходности инвестиционных секторов
</a:t>
            </a:r>
            <a:endParaRPr lang="en-US" sz="2400" dirty="0"/>
          </a:p>
        </p:txBody>
      </p:sp>
      <p:sp>
        <p:nvSpPr>
          <p:cNvPr id="9" name="Text 4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1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E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882744" y="2133575"/>
            <a:ext cx="2113800" cy="246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Планируется увеличение поголовья животных с одновременным географическим расширением рынков сбыта, включая ключевые регионы и туристические центры.
</a:t>
            </a:r>
            <a:endParaRPr lang="en-US" sz="1300" dirty="0"/>
          </a:p>
        </p:txBody>
      </p:sp>
      <p:sp>
        <p:nvSpPr>
          <p:cNvPr id="5" name="Text 1"/>
          <p:cNvSpPr txBox="1"/>
          <p:nvPr/>
        </p:nvSpPr>
        <p:spPr>
          <a:xfrm>
            <a:off x="321350" y="412500"/>
            <a:ext cx="8455200" cy="144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Потенциал расширения и масштабирования проекта
</a:t>
            </a:r>
            <a:endParaRPr lang="en-US" sz="2400" dirty="0"/>
          </a:p>
        </p:txBody>
      </p:sp>
      <p:sp>
        <p:nvSpPr>
          <p:cNvPr id="6" name="Text 2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3813970" y="2133650"/>
            <a:ext cx="2113800" cy="246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Дополнительное финансирование направляется на модернизацию технологического оборудования, что повышает производительность и качество продукции.
</a:t>
            </a:r>
            <a:endParaRPr lang="en-US" sz="1300" dirty="0"/>
          </a:p>
        </p:txBody>
      </p:sp>
      <p:sp>
        <p:nvSpPr>
          <p:cNvPr id="8" name="Text 4"/>
          <p:cNvSpPr txBox="1"/>
          <p:nvPr/>
        </p:nvSpPr>
        <p:spPr>
          <a:xfrm>
            <a:off x="6690919" y="2133650"/>
            <a:ext cx="2113800" cy="246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Реализация маркетинговых стратегий и развитие партнерских связей способствует укреплению позиций на рынке и расширению .
</a:t>
            </a:r>
            <a:endParaRPr lang="en-US" sz="13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406550" y="973425"/>
            <a:ext cx="4356900" cy="318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Инвестиционная привлекательность и перспективы роста
</a:t>
            </a:r>
            <a:r>
              <a:rPr lang="en-US" sz="140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 обеспечивает стабильную доходность с минимальными рисками за счёт прозрачного управления, государственной поддержки и устойчивого спроса, создавая надёжную платформу для долгосрочных вложений.
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00" y="2514555"/>
            <a:ext cx="8421600" cy="194914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1200" y="1308338"/>
            <a:ext cx="8421600" cy="86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73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Российский рынок эко-продуктов растёт на 8% в год, с оборотом свыше 1 трлн рублей. Рынок данных продуктов на октябрь 2025 года обеспечен не более, чем на 50% в данном сегменте (из доклада Правительства Р.Ф.) Проект создаёт канал прямых продаж, обеспечивая контроль качества и премиум-статус продукции.
</a:t>
            </a:r>
            <a:endParaRPr lang="en-US" sz="1473" dirty="0"/>
          </a:p>
        </p:txBody>
      </p:sp>
      <p:sp>
        <p:nvSpPr>
          <p:cNvPr id="5" name="Text 1"/>
          <p:cNvSpPr txBox="1"/>
          <p:nvPr/>
        </p:nvSpPr>
        <p:spPr>
          <a:xfrm>
            <a:off x="361200" y="365375"/>
            <a:ext cx="8421600" cy="60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Рынок органической продукции в России и задачи проекта
</a:t>
            </a:r>
            <a:endParaRPr lang="en-US" sz="2400" dirty="0"/>
          </a:p>
        </p:txBody>
      </p:sp>
      <p:sp>
        <p:nvSpPr>
          <p:cNvPr id="6" name="Text 2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06975" y="1666350"/>
            <a:ext cx="3988200" cy="95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95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Премиальная экологическая продукция востребована ведущими торговыми сетями и ресторанным бизнесом, подтверждая успешность рыночного предложения и сильный потребительский спрос. Дефицит данной продукции даже в премиальных магазинах показывает состояние рынка на сегодняшний день. Существует устойчивый потребительский спрос на указанную продукцию, однако покупатели испытывают трудности с её поиском.
</a:t>
            </a:r>
            <a:endParaRPr lang="en-US" sz="895" dirty="0"/>
          </a:p>
        </p:txBody>
      </p:sp>
      <p:sp>
        <p:nvSpPr>
          <p:cNvPr id="5" name="Text 1"/>
          <p:cNvSpPr txBox="1"/>
          <p:nvPr/>
        </p:nvSpPr>
        <p:spPr>
          <a:xfrm>
            <a:off x="337925" y="247012"/>
            <a:ext cx="8421600" cy="95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преимущества инвестиционного проекта
</a:t>
            </a:r>
            <a:endParaRPr lang="en-US" sz="2400" dirty="0"/>
          </a:p>
        </p:txBody>
      </p:sp>
      <p:sp>
        <p:nvSpPr>
          <p:cNvPr id="6" name="Text 2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4817875" y="1666350"/>
            <a:ext cx="3988200" cy="95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Активы проекта включают землю, недвижимость, оборудование и поголовье животных, что обеспечивает надёжную материальную базу и защиту капитала инвесторов.
</a:t>
            </a:r>
            <a:endParaRPr lang="en-US" sz="1200" dirty="0"/>
          </a:p>
        </p:txBody>
      </p:sp>
      <p:sp>
        <p:nvSpPr>
          <p:cNvPr id="8" name="Text 4"/>
          <p:cNvSpPr txBox="1"/>
          <p:nvPr/>
        </p:nvSpPr>
        <p:spPr>
          <a:xfrm>
            <a:off x="406975" y="3040080"/>
            <a:ext cx="3988200" cy="102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Минимальный гарантированный ежемесячный доход 2–2,5% (прописанный в договоре)  обеспечивает стабильность вложений в первые этапы, а годовая доходность достигает 36–52%, подтверждая эффективность бизнеса.
</a:t>
            </a:r>
            <a:endParaRPr lang="en-US" sz="1200" dirty="0"/>
          </a:p>
        </p:txBody>
      </p:sp>
      <p:sp>
        <p:nvSpPr>
          <p:cNvPr id="9" name="Text 5"/>
          <p:cNvSpPr txBox="1"/>
          <p:nvPr/>
        </p:nvSpPr>
        <p:spPr>
          <a:xfrm>
            <a:off x="4817875" y="3040080"/>
            <a:ext cx="3988200" cy="102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 в государственных грантовых и субсидийных программах повышает капитализацию проекта и снижает финансовые риски для инвесторов.
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75" y="1299508"/>
            <a:ext cx="4158300" cy="274838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5124117" y="1877039"/>
            <a:ext cx="3502800" cy="82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53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Наиболее значительный рост наблюдается в Москве и Московской области, отражая концентрацию покупательской способности.
</a:t>
            </a:r>
            <a:endParaRPr lang="en-US" sz="1253" dirty="0"/>
          </a:p>
        </p:txBody>
      </p:sp>
      <p:sp>
        <p:nvSpPr>
          <p:cNvPr id="7" name="Text 1"/>
          <p:cNvSpPr txBox="1"/>
          <p:nvPr/>
        </p:nvSpPr>
        <p:spPr>
          <a:xfrm>
            <a:off x="406962" y="4149213"/>
            <a:ext cx="4158300" cy="26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Минсельхоз РФ
</a:t>
            </a:r>
            <a:endParaRPr lang="en-US" sz="1100" dirty="0"/>
          </a:p>
        </p:txBody>
      </p:sp>
      <p:sp>
        <p:nvSpPr>
          <p:cNvPr id="8" name="Text 2"/>
          <p:cNvSpPr txBox="1"/>
          <p:nvPr/>
        </p:nvSpPr>
        <p:spPr>
          <a:xfrm>
            <a:off x="5124117" y="3170989"/>
            <a:ext cx="3502800" cy="82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93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Рынок органических продуктов демонстрирует устойчивое ежегодное увеличение объёма продаж, укрепляя перспективы инвестиций.
</a:t>
            </a:r>
            <a:endParaRPr lang="en-US" sz="1193" dirty="0"/>
          </a:p>
        </p:txBody>
      </p:sp>
      <p:sp>
        <p:nvSpPr>
          <p:cNvPr id="9" name="Text 3"/>
          <p:cNvSpPr txBox="1"/>
          <p:nvPr/>
        </p:nvSpPr>
        <p:spPr>
          <a:xfrm>
            <a:off x="337925" y="368223"/>
            <a:ext cx="8438700" cy="75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рынка экологически чистых продуктов в России (2022–2025)
</a:t>
            </a:r>
            <a:endParaRPr lang="en-US" sz="2400" dirty="0"/>
          </a:p>
        </p:txBody>
      </p:sp>
      <p:sp>
        <p:nvSpPr>
          <p:cNvPr id="10" name="Text 4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50" y="1159663"/>
            <a:ext cx="2586000" cy="176777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854" y="1159663"/>
            <a:ext cx="2586000" cy="176777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657" y="1159663"/>
            <a:ext cx="2586000" cy="176777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100" dirty="0"/>
          </a:p>
        </p:txBody>
      </p:sp>
      <p:sp>
        <p:nvSpPr>
          <p:cNvPr id="9" name="Text 1"/>
          <p:cNvSpPr txBox="1"/>
          <p:nvPr/>
        </p:nvSpPr>
        <p:spPr>
          <a:xfrm>
            <a:off x="406975" y="220691"/>
            <a:ext cx="8369700" cy="72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Механизмы снижения инвестиционных рисков
</a:t>
            </a:r>
            <a:endParaRPr lang="en-US" sz="2400" dirty="0"/>
          </a:p>
        </p:txBody>
      </p:sp>
      <p:sp>
        <p:nvSpPr>
          <p:cNvPr id="10" name="Text 2"/>
          <p:cNvSpPr txBox="1"/>
          <p:nvPr/>
        </p:nvSpPr>
        <p:spPr>
          <a:xfrm>
            <a:off x="406975" y="3695075"/>
            <a:ext cx="2586000" cy="99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935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Все инвестиции направляются на приобретение поголовья и оборудования, что отражается в официальной бухгалтерской документации и подкрепляет финансовую устойчивость проекта. 
А, также, фото и видео отчетность, что подтверждает прозрачность работы и использования целевых средств.
</a:t>
            </a:r>
            <a:endParaRPr lang="en-US" sz="935" dirty="0"/>
          </a:p>
        </p:txBody>
      </p:sp>
      <p:sp>
        <p:nvSpPr>
          <p:cNvPr id="11" name="Text 3"/>
          <p:cNvSpPr txBox="1"/>
          <p:nvPr/>
        </p:nvSpPr>
        <p:spPr>
          <a:xfrm>
            <a:off x="406975" y="3155724"/>
            <a:ext cx="2586000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98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Материальная база проекта
</a:t>
            </a:r>
            <a:endParaRPr lang="en-US" sz="1498" dirty="0"/>
          </a:p>
        </p:txBody>
      </p:sp>
      <p:sp>
        <p:nvSpPr>
          <p:cNvPr id="12" name="Text 4"/>
          <p:cNvSpPr txBox="1"/>
          <p:nvPr/>
        </p:nvSpPr>
        <p:spPr>
          <a:xfrm>
            <a:off x="3298850" y="3155724"/>
            <a:ext cx="2586000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75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Наличие собственного рынка сбыта
</a:t>
            </a:r>
            <a:endParaRPr lang="en-US" sz="1375" dirty="0"/>
          </a:p>
        </p:txBody>
      </p:sp>
      <p:sp>
        <p:nvSpPr>
          <p:cNvPr id="13" name="Text 5"/>
          <p:cNvSpPr txBox="1"/>
          <p:nvPr/>
        </p:nvSpPr>
        <p:spPr>
          <a:xfrm>
            <a:off x="3298850" y="3695075"/>
            <a:ext cx="2586000" cy="99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876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Преимущественно из конечных покупателей формирование правильной целевой аудитории (ЗОЖ, спортсмены, средний класс, который ценит формулу "мы то - что мы едим"). Поставка осуществляется по принципу : "утром на грядке - в обед на столе". Таким образом, при таком общем качестве люди становятся нашими постоянными покупателями.
</a:t>
            </a:r>
            <a:endParaRPr lang="en-US" sz="876" dirty="0"/>
          </a:p>
        </p:txBody>
      </p:sp>
      <p:sp>
        <p:nvSpPr>
          <p:cNvPr id="14" name="Text 6"/>
          <p:cNvSpPr txBox="1"/>
          <p:nvPr/>
        </p:nvSpPr>
        <p:spPr>
          <a:xfrm>
            <a:off x="6190652" y="3155724"/>
            <a:ext cx="2586000" cy="4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Грантовая поддержка
</a:t>
            </a:r>
            <a:endParaRPr lang="en-US" sz="1600" dirty="0"/>
          </a:p>
        </p:txBody>
      </p:sp>
      <p:sp>
        <p:nvSpPr>
          <p:cNvPr id="15" name="Text 7"/>
          <p:cNvSpPr txBox="1"/>
          <p:nvPr/>
        </p:nvSpPr>
        <p:spPr>
          <a:xfrm>
            <a:off x="6190652" y="3695075"/>
            <a:ext cx="2586000" cy="99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87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 в федеральных грантовых программах повышает капитал предприятия и снижает финансовую нагрузку инвесторов, способствуя дополнительной защите вложенных средств. Размер грантов доходит до 70% от вложенных средств.
</a:t>
            </a:r>
            <a:endParaRPr lang="en-US" sz="1087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59300" y="2314400"/>
            <a:ext cx="2519400" cy="218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0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Инвестиционные договоры предусматривают минимальный гарантированный ежемесячный доход в диапазоне 2–2,5%, обеспечивая стабильность и безопасность вложений на начальном этапе.
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337925" y="365350"/>
            <a:ext cx="8394600" cy="122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Договорные гарантии доходности
</a:t>
            </a:r>
            <a:endParaRPr lang="en-US" sz="2400" dirty="0"/>
          </a:p>
        </p:txBody>
      </p:sp>
      <p:sp>
        <p:nvSpPr>
          <p:cNvPr id="6" name="Text 2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3351450" y="2314400"/>
            <a:ext cx="2519400" cy="218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0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Годовая доходность проекта достигает 36–52%, отражая успешное развитие бизнеса и высокую рентабельность инвестиций.
</a:t>
            </a:r>
            <a:endParaRPr lang="en-US" sz="1100" dirty="0"/>
          </a:p>
        </p:txBody>
      </p:sp>
      <p:sp>
        <p:nvSpPr>
          <p:cNvPr id="8" name="Text 4"/>
          <p:cNvSpPr txBox="1"/>
          <p:nvPr/>
        </p:nvSpPr>
        <p:spPr>
          <a:xfrm>
            <a:off x="6154450" y="2314400"/>
            <a:ext cx="2519400" cy="218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0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Регулярная и прозрачная финансовая отчётность позволяет инвесторам отслеживать эффективность использования капитала и соблюдение договорных обязательств.
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00" y="3030119"/>
            <a:ext cx="8352600" cy="1566113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95700" y="1916125"/>
            <a:ext cx="3880500" cy="94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 активно привлекает гранты, покрывающие от 30% до 70% вложенных средств, что удваивает или более увеличивает инвестиционный капитал.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763625" y="1894475"/>
            <a:ext cx="3880500" cy="94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Пример инвестиций: 10 млн рублей собственных средств приводят к привлечению до 20 млн рублей грантов, обеспечивая общие вложения в размере 30 млн и повышения доходности.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95700" y="328500"/>
            <a:ext cx="8380800" cy="88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Государственная поддержка и грантовые программы
</a:t>
            </a:r>
            <a:endParaRPr lang="en-US" sz="2400" dirty="0"/>
          </a:p>
        </p:txBody>
      </p:sp>
      <p:sp>
        <p:nvSpPr>
          <p:cNvPr id="8" name="Text 3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4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75" y="1299508"/>
            <a:ext cx="4158300" cy="274838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5124117" y="1877039"/>
            <a:ext cx="3502800" cy="82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78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Позитивная тенденция показывает возрастающую эффективность управления проектом и привлекательность инвестиций.
</a:t>
            </a:r>
            <a:endParaRPr lang="en-US" sz="1278" dirty="0"/>
          </a:p>
        </p:txBody>
      </p:sp>
      <p:sp>
        <p:nvSpPr>
          <p:cNvPr id="7" name="Text 1"/>
          <p:cNvSpPr txBox="1"/>
          <p:nvPr/>
        </p:nvSpPr>
        <p:spPr>
          <a:xfrm>
            <a:off x="406962" y="4149213"/>
            <a:ext cx="4158300" cy="26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dirty="0"/>
          </a:p>
        </p:txBody>
      </p:sp>
      <p:sp>
        <p:nvSpPr>
          <p:cNvPr id="8" name="Text 2"/>
          <p:cNvSpPr txBox="1"/>
          <p:nvPr/>
        </p:nvSpPr>
        <p:spPr>
          <a:xfrm>
            <a:off x="5124117" y="3170989"/>
            <a:ext cx="3502800" cy="820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95" dirty="0">
                <a:solidFill>
                  <a:srgbClr val="8EB0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доходности подтверждает стабильное увеличение капиталовложений и успешное выполнение планов проекта.
</a:t>
            </a:r>
            <a:endParaRPr lang="en-US" sz="1295" dirty="0"/>
          </a:p>
        </p:txBody>
      </p:sp>
      <p:sp>
        <p:nvSpPr>
          <p:cNvPr id="9" name="Text 3"/>
          <p:cNvSpPr txBox="1"/>
          <p:nvPr/>
        </p:nvSpPr>
        <p:spPr>
          <a:xfrm>
            <a:off x="337925" y="368223"/>
            <a:ext cx="8438700" cy="75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E7F9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Динамика доходности инвестиций (годовая процентная ставка)
</a:t>
            </a:r>
            <a:endParaRPr lang="en-US" sz="2400" dirty="0"/>
          </a:p>
        </p:txBody>
      </p:sp>
      <p:sp>
        <p:nvSpPr>
          <p:cNvPr id="10" name="Text 4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31" y="1502228"/>
            <a:ext cx="218400" cy="2184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056" y="1514361"/>
            <a:ext cx="218400" cy="19413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231" y="3326715"/>
            <a:ext cx="218400" cy="17472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8702125" y="4766850"/>
            <a:ext cx="411300" cy="110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557F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100" dirty="0"/>
          </a:p>
        </p:txBody>
      </p:sp>
      <p:sp>
        <p:nvSpPr>
          <p:cNvPr id="10" name="Text 1"/>
          <p:cNvSpPr txBox="1"/>
          <p:nvPr/>
        </p:nvSpPr>
        <p:spPr>
          <a:xfrm>
            <a:off x="407025" y="324475"/>
            <a:ext cx="8369700" cy="7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Потребительский спрос </a:t>
            </a:r>
            <a:r>
              <a:rPr lang="en-US" sz="2400" dirty="0" err="1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</a:t>
            </a:r>
            <a:r>
              <a:rPr lang="en-US" sz="2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dirty="0" err="1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премиальн</a:t>
            </a:r>
            <a:r>
              <a:rPr lang="ru-RU" sz="2400" dirty="0" err="1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ые</a:t>
            </a:r>
            <a:r>
              <a:rPr lang="en-US" sz="2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dirty="0" err="1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экологически</a:t>
            </a:r>
            <a:r>
              <a:rPr lang="en-US" sz="2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dirty="0" err="1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чист</a:t>
            </a:r>
            <a:r>
              <a:rPr lang="ru-RU" sz="2400" dirty="0" err="1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ые</a:t>
            </a:r>
            <a:r>
              <a:rPr lang="en-US" sz="2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продукты</a:t>
            </a:r>
            <a:r>
              <a:rPr lang="en-US" sz="2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11" name="Text 2"/>
          <p:cNvSpPr txBox="1"/>
          <p:nvPr/>
        </p:nvSpPr>
        <p:spPr>
          <a:xfrm>
            <a:off x="870138" y="1433978"/>
            <a:ext cx="3444600" cy="35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экологической осознанности
</a:t>
            </a:r>
            <a:endParaRPr lang="en-US" sz="1400" dirty="0"/>
          </a:p>
        </p:txBody>
      </p:sp>
      <p:sp>
        <p:nvSpPr>
          <p:cNvPr id="12" name="Text 3"/>
          <p:cNvSpPr txBox="1"/>
          <p:nvPr/>
        </p:nvSpPr>
        <p:spPr>
          <a:xfrm>
            <a:off x="332475" y="1996275"/>
            <a:ext cx="3982200" cy="889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Потребители всё активнее выбирают биопродукты, заботясь о здоровье и окружающей среде, что стимулирует спрос на качественное мясо высшего класса.
</a:t>
            </a:r>
            <a:endParaRPr lang="en-US" sz="1200" dirty="0"/>
          </a:p>
        </p:txBody>
      </p:sp>
      <p:sp>
        <p:nvSpPr>
          <p:cNvPr id="13" name="Text 4"/>
          <p:cNvSpPr txBox="1"/>
          <p:nvPr/>
        </p:nvSpPr>
        <p:spPr>
          <a:xfrm>
            <a:off x="5217925" y="1433975"/>
            <a:ext cx="3558900" cy="35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14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Прямой путь : от поля до полки без посредников»
</a:t>
            </a:r>
            <a:endParaRPr lang="en-US" sz="1214" dirty="0"/>
          </a:p>
        </p:txBody>
      </p:sp>
      <p:sp>
        <p:nvSpPr>
          <p:cNvPr id="14" name="Text 5"/>
          <p:cNvSpPr txBox="1"/>
          <p:nvPr/>
        </p:nvSpPr>
        <p:spPr>
          <a:xfrm>
            <a:off x="4680325" y="1994300"/>
            <a:ext cx="4096500" cy="889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15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Исключение из схемы нашей работы партнеров-поставщиков, ритейлеров и прочих посредников, которые зарабатывают на каждом этапе поставки продукции до конечного покупателя и выход на концепцию модели " сами вырастили - сами продали покупателю" позволяет получить максимальную доходность проекта.
</a:t>
            </a:r>
            <a:endParaRPr lang="en-US" sz="1015" dirty="0"/>
          </a:p>
        </p:txBody>
      </p:sp>
      <p:sp>
        <p:nvSpPr>
          <p:cNvPr id="15" name="Text 6"/>
          <p:cNvSpPr txBox="1"/>
          <p:nvPr/>
        </p:nvSpPr>
        <p:spPr>
          <a:xfrm>
            <a:off x="870166" y="3236625"/>
            <a:ext cx="7906500" cy="35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рынки сбыта
</a:t>
            </a:r>
            <a:endParaRPr lang="en-US" sz="1400" dirty="0"/>
          </a:p>
        </p:txBody>
      </p:sp>
      <p:sp>
        <p:nvSpPr>
          <p:cNvPr id="16" name="Text 7"/>
          <p:cNvSpPr txBox="1"/>
          <p:nvPr/>
        </p:nvSpPr>
        <p:spPr>
          <a:xfrm>
            <a:off x="332475" y="3773875"/>
            <a:ext cx="8444100" cy="768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4282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Наибольший спрос наблюдается в мегаполисах и туристических регионах с высоким уровнем доходов и вниманием к качеству питания. 
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8285</TotalTime>
  <Words>1242</Words>
  <Application>Microsoft Office PowerPoint</Application>
  <PresentationFormat>Экран (16:9)</PresentationFormat>
  <Paragraphs>94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Карина Юдина</cp:lastModifiedBy>
  <cp:revision>5</cp:revision>
  <dcterms:created xsi:type="dcterms:W3CDTF">2025-11-26T01:16:37Z</dcterms:created>
  <dcterms:modified xsi:type="dcterms:W3CDTF">2026-01-22T16:14:58Z</dcterms:modified>
</cp:coreProperties>
</file>