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5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6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8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5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6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9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6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3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3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57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234BCA-B7E2-4753-8ADD-3059887199B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F0DD0A7-091B-42CA-AD6F-C18F714443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5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Франшиза сети магазинов сантехники «</a:t>
            </a:r>
            <a:r>
              <a:rPr lang="ru-RU" dirty="0" err="1" smtClean="0"/>
              <a:t>Сантрейдом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Стабильный </a:t>
            </a:r>
            <a:r>
              <a:rPr lang="ru-RU" dirty="0" smtClean="0"/>
              <a:t>бизнес </a:t>
            </a:r>
            <a:r>
              <a:rPr lang="ru-RU" dirty="0"/>
              <a:t>с опытом работы с 2009 года на рынке сантехники.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342" y="2054062"/>
            <a:ext cx="2800743" cy="2800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42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37036" cy="4601183"/>
          </a:xfrm>
        </p:spPr>
        <p:txBody>
          <a:bodyPr/>
          <a:lstStyle/>
          <a:p>
            <a:r>
              <a:rPr lang="ru-RU" dirty="0"/>
              <a:t>О компании «</a:t>
            </a:r>
            <a:r>
              <a:rPr lang="ru-RU" dirty="0" err="1" smtClean="0"/>
              <a:t>Сантрейдом</a:t>
            </a:r>
            <a:r>
              <a:rPr lang="ru-RU" dirty="0" smtClean="0"/>
              <a:t>»: </a:t>
            </a:r>
            <a:r>
              <a:rPr lang="ru-RU" dirty="0"/>
              <a:t>15 лет успеха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754143"/>
            <a:ext cx="2880324" cy="53544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Мы работаем с 2009 года, смогли преодолеть все экономические кризисы и развиваем собственную сеть </a:t>
            </a:r>
            <a:r>
              <a:rPr lang="ru-RU" dirty="0" smtClean="0"/>
              <a:t>магазинов</a:t>
            </a:r>
            <a:r>
              <a:rPr lang="ru-RU" dirty="0"/>
              <a:t>. Наш практический опыт и отточенные бизнес-процессы становятся надежной основой для партнеров.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748" y="754143"/>
            <a:ext cx="3960437" cy="5280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105" y="4838016"/>
            <a:ext cx="1774007" cy="1774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929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39162" cy="4601183"/>
          </a:xfrm>
        </p:spPr>
        <p:txBody>
          <a:bodyPr/>
          <a:lstStyle/>
          <a:p>
            <a:r>
              <a:rPr lang="ru-RU" dirty="0"/>
              <a:t>Ассортимент и формат «</a:t>
            </a:r>
            <a:r>
              <a:rPr lang="ru-RU" dirty="0" err="1" smtClean="0"/>
              <a:t>Сантрейдом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Эконом-сегмент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широкого круга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покупателей          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2829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 ассортименте представлены расходные материалы и бюджетная сантехника, востребованные ежедневно. Это обеспечивает стабильный поток клиентов, которые приобретают товары по доступной цене, начиная с 50 рублей.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818463" y="861814"/>
            <a:ext cx="3248605" cy="96949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endParaRPr lang="ru-RU" dirty="0" smtClean="0"/>
          </a:p>
          <a:p>
            <a:pPr>
              <a:lnSpc>
                <a:spcPct val="110000"/>
              </a:lnSpc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8000" dirty="0">
                <a:solidFill>
                  <a:schemeClr val="accent1">
                    <a:lumMod val="75000"/>
                  </a:schemeClr>
                </a:solidFill>
              </a:rPr>
              <a:t>. Премиальные решения для взыскательных клиентов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2829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Мы предлагаем надежную сантехнику среднего и высокого класса с высокой </a:t>
            </a:r>
            <a:r>
              <a:rPr lang="ru-RU" dirty="0" err="1"/>
              <a:t>маржой</a:t>
            </a:r>
            <a:r>
              <a:rPr lang="ru-RU" dirty="0"/>
              <a:t>. Ассортимент охватывает оборудование стоимостью до 50 000 рублей, что расширяет клиентскую базу и увеличивает прибыль.</a:t>
            </a: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t="7393" b="8325"/>
          <a:stretch/>
        </p:blipFill>
        <p:spPr>
          <a:xfrm>
            <a:off x="6078350" y="4501655"/>
            <a:ext cx="2528564" cy="2131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17" y="4791277"/>
            <a:ext cx="206672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Финансовые условия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24684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3200" dirty="0" smtClean="0"/>
              <a:t> </a:t>
            </a:r>
            <a:r>
              <a:rPr lang="ru-RU" dirty="0" smtClean="0"/>
              <a:t>Паушальный </a:t>
            </a:r>
            <a:r>
              <a:rPr lang="ru-RU" dirty="0"/>
              <a:t>взнос составляет </a:t>
            </a:r>
            <a:r>
              <a:rPr lang="ru-RU" dirty="0" smtClean="0"/>
              <a:t>500 </a:t>
            </a:r>
            <a:r>
              <a:rPr lang="ru-RU" dirty="0"/>
              <a:t>000 ₽ и включает право использования бренда, обучающие материалы и помощь при запуске. Это стартовый вклад в узнаваемость и поддержку бизнеса.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867912" y="3462136"/>
            <a:ext cx="3474720" cy="2652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3200" dirty="0" smtClean="0"/>
              <a:t> </a:t>
            </a:r>
            <a:r>
              <a:rPr lang="ru-RU" dirty="0" smtClean="0"/>
              <a:t>Минимальные </a:t>
            </a:r>
            <a:r>
              <a:rPr lang="ru-RU" dirty="0"/>
              <a:t>инвестиции начинаются от 700 000 ₽ с учетом площади магазина и ассортимента. Мы помогаем составить смету с оптимальной загрузкой витрин и контролем затрат.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252" y="839292"/>
            <a:ext cx="3934265" cy="52456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782" y="4788251"/>
            <a:ext cx="206672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52194" cy="4601183"/>
          </a:xfrm>
        </p:spPr>
        <p:txBody>
          <a:bodyPr/>
          <a:lstStyle/>
          <a:p>
            <a:r>
              <a:rPr lang="ru-RU" dirty="0"/>
              <a:t>Что вы получаете с франшизой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714161" y="754144"/>
            <a:ext cx="2667785" cy="93325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Доступ к проверенным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поставщикам 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скидкам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27295" y="1765979"/>
            <a:ext cx="2325498" cy="28955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Партнеры получают преимущества федеральных поставщиков и сетевых скидок, что позволяет закупать товары по выгодной цене и конкурировать на рынке.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idx="1"/>
          </p:nvPr>
        </p:nvSpPr>
        <p:spPr>
          <a:xfrm>
            <a:off x="6574976" y="493740"/>
            <a:ext cx="2325498" cy="9332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Автоматизация складского и товарного учета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idx="1"/>
          </p:nvPr>
        </p:nvSpPr>
        <p:spPr>
          <a:xfrm>
            <a:off x="9282040" y="524990"/>
            <a:ext cx="2325498" cy="93325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Поддержка и сопровождение на всех этапах</a:t>
            </a:r>
          </a:p>
        </p:txBody>
      </p:sp>
      <p:sp>
        <p:nvSpPr>
          <p:cNvPr id="13" name="Объект 6"/>
          <p:cNvSpPr>
            <a:spLocks noGrp="1"/>
          </p:cNvSpPr>
          <p:nvPr>
            <p:ph sz="half" idx="2"/>
          </p:nvPr>
        </p:nvSpPr>
        <p:spPr>
          <a:xfrm>
            <a:off x="6504667" y="1765979"/>
            <a:ext cx="2325498" cy="28955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Внедряется специальное программное обеспечение, упрощающее управление запасами и продажами, что повышает эффективность работы магазина.</a:t>
            </a:r>
          </a:p>
        </p:txBody>
      </p:sp>
      <p:sp>
        <p:nvSpPr>
          <p:cNvPr id="14" name="Объект 6"/>
          <p:cNvSpPr>
            <a:spLocks noGrp="1"/>
          </p:cNvSpPr>
          <p:nvPr>
            <p:ph sz="half" idx="2"/>
          </p:nvPr>
        </p:nvSpPr>
        <p:spPr>
          <a:xfrm>
            <a:off x="9282039" y="1765979"/>
            <a:ext cx="2325498" cy="28955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Помощь в формировании первой закупки с акцентом на ходовые товары и активная консультационная поддержка в процессе открытия и повседневного управления.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807" y="4663126"/>
            <a:ext cx="1764800" cy="15617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t="20449"/>
          <a:stretch/>
        </p:blipFill>
        <p:spPr>
          <a:xfrm>
            <a:off x="6669244" y="4938860"/>
            <a:ext cx="2412476" cy="191914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2797" y="4826524"/>
            <a:ext cx="2204741" cy="14530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928" y="4791277"/>
            <a:ext cx="206672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7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52194" cy="4601183"/>
          </a:xfrm>
        </p:spPr>
        <p:txBody>
          <a:bodyPr/>
          <a:lstStyle/>
          <a:p>
            <a:r>
              <a:rPr lang="ru-RU" dirty="0"/>
              <a:t>Поддержка партнеров</a:t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67911" y="744718"/>
            <a:ext cx="2425831" cy="101809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Обучающие материалы и консультации экспертов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2325498" cy="2895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Доступны детальные руководства, видео-уроки и персональные консультации для повышения компетенций в управлении магазином.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11" name="Текст 5"/>
          <p:cNvSpPr>
            <a:spLocks noGrp="1"/>
          </p:cNvSpPr>
          <p:nvPr>
            <p:ph type="body" idx="1"/>
          </p:nvPr>
        </p:nvSpPr>
        <p:spPr>
          <a:xfrm>
            <a:off x="6574976" y="744718"/>
            <a:ext cx="2325498" cy="942679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База знаний, шаблоны и актуальная обратная связь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idx="1"/>
          </p:nvPr>
        </p:nvSpPr>
        <p:spPr>
          <a:xfrm>
            <a:off x="9276462" y="556181"/>
            <a:ext cx="2416466" cy="120663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ru-RU" sz="4500" dirty="0" smtClean="0">
                <a:solidFill>
                  <a:schemeClr val="accent1">
                    <a:lumMod val="75000"/>
                  </a:schemeClr>
                </a:solidFill>
              </a:rPr>
              <a:t>Регулярные </a:t>
            </a:r>
            <a:r>
              <a:rPr lang="ru-RU" sz="4500" dirty="0">
                <a:solidFill>
                  <a:schemeClr val="accent1">
                    <a:lumMod val="75000"/>
                  </a:schemeClr>
                </a:solidFill>
              </a:rPr>
              <a:t>обновления и маркетинговые инструменты</a:t>
            </a:r>
          </a:p>
          <a:p>
            <a:endParaRPr lang="ru-RU" dirty="0"/>
          </a:p>
        </p:txBody>
      </p:sp>
      <p:sp>
        <p:nvSpPr>
          <p:cNvPr id="13" name="Объект 6"/>
          <p:cNvSpPr>
            <a:spLocks noGrp="1"/>
          </p:cNvSpPr>
          <p:nvPr>
            <p:ph sz="half" idx="2"/>
          </p:nvPr>
        </p:nvSpPr>
        <p:spPr>
          <a:xfrm>
            <a:off x="6574976" y="1930936"/>
            <a:ext cx="2325498" cy="28955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Предоставляем полнотекстовые шаблоны документов, чек-листы и отзывы клиентов для адаптации и улучшения бизнес-процессов.</a:t>
            </a:r>
          </a:p>
          <a:p>
            <a:endParaRPr lang="ru-RU" dirty="0"/>
          </a:p>
        </p:txBody>
      </p:sp>
      <p:sp>
        <p:nvSpPr>
          <p:cNvPr id="14" name="Объект 6"/>
          <p:cNvSpPr>
            <a:spLocks noGrp="1"/>
          </p:cNvSpPr>
          <p:nvPr>
            <p:ph sz="half" idx="2"/>
          </p:nvPr>
        </p:nvSpPr>
        <p:spPr>
          <a:xfrm>
            <a:off x="9148017" y="1687397"/>
            <a:ext cx="2790333" cy="339365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Консультируем в своевременном обновление товарного ассортимента в зависимости от </a:t>
            </a:r>
            <a:r>
              <a:rPr lang="ru-RU" dirty="0" smtClean="0"/>
              <a:t>сезонности, а также инструктируем </a:t>
            </a:r>
            <a:r>
              <a:rPr lang="ru-RU" dirty="0"/>
              <a:t>по размещению на различных площадках для эффективного привлечения покупателей.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514" y="4582986"/>
            <a:ext cx="2396896" cy="14980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811" y="4698599"/>
            <a:ext cx="1900250" cy="12668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3456" t="12658" r="8242" b="13848"/>
          <a:stretch/>
        </p:blipFill>
        <p:spPr>
          <a:xfrm>
            <a:off x="9728462" y="4930926"/>
            <a:ext cx="2045616" cy="19200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974" y="4791277"/>
            <a:ext cx="206672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2034" cy="4601183"/>
          </a:xfrm>
        </p:spPr>
        <p:txBody>
          <a:bodyPr/>
          <a:lstStyle/>
          <a:p>
            <a:r>
              <a:rPr lang="ru-RU" dirty="0"/>
              <a:t>Стабильный старт с франшизой «</a:t>
            </a:r>
            <a:r>
              <a:rPr lang="ru-RU" dirty="0" err="1" smtClean="0"/>
              <a:t>Сантрейдом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869268" y="768485"/>
            <a:ext cx="3494570" cy="53307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Готовое эффективное решение с полной поддержкой и индивидуальным подходом к вашему бизнесу.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Свяжитесь </a:t>
            </a:r>
            <a:r>
              <a:rPr lang="ru-RU" sz="2400" dirty="0"/>
              <a:t>с </a:t>
            </a:r>
            <a:r>
              <a:rPr lang="ru-RU" sz="2400" dirty="0" smtClean="0"/>
              <a:t>нами </a:t>
            </a:r>
            <a:r>
              <a:rPr lang="ru-RU" sz="2400" dirty="0"/>
              <a:t>для детального обсуждения и запуска проекта.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41" y="600828"/>
            <a:ext cx="4189784" cy="55863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502" y="4791277"/>
            <a:ext cx="206672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323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84</TotalTime>
  <Words>378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Corbel</vt:lpstr>
      <vt:lpstr>Wingdings</vt:lpstr>
      <vt:lpstr>Wingdings 2</vt:lpstr>
      <vt:lpstr>Рама</vt:lpstr>
      <vt:lpstr>Франшиза сети магазинов сантехники «Сантрейдом» </vt:lpstr>
      <vt:lpstr>О компании «Сантрейдом»: 15 лет успеха </vt:lpstr>
      <vt:lpstr>Ассортимент и формат «Сантрейдом»</vt:lpstr>
      <vt:lpstr>Финансовые условия</vt:lpstr>
      <vt:lpstr>Что вы получаете с франшизой</vt:lpstr>
      <vt:lpstr>Поддержка партнеров </vt:lpstr>
      <vt:lpstr>Стабильный старт с франшизой «Сантрейдом»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Франшиза сети магазинов сантехники «Сантрейдом» </dc:title>
  <dc:creator>User</dc:creator>
  <cp:lastModifiedBy>User</cp:lastModifiedBy>
  <cp:revision>11</cp:revision>
  <dcterms:created xsi:type="dcterms:W3CDTF">2026-02-03T04:30:20Z</dcterms:created>
  <dcterms:modified xsi:type="dcterms:W3CDTF">2026-02-11T05:20:28Z</dcterms:modified>
</cp:coreProperties>
</file>