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0" r:id="rId1"/>
    <p:sldMasterId id="2147483947" r:id="rId2"/>
  </p:sldMasterIdLst>
  <p:sldIdLst>
    <p:sldId id="294" r:id="rId3"/>
    <p:sldId id="291" r:id="rId4"/>
    <p:sldId id="293" r:id="rId5"/>
    <p:sldId id="290" r:id="rId6"/>
    <p:sldId id="295" r:id="rId7"/>
    <p:sldId id="292" r:id="rId8"/>
    <p:sldId id="288" r:id="rId9"/>
    <p:sldId id="296" r:id="rId10"/>
    <p:sldId id="25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dmi" initials="R" lastIdx="4" clrIdx="0">
    <p:extLst>
      <p:ext uri="{19B8F6BF-5375-455C-9EA6-DF929625EA0E}">
        <p15:presenceInfo xmlns:p15="http://schemas.microsoft.com/office/powerpoint/2012/main" userId="Redm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39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749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55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86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31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36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5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63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04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275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8647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27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9992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0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177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23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151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829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380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845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203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462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8834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905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37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4494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1258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2858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6918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136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2646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60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80FEE-9D2C-4BDF-9BCE-1984A412BBF3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2F500F2-86AD-401B-859C-D456325F8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8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  <p:sldLayoutId id="21474839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87B2C-8224-45C2-806D-DDC508765D1D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2C5CCC8-5943-4562-8FCD-1D8B33417B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24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EA7D65D-7649-4B4C-BFD2-789F569DF2F7}"/>
              </a:ext>
            </a:extLst>
          </p:cNvPr>
          <p:cNvSpPr txBox="1"/>
          <p:nvPr/>
        </p:nvSpPr>
        <p:spPr>
          <a:xfrm>
            <a:off x="565512" y="2459504"/>
            <a:ext cx="1091505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000" dirty="0"/>
              <a:t>Кто я? – 2 и 3 слайд;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000" dirty="0"/>
              <a:t>Условия партнерства – 4 и 5 слайд;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000" dirty="0"/>
              <a:t>Проекты и окупаемость инвестиций – 6 слайд;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 err="1">
                <a:ea typeface="+mj-ea"/>
                <a:cs typeface="+mj-cs"/>
              </a:rPr>
              <a:t>Ebitda</a:t>
            </a:r>
            <a:r>
              <a:rPr lang="en-US" sz="2000" dirty="0">
                <a:ea typeface="+mj-ea"/>
                <a:cs typeface="+mj-cs"/>
              </a:rPr>
              <a:t> </a:t>
            </a:r>
            <a:r>
              <a:rPr lang="ru-RU" sz="2000" dirty="0">
                <a:ea typeface="+mj-ea"/>
                <a:cs typeface="+mj-cs"/>
              </a:rPr>
              <a:t>по году – 7 слайд;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000" dirty="0">
              <a:ea typeface="+mj-ea"/>
              <a:cs typeface="+mj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000" dirty="0"/>
              <a:t>Финансовый отчёт магазина – 8 слайд.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BE7493-3EF0-4906-B69D-95EE44452394}"/>
              </a:ext>
            </a:extLst>
          </p:cNvPr>
          <p:cNvSpPr txBox="1"/>
          <p:nvPr/>
        </p:nvSpPr>
        <p:spPr>
          <a:xfrm>
            <a:off x="2475511" y="1288827"/>
            <a:ext cx="6286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>
                <a:solidFill>
                  <a:srgbClr val="FF0000"/>
                </a:solidFill>
              </a:rPr>
              <a:t>Пятёрочка франшиза</a:t>
            </a:r>
          </a:p>
        </p:txBody>
      </p:sp>
    </p:spTree>
    <p:extLst>
      <p:ext uri="{BB962C8B-B14F-4D97-AF65-F5344CB8AC3E}">
        <p14:creationId xmlns:p14="http://schemas.microsoft.com/office/powerpoint/2010/main" val="1952026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4DD90-E18B-46A2-A687-F8C7E41E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" y="231498"/>
            <a:ext cx="8596668" cy="370703"/>
          </a:xfrm>
        </p:spPr>
        <p:txBody>
          <a:bodyPr>
            <a:noAutofit/>
          </a:bodyPr>
          <a:lstStyle/>
          <a:p>
            <a:pPr fontAlgn="b">
              <a:spcBef>
                <a:spcPts val="0"/>
              </a:spcBef>
            </a:pPr>
            <a:r>
              <a:rPr lang="ru-RU" sz="2000" dirty="0"/>
              <a:t>Кто я?</a:t>
            </a:r>
            <a:br>
              <a:rPr lang="ru-RU" sz="2800" dirty="0"/>
            </a:b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Акопян Роман </a:t>
            </a:r>
            <a:r>
              <a:rPr lang="ru-RU" sz="1200" dirty="0" err="1">
                <a:solidFill>
                  <a:schemeClr val="tx1"/>
                </a:solidFill>
              </a:rPr>
              <a:t>Робикович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Юр лицо: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ИП Акопян Виктория </a:t>
            </a:r>
            <a:r>
              <a:rPr lang="ru-RU" sz="1200" dirty="0" err="1">
                <a:solidFill>
                  <a:schemeClr val="tx1"/>
                </a:solidFill>
              </a:rPr>
              <a:t>Робиковна</a:t>
            </a:r>
            <a:r>
              <a:rPr lang="ru-RU" sz="1200" dirty="0">
                <a:solidFill>
                  <a:schemeClr val="tx1"/>
                </a:solidFill>
              </a:rPr>
              <a:t> (сестра)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ИНН: 500802812434</a:t>
            </a:r>
            <a:br>
              <a:rPr lang="ru-RU" sz="1200" dirty="0">
                <a:solidFill>
                  <a:schemeClr val="tx1"/>
                </a:solidFill>
              </a:rPr>
            </a:b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Пятёрочка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Юр лицо: ООО «Агроторг»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ИНН: 7825706086</a:t>
            </a:r>
            <a:br>
              <a:rPr lang="ru-RU" sz="1200" dirty="0">
                <a:solidFill>
                  <a:schemeClr val="tx1"/>
                </a:solidFill>
              </a:rPr>
            </a:b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Работал в компании Х5 (Пятёрочка) с 2018 года.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В 2023 году компания запустила проект по развитию обратного франчайзинга, я был назначен ответственным за данный пилотный проект, (меня выбрали потому что с 2022 года я помогал франчайзи, работая в операционном отделе) целью проекта было разработать эффективную модель по привлечению новых франчайзи и развитию действующих. Конечной задачей было открыть 10 000 магазинов франчайзинга (на тот момент их было 300). В мои задачи входила разработка эффективной модели взаимодействия Х5 с франчайзи, моими усилиями мы внедрили новые бизнес процессы, сервисы и услуги для франчайзи, которые успешно работают до сих пор. </a:t>
            </a:r>
            <a:endParaRPr lang="ru-RU" sz="2800" i="1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B5556C-0BF0-49E1-86E5-B6A74ADBB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507" y="3846942"/>
            <a:ext cx="3973858" cy="27795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B7285C-334F-4D99-BFAC-0758B839C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97" y="3736568"/>
            <a:ext cx="3939922" cy="277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29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4DD90-E18B-46A2-A687-F8C7E41E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" y="231498"/>
            <a:ext cx="8596668" cy="370703"/>
          </a:xfrm>
        </p:spPr>
        <p:txBody>
          <a:bodyPr>
            <a:noAutofit/>
          </a:bodyPr>
          <a:lstStyle/>
          <a:p>
            <a:pPr fontAlgn="b">
              <a:spcBef>
                <a:spcPts val="0"/>
              </a:spcBef>
            </a:pPr>
            <a:r>
              <a:rPr lang="ru-RU" sz="2000" dirty="0"/>
              <a:t>Кто я?</a:t>
            </a:r>
            <a:br>
              <a:rPr lang="ru-RU" sz="2800" dirty="0"/>
            </a:br>
            <a:br>
              <a:rPr lang="ru-RU" sz="1200" dirty="0">
                <a:solidFill>
                  <a:schemeClr val="tx1"/>
                </a:solidFill>
              </a:rPr>
            </a:br>
            <a:endParaRPr lang="ru-RU" sz="2800" i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910A09-BBAF-4CE9-B653-0B820622110E}"/>
              </a:ext>
            </a:extLst>
          </p:cNvPr>
          <p:cNvSpPr/>
          <p:nvPr/>
        </p:nvSpPr>
        <p:spPr>
          <a:xfrm>
            <a:off x="271849" y="602201"/>
            <a:ext cx="10676237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С 2025 года я начал работать только с партнерами в зависимости от их запросов, разные франчайзи обращались ко мне на разных этапах от открытия магазина с нуля до ведения магазинов (организация рабочего процесса, набор и обучение персонала, управление бизнес процессами), а именно:</a:t>
            </a:r>
          </a:p>
          <a:p>
            <a:br>
              <a:rPr lang="ru-RU" sz="1200" dirty="0"/>
            </a:br>
            <a:r>
              <a:rPr lang="ru-RU" sz="1200" dirty="0"/>
              <a:t>-поиск локации под открытие новых объектов (имею ресурс получения хороших площадей с высоким трафиком);</a:t>
            </a:r>
            <a:br>
              <a:rPr lang="ru-RU" sz="1200" dirty="0"/>
            </a:br>
            <a:r>
              <a:rPr lang="ru-RU" sz="1200" dirty="0"/>
              <a:t>-переговоры с собственниками помещений, обсуждение цены и договоров (я знаю какую аренду на какой локации мы можем платить, чтобы зарабатывать);</a:t>
            </a:r>
            <a:br>
              <a:rPr lang="ru-RU" sz="1200" dirty="0"/>
            </a:br>
            <a:r>
              <a:rPr lang="ru-RU" sz="1200" dirty="0"/>
              <a:t>-заключение договоров с Х5, обсуждение агентского вознаграждение (</a:t>
            </a:r>
            <a:r>
              <a:rPr lang="ru-RU" sz="1200" dirty="0" err="1"/>
              <a:t>ав</a:t>
            </a:r>
            <a:r>
              <a:rPr lang="ru-RU" sz="1200" dirty="0"/>
              <a:t> – это основной заработок, который получает франчайзи от Х5, он формируется в виде процента от товарооборота);</a:t>
            </a:r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200" i="1" dirty="0">
                <a:solidFill>
                  <a:srgbClr val="FF0000"/>
                </a:solidFill>
              </a:rPr>
              <a:t>В таблице пример последнего кейса, сверху утвержденное</a:t>
            </a:r>
          </a:p>
          <a:p>
            <a:r>
              <a:rPr lang="ru-RU" sz="1200" i="1" dirty="0">
                <a:solidFill>
                  <a:srgbClr val="FF0000"/>
                </a:solidFill>
              </a:rPr>
              <a:t>АВ для всех магазинов с 2026 года, снизу то, что мне</a:t>
            </a:r>
          </a:p>
          <a:p>
            <a:r>
              <a:rPr lang="ru-RU" sz="1200" i="1" dirty="0">
                <a:solidFill>
                  <a:srgbClr val="FF0000"/>
                </a:solidFill>
              </a:rPr>
              <a:t>удалось согласовать партнеру. На выходе это огромная</a:t>
            </a:r>
          </a:p>
          <a:p>
            <a:r>
              <a:rPr lang="ru-RU" sz="1200" i="1" dirty="0">
                <a:solidFill>
                  <a:srgbClr val="FF0000"/>
                </a:solidFill>
              </a:rPr>
              <a:t>разница в чистой прибыли (могу предоставить все расчёты,</a:t>
            </a:r>
          </a:p>
          <a:p>
            <a:r>
              <a:rPr lang="ru-RU" sz="1200" i="1" dirty="0">
                <a:solidFill>
                  <a:srgbClr val="FF0000"/>
                </a:solidFill>
              </a:rPr>
              <a:t>как это выглядит в рублях).</a:t>
            </a:r>
          </a:p>
          <a:p>
            <a:endParaRPr lang="ru-RU" sz="1200" dirty="0"/>
          </a:p>
          <a:p>
            <a:endParaRPr lang="ru-RU" sz="1200" dirty="0"/>
          </a:p>
          <a:p>
            <a:br>
              <a:rPr lang="ru-RU" sz="1200" dirty="0"/>
            </a:br>
            <a:r>
              <a:rPr lang="ru-RU" sz="1200" dirty="0"/>
              <a:t>-стройка объектов, знаю всех подрядчиков, для каждого этапа строительства, знаю кто делает лучше, кто хуже, кто дороже кто дешевле, знаю, как контролировать и принимать их работу;</a:t>
            </a:r>
            <a:br>
              <a:rPr lang="ru-RU" sz="1200" dirty="0"/>
            </a:br>
            <a:r>
              <a:rPr lang="ru-RU" sz="1200" dirty="0"/>
              <a:t>-набор персонала. За 8 лет работы имею большую базу эффективных сотрудников с которыми работал и которые пойдут работать в наши магазины тем самым мы сократим время на обучение новых директоров и минимизируем риски связанные с ошибками неэффективных руководителей;</a:t>
            </a:r>
            <a:br>
              <a:rPr lang="ru-RU" sz="1200" dirty="0"/>
            </a:br>
            <a:r>
              <a:rPr lang="ru-RU" sz="1200" dirty="0"/>
              <a:t>-в Х5 я занимался операционной работой, мне известно, как увеличивать продажи, я имею знания и административный ресурс, знаю кому, когда и куда позвонить, чтобы решить любой вопрос касательно магазина, знаю, как должны выглядеть расходы магазина. Например многие франчайзи не понимают как и сколько нужно платить сотрудникам и сколько должно быть сотрудников на конкретном магазине с определенными условиями вынуждены опираться на разговоры своего персонала чьё мнение в своё очередь не опирается на эффективную экономическую модель управления магазином (пример магазина, который на данном этапе продаётся расходы на ФОТ там 8,5% от товарооборота при достаточных 5,5%);</a:t>
            </a:r>
          </a:p>
          <a:p>
            <a:r>
              <a:rPr lang="ru-RU" sz="1200" dirty="0"/>
              <a:t>-и </a:t>
            </a:r>
            <a:r>
              <a:rPr lang="ru-RU" sz="1200" dirty="0" err="1"/>
              <a:t>т.тд</a:t>
            </a:r>
            <a:r>
              <a:rPr lang="ru-RU" sz="1200" dirty="0"/>
              <a:t>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A1AD6A-0CFE-4F89-95A7-17B492140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703" y="2257167"/>
            <a:ext cx="6005383" cy="185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37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4DD90-E18B-46A2-A687-F8C7E41E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05" y="241151"/>
            <a:ext cx="8596668" cy="370703"/>
          </a:xfrm>
        </p:spPr>
        <p:txBody>
          <a:bodyPr>
            <a:noAutofit/>
          </a:bodyPr>
          <a:lstStyle/>
          <a:p>
            <a:r>
              <a:rPr lang="ru-RU" sz="2000" dirty="0"/>
              <a:t>Условия партнерства</a:t>
            </a:r>
            <a:br>
              <a:rPr lang="ru-RU" sz="2800" dirty="0"/>
            </a:br>
            <a:endParaRPr lang="ru-RU" sz="2800" i="1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3366AA-177E-4D3C-BB20-CA3062FD2552}"/>
              </a:ext>
            </a:extLst>
          </p:cNvPr>
          <p:cNvSpPr txBox="1"/>
          <p:nvPr/>
        </p:nvSpPr>
        <p:spPr>
          <a:xfrm>
            <a:off x="293664" y="1029333"/>
            <a:ext cx="10915055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Франчайзи привлекающие инвесторов в большинстве своём предлагают за свои услуги долевое деление прибыль 50/50, я беру полностью всё управление за 30%. Я планирую развивать сеть и зарабатывать на количестве магазинов, а с такими условиями мне легче привлекать инвесторов. Инвестор может погружаться в бизнес процесс только по желанию, я предлагаю модель где я раз в месяц предоставляю и объясняю работу бизнеса за прошедший период по цифрам;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Проекты которые я вам предлагаю это ПОКУПКА ДЕЙСТВУЮЩИХ МАГАЗИНОВ ПО КОТОРЫМ Я ПРОВЕРИЛ ВСЮ ЭКОНОМИКУ, ЭТО НЕ РАЗГОВОРЫ О ТОМ, ЧТО НАЧНЁТ МАГАЗИН ТОРГОВАТЬ ИЛИ НЕТ, ЭТО ГОТОВАЯ МОДЕЛЬ С ДЕЙСТВУЮЩЕЙ ПРИБЫЛЬЮ;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FF0000"/>
                </a:solidFill>
              </a:rPr>
              <a:t>ЧТОБЫ ИНВЕСТОР ОТНОСИЛСЯ К МОИМ СЛОВАМ И ПРЕДЛОЖЕНИЮ С ДОВЕРИЕМ Я ПРЕДЛАГАЮ ТО, ЧТО НЕ ПРЕДЛАГАЮТ НИКАКИЕ ФРАНЧАЙЗИ. Я предлагаю заключить договор таким образом, что я не буду получать прибыль 30% пока инвестор полностью не окупит свои вложения, я готов подписаться и юридически закрепить сумму долга за собой ваших инвестиций с обязательными, ежемесячными, ежеквартальными или ежегодными (как мы договоримся) выплатами.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Инвестор должен понимать, что вкладывая средства во франчайзинг пятёрочки, он не вкладывает деньги в непонятное «ООО» не понятно на кого оформленное. У нас будет новое юр лицо, но пятёрочка предоставляет систему обратного франчайзинга, что означает, что большое количество функций компания берет на себя. Например компания полностью берет на себя закупки и логистику и обеспечивает франчайзи товаром, полностью предоставляется </a:t>
            </a:r>
            <a:r>
              <a:rPr lang="en-US" sz="1400" dirty="0"/>
              <a:t>it </a:t>
            </a:r>
            <a:r>
              <a:rPr lang="ru-RU" sz="1400" dirty="0"/>
              <a:t>компании мы работаем в единой базе, компания сама выстраивает ценовую политику и другую поддержку. Другими словами инвестор вкладывается в крупнейшую в России розничную сеть, которая работала даже в «</a:t>
            </a:r>
            <a:r>
              <a:rPr lang="ru-RU" sz="1400" dirty="0" err="1"/>
              <a:t>ковид</a:t>
            </a:r>
            <a:r>
              <a:rPr lang="ru-RU" sz="1400" dirty="0"/>
              <a:t>» и при экономически не стабильном рынке и любой инфляции чувствует себя уверенно. Даже те магазины у которых падает трафик растёт товарооборот за счёт повышения цен, а прибыль франчайзи это процент от товарооборота.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dirty="0"/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21185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4DD90-E18B-46A2-A687-F8C7E41E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248" y="108146"/>
            <a:ext cx="8596668" cy="370703"/>
          </a:xfrm>
        </p:spPr>
        <p:txBody>
          <a:bodyPr>
            <a:noAutofit/>
          </a:bodyPr>
          <a:lstStyle/>
          <a:p>
            <a:r>
              <a:rPr lang="ru-RU" sz="2000" dirty="0"/>
              <a:t>Условия партнерства</a:t>
            </a:r>
            <a:br>
              <a:rPr lang="ru-RU" sz="2800" dirty="0"/>
            </a:br>
            <a:endParaRPr lang="ru-RU" sz="2800" i="1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3366AA-177E-4D3C-BB20-CA3062FD2552}"/>
              </a:ext>
            </a:extLst>
          </p:cNvPr>
          <p:cNvSpPr txBox="1"/>
          <p:nvPr/>
        </p:nvSpPr>
        <p:spPr>
          <a:xfrm>
            <a:off x="293664" y="749247"/>
            <a:ext cx="109150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Учитывая обстоятельства:</a:t>
            </a:r>
          </a:p>
          <a:p>
            <a:r>
              <a:rPr lang="ru-RU" sz="1100" dirty="0"/>
              <a:t>-сезонность (разная месячная прибыль);</a:t>
            </a:r>
          </a:p>
          <a:p>
            <a:r>
              <a:rPr lang="ru-RU" sz="1100" dirty="0"/>
              <a:t>-удержания Х5 за потери магазина (потери удерживаются неравномерно, а раз в 4 месяца за весь период);</a:t>
            </a:r>
          </a:p>
          <a:p>
            <a:r>
              <a:rPr lang="ru-RU" sz="1100" dirty="0"/>
              <a:t>-внештатные ситуации (ремонт оборудования, закупка нового оборудования);</a:t>
            </a:r>
          </a:p>
          <a:p>
            <a:r>
              <a:rPr lang="ru-RU" sz="1100" dirty="0"/>
              <a:t>-закупка </a:t>
            </a:r>
            <a:r>
              <a:rPr lang="ru-RU" sz="1100" dirty="0" err="1"/>
              <a:t>доп</a:t>
            </a:r>
            <a:r>
              <a:rPr lang="ru-RU" sz="1100" dirty="0"/>
              <a:t> алкоголя на новый год (дополнительные расходы, которые будут в ноябре и декабре, а вернутся в январе:</a:t>
            </a:r>
          </a:p>
          <a:p>
            <a:r>
              <a:rPr lang="ru-RU" sz="1100" dirty="0"/>
              <a:t>-и прочие.</a:t>
            </a:r>
          </a:p>
          <a:p>
            <a:r>
              <a:rPr lang="ru-RU" sz="1100" dirty="0"/>
              <a:t>Предлагаю закрепить следующие договоренности:</a:t>
            </a:r>
          </a:p>
          <a:p>
            <a:r>
              <a:rPr lang="ru-RU" sz="1100" dirty="0"/>
              <a:t>-ежемесячные выплаты инвестору не привязывать к определенной сумме, а привязать обязательную выплату инвестору в виде закрытия предыдущих четырех месяцев в ноябре, марте и июле в размере сумм указанных в таблице.</a:t>
            </a:r>
          </a:p>
          <a:p>
            <a:r>
              <a:rPr lang="ru-RU" sz="1100" dirty="0"/>
              <a:t>То есть: по примеру магазина на площади свободы, в ноябре нужно закрыть 2 400 000 рублей за июль, август, сентябрь, октябрь, если в августе было выплачено – 600 000 р., в сентябре – 700 000 рублей, в октябре – 400 000 рублей то в ноябре нужно закрыть текущий период и выплатить – 700 000 рублей. Либо закрытие сумм по году.</a:t>
            </a:r>
          </a:p>
          <a:p>
            <a:r>
              <a:rPr lang="ru-RU" sz="1100" dirty="0"/>
              <a:t>-данные условия сохранить до полной выплаты инвестору стартовых вложений после чего перейти на долевое деление прибыли 70% на 30% (до полного возврата инвестиций инвестор получает 85% прибыли.</a:t>
            </a:r>
          </a:p>
          <a:p>
            <a:r>
              <a:rPr lang="ru-RU" sz="1100" dirty="0"/>
              <a:t>-в случае если суммы прибыли будут меньше я беру на себя ответственность за выплаты инвестору согласно договоренностям;</a:t>
            </a:r>
          </a:p>
          <a:p>
            <a:r>
              <a:rPr lang="ru-RU" sz="1100" dirty="0"/>
              <a:t>-в случае если магазины начнут работать лучше и прибыль будет больше, фиксировать выплаты и переплаты, в этом случае инвестиции будут закрыты раньше и мы досрочно переходим на долевое деление 70% на 30%.</a:t>
            </a:r>
          </a:p>
          <a:p>
            <a:r>
              <a:rPr lang="ru-RU" sz="1100" dirty="0"/>
              <a:t>-предоставить мне 3 месяца каникул по выплатам после заключения сделки.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40FBC4-B0CE-4A5F-AB82-B07E2784E1A8}"/>
              </a:ext>
            </a:extLst>
          </p:cNvPr>
          <p:cNvSpPr txBox="1"/>
          <p:nvPr/>
        </p:nvSpPr>
        <p:spPr>
          <a:xfrm>
            <a:off x="293664" y="478849"/>
            <a:ext cx="10289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Предложение закрепить финансовые обязательства в случае приобретения одного магазина франчайзинга и всех трёх 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6E6CFAA-4EA7-4E3E-81C1-44EDC6BE80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589544"/>
              </p:ext>
            </p:extLst>
          </p:nvPr>
        </p:nvGraphicFramePr>
        <p:xfrm>
          <a:off x="397248" y="3888568"/>
          <a:ext cx="10915051" cy="2627792"/>
        </p:xfrm>
        <a:graphic>
          <a:graphicData uri="http://schemas.openxmlformats.org/drawingml/2006/table">
            <a:tbl>
              <a:tblPr/>
              <a:tblGrid>
                <a:gridCol w="2391853">
                  <a:extLst>
                    <a:ext uri="{9D8B030D-6E8A-4147-A177-3AD203B41FA5}">
                      <a16:colId xmlns:a16="http://schemas.microsoft.com/office/drawing/2014/main" val="4184831463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985028240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842748532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1849544037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1502616263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2736888987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4165698532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1145018223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1089113632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708866006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4198224596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4044765320"/>
                    </a:ext>
                  </a:extLst>
                </a:gridCol>
                <a:gridCol w="624737">
                  <a:extLst>
                    <a:ext uri="{9D8B030D-6E8A-4147-A177-3AD203B41FA5}">
                      <a16:colId xmlns:a16="http://schemas.microsoft.com/office/drawing/2014/main" val="345460186"/>
                    </a:ext>
                  </a:extLst>
                </a:gridCol>
                <a:gridCol w="1026354">
                  <a:extLst>
                    <a:ext uri="{9D8B030D-6E8A-4147-A177-3AD203B41FA5}">
                      <a16:colId xmlns:a16="http://schemas.microsoft.com/office/drawing/2014/main" val="3994997350"/>
                    </a:ext>
                  </a:extLst>
                </a:gridCol>
              </a:tblGrid>
              <a:tr h="1313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Магазин 1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июл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авг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сен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окт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ноя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дек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янв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фев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апр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июн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246877"/>
                  </a:ext>
                </a:extLst>
              </a:tr>
              <a:tr h="747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85%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707 358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741 769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453 096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510 873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536 600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710 486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470 916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484 890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701 705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685 213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804 559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728 532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7 535 997 ₽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936665"/>
                  </a:ext>
                </a:extLst>
              </a:tr>
              <a:tr h="7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Обязательный возврат инвестору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2 400 000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2 200 000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2 900 000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7 500 000 ₽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459875"/>
                  </a:ext>
                </a:extLst>
              </a:tr>
              <a:tr h="73559">
                <a:tc>
                  <a:txBody>
                    <a:bodyPr/>
                    <a:lstStyle/>
                    <a:p>
                      <a:pPr algn="l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413829"/>
                  </a:ext>
                </a:extLst>
              </a:tr>
              <a:tr h="1212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Магазин 2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июл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авг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сен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окт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ноя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дек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янв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фев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апр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июн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562234"/>
                  </a:ext>
                </a:extLst>
              </a:tr>
              <a:tr h="788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85%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1 131 631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945 082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474 146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500 769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391 743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399 310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247 442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151 971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368 768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231 167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905 864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1 026 898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6 774 790 ₽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520482"/>
                  </a:ext>
                </a:extLst>
              </a:tr>
              <a:tr h="73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Обязательный возврат инвестору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3 000 000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2 500 000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6 600 000 ₽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3535"/>
                  </a:ext>
                </a:extLst>
              </a:tr>
              <a:tr h="73559">
                <a:tc>
                  <a:txBody>
                    <a:bodyPr/>
                    <a:lstStyle/>
                    <a:p>
                      <a:pPr algn="l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328027"/>
                  </a:ext>
                </a:extLst>
              </a:tr>
              <a:tr h="1151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Магазин 3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июл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авг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сен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окт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ноя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дек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янв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фев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апр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июн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7445"/>
                  </a:ext>
                </a:extLst>
              </a:tr>
              <a:tr h="767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85%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474 993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397 385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377 121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608 211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493 155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652 177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846 681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233 979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469 045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545 102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586 737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377 786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6 062 372 ₽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674604"/>
                  </a:ext>
                </a:extLst>
              </a:tr>
              <a:tr h="767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Обязательный возврат инвестору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2 200 000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6 000 000 ₽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2177750"/>
                  </a:ext>
                </a:extLst>
              </a:tr>
              <a:tr h="73559">
                <a:tc>
                  <a:txBody>
                    <a:bodyPr/>
                    <a:lstStyle/>
                    <a:p>
                      <a:pPr algn="l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637725"/>
                  </a:ext>
                </a:extLst>
              </a:tr>
              <a:tr h="73559">
                <a:tc>
                  <a:txBody>
                    <a:bodyPr/>
                    <a:lstStyle/>
                    <a:p>
                      <a:pPr algn="l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271972"/>
                  </a:ext>
                </a:extLst>
              </a:tr>
              <a:tr h="157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магазина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июл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авг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сен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окт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ноя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дек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янв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фев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апр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июн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26898"/>
                  </a:ext>
                </a:extLst>
              </a:tr>
              <a:tr h="1171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85%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2 313 982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2 084 237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1 304 362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1 619 853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1 421 498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1 761 973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1 565 038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870 840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1 539 518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1 461 482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2 297 160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2 133 216</a:t>
                      </a:r>
                    </a:p>
                  </a:txBody>
                  <a:tcPr marL="4217" marR="4217" marT="4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20 373 160 ₽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0370"/>
                  </a:ext>
                </a:extLst>
              </a:tr>
              <a:tr h="117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Обязательный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вощврат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инвестору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7 250 000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5 500 000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7 350 000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20 100 000 ₽</a:t>
                      </a:r>
                    </a:p>
                  </a:txBody>
                  <a:tcPr marL="4217" marR="4217" marT="4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5150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790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4DD90-E18B-46A2-A687-F8C7E41E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" y="231498"/>
            <a:ext cx="8596668" cy="370703"/>
          </a:xfrm>
        </p:spPr>
        <p:txBody>
          <a:bodyPr>
            <a:noAutofit/>
          </a:bodyPr>
          <a:lstStyle/>
          <a:p>
            <a:pPr fontAlgn="b">
              <a:spcBef>
                <a:spcPts val="0"/>
              </a:spcBef>
            </a:pPr>
            <a:r>
              <a:rPr lang="ru-RU" sz="2000" dirty="0"/>
              <a:t>Проекты и окупаемость инвестиций</a:t>
            </a:r>
            <a:br>
              <a:rPr lang="ru-RU" sz="2800" dirty="0"/>
            </a:br>
            <a:r>
              <a:rPr lang="ru-RU" sz="1100" dirty="0"/>
              <a:t> </a:t>
            </a:r>
            <a:br>
              <a:rPr lang="ru-RU" sz="2800" dirty="0"/>
            </a:br>
            <a:r>
              <a:rPr lang="ru-RU" sz="1100" dirty="0">
                <a:solidFill>
                  <a:schemeClr val="tx1"/>
                </a:solidFill>
              </a:rPr>
              <a:t>На данный момент франчайзи продают несколько магазинов из них 3 являются стоящими и показывают хорошую рентабельность. Инвестиции на данном этапе требуются для их покупки.</a:t>
            </a:r>
            <a:br>
              <a:rPr lang="ru-RU" sz="2800" dirty="0"/>
            </a:br>
            <a:r>
              <a:rPr lang="ru-RU" sz="1100" dirty="0"/>
              <a:t> </a:t>
            </a:r>
            <a:br>
              <a:rPr lang="ru-RU" sz="2800" dirty="0"/>
            </a:br>
            <a:r>
              <a:rPr lang="ru-RU" sz="1600" i="1" dirty="0">
                <a:solidFill>
                  <a:schemeClr val="tx1"/>
                </a:solidFill>
              </a:rPr>
              <a:t>Окупаемость инвестиций по каждому магазину отдельно и за все 3 вместе</a:t>
            </a:r>
            <a:br>
              <a:rPr lang="ru-RU" sz="1600" i="1" dirty="0">
                <a:solidFill>
                  <a:schemeClr val="tx1"/>
                </a:solidFill>
              </a:rPr>
            </a:br>
            <a:br>
              <a:rPr lang="ru-RU" sz="1600" i="1" dirty="0">
                <a:solidFill>
                  <a:schemeClr val="tx1"/>
                </a:solidFill>
              </a:rPr>
            </a:br>
            <a:r>
              <a:rPr lang="ru-RU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Согласованная сумма – сумма на которую на данный момент согласен собственник;</a:t>
            </a:r>
            <a:br>
              <a:rPr lang="ru-RU" sz="1400" dirty="0">
                <a:latin typeface="Arial" panose="020B0604020202020204" pitchFamily="34" charset="0"/>
              </a:rPr>
            </a:br>
            <a:r>
              <a:rPr lang="ru-RU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Наше предложение – предложение, которое мы ему направим.</a:t>
            </a:r>
            <a:endParaRPr lang="ru-RU" sz="2800" i="1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A18E227-87FE-4B42-B711-FA828D2AC8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422845"/>
              </p:ext>
            </p:extLst>
          </p:nvPr>
        </p:nvGraphicFramePr>
        <p:xfrm>
          <a:off x="543697" y="2284747"/>
          <a:ext cx="8971008" cy="4119334"/>
        </p:xfrm>
        <a:graphic>
          <a:graphicData uri="http://schemas.openxmlformats.org/drawingml/2006/table">
            <a:tbl>
              <a:tblPr/>
              <a:tblGrid>
                <a:gridCol w="1702060">
                  <a:extLst>
                    <a:ext uri="{9D8B030D-6E8A-4147-A177-3AD203B41FA5}">
                      <a16:colId xmlns:a16="http://schemas.microsoft.com/office/drawing/2014/main" val="2238360961"/>
                    </a:ext>
                  </a:extLst>
                </a:gridCol>
                <a:gridCol w="1817237">
                  <a:extLst>
                    <a:ext uri="{9D8B030D-6E8A-4147-A177-3AD203B41FA5}">
                      <a16:colId xmlns:a16="http://schemas.microsoft.com/office/drawing/2014/main" val="3516443098"/>
                    </a:ext>
                  </a:extLst>
                </a:gridCol>
                <a:gridCol w="1817237">
                  <a:extLst>
                    <a:ext uri="{9D8B030D-6E8A-4147-A177-3AD203B41FA5}">
                      <a16:colId xmlns:a16="http://schemas.microsoft.com/office/drawing/2014/main" val="345511233"/>
                    </a:ext>
                  </a:extLst>
                </a:gridCol>
                <a:gridCol w="1817237">
                  <a:extLst>
                    <a:ext uri="{9D8B030D-6E8A-4147-A177-3AD203B41FA5}">
                      <a16:colId xmlns:a16="http://schemas.microsoft.com/office/drawing/2014/main" val="3295023450"/>
                    </a:ext>
                  </a:extLst>
                </a:gridCol>
                <a:gridCol w="1817237">
                  <a:extLst>
                    <a:ext uri="{9D8B030D-6E8A-4147-A177-3AD203B41FA5}">
                      <a16:colId xmlns:a16="http://schemas.microsoft.com/office/drawing/2014/main" val="2373548372"/>
                    </a:ext>
                  </a:extLst>
                </a:gridCol>
              </a:tblGrid>
              <a:tr h="124208"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Магазин 1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434784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Вложения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Годовая прибыль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лет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</a:t>
                      </a:r>
                      <a:r>
                        <a:rPr lang="ru-RU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223832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Согласованная сумма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5,07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60,8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27783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Наше предложение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4,67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56,0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996637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688423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464073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Магазин 2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96232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Вложения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Годовая прибыль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лет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мес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7338365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Согласованная сумма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5,76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69,1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479082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Наше предложение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63,6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162958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081296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147938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Магазин 3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6190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Вложения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Годовая прибыль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лет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</a:t>
                      </a:r>
                      <a:r>
                        <a:rPr lang="ru-RU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2906672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Согласованная сумма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66,0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973123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Наше предложение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4,83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58,0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426778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420359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348620"/>
                  </a:ext>
                </a:extLst>
              </a:tr>
              <a:tr h="222606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магазина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16221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Вложения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Годовая прибыль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лет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</a:t>
                      </a:r>
                      <a:r>
                        <a:rPr lang="ru-RU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916332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Согласованная сумма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20 100 000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5,42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65,1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221167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Наше предложение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99 000 000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20 100 000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4,93</a:t>
                      </a:r>
                    </a:p>
                  </a:txBody>
                  <a:tcPr marL="5498" marR="5498" marT="54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59,1</a:t>
                      </a: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621135"/>
                  </a:ext>
                </a:extLst>
              </a:tr>
              <a:tr h="124208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98" marR="5498" marT="549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23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6039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4DD90-E18B-46A2-A687-F8C7E41E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69" y="296562"/>
            <a:ext cx="8596668" cy="370703"/>
          </a:xfrm>
        </p:spPr>
        <p:txBody>
          <a:bodyPr>
            <a:noAutofit/>
          </a:bodyPr>
          <a:lstStyle/>
          <a:p>
            <a:r>
              <a:rPr lang="en-US" sz="2800" dirty="0" err="1"/>
              <a:t>Ebitda</a:t>
            </a:r>
            <a:r>
              <a:rPr lang="en-US" sz="2800" dirty="0"/>
              <a:t> </a:t>
            </a:r>
            <a:r>
              <a:rPr lang="ru-RU" sz="2800" dirty="0"/>
              <a:t>по году</a:t>
            </a:r>
            <a:br>
              <a:rPr lang="ru-RU" sz="2800" dirty="0"/>
            </a:br>
            <a:endParaRPr lang="ru-RU" sz="28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B5005D8-18B3-46C2-AB6E-249B7B1EC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602456"/>
              </p:ext>
            </p:extLst>
          </p:nvPr>
        </p:nvGraphicFramePr>
        <p:xfrm>
          <a:off x="354229" y="1021488"/>
          <a:ext cx="10709184" cy="5222792"/>
        </p:xfrm>
        <a:graphic>
          <a:graphicData uri="http://schemas.openxmlformats.org/drawingml/2006/table">
            <a:tbl>
              <a:tblPr/>
              <a:tblGrid>
                <a:gridCol w="1209974">
                  <a:extLst>
                    <a:ext uri="{9D8B030D-6E8A-4147-A177-3AD203B41FA5}">
                      <a16:colId xmlns:a16="http://schemas.microsoft.com/office/drawing/2014/main" val="2091622584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2007467722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2153740089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122081358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4097319435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1033183115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2173002356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4124828275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2764681655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146653028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1987967289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2353627044"/>
                    </a:ext>
                  </a:extLst>
                </a:gridCol>
                <a:gridCol w="632077">
                  <a:extLst>
                    <a:ext uri="{9D8B030D-6E8A-4147-A177-3AD203B41FA5}">
                      <a16:colId xmlns:a16="http://schemas.microsoft.com/office/drawing/2014/main" val="3555371457"/>
                    </a:ext>
                  </a:extLst>
                </a:gridCol>
                <a:gridCol w="957143">
                  <a:extLst>
                    <a:ext uri="{9D8B030D-6E8A-4147-A177-3AD203B41FA5}">
                      <a16:colId xmlns:a16="http://schemas.microsoft.com/office/drawing/2014/main" val="1851087084"/>
                    </a:ext>
                  </a:extLst>
                </a:gridCol>
                <a:gridCol w="957143">
                  <a:extLst>
                    <a:ext uri="{9D8B030D-6E8A-4147-A177-3AD203B41FA5}">
                      <a16:colId xmlns:a16="http://schemas.microsoft.com/office/drawing/2014/main" val="368278359"/>
                    </a:ext>
                  </a:extLst>
                </a:gridCol>
              </a:tblGrid>
              <a:tr h="474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Магазин 1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июл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авг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сен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окт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ноя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дек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янв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фев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апр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июн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Среднее по году в месяц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698689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товарооборот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19 977 636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20 352 555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17 207 381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17 836 883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8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18 117 179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20 011 715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17 401 533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2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17 553 783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A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19 916 042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19 736 361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21 036 662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20 208 330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D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229 356 060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19 113 005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081928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аренда сумма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11 520 000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168783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100%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832 186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872 670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533 054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601 028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631 294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835 866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554 018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570 458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825 535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806 133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946 540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857 097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8 865 879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738 823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044323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85%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707 358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6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741 769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CD8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453 096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510 873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8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536 600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710 486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470 916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26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484 890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A6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701 705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8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685 213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804 559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728 532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D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7 535 997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02864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15%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124 828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130 900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79 958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90 154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94 694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125 380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83 103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85 569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123 830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120 920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141 981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128 564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1 329 882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110 823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95115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365423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359475"/>
                  </a:ext>
                </a:extLst>
              </a:tr>
              <a:tr h="5179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Магазин 2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июл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авг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сен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окт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ноя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дек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янв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фев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апр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июн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Среднее по году в месяц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351841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товарооборот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25 283 134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21 313 907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E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15 986 033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13 836 447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12 355 346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12 432 862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0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10 877 046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A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9 898 996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12 119 973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5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13 496 829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21 186 702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E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23 382 810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DC6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192 170 085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16 014 174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690288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аренда сумма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1 264 157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1 027 804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691 822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1 059 335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1 169 141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10 402 259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866 855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3014731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100%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1 331 330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1 111 861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557 818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589 140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460 874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469 776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291 108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178 790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433 844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271 961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1 065 722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1 208 116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7 970 341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664 195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514594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85%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1 131 631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945 082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CB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474 146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500 769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E7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391 743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6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399 310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9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247 442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4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151 971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368 768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B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231 167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905 864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CD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1 026 898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BC5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6 774 790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564 566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743496"/>
                  </a:ext>
                </a:extLst>
              </a:tr>
              <a:tr h="20424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15%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199 700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166 779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83 673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88 371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69 131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70 466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43 666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26 818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65 077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40 794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159 858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181 217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1 195 551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99 629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690175"/>
                  </a:ext>
                </a:extLst>
              </a:tr>
              <a:tr h="175065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839478"/>
                  </a:ext>
                </a:extLst>
              </a:tr>
              <a:tr h="175065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5108003"/>
                  </a:ext>
                </a:extLst>
              </a:tr>
              <a:tr h="5543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Магазин 3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июл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авг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сен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окт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ноя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дек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янв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фев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апр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июн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Среднее по году в месяц</a:t>
                      </a:r>
                    </a:p>
                  </a:txBody>
                  <a:tcPr marL="4349" marR="4349" marT="43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801171"/>
                  </a:ext>
                </a:extLst>
              </a:tr>
              <a:tr h="175065"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товарооборот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17 550 179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16 757 239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16 550 191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3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18 911 306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17 735 743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19 360 519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21 347 820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15 087 665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17 489 408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18 266 505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18 691 905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16 556 988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37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214 305 466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17 858 789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037513"/>
                  </a:ext>
                </a:extLst>
              </a:tr>
              <a:tr h="175065"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аренда сумма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1 000 000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36859"/>
                  </a:ext>
                </a:extLst>
              </a:tr>
              <a:tr h="1750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100%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558 815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467 512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443 672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715 542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580 182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767 267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996 095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275 269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551 818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641 297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690 279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444 454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7 132 203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594 350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709210"/>
                  </a:ext>
                </a:extLst>
              </a:tr>
              <a:tr h="1750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85%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474 993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397 385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377 121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37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608 211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DC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493 155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652 177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7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846 681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233 979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469 045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3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545 102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586 737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377 786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37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6 062 372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505 198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501159"/>
                  </a:ext>
                </a:extLst>
              </a:tr>
              <a:tr h="17506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15%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83 822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70 127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66 551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107 331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87 027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115 090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149 414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41 290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82 773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96 194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103 542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66 668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1 069 830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89 153 ₽</a:t>
                      </a:r>
                    </a:p>
                  </a:txBody>
                  <a:tcPr marL="4349" marR="4349" marT="43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311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870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4DD90-E18B-46A2-A687-F8C7E41E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69" y="296562"/>
            <a:ext cx="8596668" cy="370703"/>
          </a:xfrm>
        </p:spPr>
        <p:txBody>
          <a:bodyPr>
            <a:noAutofit/>
          </a:bodyPr>
          <a:lstStyle/>
          <a:p>
            <a:r>
              <a:rPr lang="ru-RU" sz="2800" dirty="0"/>
              <a:t>Финансовый отчёт магазина</a:t>
            </a:r>
            <a:br>
              <a:rPr lang="ru-RU" sz="2800" dirty="0"/>
            </a:br>
            <a:r>
              <a:rPr lang="ru-RU" sz="1400" i="1" dirty="0">
                <a:solidFill>
                  <a:schemeClr val="tx1"/>
                </a:solidFill>
              </a:rPr>
              <a:t>Среднемесячные показатели прибыли на примере одного магазина</a:t>
            </a:r>
            <a:br>
              <a:rPr lang="ru-RU" sz="2800" dirty="0"/>
            </a:br>
            <a:endParaRPr lang="ru-RU" sz="2800" i="1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BABD6D4-FB16-4530-BB71-7B9CB64D45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097581"/>
              </p:ext>
            </p:extLst>
          </p:nvPr>
        </p:nvGraphicFramePr>
        <p:xfrm>
          <a:off x="889686" y="1169773"/>
          <a:ext cx="6334898" cy="5491498"/>
        </p:xfrm>
        <a:graphic>
          <a:graphicData uri="http://schemas.openxmlformats.org/drawingml/2006/table">
            <a:tbl>
              <a:tblPr/>
              <a:tblGrid>
                <a:gridCol w="2562143">
                  <a:extLst>
                    <a:ext uri="{9D8B030D-6E8A-4147-A177-3AD203B41FA5}">
                      <a16:colId xmlns:a16="http://schemas.microsoft.com/office/drawing/2014/main" val="1612633462"/>
                    </a:ext>
                  </a:extLst>
                </a:gridCol>
                <a:gridCol w="1165776">
                  <a:extLst>
                    <a:ext uri="{9D8B030D-6E8A-4147-A177-3AD203B41FA5}">
                      <a16:colId xmlns:a16="http://schemas.microsoft.com/office/drawing/2014/main" val="2098945545"/>
                    </a:ext>
                  </a:extLst>
                </a:gridCol>
                <a:gridCol w="416348">
                  <a:extLst>
                    <a:ext uri="{9D8B030D-6E8A-4147-A177-3AD203B41FA5}">
                      <a16:colId xmlns:a16="http://schemas.microsoft.com/office/drawing/2014/main" val="1529599404"/>
                    </a:ext>
                  </a:extLst>
                </a:gridCol>
                <a:gridCol w="1223423">
                  <a:extLst>
                    <a:ext uri="{9D8B030D-6E8A-4147-A177-3AD203B41FA5}">
                      <a16:colId xmlns:a16="http://schemas.microsoft.com/office/drawing/2014/main" val="3713313985"/>
                    </a:ext>
                  </a:extLst>
                </a:gridCol>
                <a:gridCol w="967208">
                  <a:extLst>
                    <a:ext uri="{9D8B030D-6E8A-4147-A177-3AD203B41FA5}">
                      <a16:colId xmlns:a16="http://schemas.microsoft.com/office/drawing/2014/main" val="215569029"/>
                    </a:ext>
                  </a:extLst>
                </a:gridCol>
              </a:tblGrid>
              <a:tr h="26642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Показатель</a:t>
                      </a:r>
                    </a:p>
                  </a:txBody>
                  <a:tcPr marL="3672" marR="3672" marT="36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Стартовые значения</a:t>
                      </a:r>
                    </a:p>
                  </a:txBody>
                  <a:tcPr marL="3672" marR="3672" marT="36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017225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Выручка с НДС, включая алкоголь </a:t>
                      </a:r>
                    </a:p>
                  </a:txBody>
                  <a:tcPr marL="3672" marR="3672" marT="36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19 113 005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960120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Выручка без НДС, включая алкоголь 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15 863 794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НДС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834941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Выручка алкоголь с НДС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2 866 951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 алкоголя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614686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Выручка алкоголь без НДС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2 379 569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Маржа Алкоголь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547442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Прибыль алкоголь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571 097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Потери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5151246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Выручка минус алкоголь, без НДС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13 484 225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ФОТ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187291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 (24%)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2 966 530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Площадь кв.м.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816,0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953507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 (24%) + Прибыль алкоголь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3 537 626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Цена за кв.м.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1 176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38131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 аренда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390164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405861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Потери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344 034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142014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ФОТ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955 650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908194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Зарплата</a:t>
                      </a:r>
                    </a:p>
                  </a:txBody>
                  <a:tcPr marL="88131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482425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Аутсорсинг</a:t>
                      </a:r>
                    </a:p>
                  </a:txBody>
                  <a:tcPr marL="88131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473330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Клининг</a:t>
                      </a:r>
                    </a:p>
                  </a:txBody>
                  <a:tcPr marL="88131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694510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</a:t>
                      </a:r>
                    </a:p>
                  </a:txBody>
                  <a:tcPr marL="88131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8232441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Налоги</a:t>
                      </a:r>
                    </a:p>
                  </a:txBody>
                  <a:tcPr marL="88131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6485550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Аренда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089819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Коммунальные платежи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153876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Охрана объекта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1810001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Эквайринг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174 118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723035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Инкасация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818904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Связь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915211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Расходные материалы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699843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Обслуживание 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IT,</a:t>
                      </a: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Холод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099051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Эксплуатация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076800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Вывоз мусора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1989715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Страхование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26013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 расходы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2 798 803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1706324"/>
                  </a:ext>
                </a:extLst>
              </a:tr>
              <a:tr h="1759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EBITDAR 100%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738 823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5905845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Рентабельность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3,87%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4514504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263730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от субаренды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6684320"/>
                  </a:ext>
                </a:extLst>
              </a:tr>
              <a:tr h="1759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100%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738 823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526622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Рентабельность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3,87%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490282"/>
                  </a:ext>
                </a:extLst>
              </a:tr>
              <a:tr h="1759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983341"/>
                  </a:ext>
                </a:extLst>
              </a:tr>
              <a:tr h="1759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110 823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869891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Вложения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38 000 000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400299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(месяцев)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60,5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234957"/>
                  </a:ext>
                </a:extLst>
              </a:tr>
              <a:tr h="12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(лет)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72" marR="3672" marT="3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566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665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57F13-96B6-44FE-852A-5AD38D63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71848"/>
            <a:ext cx="8596668" cy="544789"/>
          </a:xfrm>
        </p:spPr>
        <p:txBody>
          <a:bodyPr>
            <a:noAutofit/>
          </a:bodyPr>
          <a:lstStyle/>
          <a:p>
            <a:r>
              <a:rPr lang="ru-RU" sz="2400" dirty="0" err="1"/>
              <a:t>Фин</a:t>
            </a:r>
            <a:r>
              <a:rPr lang="ru-RU" sz="2400" dirty="0"/>
              <a:t> показатели при различной выручке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F3B0671-97A9-486F-9532-A17BE0DE4E4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77334" y="1318565"/>
          <a:ext cx="9092745" cy="4299642"/>
        </p:xfrm>
        <a:graphic>
          <a:graphicData uri="http://schemas.openxmlformats.org/drawingml/2006/table">
            <a:tbl>
              <a:tblPr/>
              <a:tblGrid>
                <a:gridCol w="1423825">
                  <a:extLst>
                    <a:ext uri="{9D8B030D-6E8A-4147-A177-3AD203B41FA5}">
                      <a16:colId xmlns:a16="http://schemas.microsoft.com/office/drawing/2014/main" val="3960383259"/>
                    </a:ext>
                  </a:extLst>
                </a:gridCol>
                <a:gridCol w="958615">
                  <a:extLst>
                    <a:ext uri="{9D8B030D-6E8A-4147-A177-3AD203B41FA5}">
                      <a16:colId xmlns:a16="http://schemas.microsoft.com/office/drawing/2014/main" val="1192709647"/>
                    </a:ext>
                  </a:extLst>
                </a:gridCol>
                <a:gridCol w="958615">
                  <a:extLst>
                    <a:ext uri="{9D8B030D-6E8A-4147-A177-3AD203B41FA5}">
                      <a16:colId xmlns:a16="http://schemas.microsoft.com/office/drawing/2014/main" val="440214329"/>
                    </a:ext>
                  </a:extLst>
                </a:gridCol>
                <a:gridCol w="958615">
                  <a:extLst>
                    <a:ext uri="{9D8B030D-6E8A-4147-A177-3AD203B41FA5}">
                      <a16:colId xmlns:a16="http://schemas.microsoft.com/office/drawing/2014/main" val="4019959813"/>
                    </a:ext>
                  </a:extLst>
                </a:gridCol>
                <a:gridCol w="958615">
                  <a:extLst>
                    <a:ext uri="{9D8B030D-6E8A-4147-A177-3AD203B41FA5}">
                      <a16:colId xmlns:a16="http://schemas.microsoft.com/office/drawing/2014/main" val="19836613"/>
                    </a:ext>
                  </a:extLst>
                </a:gridCol>
                <a:gridCol w="958615">
                  <a:extLst>
                    <a:ext uri="{9D8B030D-6E8A-4147-A177-3AD203B41FA5}">
                      <a16:colId xmlns:a16="http://schemas.microsoft.com/office/drawing/2014/main" val="333999117"/>
                    </a:ext>
                  </a:extLst>
                </a:gridCol>
                <a:gridCol w="958615">
                  <a:extLst>
                    <a:ext uri="{9D8B030D-6E8A-4147-A177-3AD203B41FA5}">
                      <a16:colId xmlns:a16="http://schemas.microsoft.com/office/drawing/2014/main" val="1562950248"/>
                    </a:ext>
                  </a:extLst>
                </a:gridCol>
                <a:gridCol w="958615">
                  <a:extLst>
                    <a:ext uri="{9D8B030D-6E8A-4147-A177-3AD203B41FA5}">
                      <a16:colId xmlns:a16="http://schemas.microsoft.com/office/drawing/2014/main" val="2951623306"/>
                    </a:ext>
                  </a:extLst>
                </a:gridCol>
                <a:gridCol w="958615">
                  <a:extLst>
                    <a:ext uri="{9D8B030D-6E8A-4147-A177-3AD203B41FA5}">
                      <a16:colId xmlns:a16="http://schemas.microsoft.com/office/drawing/2014/main" val="2246589285"/>
                    </a:ext>
                  </a:extLst>
                </a:gridCol>
              </a:tblGrid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Вложения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33 000 000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566241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074879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Выручка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21 000 000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24 000 000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27 000 000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30 000 000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094259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831460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Аренда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92671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ФОТ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825 000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1 155 000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1 320 000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1 485 000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1 650 000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872462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Потери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396 000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462 000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660 000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418235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303 800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417 560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588 200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695 345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915 403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1 170 800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1 500 275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1 829 750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916795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70%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212 660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292 292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411 740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486 742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640 782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819 560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1 050 193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1 280 825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255023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30%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91 140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125 268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176 460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208 604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274 621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351 240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450 083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548 925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1989834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019651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662345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(лет)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307511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Окупаемость (мес)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155,2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19948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689940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602236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собств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601244"/>
                  </a:ext>
                </a:extLst>
              </a:tr>
              <a:tr h="2388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 собств 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599723"/>
                  </a:ext>
                </a:extLst>
              </a:tr>
            </a:tbl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71AE9D3-E60C-4F20-BCFC-35AD59DD55FC}"/>
              </a:ext>
            </a:extLst>
          </p:cNvPr>
          <p:cNvSpPr txBox="1">
            <a:spLocks/>
          </p:cNvSpPr>
          <p:nvPr/>
        </p:nvSpPr>
        <p:spPr>
          <a:xfrm>
            <a:off x="677334" y="695004"/>
            <a:ext cx="8596668" cy="3923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При открытии нового магазина</a:t>
            </a:r>
          </a:p>
        </p:txBody>
      </p:sp>
    </p:spTree>
    <p:extLst>
      <p:ext uri="{BB962C8B-B14F-4D97-AF65-F5344CB8AC3E}">
        <p14:creationId xmlns:p14="http://schemas.microsoft.com/office/powerpoint/2010/main" val="313609661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1976</TotalTime>
  <Words>2198</Words>
  <Application>Microsoft Office PowerPoint</Application>
  <PresentationFormat>Широкоэкранный</PresentationFormat>
  <Paragraphs>702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Trebuchet MS</vt:lpstr>
      <vt:lpstr>Wingdings 3</vt:lpstr>
      <vt:lpstr>Аспект</vt:lpstr>
      <vt:lpstr>1_Аспект</vt:lpstr>
      <vt:lpstr>Презентация PowerPoint</vt:lpstr>
      <vt:lpstr>Кто я?  Акопян Роман Робикович Юр лицо: ИП Акопян Виктория Робиковна (сестра) ИНН: 500802812434  Пятёрочка Юр лицо: ООО «Агроторг» ИНН: 7825706086  Работал в компании Х5 (Пятёрочка) с 2018 года. В 2023 году компания запустила проект по развитию обратного франчайзинга, я был назначен ответственным за данный пилотный проект, (меня выбрали потому что с 2022 года я помогал франчайзи, работая в операционном отделе) целью проекта было разработать эффективную модель по привлечению новых франчайзи и развитию действующих. Конечной задачей было открыть 10 000 магазинов франчайзинга (на тот момент их было 300). В мои задачи входила разработка эффективной модели взаимодействия Х5 с франчайзи, моими усилиями мы внедрили новые бизнес процессы, сервисы и услуги для франчайзи, которые успешно работают до сих пор. </vt:lpstr>
      <vt:lpstr>Кто я?  </vt:lpstr>
      <vt:lpstr>Условия партнерства </vt:lpstr>
      <vt:lpstr>Условия партнерства </vt:lpstr>
      <vt:lpstr>Проекты и окупаемость инвестиций   На данный момент франчайзи продают несколько магазинов из них 3 являются стоящими и показывают хорошую рентабельность. Инвестиции на данном этапе требуются для их покупки.   Окупаемость инвестиций по каждому магазину отдельно и за все 3 вместе  Согласованная сумма – сумма на которую на данный момент согласен собственник; Наше предложение – предложение, которое мы ему направим.</vt:lpstr>
      <vt:lpstr>Ebitda по году </vt:lpstr>
      <vt:lpstr>Финансовый отчёт магазина Среднемесячные показатели прибыли на примере одного магазина </vt:lpstr>
      <vt:lpstr>Фин показатели при различной выручке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Redmi</dc:creator>
  <cp:lastModifiedBy>Redmi</cp:lastModifiedBy>
  <cp:revision>324</cp:revision>
  <dcterms:created xsi:type="dcterms:W3CDTF">2026-04-27T15:05:50Z</dcterms:created>
  <dcterms:modified xsi:type="dcterms:W3CDTF">2026-08-03T08:33:12Z</dcterms:modified>
</cp:coreProperties>
</file>