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7" r:id="rId4"/>
    <p:sldId id="260" r:id="rId5"/>
    <p:sldId id="259" r:id="rId6"/>
    <p:sldId id="261" r:id="rId7"/>
    <p:sldId id="262" r:id="rId8"/>
    <p:sldId id="263" r:id="rId9"/>
    <p:sldId id="265"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33" autoAdjust="0"/>
    <p:restoredTop sz="94660"/>
  </p:normalViewPr>
  <p:slideViewPr>
    <p:cSldViewPr snapToGrid="0" snapToObjects="1">
      <p:cViewPr varScale="1">
        <p:scale>
          <a:sx n="96" d="100"/>
          <a:sy n="96" d="100"/>
        </p:scale>
        <p:origin x="276" y="96"/>
      </p:cViewPr>
      <p:guideLst>
        <p:guide orient="horz" pos="2137"/>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11AC7-E2E5-46CC-ACB8-A1E3F1A39738}" type="datetimeFigureOut">
              <a:rPr lang="ru-RU" smtClean="0"/>
              <a:t>01.05.2025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72B0B-9479-4B97-A84B-D1AD650EAF80}" type="slidenum">
              <a:rPr lang="ru-RU" smtClean="0"/>
              <a:t>‹#›</a:t>
            </a:fld>
            <a:endParaRPr lang="ru-RU"/>
          </a:p>
        </p:txBody>
      </p:sp>
    </p:spTree>
    <p:extLst>
      <p:ext uri="{BB962C8B-B14F-4D97-AF65-F5344CB8AC3E}">
        <p14:creationId xmlns:p14="http://schemas.microsoft.com/office/powerpoint/2010/main" val="297360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172B0B-9479-4B97-A84B-D1AD650EAF80}" type="slidenum">
              <a:rPr lang="ru-RU" smtClean="0"/>
              <a:t>1</a:t>
            </a:fld>
            <a:endParaRPr lang="ru-RU"/>
          </a:p>
        </p:txBody>
      </p:sp>
    </p:spTree>
    <p:extLst>
      <p:ext uri="{BB962C8B-B14F-4D97-AF65-F5344CB8AC3E}">
        <p14:creationId xmlns:p14="http://schemas.microsoft.com/office/powerpoint/2010/main" val="426785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172B0B-9479-4B97-A84B-D1AD650EAF80}" type="slidenum">
              <a:rPr lang="ru-RU" smtClean="0"/>
              <a:t>10</a:t>
            </a:fld>
            <a:endParaRPr lang="ru-RU"/>
          </a:p>
        </p:txBody>
      </p:sp>
    </p:spTree>
    <p:extLst>
      <p:ext uri="{BB962C8B-B14F-4D97-AF65-F5344CB8AC3E}">
        <p14:creationId xmlns:p14="http://schemas.microsoft.com/office/powerpoint/2010/main" val="12370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172B0B-9479-4B97-A84B-D1AD650EAF80}" type="slidenum">
              <a:rPr lang="ru-RU" smtClean="0"/>
              <a:t>11</a:t>
            </a:fld>
            <a:endParaRPr lang="ru-RU"/>
          </a:p>
        </p:txBody>
      </p:sp>
    </p:spTree>
    <p:extLst>
      <p:ext uri="{BB962C8B-B14F-4D97-AF65-F5344CB8AC3E}">
        <p14:creationId xmlns:p14="http://schemas.microsoft.com/office/powerpoint/2010/main" val="337220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172B0B-9479-4B97-A84B-D1AD650EAF80}" type="slidenum">
              <a:rPr lang="ru-RU" smtClean="0"/>
              <a:t>2</a:t>
            </a:fld>
            <a:endParaRPr lang="ru-RU"/>
          </a:p>
        </p:txBody>
      </p:sp>
    </p:spTree>
    <p:extLst>
      <p:ext uri="{BB962C8B-B14F-4D97-AF65-F5344CB8AC3E}">
        <p14:creationId xmlns:p14="http://schemas.microsoft.com/office/powerpoint/2010/main" val="366840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172B0B-9479-4B97-A84B-D1AD650EAF80}" type="slidenum">
              <a:rPr lang="ru-RU" smtClean="0"/>
              <a:t>3</a:t>
            </a:fld>
            <a:endParaRPr lang="ru-RU"/>
          </a:p>
        </p:txBody>
      </p:sp>
    </p:spTree>
    <p:extLst>
      <p:ext uri="{BB962C8B-B14F-4D97-AF65-F5344CB8AC3E}">
        <p14:creationId xmlns:p14="http://schemas.microsoft.com/office/powerpoint/2010/main" val="268848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172B0B-9479-4B97-A84B-D1AD650EAF80}" type="slidenum">
              <a:rPr lang="ru-RU" smtClean="0"/>
              <a:t>4</a:t>
            </a:fld>
            <a:endParaRPr lang="ru-RU"/>
          </a:p>
        </p:txBody>
      </p:sp>
    </p:spTree>
    <p:extLst>
      <p:ext uri="{BB962C8B-B14F-4D97-AF65-F5344CB8AC3E}">
        <p14:creationId xmlns:p14="http://schemas.microsoft.com/office/powerpoint/2010/main" val="237301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172B0B-9479-4B97-A84B-D1AD650EAF80}" type="slidenum">
              <a:rPr lang="ru-RU" smtClean="0"/>
              <a:t>5</a:t>
            </a:fld>
            <a:endParaRPr lang="ru-RU"/>
          </a:p>
        </p:txBody>
      </p:sp>
    </p:spTree>
    <p:extLst>
      <p:ext uri="{BB962C8B-B14F-4D97-AF65-F5344CB8AC3E}">
        <p14:creationId xmlns:p14="http://schemas.microsoft.com/office/powerpoint/2010/main" val="228425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172B0B-9479-4B97-A84B-D1AD650EAF80}" type="slidenum">
              <a:rPr lang="ru-RU" smtClean="0"/>
              <a:t>6</a:t>
            </a:fld>
            <a:endParaRPr lang="ru-RU"/>
          </a:p>
        </p:txBody>
      </p:sp>
    </p:spTree>
    <p:extLst>
      <p:ext uri="{BB962C8B-B14F-4D97-AF65-F5344CB8AC3E}">
        <p14:creationId xmlns:p14="http://schemas.microsoft.com/office/powerpoint/2010/main" val="136388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172B0B-9479-4B97-A84B-D1AD650EAF80}" type="slidenum">
              <a:rPr lang="ru-RU" smtClean="0"/>
              <a:t>7</a:t>
            </a:fld>
            <a:endParaRPr lang="ru-RU"/>
          </a:p>
        </p:txBody>
      </p:sp>
    </p:spTree>
    <p:extLst>
      <p:ext uri="{BB962C8B-B14F-4D97-AF65-F5344CB8AC3E}">
        <p14:creationId xmlns:p14="http://schemas.microsoft.com/office/powerpoint/2010/main" val="256857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172B0B-9479-4B97-A84B-D1AD650EAF80}" type="slidenum">
              <a:rPr lang="ru-RU" smtClean="0"/>
              <a:t>8</a:t>
            </a:fld>
            <a:endParaRPr lang="ru-RU"/>
          </a:p>
        </p:txBody>
      </p:sp>
    </p:spTree>
    <p:extLst>
      <p:ext uri="{BB962C8B-B14F-4D97-AF65-F5344CB8AC3E}">
        <p14:creationId xmlns:p14="http://schemas.microsoft.com/office/powerpoint/2010/main" val="396573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6172B0B-9479-4B97-A84B-D1AD650EAF80}" type="slidenum">
              <a:rPr lang="ru-RU" smtClean="0"/>
              <a:t>9</a:t>
            </a:fld>
            <a:endParaRPr lang="ru-RU"/>
          </a:p>
        </p:txBody>
      </p:sp>
    </p:spTree>
    <p:extLst>
      <p:ext uri="{BB962C8B-B14F-4D97-AF65-F5344CB8AC3E}">
        <p14:creationId xmlns:p14="http://schemas.microsoft.com/office/powerpoint/2010/main" val="382100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microsoft.com/office/2007/relationships/hdphoto" Target="../media/hdphoto6.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1.svg"/><Relationship Id="rId4" Type="http://schemas.openxmlformats.org/officeDocument/2006/relationships/image" Target="../media/image22.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jpe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1DA19182-D669-4119-8282-3D0BB36435D3}"/>
              </a:ext>
            </a:extLst>
          </p:cNvPr>
          <p:cNvPicPr>
            <a:picLocks noChangeAspect="1"/>
          </p:cNvPicPr>
          <p:nvPr/>
        </p:nvPicPr>
        <p:blipFill>
          <a:blip r:embed="rId3"/>
          <a:stretch>
            <a:fillRect/>
          </a:stretch>
        </p:blipFill>
        <p:spPr>
          <a:xfrm>
            <a:off x="8584535" y="0"/>
            <a:ext cx="3946753" cy="6748229"/>
          </a:xfrm>
          <a:prstGeom prst="rect">
            <a:avLst/>
          </a:prstGeom>
        </p:spPr>
      </p:pic>
      <p:pic>
        <p:nvPicPr>
          <p:cNvPr id="1026" name="Picture 2" descr="Мы протестировали первый сторонний магазин приложений для iPhone. Вот как  работает AltStore PAL">
            <a:extLst>
              <a:ext uri="{FF2B5EF4-FFF2-40B4-BE49-F238E27FC236}">
                <a16:creationId xmlns:a16="http://schemas.microsoft.com/office/drawing/2014/main" id="{9817BFCA-0EE2-4A94-A858-A40C7D2D4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0977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a:extLst>
              <a:ext uri="{FF2B5EF4-FFF2-40B4-BE49-F238E27FC236}">
                <a16:creationId xmlns:a16="http://schemas.microsoft.com/office/drawing/2014/main" id="{0075FE1A-62D6-448D-AF8D-19ADFD20235B}"/>
              </a:ext>
            </a:extLst>
          </p:cNvPr>
          <p:cNvSpPr/>
          <p:nvPr/>
        </p:nvSpPr>
        <p:spPr>
          <a:xfrm>
            <a:off x="-266700" y="0"/>
            <a:ext cx="12458700" cy="6858000"/>
          </a:xfrm>
          <a:prstGeom prst="rect">
            <a:avLst/>
          </a:prstGeom>
          <a:solidFill>
            <a:schemeClr val="tx1">
              <a:alpha val="4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E9041C3E-5B20-4F17-A921-414066165CDA}"/>
              </a:ext>
            </a:extLst>
          </p:cNvPr>
          <p:cNvSpPr txBox="1"/>
          <p:nvPr/>
        </p:nvSpPr>
        <p:spPr>
          <a:xfrm>
            <a:off x="824964" y="3347149"/>
            <a:ext cx="6097604" cy="523220"/>
          </a:xfrm>
          <a:prstGeom prst="rect">
            <a:avLst/>
          </a:prstGeom>
          <a:noFill/>
        </p:spPr>
        <p:txBody>
          <a:bodyPr wrap="square">
            <a:spAutoFit/>
          </a:bodyPr>
          <a:lstStyle/>
          <a:p>
            <a:r>
              <a:rPr lang="en-US" sz="2800" dirty="0">
                <a:solidFill>
                  <a:schemeClr val="bg1"/>
                </a:solidFill>
                <a:latin typeface="Play" panose="020B0000000000000000" pitchFamily="34" charset="0"/>
              </a:rPr>
              <a:t>50</a:t>
            </a:r>
            <a:r>
              <a:rPr lang="ru-RU" sz="2800" dirty="0">
                <a:solidFill>
                  <a:schemeClr val="bg1"/>
                </a:solidFill>
                <a:latin typeface="Play" panose="020B0000000000000000" pitchFamily="34" charset="0"/>
              </a:rPr>
              <a:t>млн </a:t>
            </a:r>
            <a:r>
              <a:rPr lang="ru-RU" dirty="0">
                <a:solidFill>
                  <a:schemeClr val="bg1"/>
                </a:solidFill>
                <a:latin typeface="Play" panose="020B0000000000000000" pitchFamily="34" charset="0"/>
              </a:rPr>
              <a:t>₽ требуется</a:t>
            </a:r>
          </a:p>
        </p:txBody>
      </p:sp>
      <p:sp>
        <p:nvSpPr>
          <p:cNvPr id="7" name="TextBox 6">
            <a:extLst>
              <a:ext uri="{FF2B5EF4-FFF2-40B4-BE49-F238E27FC236}">
                <a16:creationId xmlns:a16="http://schemas.microsoft.com/office/drawing/2014/main" id="{332B7929-0E1B-4233-A50F-16D048605E1C}"/>
              </a:ext>
            </a:extLst>
          </p:cNvPr>
          <p:cNvSpPr txBox="1"/>
          <p:nvPr/>
        </p:nvSpPr>
        <p:spPr>
          <a:xfrm>
            <a:off x="824964" y="1293555"/>
            <a:ext cx="7759571" cy="1938992"/>
          </a:xfrm>
          <a:prstGeom prst="rect">
            <a:avLst/>
          </a:prstGeom>
          <a:noFill/>
        </p:spPr>
        <p:txBody>
          <a:bodyPr wrap="square">
            <a:spAutoFit/>
          </a:bodyPr>
          <a:lstStyle/>
          <a:p>
            <a:r>
              <a:rPr lang="ru-RU" sz="4000" b="1" dirty="0">
                <a:solidFill>
                  <a:schemeClr val="bg1"/>
                </a:solidFill>
                <a:latin typeface="Play" panose="020B0000000000000000" pitchFamily="34" charset="0"/>
              </a:rPr>
              <a:t>Приложение для смартфона заменяющие приложения всех магазинов</a:t>
            </a:r>
            <a:endParaRPr lang="ru-RU" sz="4000" b="1" dirty="0">
              <a:solidFill>
                <a:schemeClr val="bg1"/>
              </a:solidFill>
            </a:endParaRPr>
          </a:p>
        </p:txBody>
      </p:sp>
      <p:sp>
        <p:nvSpPr>
          <p:cNvPr id="9" name="TextBox 8">
            <a:extLst>
              <a:ext uri="{FF2B5EF4-FFF2-40B4-BE49-F238E27FC236}">
                <a16:creationId xmlns:a16="http://schemas.microsoft.com/office/drawing/2014/main" id="{62C687AE-E0E7-4424-A657-BECB076B451D}"/>
              </a:ext>
            </a:extLst>
          </p:cNvPr>
          <p:cNvSpPr txBox="1"/>
          <p:nvPr/>
        </p:nvSpPr>
        <p:spPr>
          <a:xfrm>
            <a:off x="1409164" y="3772599"/>
            <a:ext cx="6097604" cy="338554"/>
          </a:xfrm>
          <a:prstGeom prst="rect">
            <a:avLst/>
          </a:prstGeom>
          <a:noFill/>
        </p:spPr>
        <p:txBody>
          <a:bodyPr wrap="square">
            <a:spAutoFit/>
          </a:bodyPr>
          <a:lstStyle/>
          <a:p>
            <a:r>
              <a:rPr lang="ru-RU" sz="1600" dirty="0">
                <a:solidFill>
                  <a:schemeClr val="bg1"/>
                </a:solidFill>
                <a:latin typeface="Play" panose="020B0000000000000000" pitchFamily="34" charset="0"/>
              </a:rPr>
              <a:t>(от 10млн.)</a:t>
            </a:r>
            <a:endParaRPr lang="ru-RU" sz="1100" dirty="0">
              <a:solidFill>
                <a:schemeClr val="bg1"/>
              </a:solidFill>
              <a:latin typeface="Play" panose="020B0000000000000000" pitchFamily="34" charset="0"/>
            </a:endParaRPr>
          </a:p>
        </p:txBody>
      </p:sp>
      <p:cxnSp>
        <p:nvCxnSpPr>
          <p:cNvPr id="11" name="Прямая соединительная линия 10">
            <a:extLst>
              <a:ext uri="{FF2B5EF4-FFF2-40B4-BE49-F238E27FC236}">
                <a16:creationId xmlns:a16="http://schemas.microsoft.com/office/drawing/2014/main" id="{6C96BD9F-B6BD-4E88-BDF5-32AA0F9EBF73}"/>
              </a:ext>
            </a:extLst>
          </p:cNvPr>
          <p:cNvCxnSpPr>
            <a:cxnSpLocks/>
          </p:cNvCxnSpPr>
          <p:nvPr/>
        </p:nvCxnSpPr>
        <p:spPr>
          <a:xfrm>
            <a:off x="824964" y="3119402"/>
            <a:ext cx="5453149"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pic>
        <p:nvPicPr>
          <p:cNvPr id="1028" name="Picture 4" descr="Смартфон – Бесплатные иконки: технологии">
            <a:extLst>
              <a:ext uri="{FF2B5EF4-FFF2-40B4-BE49-F238E27FC236}">
                <a16:creationId xmlns:a16="http://schemas.microsoft.com/office/drawing/2014/main" id="{1A14529C-22F3-4CFA-8697-26C0DAB8E27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667" b="98667" l="9778" r="89778">
                        <a14:foregroundMark x1="42222" y1="8000" x2="42222" y2="8000"/>
                        <a14:foregroundMark x1="39111" y1="8444" x2="45333" y2="32444"/>
                        <a14:foregroundMark x1="45778" y1="10222" x2="51556" y2="30667"/>
                        <a14:foregroundMark x1="57333" y1="12889" x2="60889" y2="52889"/>
                        <a14:foregroundMark x1="60889" y1="52889" x2="60889" y2="52889"/>
                        <a14:foregroundMark x1="66667" y1="56000" x2="65333" y2="56444"/>
                        <a14:foregroundMark x1="65333" y1="56444" x2="65333" y2="56444"/>
                        <a14:foregroundMark x1="65778" y1="52889" x2="65778" y2="52889"/>
                        <a14:foregroundMark x1="64889" y1="52000" x2="64889" y2="52000"/>
                        <a14:foregroundMark x1="56000" y1="36000" x2="62222" y2="80444"/>
                        <a14:foregroundMark x1="63111" y1="52889" x2="64000" y2="74667"/>
                        <a14:foregroundMark x1="63111" y1="52444" x2="69333" y2="60000"/>
                        <a14:foregroundMark x1="69333" y1="59556" x2="68889" y2="56444"/>
                        <a14:foregroundMark x1="68444" y1="52889" x2="68889" y2="48444"/>
                        <a14:foregroundMark x1="68889" y1="46222" x2="68889" y2="46222"/>
                        <a14:foregroundMark x1="69333" y1="45333" x2="70222" y2="48889"/>
                        <a14:foregroundMark x1="70222" y1="52000" x2="68889" y2="56000"/>
                        <a14:foregroundMark x1="66222" y1="54222" x2="64444" y2="54222"/>
                        <a14:foregroundMark x1="63556" y1="53778" x2="62667" y2="54222"/>
                        <a14:foregroundMark x1="63111" y1="55111" x2="63111" y2="55111"/>
                        <a14:foregroundMark x1="65333" y1="48444" x2="62667" y2="57778"/>
                        <a14:foregroundMark x1="34667" y1="48889" x2="43111" y2="64889"/>
                        <a14:foregroundMark x1="43111" y1="64889" x2="43111" y2="64889"/>
                        <a14:foregroundMark x1="47556" y1="64889" x2="53778" y2="68889"/>
                        <a14:foregroundMark x1="56889" y1="63111" x2="62222" y2="70222"/>
                        <a14:foregroundMark x1="31556" y1="6667" x2="40444" y2="10222"/>
                        <a14:foregroundMark x1="44000" y1="5778" x2="62222" y2="11556"/>
                        <a14:foregroundMark x1="52000" y1="7111" x2="66222" y2="9333"/>
                        <a14:foregroundMark x1="64889" y1="5778" x2="73333" y2="12889"/>
                        <a14:foregroundMark x1="73778" y1="8444" x2="71556" y2="25778"/>
                        <a14:foregroundMark x1="72000" y1="19556" x2="72000" y2="20444"/>
                        <a14:foregroundMark x1="72889" y1="27111" x2="72889" y2="27556"/>
                        <a14:foregroundMark x1="73333" y1="27556" x2="73333" y2="27556"/>
                        <a14:foregroundMark x1="73778" y1="27556" x2="74222" y2="27556"/>
                        <a14:foregroundMark x1="74222" y1="27111" x2="74222" y2="27111"/>
                        <a14:foregroundMark x1="74222" y1="28889" x2="73778" y2="30667"/>
                        <a14:foregroundMark x1="73778" y1="35556" x2="73778" y2="36444"/>
                        <a14:foregroundMark x1="73333" y1="36444" x2="73333" y2="38667"/>
                        <a14:foregroundMark x1="73778" y1="43556" x2="71556" y2="50222"/>
                        <a14:foregroundMark x1="73333" y1="47556" x2="73333" y2="74222"/>
                        <a14:foregroundMark x1="73333" y1="74222" x2="54222" y2="94667"/>
                        <a14:foregroundMark x1="54222" y1="94667" x2="39556" y2="91556"/>
                        <a14:foregroundMark x1="56889" y1="79111" x2="64444" y2="98222"/>
                        <a14:foregroundMark x1="73333" y1="74667" x2="73778" y2="93333"/>
                        <a14:foregroundMark x1="72889" y1="92000" x2="51111" y2="93333"/>
                        <a14:foregroundMark x1="53333" y1="87556" x2="53333" y2="96444"/>
                        <a14:foregroundMark x1="45778" y1="86667" x2="41778" y2="96000"/>
                        <a14:foregroundMark x1="34667" y1="85333" x2="54222" y2="96889"/>
                        <a14:foregroundMark x1="51111" y1="99111" x2="28889" y2="90222"/>
                        <a14:foregroundMark x1="28000" y1="90667" x2="36889" y2="99111"/>
                        <a14:foregroundMark x1="27111" y1="85778" x2="27556" y2="55111"/>
                        <a14:foregroundMark x1="25778" y1="53778" x2="26667" y2="39556"/>
                        <a14:foregroundMark x1="35111" y1="52889" x2="39556" y2="64000"/>
                        <a14:foregroundMark x1="49778" y1="34667" x2="52000" y2="51111"/>
                        <a14:foregroundMark x1="26222" y1="19556" x2="27111" y2="25778"/>
                        <a14:foregroundMark x1="27556" y1="8889" x2="34222" y2="16000"/>
                        <a14:foregroundMark x1="29333" y1="4444" x2="37778" y2="2667"/>
                      </a14:backgroundRemoval>
                    </a14:imgEffect>
                  </a14:imgLayer>
                </a14:imgProps>
              </a:ext>
              <a:ext uri="{28A0092B-C50C-407E-A947-70E740481C1C}">
                <a14:useLocalDpi xmlns:a14="http://schemas.microsoft.com/office/drawing/2010/main" val="0"/>
              </a:ext>
            </a:extLst>
          </a:blip>
          <a:srcRect/>
          <a:stretch>
            <a:fillRect/>
          </a:stretch>
        </p:blipFill>
        <p:spPr bwMode="auto">
          <a:xfrm>
            <a:off x="511175" y="42862"/>
            <a:ext cx="1431925" cy="143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34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9A7DC98-5A6D-4A36-A53E-2C86436235B5}"/>
              </a:ext>
            </a:extLst>
          </p:cNvPr>
          <p:cNvSpPr txBox="1"/>
          <p:nvPr/>
        </p:nvSpPr>
        <p:spPr>
          <a:xfrm>
            <a:off x="4207041" y="756510"/>
            <a:ext cx="6693567" cy="923330"/>
          </a:xfrm>
          <a:prstGeom prst="rect">
            <a:avLst/>
          </a:prstGeom>
          <a:noFill/>
        </p:spPr>
        <p:txBody>
          <a:bodyPr wrap="square">
            <a:spAutoFit/>
          </a:bodyPr>
          <a:lstStyle/>
          <a:p>
            <a:r>
              <a:rPr lang="ru-RU" sz="5400" dirty="0">
                <a:latin typeface="Play" panose="020B0000000000000000" pitchFamily="34" charset="0"/>
              </a:rPr>
              <a:t>Товары и услуги</a:t>
            </a:r>
            <a:endParaRPr lang="ru-RU" sz="4400" dirty="0">
              <a:latin typeface="Play" panose="020B0000000000000000" pitchFamily="34" charset="0"/>
            </a:endParaRPr>
          </a:p>
        </p:txBody>
      </p:sp>
      <p:sp>
        <p:nvSpPr>
          <p:cNvPr id="13" name="TextBox 12">
            <a:extLst>
              <a:ext uri="{FF2B5EF4-FFF2-40B4-BE49-F238E27FC236}">
                <a16:creationId xmlns:a16="http://schemas.microsoft.com/office/drawing/2014/main" id="{2BC76B38-B2F2-47D9-9ABC-1629C34F967E}"/>
              </a:ext>
            </a:extLst>
          </p:cNvPr>
          <p:cNvSpPr txBox="1"/>
          <p:nvPr/>
        </p:nvSpPr>
        <p:spPr>
          <a:xfrm>
            <a:off x="4207041" y="1679840"/>
            <a:ext cx="6042863" cy="1077218"/>
          </a:xfrm>
          <a:prstGeom prst="rect">
            <a:avLst/>
          </a:prstGeom>
          <a:noFill/>
        </p:spPr>
        <p:txBody>
          <a:bodyPr wrap="square">
            <a:spAutoFit/>
          </a:bodyPr>
          <a:lstStyle/>
          <a:p>
            <a:r>
              <a:rPr lang="ru-RU" sz="1600" dirty="0">
                <a:latin typeface="Montserrat" panose="00000500000000000000" pitchFamily="2" charset="-52"/>
              </a:rPr>
              <a:t>Продукцию и услуги регламентируют ритейлеры и пользователи продаж и услуг, за исключением продукта запрещенного в Российской Федерации и товаров запрещенных к продаже в системе онлайн</a:t>
            </a:r>
          </a:p>
        </p:txBody>
      </p:sp>
      <p:pic>
        <p:nvPicPr>
          <p:cNvPr id="16" name="Picture 2" descr="Персонал компании-перевозчика">
            <a:extLst>
              <a:ext uri="{FF2B5EF4-FFF2-40B4-BE49-F238E27FC236}">
                <a16:creationId xmlns:a16="http://schemas.microsoft.com/office/drawing/2014/main" id="{59077293-F6D3-4CD6-8BDD-ED1A506ACB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01" t="4058" r="2501" b="-4058"/>
          <a:stretch/>
        </p:blipFill>
        <p:spPr bwMode="auto">
          <a:xfrm>
            <a:off x="-907063" y="0"/>
            <a:ext cx="4668709" cy="3908008"/>
          </a:xfrm>
          <a:prstGeom prst="parallelogram">
            <a:avLst/>
          </a:prstGeom>
          <a:noFill/>
          <a:extLst>
            <a:ext uri="{909E8E84-426E-40DD-AFC4-6F175D3DCCD1}">
              <a14:hiddenFill xmlns:a14="http://schemas.microsoft.com/office/drawing/2010/main">
                <a:solidFill>
                  <a:srgbClr val="FFFFFF"/>
                </a:solidFill>
              </a14:hiddenFill>
            </a:ext>
          </a:extLst>
        </p:spPr>
      </p:pic>
      <p:cxnSp>
        <p:nvCxnSpPr>
          <p:cNvPr id="21" name="Прямая соединительная линия 20">
            <a:extLst>
              <a:ext uri="{FF2B5EF4-FFF2-40B4-BE49-F238E27FC236}">
                <a16:creationId xmlns:a16="http://schemas.microsoft.com/office/drawing/2014/main" id="{9401F02C-ADC7-4F75-B5F5-663D7B196AA3}"/>
              </a:ext>
            </a:extLst>
          </p:cNvPr>
          <p:cNvCxnSpPr>
            <a:cxnSpLocks/>
          </p:cNvCxnSpPr>
          <p:nvPr/>
        </p:nvCxnSpPr>
        <p:spPr>
          <a:xfrm>
            <a:off x="4397208" y="1623105"/>
            <a:ext cx="3912971"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81DB37D1-3D08-4FC3-BBB2-752FD177B881}"/>
              </a:ext>
            </a:extLst>
          </p:cNvPr>
          <p:cNvCxnSpPr>
            <a:cxnSpLocks/>
          </p:cNvCxnSpPr>
          <p:nvPr/>
        </p:nvCxnSpPr>
        <p:spPr>
          <a:xfrm>
            <a:off x="8310179" y="396874"/>
            <a:ext cx="3397584"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
        <p:nvSpPr>
          <p:cNvPr id="26" name="Пятиугольник 25">
            <a:extLst>
              <a:ext uri="{FF2B5EF4-FFF2-40B4-BE49-F238E27FC236}">
                <a16:creationId xmlns:a16="http://schemas.microsoft.com/office/drawing/2014/main" id="{B2312CFD-96D2-41CF-9EAC-F5085B024659}"/>
              </a:ext>
            </a:extLst>
          </p:cNvPr>
          <p:cNvSpPr/>
          <p:nvPr/>
        </p:nvSpPr>
        <p:spPr>
          <a:xfrm>
            <a:off x="11754594" y="118381"/>
            <a:ext cx="104775" cy="99786"/>
          </a:xfrm>
          <a:prstGeom prst="pent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7" name="Пятиугольник 26">
            <a:extLst>
              <a:ext uri="{FF2B5EF4-FFF2-40B4-BE49-F238E27FC236}">
                <a16:creationId xmlns:a16="http://schemas.microsoft.com/office/drawing/2014/main" id="{BE9A343A-EE76-4708-B660-5E5822877E0B}"/>
              </a:ext>
            </a:extLst>
          </p:cNvPr>
          <p:cNvSpPr/>
          <p:nvPr/>
        </p:nvSpPr>
        <p:spPr>
          <a:xfrm>
            <a:off x="11892706" y="118381"/>
            <a:ext cx="104775" cy="99786"/>
          </a:xfrm>
          <a:prstGeom prst="pent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8" name="Пятиугольник 27">
            <a:extLst>
              <a:ext uri="{FF2B5EF4-FFF2-40B4-BE49-F238E27FC236}">
                <a16:creationId xmlns:a16="http://schemas.microsoft.com/office/drawing/2014/main" id="{5D0CE167-3377-48FE-A648-E7D63A651C50}"/>
              </a:ext>
            </a:extLst>
          </p:cNvPr>
          <p:cNvSpPr/>
          <p:nvPr/>
        </p:nvSpPr>
        <p:spPr>
          <a:xfrm>
            <a:off x="12023675" y="118381"/>
            <a:ext cx="104775" cy="99786"/>
          </a:xfrm>
          <a:prstGeom prst="pent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9" name="Параллелограмм 28">
            <a:extLst>
              <a:ext uri="{FF2B5EF4-FFF2-40B4-BE49-F238E27FC236}">
                <a16:creationId xmlns:a16="http://schemas.microsoft.com/office/drawing/2014/main" id="{556CD9D6-DA28-454C-A695-EB3A014E3F81}"/>
              </a:ext>
            </a:extLst>
          </p:cNvPr>
          <p:cNvSpPr/>
          <p:nvPr/>
        </p:nvSpPr>
        <p:spPr>
          <a:xfrm>
            <a:off x="4397208" y="3491591"/>
            <a:ext cx="8490857" cy="3610958"/>
          </a:xfrm>
          <a:prstGeom prst="parallelogram">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араллелограмм 29">
            <a:extLst>
              <a:ext uri="{FF2B5EF4-FFF2-40B4-BE49-F238E27FC236}">
                <a16:creationId xmlns:a16="http://schemas.microsoft.com/office/drawing/2014/main" id="{520DFB0D-2684-463B-B9D8-F7F5BD5090CD}"/>
              </a:ext>
            </a:extLst>
          </p:cNvPr>
          <p:cNvSpPr/>
          <p:nvPr/>
        </p:nvSpPr>
        <p:spPr>
          <a:xfrm>
            <a:off x="-3804890" y="3491591"/>
            <a:ext cx="8815040" cy="3610958"/>
          </a:xfrm>
          <a:prstGeom prst="parallelogram">
            <a:avLst/>
          </a:prstGeom>
          <a:solidFill>
            <a:schemeClr val="bg1">
              <a:lumMod val="8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8962C0D1-7757-4903-A5CD-21451B39AF10}"/>
              </a:ext>
            </a:extLst>
          </p:cNvPr>
          <p:cNvSpPr txBox="1"/>
          <p:nvPr/>
        </p:nvSpPr>
        <p:spPr>
          <a:xfrm>
            <a:off x="84005" y="4348899"/>
            <a:ext cx="3586620" cy="523220"/>
          </a:xfrm>
          <a:prstGeom prst="rect">
            <a:avLst/>
          </a:prstGeom>
          <a:noFill/>
        </p:spPr>
        <p:txBody>
          <a:bodyPr wrap="square">
            <a:spAutoFit/>
          </a:bodyPr>
          <a:lstStyle/>
          <a:p>
            <a:r>
              <a:rPr lang="ru-RU" sz="2800" b="1" dirty="0" err="1">
                <a:latin typeface="Play" panose="020B0000000000000000" pitchFamily="34" charset="0"/>
              </a:rPr>
              <a:t>Конвейерность</a:t>
            </a:r>
            <a:endParaRPr lang="ru-RU" dirty="0">
              <a:latin typeface="Play" panose="020B0000000000000000" pitchFamily="34" charset="0"/>
            </a:endParaRPr>
          </a:p>
        </p:txBody>
      </p:sp>
      <p:sp>
        <p:nvSpPr>
          <p:cNvPr id="32" name="TextBox 31">
            <a:extLst>
              <a:ext uri="{FF2B5EF4-FFF2-40B4-BE49-F238E27FC236}">
                <a16:creationId xmlns:a16="http://schemas.microsoft.com/office/drawing/2014/main" id="{5AE7F31C-F6E5-4C36-8FE3-BF09074D2D00}"/>
              </a:ext>
            </a:extLst>
          </p:cNvPr>
          <p:cNvSpPr txBox="1"/>
          <p:nvPr/>
        </p:nvSpPr>
        <p:spPr>
          <a:xfrm>
            <a:off x="84005" y="4872119"/>
            <a:ext cx="4313203" cy="1754326"/>
          </a:xfrm>
          <a:prstGeom prst="rect">
            <a:avLst/>
          </a:prstGeom>
          <a:noFill/>
        </p:spPr>
        <p:txBody>
          <a:bodyPr wrap="square">
            <a:spAutoFit/>
          </a:bodyPr>
          <a:lstStyle/>
          <a:p>
            <a:r>
              <a:rPr lang="ru-RU" dirty="0">
                <a:latin typeface="Play" panose="020B0000000000000000" pitchFamily="34" charset="0"/>
              </a:rPr>
              <a:t>Качество и оперативность получение продукта и услуги. Для пользователя продаж: оптимизация сил наемного </a:t>
            </a:r>
            <a:r>
              <a:rPr lang="ru-RU" dirty="0" err="1">
                <a:latin typeface="Play" panose="020B0000000000000000" pitchFamily="34" charset="0"/>
              </a:rPr>
              <a:t>труда,распределение</a:t>
            </a:r>
            <a:r>
              <a:rPr lang="ru-RU" dirty="0">
                <a:latin typeface="Play" panose="020B0000000000000000" pitchFamily="34" charset="0"/>
              </a:rPr>
              <a:t> рекламного потенциала и их ресурсов на целесообразное использование</a:t>
            </a:r>
            <a:endParaRPr lang="ru-RU" dirty="0"/>
          </a:p>
        </p:txBody>
      </p:sp>
      <p:sp>
        <p:nvSpPr>
          <p:cNvPr id="34" name="TextBox 33">
            <a:extLst>
              <a:ext uri="{FF2B5EF4-FFF2-40B4-BE49-F238E27FC236}">
                <a16:creationId xmlns:a16="http://schemas.microsoft.com/office/drawing/2014/main" id="{A926159A-9F7A-4080-B3E5-D58D97A17F74}"/>
              </a:ext>
            </a:extLst>
          </p:cNvPr>
          <p:cNvSpPr txBox="1"/>
          <p:nvPr/>
        </p:nvSpPr>
        <p:spPr>
          <a:xfrm>
            <a:off x="5395913" y="4212550"/>
            <a:ext cx="8353424" cy="523220"/>
          </a:xfrm>
          <a:prstGeom prst="rect">
            <a:avLst/>
          </a:prstGeom>
          <a:noFill/>
        </p:spPr>
        <p:txBody>
          <a:bodyPr wrap="square">
            <a:spAutoFit/>
          </a:bodyPr>
          <a:lstStyle/>
          <a:p>
            <a:r>
              <a:rPr lang="ru-RU" sz="2800" b="1" dirty="0">
                <a:latin typeface="Play" panose="020B0000000000000000" pitchFamily="34" charset="0"/>
              </a:rPr>
              <a:t>Повторяющиеся платежи</a:t>
            </a:r>
            <a:endParaRPr lang="ru-RU" dirty="0">
              <a:latin typeface="Play" panose="020B0000000000000000" pitchFamily="34" charset="0"/>
            </a:endParaRPr>
          </a:p>
        </p:txBody>
      </p:sp>
      <p:sp>
        <p:nvSpPr>
          <p:cNvPr id="36" name="TextBox 35">
            <a:extLst>
              <a:ext uri="{FF2B5EF4-FFF2-40B4-BE49-F238E27FC236}">
                <a16:creationId xmlns:a16="http://schemas.microsoft.com/office/drawing/2014/main" id="{4412D326-B623-438D-AE23-891A0AB4036E}"/>
              </a:ext>
            </a:extLst>
          </p:cNvPr>
          <p:cNvSpPr txBox="1"/>
          <p:nvPr/>
        </p:nvSpPr>
        <p:spPr>
          <a:xfrm>
            <a:off x="5366264" y="4634170"/>
            <a:ext cx="5813013" cy="1200329"/>
          </a:xfrm>
          <a:prstGeom prst="rect">
            <a:avLst/>
          </a:prstGeom>
          <a:noFill/>
        </p:spPr>
        <p:txBody>
          <a:bodyPr wrap="square">
            <a:spAutoFit/>
          </a:bodyPr>
          <a:lstStyle/>
          <a:p>
            <a:r>
              <a:rPr lang="ru-RU" dirty="0">
                <a:latin typeface="Play" panose="020B0000000000000000" pitchFamily="34" charset="0"/>
              </a:rPr>
              <a:t>Для конечного потребителя бесплатно, оплата идет от ритейлеров, основателей ресторанов и кафе и других участников продающие свою продукцию и услуги</a:t>
            </a:r>
            <a:endParaRPr lang="ru-RU" dirty="0"/>
          </a:p>
        </p:txBody>
      </p:sp>
      <p:sp>
        <p:nvSpPr>
          <p:cNvPr id="35" name="Прямоугольник: скругленные углы 34">
            <a:extLst>
              <a:ext uri="{FF2B5EF4-FFF2-40B4-BE49-F238E27FC236}">
                <a16:creationId xmlns:a16="http://schemas.microsoft.com/office/drawing/2014/main" id="{FEC6B26F-6C5D-400A-B536-64A853EA681A}"/>
              </a:ext>
            </a:extLst>
          </p:cNvPr>
          <p:cNvSpPr/>
          <p:nvPr/>
        </p:nvSpPr>
        <p:spPr>
          <a:xfrm>
            <a:off x="1215858" y="3584575"/>
            <a:ext cx="789675" cy="789675"/>
          </a:xfrm>
          <a:prstGeom prst="roundRect">
            <a:avLst>
              <a:gd name="adj" fmla="val 243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9220" name="Picture 4" descr="Автоматизация Работы Силуэтная Икона Конвейерной Ленты Производство И  Фабрика Промышленность Вектор — стоковая векторная графика и другие  изображения на тему Иконка - iStock">
            <a:extLst>
              <a:ext uri="{FF2B5EF4-FFF2-40B4-BE49-F238E27FC236}">
                <a16:creationId xmlns:a16="http://schemas.microsoft.com/office/drawing/2014/main" id="{D5C6CCA9-7A2B-4516-8960-F956AB0DB38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68510" y1="64663" x2="68510" y2="64663"/>
                        <a14:foregroundMark x1="51923" y1="61779" x2="51923" y2="61779"/>
                        <a14:foregroundMark x1="31010" y1="63221" x2="31010" y2="63221"/>
                        <a14:foregroundMark x1="33413" y1="36538" x2="33413" y2="36538"/>
                        <a14:foregroundMark x1="65865" y1="33654" x2="65865" y2="33654"/>
                        <a14:foregroundMark x1="58894" y1="42067" x2="58894" y2="42067"/>
                        <a14:foregroundMark x1="37981" y1="48798" x2="37981" y2="48798"/>
                        <a14:foregroundMark x1="38702" y1="49760" x2="38702" y2="49760"/>
                      </a14:backgroundRemoval>
                    </a14:imgEffect>
                  </a14:imgLayer>
                </a14:imgProps>
              </a:ext>
              <a:ext uri="{28A0092B-C50C-407E-A947-70E740481C1C}">
                <a14:useLocalDpi xmlns:a14="http://schemas.microsoft.com/office/drawing/2010/main" val="0"/>
              </a:ext>
            </a:extLst>
          </a:blip>
          <a:srcRect/>
          <a:stretch>
            <a:fillRect/>
          </a:stretch>
        </p:blipFill>
        <p:spPr bwMode="auto">
          <a:xfrm>
            <a:off x="1215858" y="3567121"/>
            <a:ext cx="818356" cy="818356"/>
          </a:xfrm>
          <a:prstGeom prst="rect">
            <a:avLst/>
          </a:prstGeom>
          <a:noFill/>
          <a:extLst>
            <a:ext uri="{909E8E84-426E-40DD-AFC4-6F175D3DCCD1}">
              <a14:hiddenFill xmlns:a14="http://schemas.microsoft.com/office/drawing/2010/main">
                <a:solidFill>
                  <a:srgbClr val="FFFFFF"/>
                </a:solidFill>
              </a14:hiddenFill>
            </a:ext>
          </a:extLst>
        </p:spPr>
      </p:pic>
      <p:sp>
        <p:nvSpPr>
          <p:cNvPr id="40" name="Прямоугольник: скругленные углы 39">
            <a:extLst>
              <a:ext uri="{FF2B5EF4-FFF2-40B4-BE49-F238E27FC236}">
                <a16:creationId xmlns:a16="http://schemas.microsoft.com/office/drawing/2014/main" id="{741F3D85-385A-443E-92B9-B1C6130E0FCE}"/>
              </a:ext>
            </a:extLst>
          </p:cNvPr>
          <p:cNvSpPr/>
          <p:nvPr/>
        </p:nvSpPr>
        <p:spPr>
          <a:xfrm>
            <a:off x="7139888" y="3552457"/>
            <a:ext cx="789675" cy="789675"/>
          </a:xfrm>
          <a:prstGeom prst="roundRect">
            <a:avLst>
              <a:gd name="adj" fmla="val 243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9218" name="Picture 2" descr="Автоматические Повторяющиеся Платежи Или Значок Искусства Цикла Выставления  Счетов Для Приложений И Вебсайтов — стоковая векторная графика и другие  изображения на тему Зарплата - iStock">
            <a:extLst>
              <a:ext uri="{FF2B5EF4-FFF2-40B4-BE49-F238E27FC236}">
                <a16:creationId xmlns:a16="http://schemas.microsoft.com/office/drawing/2014/main" id="{0E3D29D5-2736-474D-BFF8-D4E0F4DC180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3954" y1="39216" x2="43954" y2="39216"/>
                        <a14:foregroundMark x1="50654" y1="36438" x2="50654" y2="36438"/>
                        <a14:foregroundMark x1="58987" y1="34477" x2="58987" y2="34477"/>
                        <a14:foregroundMark x1="61111" y1="58170" x2="61111" y2="58170"/>
                        <a14:foregroundMark x1="40196" y1="62908" x2="40196" y2="62908"/>
                        <a14:foregroundMark x1="18464" y1="64542" x2="18464" y2="64542"/>
                        <a14:foregroundMark x1="84804" y1="61928" x2="84804" y2="61928"/>
                        <a14:foregroundMark x1="35294" y1="18301" x2="35294" y2="18301"/>
                        <a14:foregroundMark x1="34967" y1="22876" x2="34967" y2="22876"/>
                        <a14:foregroundMark x1="17320" y1="35784" x2="17320" y2="35784"/>
                        <a14:foregroundMark x1="26634" y1="22222" x2="26634" y2="22222"/>
                        <a14:foregroundMark x1="63235" y1="15686" x2="63235" y2="15686"/>
                        <a14:foregroundMark x1="62908" y1="83007" x2="62908" y2="83007"/>
                        <a14:foregroundMark x1="74837" y1="75163" x2="74837" y2="75163"/>
                      </a14:backgroundRemoval>
                    </a14:imgEffect>
                  </a14:imgLayer>
                </a14:imgProps>
              </a:ext>
              <a:ext uri="{28A0092B-C50C-407E-A947-70E740481C1C}">
                <a14:useLocalDpi xmlns:a14="http://schemas.microsoft.com/office/drawing/2010/main" val="0"/>
              </a:ext>
            </a:extLst>
          </a:blip>
          <a:srcRect/>
          <a:stretch>
            <a:fillRect/>
          </a:stretch>
        </p:blipFill>
        <p:spPr bwMode="auto">
          <a:xfrm>
            <a:off x="7104442" y="3521869"/>
            <a:ext cx="851993" cy="85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51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3" name="Picture 2" descr="Более 1 352 400 работ на тему «перевозка груза»: стоковые ...">
            <a:extLst>
              <a:ext uri="{FF2B5EF4-FFF2-40B4-BE49-F238E27FC236}">
                <a16:creationId xmlns:a16="http://schemas.microsoft.com/office/drawing/2014/main" id="{3F3466C4-F0E0-4E91-886E-FE5D21D77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51338" y="411668"/>
            <a:ext cx="10004996" cy="6534790"/>
          </a:xfrm>
          <a:prstGeom prst="triangle">
            <a:avLst>
              <a:gd name="adj" fmla="val 49889"/>
            </a:avLst>
          </a:prstGeom>
          <a:noFill/>
          <a:extLst>
            <a:ext uri="{909E8E84-426E-40DD-AFC4-6F175D3DCCD1}">
              <a14:hiddenFill xmlns:a14="http://schemas.microsoft.com/office/drawing/2010/main">
                <a:solidFill>
                  <a:srgbClr val="FFFFFF"/>
                </a:solidFill>
              </a14:hiddenFill>
            </a:ext>
          </a:extLst>
        </p:spPr>
      </p:pic>
      <p:sp>
        <p:nvSpPr>
          <p:cNvPr id="15" name="Равнобедренный треугольник 14">
            <a:extLst>
              <a:ext uri="{FF2B5EF4-FFF2-40B4-BE49-F238E27FC236}">
                <a16:creationId xmlns:a16="http://schemas.microsoft.com/office/drawing/2014/main" id="{4DC1F3F5-75D7-4298-AFB8-F0B6151E7F2F}"/>
              </a:ext>
            </a:extLst>
          </p:cNvPr>
          <p:cNvSpPr/>
          <p:nvPr/>
        </p:nvSpPr>
        <p:spPr>
          <a:xfrm rot="5400000">
            <a:off x="-1906299" y="473042"/>
            <a:ext cx="9770788" cy="6429707"/>
          </a:xfrm>
          <a:prstGeom prst="triangle">
            <a:avLst>
              <a:gd name="adj" fmla="val 49740"/>
            </a:avLst>
          </a:prstGeom>
          <a:solidFill>
            <a:schemeClr val="tx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id="{B05686CA-A8B9-463F-9058-554DC1CD1A0C}"/>
              </a:ext>
            </a:extLst>
          </p:cNvPr>
          <p:cNvSpPr txBox="1"/>
          <p:nvPr/>
        </p:nvSpPr>
        <p:spPr>
          <a:xfrm>
            <a:off x="0" y="2069459"/>
            <a:ext cx="6429706" cy="1754326"/>
          </a:xfrm>
          <a:prstGeom prst="rect">
            <a:avLst/>
          </a:prstGeom>
          <a:noFill/>
        </p:spPr>
        <p:txBody>
          <a:bodyPr wrap="square">
            <a:spAutoFit/>
          </a:bodyPr>
          <a:lstStyle/>
          <a:p>
            <a:r>
              <a:rPr lang="ru-RU" sz="5400" b="1" dirty="0">
                <a:solidFill>
                  <a:schemeClr val="bg1"/>
                </a:solidFill>
                <a:latin typeface="Play" panose="020B0000000000000000" pitchFamily="34" charset="0"/>
              </a:rPr>
              <a:t>Причина будущего успеха</a:t>
            </a:r>
            <a:endParaRPr lang="ru-RU" sz="4400" b="1" dirty="0">
              <a:solidFill>
                <a:schemeClr val="bg1"/>
              </a:solidFill>
              <a:latin typeface="Play" panose="020B0000000000000000" pitchFamily="34" charset="0"/>
            </a:endParaRPr>
          </a:p>
        </p:txBody>
      </p:sp>
      <p:cxnSp>
        <p:nvCxnSpPr>
          <p:cNvPr id="20" name="Прямая соединительная линия 19">
            <a:extLst>
              <a:ext uri="{FF2B5EF4-FFF2-40B4-BE49-F238E27FC236}">
                <a16:creationId xmlns:a16="http://schemas.microsoft.com/office/drawing/2014/main" id="{8C43FE06-BEBA-4DE0-8E4D-3148E141AC52}"/>
              </a:ext>
            </a:extLst>
          </p:cNvPr>
          <p:cNvCxnSpPr>
            <a:cxnSpLocks/>
          </p:cNvCxnSpPr>
          <p:nvPr/>
        </p:nvCxnSpPr>
        <p:spPr>
          <a:xfrm flipV="1">
            <a:off x="188926" y="3931759"/>
            <a:ext cx="3608282" cy="574"/>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E23B396-54CA-4DFF-A87C-84954F4747E2}"/>
              </a:ext>
            </a:extLst>
          </p:cNvPr>
          <p:cNvSpPr txBox="1"/>
          <p:nvPr/>
        </p:nvSpPr>
        <p:spPr>
          <a:xfrm>
            <a:off x="6108224" y="638297"/>
            <a:ext cx="6125051" cy="6124754"/>
          </a:xfrm>
          <a:prstGeom prst="rect">
            <a:avLst/>
          </a:prstGeom>
          <a:noFill/>
        </p:spPr>
        <p:txBody>
          <a:bodyPr wrap="square">
            <a:spAutoFit/>
          </a:bodyPr>
          <a:lstStyle/>
          <a:p>
            <a:r>
              <a:rPr lang="ru-RU" sz="2400" b="1" dirty="0">
                <a:latin typeface="Montserrat" panose="00000500000000000000" pitchFamily="2" charset="-52"/>
              </a:rPr>
              <a:t>Возможность </a:t>
            </a:r>
            <a:r>
              <a:rPr lang="ru-RU" sz="1600" dirty="0">
                <a:latin typeface="Montserrat" panose="00000500000000000000" pitchFamily="2" charset="-52"/>
              </a:rPr>
              <a:t>оценивать торговую тенденцию для населения реальными людьми без подкруток сайтов. Выросла покупательская способность населения и начали образовываться очереди в офлайн магазинах, система лояльности устарела из-за логистики, их производства, наличия физического их присутствия и регулярного повторного производства что сказывается на нагрузку отдела системы лояльности ритейлеров и участников начинающих производство товаров и услуг. В будущем продажа и контроль акцизных товаров для людей достигших 18 лет без участия менеджеров осуществивших вход через госуслуги чем осуществится контроль закупок запрещенной продукции несовершеннолетними что снизить штрафы на ритейлеров. Контроль, аналитика и предложение товаров клиенту по упрощенному и более дешевому варианту размещения целевой рекламы. Далее это будет поддерживаться на федеральном уровне и станет неотъемлемой частью присутствия его в бизнесе что приведет к автоматизации продаж. Каждый пользователь-продавец может сам у себя на странице рекламировать бизнес своего партнера для его продвижения (коллаборации)</a:t>
            </a:r>
            <a:endParaRPr lang="ru-RU" dirty="0">
              <a:latin typeface="Montserrat" panose="00000500000000000000" pitchFamily="2" charset="-52"/>
            </a:endParaRPr>
          </a:p>
        </p:txBody>
      </p:sp>
      <p:cxnSp>
        <p:nvCxnSpPr>
          <p:cNvPr id="42" name="Прямая соединительная линия 41">
            <a:extLst>
              <a:ext uri="{FF2B5EF4-FFF2-40B4-BE49-F238E27FC236}">
                <a16:creationId xmlns:a16="http://schemas.microsoft.com/office/drawing/2014/main" id="{A3A0703D-56D5-473F-A535-7723478F3A94}"/>
              </a:ext>
            </a:extLst>
          </p:cNvPr>
          <p:cNvCxnSpPr>
            <a:cxnSpLocks/>
          </p:cNvCxnSpPr>
          <p:nvPr/>
        </p:nvCxnSpPr>
        <p:spPr>
          <a:xfrm>
            <a:off x="6193949" y="391394"/>
            <a:ext cx="3397584"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43" name="Пятиугольник 42">
            <a:extLst>
              <a:ext uri="{FF2B5EF4-FFF2-40B4-BE49-F238E27FC236}">
                <a16:creationId xmlns:a16="http://schemas.microsoft.com/office/drawing/2014/main" id="{B86C7BA5-27AA-44CF-A887-17B44F55D941}"/>
              </a:ext>
            </a:extLst>
          </p:cNvPr>
          <p:cNvSpPr/>
          <p:nvPr/>
        </p:nvSpPr>
        <p:spPr>
          <a:xfrm>
            <a:off x="9638364" y="341501"/>
            <a:ext cx="104775" cy="99786"/>
          </a:xfrm>
          <a:prstGeom prst="pent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4" name="Пятиугольник 43">
            <a:extLst>
              <a:ext uri="{FF2B5EF4-FFF2-40B4-BE49-F238E27FC236}">
                <a16:creationId xmlns:a16="http://schemas.microsoft.com/office/drawing/2014/main" id="{A89B2A89-00E1-4B00-B44A-E7A1BF7A6F0A}"/>
              </a:ext>
            </a:extLst>
          </p:cNvPr>
          <p:cNvSpPr/>
          <p:nvPr/>
        </p:nvSpPr>
        <p:spPr>
          <a:xfrm>
            <a:off x="9776476" y="341501"/>
            <a:ext cx="104775" cy="99786"/>
          </a:xfrm>
          <a:prstGeom prst="pent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Пятиугольник 44">
            <a:extLst>
              <a:ext uri="{FF2B5EF4-FFF2-40B4-BE49-F238E27FC236}">
                <a16:creationId xmlns:a16="http://schemas.microsoft.com/office/drawing/2014/main" id="{A399A081-DCC2-48B1-A45A-D7FD51D30825}"/>
              </a:ext>
            </a:extLst>
          </p:cNvPr>
          <p:cNvSpPr/>
          <p:nvPr/>
        </p:nvSpPr>
        <p:spPr>
          <a:xfrm>
            <a:off x="9907445" y="341501"/>
            <a:ext cx="104775" cy="99786"/>
          </a:xfrm>
          <a:prstGeom prst="pent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8108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араллелограмм 25">
            <a:extLst>
              <a:ext uri="{FF2B5EF4-FFF2-40B4-BE49-F238E27FC236}">
                <a16:creationId xmlns:a16="http://schemas.microsoft.com/office/drawing/2014/main" id="{CC41C241-059A-4973-AE96-0AD784F1CD8E}"/>
              </a:ext>
            </a:extLst>
          </p:cNvPr>
          <p:cNvSpPr/>
          <p:nvPr/>
        </p:nvSpPr>
        <p:spPr>
          <a:xfrm flipH="1">
            <a:off x="7940841" y="3491591"/>
            <a:ext cx="5692269" cy="3610958"/>
          </a:xfrm>
          <a:prstGeom prst="parallelogram">
            <a:avLst/>
          </a:prstGeom>
          <a:solidFill>
            <a:schemeClr val="bg2">
              <a:lumMod val="90000"/>
              <a:alpha val="44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6B456F69-D64B-4EDF-B36D-4AF4CF2F34E2}"/>
              </a:ext>
            </a:extLst>
          </p:cNvPr>
          <p:cNvSpPr txBox="1"/>
          <p:nvPr/>
        </p:nvSpPr>
        <p:spPr>
          <a:xfrm>
            <a:off x="4080916" y="1936581"/>
            <a:ext cx="6396584" cy="1169551"/>
          </a:xfrm>
          <a:prstGeom prst="rect">
            <a:avLst/>
          </a:prstGeom>
          <a:noFill/>
        </p:spPr>
        <p:txBody>
          <a:bodyPr wrap="square">
            <a:spAutoFit/>
          </a:bodyPr>
          <a:lstStyle/>
          <a:p>
            <a:r>
              <a:rPr lang="ru-RU" sz="1400" dirty="0">
                <a:latin typeface="Montserrat" panose="00000500000000000000" pitchFamily="2" charset="-52"/>
              </a:rPr>
              <a:t>Новый принцип продаж товаров для оптимизации труда сотрудников, сокращение расходов на традиционные кассы и кассы самообслуживания, увеличение мест торгового помещения, сокращение трат на малоэффективных менеджеров продаж и их присутствия.</a:t>
            </a:r>
          </a:p>
        </p:txBody>
      </p:sp>
      <p:sp>
        <p:nvSpPr>
          <p:cNvPr id="14" name="Параллелограмм 13">
            <a:extLst>
              <a:ext uri="{FF2B5EF4-FFF2-40B4-BE49-F238E27FC236}">
                <a16:creationId xmlns:a16="http://schemas.microsoft.com/office/drawing/2014/main" id="{6D96B594-67DE-432D-96EB-0DA3AB1ABB8F}"/>
              </a:ext>
            </a:extLst>
          </p:cNvPr>
          <p:cNvSpPr/>
          <p:nvPr/>
        </p:nvSpPr>
        <p:spPr>
          <a:xfrm flipH="1">
            <a:off x="-1384714" y="2423651"/>
            <a:ext cx="5847907" cy="4678898"/>
          </a:xfrm>
          <a:prstGeom prst="parallelogram">
            <a:avLst/>
          </a:prstGeom>
          <a:solidFill>
            <a:srgbClr val="00B0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8969B64E-6B35-4177-84DB-DAB8E085D5D5}"/>
              </a:ext>
            </a:extLst>
          </p:cNvPr>
          <p:cNvSpPr txBox="1"/>
          <p:nvPr/>
        </p:nvSpPr>
        <p:spPr>
          <a:xfrm>
            <a:off x="8564879" y="4187773"/>
            <a:ext cx="3976577" cy="338554"/>
          </a:xfrm>
          <a:prstGeom prst="rect">
            <a:avLst/>
          </a:prstGeom>
          <a:noFill/>
        </p:spPr>
        <p:txBody>
          <a:bodyPr wrap="square">
            <a:spAutoFit/>
          </a:bodyPr>
          <a:lstStyle/>
          <a:p>
            <a:r>
              <a:rPr lang="ru-RU" sz="1600" b="1" dirty="0">
                <a:latin typeface="Play" panose="020B0000000000000000" pitchFamily="34" charset="0"/>
              </a:rPr>
              <a:t>Автоматизация процессов</a:t>
            </a:r>
          </a:p>
        </p:txBody>
      </p:sp>
      <p:sp>
        <p:nvSpPr>
          <p:cNvPr id="18" name="TextBox 17">
            <a:extLst>
              <a:ext uri="{FF2B5EF4-FFF2-40B4-BE49-F238E27FC236}">
                <a16:creationId xmlns:a16="http://schemas.microsoft.com/office/drawing/2014/main" id="{03BA09FB-11B3-4A26-BE17-22D00FF33EDD}"/>
              </a:ext>
            </a:extLst>
          </p:cNvPr>
          <p:cNvSpPr txBox="1"/>
          <p:nvPr/>
        </p:nvSpPr>
        <p:spPr>
          <a:xfrm>
            <a:off x="8564880" y="4596398"/>
            <a:ext cx="3370521" cy="1077218"/>
          </a:xfrm>
          <a:prstGeom prst="rect">
            <a:avLst/>
          </a:prstGeom>
          <a:noFill/>
        </p:spPr>
        <p:txBody>
          <a:bodyPr wrap="square">
            <a:spAutoFit/>
          </a:bodyPr>
          <a:lstStyle/>
          <a:p>
            <a:r>
              <a:rPr lang="ru-RU" sz="1600" dirty="0">
                <a:latin typeface="Play" panose="020B0000000000000000" pitchFamily="34" charset="0"/>
              </a:rPr>
              <a:t>что позволит персоналу больше заниматься организацией продажных мест в помещении продаж.</a:t>
            </a:r>
          </a:p>
        </p:txBody>
      </p:sp>
      <p:sp>
        <p:nvSpPr>
          <p:cNvPr id="19" name="TextBox 18">
            <a:extLst>
              <a:ext uri="{FF2B5EF4-FFF2-40B4-BE49-F238E27FC236}">
                <a16:creationId xmlns:a16="http://schemas.microsoft.com/office/drawing/2014/main" id="{7EA8FEFA-EA54-4669-B7D1-6248031DCC8B}"/>
              </a:ext>
            </a:extLst>
          </p:cNvPr>
          <p:cNvSpPr txBox="1"/>
          <p:nvPr/>
        </p:nvSpPr>
        <p:spPr>
          <a:xfrm>
            <a:off x="-6690" y="3882975"/>
            <a:ext cx="3976577" cy="338554"/>
          </a:xfrm>
          <a:prstGeom prst="rect">
            <a:avLst/>
          </a:prstGeom>
          <a:noFill/>
        </p:spPr>
        <p:txBody>
          <a:bodyPr wrap="square">
            <a:spAutoFit/>
          </a:bodyPr>
          <a:lstStyle/>
          <a:p>
            <a:r>
              <a:rPr lang="ru-RU" sz="1600" b="1" dirty="0">
                <a:latin typeface="Play" panose="020B0000000000000000" pitchFamily="34" charset="0"/>
              </a:rPr>
              <a:t>Сбор актуальной информации</a:t>
            </a:r>
          </a:p>
        </p:txBody>
      </p:sp>
      <p:sp>
        <p:nvSpPr>
          <p:cNvPr id="21" name="TextBox 20">
            <a:extLst>
              <a:ext uri="{FF2B5EF4-FFF2-40B4-BE49-F238E27FC236}">
                <a16:creationId xmlns:a16="http://schemas.microsoft.com/office/drawing/2014/main" id="{01818653-53EF-4303-A374-7CB455BC0E8C}"/>
              </a:ext>
            </a:extLst>
          </p:cNvPr>
          <p:cNvSpPr txBox="1"/>
          <p:nvPr/>
        </p:nvSpPr>
        <p:spPr>
          <a:xfrm>
            <a:off x="-6690" y="4248425"/>
            <a:ext cx="4284921" cy="1384995"/>
          </a:xfrm>
          <a:prstGeom prst="rect">
            <a:avLst/>
          </a:prstGeom>
          <a:noFill/>
        </p:spPr>
        <p:txBody>
          <a:bodyPr wrap="square">
            <a:spAutoFit/>
          </a:bodyPr>
          <a:lstStyle/>
          <a:p>
            <a:r>
              <a:rPr lang="ru-RU" sz="1400" dirty="0">
                <a:latin typeface="Play" panose="020B0000000000000000" pitchFamily="34" charset="0"/>
              </a:rPr>
              <a:t>о действительных продажах  и ежеминутная аналитика рынка для более эффективной тенденций продаж, ускорение обработки аналитической базы и формирование новых закупок согласно ИИ предугадывающее рост спроса на товар по всей стране.</a:t>
            </a:r>
          </a:p>
        </p:txBody>
      </p:sp>
      <p:sp>
        <p:nvSpPr>
          <p:cNvPr id="22" name="Прямоугольник 21">
            <a:extLst>
              <a:ext uri="{FF2B5EF4-FFF2-40B4-BE49-F238E27FC236}">
                <a16:creationId xmlns:a16="http://schemas.microsoft.com/office/drawing/2014/main" id="{4AF1D96C-AEA3-4ACF-A77B-0F86096BF826}"/>
              </a:ext>
            </a:extLst>
          </p:cNvPr>
          <p:cNvSpPr/>
          <p:nvPr/>
        </p:nvSpPr>
        <p:spPr>
          <a:xfrm>
            <a:off x="-51605" y="3645159"/>
            <a:ext cx="3189768" cy="45719"/>
          </a:xfrm>
          <a:prstGeom prst="rect">
            <a:avLst/>
          </a:prstGeom>
          <a:gradFill>
            <a:gsLst>
              <a:gs pos="6000">
                <a:schemeClr val="bg2">
                  <a:tint val="97000"/>
                  <a:hueMod val="92000"/>
                  <a:satMod val="169000"/>
                  <a:lumMod val="164000"/>
                </a:schemeClr>
              </a:gs>
              <a:gs pos="48500">
                <a:srgbClr val="E6E5E5"/>
              </a:gs>
              <a:gs pos="91000">
                <a:schemeClr val="bg2">
                  <a:shade val="96000"/>
                  <a:satMod val="120000"/>
                  <a:lumMod val="90000"/>
                </a:schemeClr>
              </a:gs>
            </a:gsLst>
            <a:lin ang="612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A9FBD8C6-7E57-4835-9A9E-BA8B07BC21B3}"/>
              </a:ext>
            </a:extLst>
          </p:cNvPr>
          <p:cNvSpPr txBox="1"/>
          <p:nvPr/>
        </p:nvSpPr>
        <p:spPr>
          <a:xfrm>
            <a:off x="4027304" y="600500"/>
            <a:ext cx="6624083" cy="830997"/>
          </a:xfrm>
          <a:prstGeom prst="rect">
            <a:avLst/>
          </a:prstGeom>
          <a:noFill/>
        </p:spPr>
        <p:txBody>
          <a:bodyPr wrap="square">
            <a:spAutoFit/>
          </a:bodyPr>
          <a:lstStyle/>
          <a:p>
            <a:r>
              <a:rPr lang="ru-RU" sz="4800" b="1" dirty="0">
                <a:solidFill>
                  <a:srgbClr val="00B0F0"/>
                </a:solidFill>
                <a:latin typeface="Play" panose="020B0000000000000000" pitchFamily="34" charset="0"/>
              </a:rPr>
              <a:t>Общая информация</a:t>
            </a:r>
            <a:endParaRPr lang="ru-RU" sz="4000" b="1" dirty="0">
              <a:solidFill>
                <a:srgbClr val="00B0F0"/>
              </a:solidFill>
              <a:latin typeface="Play" panose="020B0000000000000000" pitchFamily="34" charset="0"/>
            </a:endParaRPr>
          </a:p>
        </p:txBody>
      </p:sp>
      <p:sp>
        <p:nvSpPr>
          <p:cNvPr id="29" name="Овал 28">
            <a:extLst>
              <a:ext uri="{FF2B5EF4-FFF2-40B4-BE49-F238E27FC236}">
                <a16:creationId xmlns:a16="http://schemas.microsoft.com/office/drawing/2014/main" id="{D5AB5E76-D270-4C7C-BA37-E1B2345C6AB9}"/>
              </a:ext>
            </a:extLst>
          </p:cNvPr>
          <p:cNvSpPr/>
          <p:nvPr/>
        </p:nvSpPr>
        <p:spPr>
          <a:xfrm>
            <a:off x="10708871" y="1431497"/>
            <a:ext cx="99753" cy="99753"/>
          </a:xfrm>
          <a:prstGeom prst="ellipse">
            <a:avLst/>
          </a:prstGeom>
          <a:noFill/>
          <a:ln w="22225">
            <a:solidFill>
              <a:srgbClr val="008A3E">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Скачать бесплатно иконки на тему «Автоматизация иконка Basic Straight  Lineal» в форматах PNG и SVG">
            <a:extLst>
              <a:ext uri="{FF2B5EF4-FFF2-40B4-BE49-F238E27FC236}">
                <a16:creationId xmlns:a16="http://schemas.microsoft.com/office/drawing/2014/main" id="{947967F0-AEC6-4418-80FF-4C4EA9EA9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447" y="3547002"/>
            <a:ext cx="467360" cy="467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Сбор информации – Бесплатные иконки: компьютер">
            <a:extLst>
              <a:ext uri="{FF2B5EF4-FFF2-40B4-BE49-F238E27FC236}">
                <a16:creationId xmlns:a16="http://schemas.microsoft.com/office/drawing/2014/main" id="{061CD24C-C7D7-48A7-BF9A-AB7921ED492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778" b="89778" l="4000" r="96889">
                        <a14:foregroundMark x1="12000" y1="13778" x2="12000" y2="13778"/>
                        <a14:foregroundMark x1="21333" y1="11111" x2="20889" y2="11111"/>
                        <a14:foregroundMark x1="4444" y1="9333" x2="4444" y2="9333"/>
                        <a14:foregroundMark x1="7111" y1="5778" x2="7111" y2="5778"/>
                        <a14:foregroundMark x1="65333" y1="50222" x2="65333" y2="50222"/>
                        <a14:foregroundMark x1="81333" y1="21333" x2="81333" y2="21333"/>
                        <a14:foregroundMark x1="78222" y1="14667" x2="78222" y2="14667"/>
                        <a14:foregroundMark x1="80889" y1="26667" x2="80889" y2="26667"/>
                        <a14:foregroundMark x1="85333" y1="33333" x2="85333" y2="33333"/>
                        <a14:foregroundMark x1="82222" y1="39556" x2="82222" y2="39556"/>
                        <a14:foregroundMark x1="47111" y1="20000" x2="47111" y2="20000"/>
                        <a14:foregroundMark x1="44889" y1="13778" x2="44889" y2="13778"/>
                        <a14:foregroundMark x1="47111" y1="27111" x2="47111" y2="27111"/>
                        <a14:foregroundMark x1="43556" y1="32444" x2="43556" y2="32444"/>
                        <a14:foregroundMark x1="50667" y1="32000" x2="50667" y2="32000"/>
                        <a14:foregroundMark x1="57333" y1="32444" x2="57333" y2="32444"/>
                        <a14:foregroundMark x1="51556" y1="40444" x2="51556" y2="40444"/>
                        <a14:foregroundMark x1="15556" y1="39556" x2="15556" y2="39556"/>
                        <a14:foregroundMark x1="18667" y1="41778" x2="18667" y2="41778"/>
                        <a14:foregroundMark x1="17778" y1="41333" x2="17778" y2="41333"/>
                        <a14:foregroundMark x1="16444" y1="34222" x2="20444" y2="33778"/>
                        <a14:foregroundMark x1="16889" y1="28000" x2="16889" y2="28000"/>
                        <a14:foregroundMark x1="17778" y1="20444" x2="17778" y2="20444"/>
                        <a14:foregroundMark x1="12444" y1="14667" x2="12444" y2="14667"/>
                        <a14:foregroundMark x1="65333" y1="57333" x2="65333" y2="57333"/>
                        <a14:foregroundMark x1="96889" y1="14222" x2="96889" y2="14222"/>
                      </a14:backgroundRemoval>
                    </a14:imgEffect>
                  </a14:imgLayer>
                </a14:imgProps>
              </a:ext>
              <a:ext uri="{28A0092B-C50C-407E-A947-70E740481C1C}">
                <a14:useLocalDpi xmlns:a14="http://schemas.microsoft.com/office/drawing/2010/main" val="0"/>
              </a:ext>
            </a:extLst>
          </a:blip>
          <a:srcRect/>
          <a:stretch>
            <a:fillRect/>
          </a:stretch>
        </p:blipFill>
        <p:spPr bwMode="auto">
          <a:xfrm>
            <a:off x="1075009" y="3032069"/>
            <a:ext cx="525464" cy="5254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ИИ в производстве: преимущества и примеры использования">
            <a:extLst>
              <a:ext uri="{FF2B5EF4-FFF2-40B4-BE49-F238E27FC236}">
                <a16:creationId xmlns:a16="http://schemas.microsoft.com/office/drawing/2014/main" id="{CB3AF694-E7A0-4C80-9501-5570692039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5320" y="-338926"/>
            <a:ext cx="3964880" cy="2762206"/>
          </a:xfrm>
          <a:prstGeom prst="parallelogram">
            <a:avLst>
              <a:gd name="adj" fmla="val 21690"/>
            </a:avLst>
          </a:prstGeom>
          <a:noFill/>
          <a:extLst>
            <a:ext uri="{909E8E84-426E-40DD-AFC4-6F175D3DCCD1}">
              <a14:hiddenFill xmlns:a14="http://schemas.microsoft.com/office/drawing/2010/main">
                <a:solidFill>
                  <a:srgbClr val="FFFFFF"/>
                </a:solidFill>
              </a14:hiddenFill>
            </a:ext>
          </a:extLst>
        </p:spPr>
      </p:pic>
      <p:pic>
        <p:nvPicPr>
          <p:cNvPr id="2056" name="Picture 8" descr="RuStore: что это, какой официальный сайт российского магазина приложений,  как скачать и пользоваться: Интернет: Интернет и СМИ: Lenta.ru">
            <a:extLst>
              <a:ext uri="{FF2B5EF4-FFF2-40B4-BE49-F238E27FC236}">
                <a16:creationId xmlns:a16="http://schemas.microsoft.com/office/drawing/2014/main" id="{9ED8F5A4-B70A-442B-9720-33540D938A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750365" y="3294801"/>
            <a:ext cx="4994916" cy="4526115"/>
          </a:xfrm>
          <a:prstGeom prst="parallelogram">
            <a:avLst>
              <a:gd name="adj" fmla="val 22145"/>
            </a:avLst>
          </a:prstGeom>
          <a:noFill/>
          <a:extLst>
            <a:ext uri="{909E8E84-426E-40DD-AFC4-6F175D3DCCD1}">
              <a14:hiddenFill xmlns:a14="http://schemas.microsoft.com/office/drawing/2010/main">
                <a:solidFill>
                  <a:srgbClr val="FFFFFF"/>
                </a:solidFill>
              </a14:hiddenFill>
            </a:ext>
          </a:extLst>
        </p:spPr>
      </p:pic>
      <p:sp>
        <p:nvSpPr>
          <p:cNvPr id="39" name="Прямоугольник 38">
            <a:extLst>
              <a:ext uri="{FF2B5EF4-FFF2-40B4-BE49-F238E27FC236}">
                <a16:creationId xmlns:a16="http://schemas.microsoft.com/office/drawing/2014/main" id="{8D1E6637-1AED-474F-A362-23D35298CF8E}"/>
              </a:ext>
            </a:extLst>
          </p:cNvPr>
          <p:cNvSpPr/>
          <p:nvPr/>
        </p:nvSpPr>
        <p:spPr>
          <a:xfrm>
            <a:off x="8375312" y="4073320"/>
            <a:ext cx="3189768"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6A030444-26B9-49A6-BEBA-5B3E4FB6231C}"/>
              </a:ext>
            </a:extLst>
          </p:cNvPr>
          <p:cNvSpPr txBox="1"/>
          <p:nvPr/>
        </p:nvSpPr>
        <p:spPr>
          <a:xfrm>
            <a:off x="4107711" y="1269640"/>
            <a:ext cx="4817628" cy="523220"/>
          </a:xfrm>
          <a:prstGeom prst="rect">
            <a:avLst/>
          </a:prstGeom>
          <a:noFill/>
        </p:spPr>
        <p:txBody>
          <a:bodyPr wrap="square">
            <a:spAutoFit/>
          </a:bodyPr>
          <a:lstStyle/>
          <a:p>
            <a:r>
              <a:rPr lang="ru-RU" sz="1400" b="1" dirty="0">
                <a:latin typeface="Play" panose="020B0000000000000000" pitchFamily="34" charset="0"/>
              </a:rPr>
              <a:t>Использование смартфона как инструмент продаж при помощи 2д сканнера</a:t>
            </a:r>
          </a:p>
        </p:txBody>
      </p:sp>
    </p:spTree>
    <p:extLst>
      <p:ext uri="{BB962C8B-B14F-4D97-AF65-F5344CB8AC3E}">
        <p14:creationId xmlns:p14="http://schemas.microsoft.com/office/powerpoint/2010/main" val="8266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Прямоугольник: скругленные углы 50">
            <a:extLst>
              <a:ext uri="{FF2B5EF4-FFF2-40B4-BE49-F238E27FC236}">
                <a16:creationId xmlns:a16="http://schemas.microsoft.com/office/drawing/2014/main" id="{75F32442-92C0-4D4A-8C1A-A7B722BF23F2}"/>
              </a:ext>
            </a:extLst>
          </p:cNvPr>
          <p:cNvSpPr/>
          <p:nvPr/>
        </p:nvSpPr>
        <p:spPr>
          <a:xfrm>
            <a:off x="4990426" y="4063092"/>
            <a:ext cx="6446831" cy="1525988"/>
          </a:xfrm>
          <a:prstGeom prst="roundRect">
            <a:avLst>
              <a:gd name="adj" fmla="val 10434"/>
            </a:avLst>
          </a:prstGeom>
          <a:solidFill>
            <a:srgbClr val="DFF0F5">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Прямоугольник: скругленные углы 49">
            <a:extLst>
              <a:ext uri="{FF2B5EF4-FFF2-40B4-BE49-F238E27FC236}">
                <a16:creationId xmlns:a16="http://schemas.microsoft.com/office/drawing/2014/main" id="{DA04D2C7-BE6E-443A-B104-BDB1C0306329}"/>
              </a:ext>
            </a:extLst>
          </p:cNvPr>
          <p:cNvSpPr/>
          <p:nvPr/>
        </p:nvSpPr>
        <p:spPr>
          <a:xfrm>
            <a:off x="4990426" y="1720441"/>
            <a:ext cx="6446831" cy="982561"/>
          </a:xfrm>
          <a:prstGeom prst="roundRect">
            <a:avLst>
              <a:gd name="adj" fmla="val 10434"/>
            </a:avLst>
          </a:prstGeom>
          <a:solidFill>
            <a:srgbClr val="DFF0F5">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a:extLst>
              <a:ext uri="{FF2B5EF4-FFF2-40B4-BE49-F238E27FC236}">
                <a16:creationId xmlns:a16="http://schemas.microsoft.com/office/drawing/2014/main" id="{759808BF-332E-4943-98C0-7338C9951FE1}"/>
              </a:ext>
            </a:extLst>
          </p:cNvPr>
          <p:cNvSpPr txBox="1"/>
          <p:nvPr/>
        </p:nvSpPr>
        <p:spPr>
          <a:xfrm>
            <a:off x="5103132" y="1795356"/>
            <a:ext cx="6096000" cy="1077218"/>
          </a:xfrm>
          <a:prstGeom prst="rect">
            <a:avLst/>
          </a:prstGeom>
          <a:noFill/>
        </p:spPr>
        <p:txBody>
          <a:bodyPr wrap="square">
            <a:spAutoFit/>
          </a:bodyPr>
          <a:lstStyle/>
          <a:p>
            <a:r>
              <a:rPr lang="ru-RU" sz="2800" b="1" dirty="0">
                <a:solidFill>
                  <a:srgbClr val="00B0F0"/>
                </a:solidFill>
                <a:latin typeface="Play" panose="020B0000000000000000" pitchFamily="34" charset="0"/>
              </a:rPr>
              <a:t>Приложение</a:t>
            </a:r>
            <a:r>
              <a:rPr lang="en-US" sz="2800" b="1" dirty="0">
                <a:latin typeface="Play" panose="020B0000000000000000" pitchFamily="34" charset="0"/>
              </a:rPr>
              <a:t>  </a:t>
            </a:r>
            <a:r>
              <a:rPr lang="en-US" sz="2400" b="1" dirty="0">
                <a:latin typeface="Play" panose="020B0000000000000000" pitchFamily="34" charset="0"/>
              </a:rPr>
              <a:t> </a:t>
            </a:r>
            <a:r>
              <a:rPr lang="en-US" dirty="0">
                <a:latin typeface="Play" panose="020B0000000000000000" pitchFamily="34" charset="0"/>
              </a:rPr>
              <a:t>                                                                                   </a:t>
            </a:r>
            <a:r>
              <a:rPr lang="ru-RU" dirty="0">
                <a:latin typeface="Play" panose="020B0000000000000000" pitchFamily="34" charset="0"/>
              </a:rPr>
              <a:t> способно развить статус распространения на СНГ страны что привлечет больше ритейл-пользователей. </a:t>
            </a:r>
          </a:p>
        </p:txBody>
      </p:sp>
      <p:sp>
        <p:nvSpPr>
          <p:cNvPr id="46" name="TextBox 45">
            <a:extLst>
              <a:ext uri="{FF2B5EF4-FFF2-40B4-BE49-F238E27FC236}">
                <a16:creationId xmlns:a16="http://schemas.microsoft.com/office/drawing/2014/main" id="{6F1C920C-00CF-4994-81C7-861C345E7260}"/>
              </a:ext>
            </a:extLst>
          </p:cNvPr>
          <p:cNvSpPr txBox="1"/>
          <p:nvPr/>
        </p:nvSpPr>
        <p:spPr>
          <a:xfrm>
            <a:off x="5152572" y="3957864"/>
            <a:ext cx="6096000" cy="1631216"/>
          </a:xfrm>
          <a:prstGeom prst="rect">
            <a:avLst/>
          </a:prstGeom>
          <a:noFill/>
        </p:spPr>
        <p:txBody>
          <a:bodyPr wrap="square">
            <a:spAutoFit/>
          </a:bodyPr>
          <a:lstStyle/>
          <a:p>
            <a:r>
              <a:rPr lang="ru-RU" sz="2800" b="1" dirty="0">
                <a:solidFill>
                  <a:srgbClr val="00B0F0"/>
                </a:solidFill>
                <a:latin typeface="Play" panose="020B0000000000000000" pitchFamily="34" charset="0"/>
              </a:rPr>
              <a:t>Приложение </a:t>
            </a:r>
            <a:r>
              <a:rPr lang="en-US" sz="2800" b="1" dirty="0">
                <a:latin typeface="Play" panose="020B0000000000000000" pitchFamily="34" charset="0"/>
              </a:rPr>
              <a:t>  </a:t>
            </a:r>
            <a:r>
              <a:rPr lang="en-US" dirty="0">
                <a:latin typeface="Play" panose="020B0000000000000000" pitchFamily="34" charset="0"/>
              </a:rPr>
              <a:t>                                                                                    </a:t>
            </a:r>
            <a:r>
              <a:rPr lang="ru-RU" dirty="0">
                <a:latin typeface="Play" panose="020B0000000000000000" pitchFamily="34" charset="0"/>
              </a:rPr>
              <a:t>заменит всю огромную кучу приложений-магазинов что снизит на загрузку смартфона пользователя-покупателя и оптимизирует стабильную работу смартфона</a:t>
            </a:r>
            <a:endParaRPr lang="ru-RU" dirty="0"/>
          </a:p>
        </p:txBody>
      </p:sp>
      <p:pic>
        <p:nvPicPr>
          <p:cNvPr id="48" name="Picture 4" descr="Универсальность – Бесплатные иконки: стрелы">
            <a:extLst>
              <a:ext uri="{FF2B5EF4-FFF2-40B4-BE49-F238E27FC236}">
                <a16:creationId xmlns:a16="http://schemas.microsoft.com/office/drawing/2014/main" id="{5EC49EDF-80D5-4D61-9B65-44D2227D5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168" y="3132364"/>
            <a:ext cx="930728" cy="93072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Положение об эмблеме Содружества Независимых Государств - Исполнительный  комитет СНГ">
            <a:extLst>
              <a:ext uri="{FF2B5EF4-FFF2-40B4-BE49-F238E27FC236}">
                <a16:creationId xmlns:a16="http://schemas.microsoft.com/office/drawing/2014/main" id="{2121BF0F-BAD5-414E-8EC0-690F7A3A0D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8" t="5030" r="50000" b="-5030"/>
          <a:stretch/>
        </p:blipFill>
        <p:spPr bwMode="auto">
          <a:xfrm>
            <a:off x="5393644" y="490764"/>
            <a:ext cx="1229677" cy="1229677"/>
          </a:xfrm>
          <a:prstGeom prst="rect">
            <a:avLst/>
          </a:prstGeom>
          <a:noFill/>
          <a:extLst>
            <a:ext uri="{909E8E84-426E-40DD-AFC4-6F175D3DCCD1}">
              <a14:hiddenFill xmlns:a14="http://schemas.microsoft.com/office/drawing/2010/main">
                <a:solidFill>
                  <a:srgbClr val="FFFFFF"/>
                </a:solidFill>
              </a14:hiddenFill>
            </a:ext>
          </a:extLst>
        </p:spPr>
      </p:pic>
      <p:pic>
        <p:nvPicPr>
          <p:cNvPr id="53" name="Рисунок 52">
            <a:extLst>
              <a:ext uri="{FF2B5EF4-FFF2-40B4-BE49-F238E27FC236}">
                <a16:creationId xmlns:a16="http://schemas.microsoft.com/office/drawing/2014/main" id="{E48EA983-FB3C-4F4F-8A36-5FC0B488B4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4375521" y="0"/>
            <a:ext cx="614905" cy="6858000"/>
          </a:xfrm>
          <a:prstGeom prst="rect">
            <a:avLst/>
          </a:prstGeom>
        </p:spPr>
      </p:pic>
      <p:pic>
        <p:nvPicPr>
          <p:cNvPr id="3" name="Рисунок 2">
            <a:extLst>
              <a:ext uri="{FF2B5EF4-FFF2-40B4-BE49-F238E27FC236}">
                <a16:creationId xmlns:a16="http://schemas.microsoft.com/office/drawing/2014/main" id="{F3727047-29F3-40EB-85EC-305BF00CC645}"/>
              </a:ext>
            </a:extLst>
          </p:cNvPr>
          <p:cNvPicPr>
            <a:picLocks noChangeAspect="1"/>
          </p:cNvPicPr>
          <p:nvPr/>
        </p:nvPicPr>
        <p:blipFill>
          <a:blip r:embed="rId7"/>
          <a:stretch>
            <a:fillRect/>
          </a:stretch>
        </p:blipFill>
        <p:spPr>
          <a:xfrm>
            <a:off x="-4852695" y="-2006664"/>
            <a:ext cx="4852695" cy="2733685"/>
          </a:xfrm>
          <a:prstGeom prst="rect">
            <a:avLst/>
          </a:prstGeom>
        </p:spPr>
      </p:pic>
      <p:pic>
        <p:nvPicPr>
          <p:cNvPr id="5" name="Рисунок 4">
            <a:extLst>
              <a:ext uri="{FF2B5EF4-FFF2-40B4-BE49-F238E27FC236}">
                <a16:creationId xmlns:a16="http://schemas.microsoft.com/office/drawing/2014/main" id="{95270F25-041E-4E9F-A4D4-27F420C8979C}"/>
              </a:ext>
            </a:extLst>
          </p:cNvPr>
          <p:cNvPicPr>
            <a:picLocks noChangeAspect="1"/>
          </p:cNvPicPr>
          <p:nvPr/>
        </p:nvPicPr>
        <p:blipFill>
          <a:blip r:embed="rId8"/>
          <a:stretch>
            <a:fillRect/>
          </a:stretch>
        </p:blipFill>
        <p:spPr>
          <a:xfrm>
            <a:off x="-366383" y="41818"/>
            <a:ext cx="4633584" cy="6701340"/>
          </a:xfrm>
          <a:prstGeom prst="rect">
            <a:avLst/>
          </a:prstGeom>
        </p:spPr>
      </p:pic>
    </p:spTree>
    <p:extLst>
      <p:ext uri="{BB962C8B-B14F-4D97-AF65-F5344CB8AC3E}">
        <p14:creationId xmlns:p14="http://schemas.microsoft.com/office/powerpoint/2010/main" val="336840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8 мобильных приложений для фото- и видеоприколов — Мобильные ...">
            <a:extLst>
              <a:ext uri="{FF2B5EF4-FFF2-40B4-BE49-F238E27FC236}">
                <a16:creationId xmlns:a16="http://schemas.microsoft.com/office/drawing/2014/main" id="{9A402705-22C6-4193-A087-2BCAB772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0"/>
            <a:ext cx="5856624" cy="6692900"/>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23">
            <a:extLst>
              <a:ext uri="{FF2B5EF4-FFF2-40B4-BE49-F238E27FC236}">
                <a16:creationId xmlns:a16="http://schemas.microsoft.com/office/drawing/2014/main" id="{B20A2C82-2FE4-4A6B-9C6D-1423DCBF12B2}"/>
              </a:ext>
            </a:extLst>
          </p:cNvPr>
          <p:cNvSpPr/>
          <p:nvPr/>
        </p:nvSpPr>
        <p:spPr>
          <a:xfrm>
            <a:off x="-266700" y="0"/>
            <a:ext cx="5999499" cy="6858000"/>
          </a:xfrm>
          <a:prstGeom prst="rect">
            <a:avLst/>
          </a:prstGeom>
          <a:solidFill>
            <a:schemeClr val="tx1">
              <a:alpha val="4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Прямоугольник: скругленные углы 13">
            <a:extLst>
              <a:ext uri="{FF2B5EF4-FFF2-40B4-BE49-F238E27FC236}">
                <a16:creationId xmlns:a16="http://schemas.microsoft.com/office/drawing/2014/main" id="{3DC15AB0-8A0A-49E9-AE94-63B8ADB63524}"/>
              </a:ext>
            </a:extLst>
          </p:cNvPr>
          <p:cNvSpPr/>
          <p:nvPr/>
        </p:nvSpPr>
        <p:spPr>
          <a:xfrm>
            <a:off x="6343650" y="8788"/>
            <a:ext cx="6039640" cy="6849212"/>
          </a:xfrm>
          <a:prstGeom prst="roundRect">
            <a:avLst>
              <a:gd name="adj" fmla="val 10434"/>
            </a:avLst>
          </a:prstGeom>
          <a:solidFill>
            <a:srgbClr val="DFF0F5">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object 12">
            <a:extLst>
              <a:ext uri="{FF2B5EF4-FFF2-40B4-BE49-F238E27FC236}">
                <a16:creationId xmlns:a16="http://schemas.microsoft.com/office/drawing/2014/main" id="{5AE352C9-FFA5-4003-A3FC-F1408DDA9602}"/>
              </a:ext>
            </a:extLst>
          </p:cNvPr>
          <p:cNvSpPr txBox="1"/>
          <p:nvPr/>
        </p:nvSpPr>
        <p:spPr>
          <a:xfrm>
            <a:off x="6898728" y="2144978"/>
            <a:ext cx="2506323" cy="1312539"/>
          </a:xfrm>
          <a:prstGeom prst="rect">
            <a:avLst/>
          </a:prstGeom>
        </p:spPr>
        <p:txBody>
          <a:bodyPr vert="horz" wrap="square" lIns="0" tIns="202565" rIns="0" bIns="0" rtlCol="0">
            <a:spAutoFit/>
          </a:bodyPr>
          <a:lstStyle/>
          <a:p>
            <a:pPr marL="12700">
              <a:lnSpc>
                <a:spcPct val="100000"/>
              </a:lnSpc>
              <a:spcBef>
                <a:spcPts val="1595"/>
              </a:spcBef>
            </a:pPr>
            <a:r>
              <a:rPr lang="ru-RU" sz="3600" b="1" dirty="0">
                <a:solidFill>
                  <a:srgbClr val="00B0F0"/>
                </a:solidFill>
                <a:effectLst/>
                <a:latin typeface="Play" panose="020B0000000000000000" pitchFamily="34" charset="0"/>
                <a:ea typeface="Inter"/>
                <a:cs typeface="Tahoma"/>
              </a:rPr>
              <a:t>Бизнес ведется </a:t>
            </a:r>
            <a:endParaRPr lang="ru-RU" sz="1100" b="1" dirty="0">
              <a:solidFill>
                <a:srgbClr val="00B0F0"/>
              </a:solidFill>
              <a:latin typeface="Play" panose="020B0000000000000000" pitchFamily="34" charset="0"/>
              <a:cs typeface="Suisse Intl" panose="020B0504000000000000" pitchFamily="34" charset="-78"/>
            </a:endParaRPr>
          </a:p>
        </p:txBody>
      </p:sp>
      <p:sp>
        <p:nvSpPr>
          <p:cNvPr id="4" name="object 12">
            <a:extLst>
              <a:ext uri="{FF2B5EF4-FFF2-40B4-BE49-F238E27FC236}">
                <a16:creationId xmlns:a16="http://schemas.microsoft.com/office/drawing/2014/main" id="{E02AFDC0-C140-4A7A-A9D1-BCFFFF82B2EA}"/>
              </a:ext>
            </a:extLst>
          </p:cNvPr>
          <p:cNvSpPr txBox="1"/>
          <p:nvPr/>
        </p:nvSpPr>
        <p:spPr>
          <a:xfrm>
            <a:off x="6898728" y="3287978"/>
            <a:ext cx="2261147" cy="512320"/>
          </a:xfrm>
          <a:prstGeom prst="rect">
            <a:avLst/>
          </a:prstGeom>
        </p:spPr>
        <p:txBody>
          <a:bodyPr vert="horz" wrap="square" lIns="0" tIns="202565" rIns="0" bIns="0" rtlCol="0">
            <a:spAutoFit/>
          </a:bodyPr>
          <a:lstStyle/>
          <a:p>
            <a:pPr marL="12700">
              <a:lnSpc>
                <a:spcPct val="100000"/>
              </a:lnSpc>
              <a:spcBef>
                <a:spcPts val="1595"/>
              </a:spcBef>
            </a:pPr>
            <a:r>
              <a:rPr lang="ru-RU" sz="2000" dirty="0">
                <a:effectLst/>
                <a:latin typeface="Play" panose="020B0000000000000000" pitchFamily="34" charset="0"/>
                <a:ea typeface="Inter"/>
                <a:cs typeface="Tahoma"/>
              </a:rPr>
              <a:t>Онлайн и офлайн</a:t>
            </a:r>
            <a:endParaRPr lang="ru-RU" sz="800" dirty="0">
              <a:latin typeface="Play" panose="020B0000000000000000" pitchFamily="34" charset="0"/>
              <a:cs typeface="Suisse Intl" panose="020B0504000000000000" pitchFamily="34" charset="-78"/>
            </a:endParaRPr>
          </a:p>
        </p:txBody>
      </p:sp>
      <p:sp>
        <p:nvSpPr>
          <p:cNvPr id="5" name="object 12">
            <a:extLst>
              <a:ext uri="{FF2B5EF4-FFF2-40B4-BE49-F238E27FC236}">
                <a16:creationId xmlns:a16="http://schemas.microsoft.com/office/drawing/2014/main" id="{1177FD17-6544-42EB-B8EF-A39688BEA7EB}"/>
              </a:ext>
            </a:extLst>
          </p:cNvPr>
          <p:cNvSpPr txBox="1"/>
          <p:nvPr/>
        </p:nvSpPr>
        <p:spPr>
          <a:xfrm>
            <a:off x="9449422" y="2144978"/>
            <a:ext cx="2742578" cy="1312539"/>
          </a:xfrm>
          <a:prstGeom prst="rect">
            <a:avLst/>
          </a:prstGeom>
        </p:spPr>
        <p:txBody>
          <a:bodyPr vert="horz" wrap="square" lIns="0" tIns="202565" rIns="0" bIns="0" rtlCol="0">
            <a:spAutoFit/>
          </a:bodyPr>
          <a:lstStyle/>
          <a:p>
            <a:pPr marL="12700">
              <a:lnSpc>
                <a:spcPct val="100000"/>
              </a:lnSpc>
              <a:spcBef>
                <a:spcPts val="1595"/>
              </a:spcBef>
            </a:pPr>
            <a:r>
              <a:rPr lang="ru-RU" sz="3600" b="1" dirty="0">
                <a:solidFill>
                  <a:srgbClr val="00B0F0"/>
                </a:solidFill>
                <a:effectLst/>
                <a:latin typeface="Play" panose="020B0000000000000000" pitchFamily="34" charset="0"/>
                <a:ea typeface="Inter"/>
                <a:cs typeface="Tahoma"/>
              </a:rPr>
              <a:t>Категория бизнеса</a:t>
            </a:r>
            <a:endParaRPr lang="ru-RU" sz="1100" b="1" dirty="0">
              <a:solidFill>
                <a:srgbClr val="00B0F0"/>
              </a:solidFill>
              <a:latin typeface="Play" panose="020B0000000000000000" pitchFamily="34" charset="0"/>
              <a:cs typeface="Suisse Intl" panose="020B0504000000000000" pitchFamily="34" charset="-78"/>
            </a:endParaRPr>
          </a:p>
        </p:txBody>
      </p:sp>
      <p:sp>
        <p:nvSpPr>
          <p:cNvPr id="6" name="object 12">
            <a:extLst>
              <a:ext uri="{FF2B5EF4-FFF2-40B4-BE49-F238E27FC236}">
                <a16:creationId xmlns:a16="http://schemas.microsoft.com/office/drawing/2014/main" id="{3D1E1E61-17AE-4255-91ED-1499AB9F6A5D}"/>
              </a:ext>
            </a:extLst>
          </p:cNvPr>
          <p:cNvSpPr txBox="1"/>
          <p:nvPr/>
        </p:nvSpPr>
        <p:spPr>
          <a:xfrm>
            <a:off x="9449422" y="3240353"/>
            <a:ext cx="2261147" cy="820096"/>
          </a:xfrm>
          <a:prstGeom prst="rect">
            <a:avLst/>
          </a:prstGeom>
        </p:spPr>
        <p:txBody>
          <a:bodyPr vert="horz" wrap="square" lIns="0" tIns="202565" rIns="0" bIns="0" rtlCol="0">
            <a:spAutoFit/>
          </a:bodyPr>
          <a:lstStyle/>
          <a:p>
            <a:pPr marL="12700">
              <a:lnSpc>
                <a:spcPct val="100000"/>
              </a:lnSpc>
              <a:spcBef>
                <a:spcPts val="1595"/>
              </a:spcBef>
            </a:pPr>
            <a:r>
              <a:rPr lang="ru-RU" sz="2000" dirty="0">
                <a:effectLst/>
                <a:latin typeface="Play" panose="020B0000000000000000" pitchFamily="34" charset="0"/>
                <a:ea typeface="Inter"/>
                <a:cs typeface="Tahoma"/>
              </a:rPr>
              <a:t>Торговля и коммерция</a:t>
            </a:r>
            <a:endParaRPr lang="ru-RU" sz="800" dirty="0">
              <a:latin typeface="Play" panose="020B0000000000000000" pitchFamily="34" charset="0"/>
              <a:cs typeface="Suisse Intl" panose="020B0504000000000000" pitchFamily="34" charset="-78"/>
            </a:endParaRPr>
          </a:p>
        </p:txBody>
      </p:sp>
      <p:sp>
        <p:nvSpPr>
          <p:cNvPr id="7" name="object 12">
            <a:extLst>
              <a:ext uri="{FF2B5EF4-FFF2-40B4-BE49-F238E27FC236}">
                <a16:creationId xmlns:a16="http://schemas.microsoft.com/office/drawing/2014/main" id="{671CA2B7-C245-4F1F-B590-B373EF2CF80E}"/>
              </a:ext>
            </a:extLst>
          </p:cNvPr>
          <p:cNvSpPr txBox="1"/>
          <p:nvPr/>
        </p:nvSpPr>
        <p:spPr>
          <a:xfrm>
            <a:off x="6898728" y="3945203"/>
            <a:ext cx="2506323" cy="758541"/>
          </a:xfrm>
          <a:prstGeom prst="rect">
            <a:avLst/>
          </a:prstGeom>
        </p:spPr>
        <p:txBody>
          <a:bodyPr vert="horz" wrap="square" lIns="0" tIns="202565" rIns="0" bIns="0" rtlCol="0">
            <a:spAutoFit/>
          </a:bodyPr>
          <a:lstStyle/>
          <a:p>
            <a:pPr marL="12700">
              <a:lnSpc>
                <a:spcPct val="100000"/>
              </a:lnSpc>
              <a:spcBef>
                <a:spcPts val="1595"/>
              </a:spcBef>
            </a:pPr>
            <a:r>
              <a:rPr lang="en-US" sz="3600" b="1" dirty="0">
                <a:solidFill>
                  <a:srgbClr val="00B0F0"/>
                </a:solidFill>
                <a:latin typeface="Play" panose="020B0000000000000000" pitchFamily="34" charset="0"/>
                <a:cs typeface="Tahoma"/>
              </a:rPr>
              <a:t>2025</a:t>
            </a:r>
            <a:r>
              <a:rPr lang="ru-RU" sz="3600" b="1" dirty="0">
                <a:solidFill>
                  <a:srgbClr val="00B0F0"/>
                </a:solidFill>
                <a:latin typeface="Play" panose="020B0000000000000000" pitchFamily="34" charset="0"/>
                <a:cs typeface="Tahoma"/>
              </a:rPr>
              <a:t> год</a:t>
            </a:r>
            <a:r>
              <a:rPr lang="en-US" sz="3600" b="1" dirty="0">
                <a:solidFill>
                  <a:srgbClr val="00B0F0"/>
                </a:solidFill>
                <a:latin typeface="Play" panose="020B0000000000000000" pitchFamily="34" charset="0"/>
                <a:cs typeface="Tahoma"/>
              </a:rPr>
              <a:t> </a:t>
            </a:r>
            <a:endParaRPr lang="ru-RU" sz="1100" b="1" dirty="0">
              <a:solidFill>
                <a:srgbClr val="00B0F0"/>
              </a:solidFill>
              <a:latin typeface="Play" panose="020B0000000000000000" pitchFamily="34" charset="0"/>
              <a:cs typeface="Suisse Intl" panose="020B0504000000000000" pitchFamily="34" charset="-78"/>
            </a:endParaRPr>
          </a:p>
        </p:txBody>
      </p:sp>
      <p:sp>
        <p:nvSpPr>
          <p:cNvPr id="8" name="object 12">
            <a:extLst>
              <a:ext uri="{FF2B5EF4-FFF2-40B4-BE49-F238E27FC236}">
                <a16:creationId xmlns:a16="http://schemas.microsoft.com/office/drawing/2014/main" id="{D29007BF-C4BF-495D-A07D-448EB0E5F5D8}"/>
              </a:ext>
            </a:extLst>
          </p:cNvPr>
          <p:cNvSpPr txBox="1"/>
          <p:nvPr/>
        </p:nvSpPr>
        <p:spPr>
          <a:xfrm>
            <a:off x="6898728" y="4602428"/>
            <a:ext cx="2261147" cy="512320"/>
          </a:xfrm>
          <a:prstGeom prst="rect">
            <a:avLst/>
          </a:prstGeom>
        </p:spPr>
        <p:txBody>
          <a:bodyPr vert="horz" wrap="square" lIns="0" tIns="202565" rIns="0" bIns="0" rtlCol="0">
            <a:spAutoFit/>
          </a:bodyPr>
          <a:lstStyle/>
          <a:p>
            <a:pPr marL="12700">
              <a:lnSpc>
                <a:spcPct val="100000"/>
              </a:lnSpc>
              <a:spcBef>
                <a:spcPts val="1595"/>
              </a:spcBef>
            </a:pPr>
            <a:r>
              <a:rPr lang="ru-RU" sz="2000" dirty="0">
                <a:effectLst/>
                <a:latin typeface="Play" panose="020B0000000000000000" pitchFamily="34" charset="0"/>
                <a:ea typeface="Inter"/>
                <a:cs typeface="Tahoma"/>
              </a:rPr>
              <a:t>Старт бизнеса</a:t>
            </a:r>
            <a:endParaRPr lang="ru-RU" sz="800" dirty="0">
              <a:latin typeface="Play" panose="020B0000000000000000" pitchFamily="34" charset="0"/>
              <a:cs typeface="Suisse Intl" panose="020B0504000000000000" pitchFamily="34" charset="-78"/>
            </a:endParaRPr>
          </a:p>
        </p:txBody>
      </p:sp>
      <p:sp>
        <p:nvSpPr>
          <p:cNvPr id="9" name="object 12">
            <a:extLst>
              <a:ext uri="{FF2B5EF4-FFF2-40B4-BE49-F238E27FC236}">
                <a16:creationId xmlns:a16="http://schemas.microsoft.com/office/drawing/2014/main" id="{CAD3AA7E-08DE-4FC2-BC72-BA1C13F0E4E1}"/>
              </a:ext>
            </a:extLst>
          </p:cNvPr>
          <p:cNvSpPr txBox="1"/>
          <p:nvPr/>
        </p:nvSpPr>
        <p:spPr>
          <a:xfrm>
            <a:off x="9449422" y="3990288"/>
            <a:ext cx="2742578" cy="758541"/>
          </a:xfrm>
          <a:prstGeom prst="rect">
            <a:avLst/>
          </a:prstGeom>
        </p:spPr>
        <p:txBody>
          <a:bodyPr vert="horz" wrap="square" lIns="0" tIns="202565" rIns="0" bIns="0" rtlCol="0">
            <a:spAutoFit/>
          </a:bodyPr>
          <a:lstStyle/>
          <a:p>
            <a:pPr marL="12700">
              <a:lnSpc>
                <a:spcPct val="100000"/>
              </a:lnSpc>
              <a:spcBef>
                <a:spcPts val="1595"/>
              </a:spcBef>
            </a:pPr>
            <a:r>
              <a:rPr lang="ru-RU" sz="3600" b="1" dirty="0">
                <a:solidFill>
                  <a:srgbClr val="00B0F0"/>
                </a:solidFill>
                <a:effectLst/>
                <a:latin typeface="Play" panose="020B0000000000000000" pitchFamily="34" charset="0"/>
                <a:ea typeface="Inter"/>
                <a:cs typeface="Tahoma"/>
              </a:rPr>
              <a:t>50 млн.</a:t>
            </a:r>
            <a:endParaRPr lang="ru-RU" sz="1100" b="1" dirty="0">
              <a:solidFill>
                <a:srgbClr val="00B0F0"/>
              </a:solidFill>
              <a:latin typeface="Play" panose="020B0000000000000000" pitchFamily="34" charset="0"/>
              <a:cs typeface="Suisse Intl" panose="020B0504000000000000" pitchFamily="34" charset="-78"/>
            </a:endParaRPr>
          </a:p>
        </p:txBody>
      </p:sp>
      <p:sp>
        <p:nvSpPr>
          <p:cNvPr id="10" name="object 12">
            <a:extLst>
              <a:ext uri="{FF2B5EF4-FFF2-40B4-BE49-F238E27FC236}">
                <a16:creationId xmlns:a16="http://schemas.microsoft.com/office/drawing/2014/main" id="{6FCADAB7-38C3-42A2-B11F-9BF4A5B63A47}"/>
              </a:ext>
            </a:extLst>
          </p:cNvPr>
          <p:cNvSpPr txBox="1"/>
          <p:nvPr/>
        </p:nvSpPr>
        <p:spPr>
          <a:xfrm>
            <a:off x="9449422" y="4500828"/>
            <a:ext cx="2742578" cy="1435649"/>
          </a:xfrm>
          <a:prstGeom prst="rect">
            <a:avLst/>
          </a:prstGeom>
        </p:spPr>
        <p:txBody>
          <a:bodyPr vert="horz" wrap="square" lIns="0" tIns="202565" rIns="0" bIns="0" rtlCol="0">
            <a:spAutoFit/>
          </a:bodyPr>
          <a:lstStyle/>
          <a:p>
            <a:pPr marL="12700">
              <a:lnSpc>
                <a:spcPct val="100000"/>
              </a:lnSpc>
              <a:spcBef>
                <a:spcPts val="1595"/>
              </a:spcBef>
            </a:pPr>
            <a:r>
              <a:rPr lang="ru-RU" sz="2000" dirty="0">
                <a:effectLst/>
                <a:latin typeface="Play" panose="020B0000000000000000" pitchFamily="34" charset="0"/>
                <a:ea typeface="Inter"/>
                <a:cs typeface="Tahoma"/>
              </a:rPr>
              <a:t>Стоимость проекта (можно инвестировать от 10 до 50 </a:t>
            </a:r>
            <a:r>
              <a:rPr lang="ru-RU" sz="2000" dirty="0" err="1">
                <a:effectLst/>
                <a:latin typeface="Play" panose="020B0000000000000000" pitchFamily="34" charset="0"/>
                <a:ea typeface="Inter"/>
                <a:cs typeface="Tahoma"/>
              </a:rPr>
              <a:t>млн.руб</a:t>
            </a:r>
            <a:r>
              <a:rPr lang="ru-RU" sz="2000" dirty="0">
                <a:effectLst/>
                <a:latin typeface="Play" panose="020B0000000000000000" pitchFamily="34" charset="0"/>
                <a:ea typeface="Inter"/>
                <a:cs typeface="Tahoma"/>
              </a:rPr>
              <a:t>.)</a:t>
            </a:r>
            <a:endParaRPr lang="ru-RU" sz="800" dirty="0">
              <a:latin typeface="Play" panose="020B0000000000000000" pitchFamily="34" charset="0"/>
              <a:cs typeface="Suisse Intl" panose="020B0504000000000000" pitchFamily="34" charset="-78"/>
            </a:endParaRPr>
          </a:p>
        </p:txBody>
      </p:sp>
      <p:pic>
        <p:nvPicPr>
          <p:cNvPr id="12" name="Picture 2" descr="Иконки Проект для бесплатного скачивания">
            <a:extLst>
              <a:ext uri="{FF2B5EF4-FFF2-40B4-BE49-F238E27FC236}">
                <a16:creationId xmlns:a16="http://schemas.microsoft.com/office/drawing/2014/main" id="{EC549AAA-5580-4C66-9799-E8FF31063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080" y="147525"/>
            <a:ext cx="1139142" cy="1139142"/>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12">
            <a:extLst>
              <a:ext uri="{FF2B5EF4-FFF2-40B4-BE49-F238E27FC236}">
                <a16:creationId xmlns:a16="http://schemas.microsoft.com/office/drawing/2014/main" id="{9F86081A-D3F6-4B93-B542-7AC180CD4F45}"/>
              </a:ext>
            </a:extLst>
          </p:cNvPr>
          <p:cNvSpPr txBox="1"/>
          <p:nvPr/>
        </p:nvSpPr>
        <p:spPr>
          <a:xfrm>
            <a:off x="6898727" y="1141524"/>
            <a:ext cx="4811841" cy="758541"/>
          </a:xfrm>
          <a:prstGeom prst="rect">
            <a:avLst/>
          </a:prstGeom>
        </p:spPr>
        <p:txBody>
          <a:bodyPr vert="horz" wrap="square" lIns="0" tIns="202565" rIns="0" bIns="0" rtlCol="0">
            <a:spAutoFit/>
          </a:bodyPr>
          <a:lstStyle/>
          <a:p>
            <a:pPr marL="12700">
              <a:lnSpc>
                <a:spcPct val="100000"/>
              </a:lnSpc>
              <a:spcBef>
                <a:spcPts val="1595"/>
              </a:spcBef>
            </a:pPr>
            <a:r>
              <a:rPr lang="ru-RU" sz="3600" b="1" dirty="0">
                <a:effectLst/>
                <a:latin typeface="Play" panose="020B0000000000000000" pitchFamily="34" charset="0"/>
                <a:ea typeface="Inter"/>
                <a:cs typeface="Tahoma"/>
              </a:rPr>
              <a:t>Об </a:t>
            </a:r>
            <a:r>
              <a:rPr lang="ru-RU" sz="3600" b="1" dirty="0" err="1">
                <a:effectLst/>
                <a:latin typeface="Play" panose="020B0000000000000000" pitchFamily="34" charset="0"/>
                <a:ea typeface="Inter"/>
                <a:cs typeface="Tahoma"/>
              </a:rPr>
              <a:t>инвест</a:t>
            </a:r>
            <a:r>
              <a:rPr lang="ru-RU" sz="3600" b="1" dirty="0">
                <a:effectLst/>
                <a:latin typeface="Play" panose="020B0000000000000000" pitchFamily="34" charset="0"/>
                <a:ea typeface="Inter"/>
                <a:cs typeface="Tahoma"/>
              </a:rPr>
              <a:t>. проекте</a:t>
            </a:r>
            <a:endParaRPr lang="ru-RU" sz="1100" b="1" dirty="0">
              <a:latin typeface="Play" panose="020B0000000000000000" pitchFamily="34" charset="0"/>
              <a:cs typeface="Suisse Intl" panose="020B0504000000000000" pitchFamily="34" charset="-78"/>
            </a:endParaRPr>
          </a:p>
        </p:txBody>
      </p:sp>
      <p:sp>
        <p:nvSpPr>
          <p:cNvPr id="15" name="TextBox 14">
            <a:extLst>
              <a:ext uri="{FF2B5EF4-FFF2-40B4-BE49-F238E27FC236}">
                <a16:creationId xmlns:a16="http://schemas.microsoft.com/office/drawing/2014/main" id="{96B3456A-8274-4A6A-AC1D-769E58D4D63F}"/>
              </a:ext>
            </a:extLst>
          </p:cNvPr>
          <p:cNvSpPr txBox="1"/>
          <p:nvPr/>
        </p:nvSpPr>
        <p:spPr>
          <a:xfrm>
            <a:off x="152400" y="1235814"/>
            <a:ext cx="6191250" cy="1200329"/>
          </a:xfrm>
          <a:prstGeom prst="rect">
            <a:avLst/>
          </a:prstGeom>
          <a:noFill/>
        </p:spPr>
        <p:txBody>
          <a:bodyPr wrap="square">
            <a:spAutoFit/>
          </a:bodyPr>
          <a:lstStyle/>
          <a:p>
            <a:r>
              <a:rPr lang="ru-RU" sz="3600" b="1" dirty="0">
                <a:solidFill>
                  <a:schemeClr val="bg1"/>
                </a:solidFill>
                <a:latin typeface="Play" panose="020B0000000000000000" pitchFamily="34" charset="0"/>
              </a:rPr>
              <a:t>Цель привлечения средств</a:t>
            </a:r>
            <a:endParaRPr lang="ru-RU" sz="2800" dirty="0">
              <a:solidFill>
                <a:schemeClr val="bg1"/>
              </a:solidFill>
              <a:latin typeface="Play" panose="020B0000000000000000" pitchFamily="34" charset="0"/>
            </a:endParaRPr>
          </a:p>
        </p:txBody>
      </p:sp>
      <p:sp>
        <p:nvSpPr>
          <p:cNvPr id="19" name="TextBox 18">
            <a:extLst>
              <a:ext uri="{FF2B5EF4-FFF2-40B4-BE49-F238E27FC236}">
                <a16:creationId xmlns:a16="http://schemas.microsoft.com/office/drawing/2014/main" id="{BAE7D834-9CEB-45E6-B1F2-209D8BB50405}"/>
              </a:ext>
            </a:extLst>
          </p:cNvPr>
          <p:cNvSpPr txBox="1"/>
          <p:nvPr/>
        </p:nvSpPr>
        <p:spPr>
          <a:xfrm>
            <a:off x="226158" y="2652541"/>
            <a:ext cx="4909038" cy="2308324"/>
          </a:xfrm>
          <a:prstGeom prst="rect">
            <a:avLst/>
          </a:prstGeom>
          <a:noFill/>
        </p:spPr>
        <p:txBody>
          <a:bodyPr wrap="square">
            <a:spAutoFit/>
          </a:bodyPr>
          <a:lstStyle/>
          <a:p>
            <a:r>
              <a:rPr lang="ru-RU" dirty="0">
                <a:solidFill>
                  <a:schemeClr val="bg1"/>
                </a:solidFill>
                <a:latin typeface="Play" panose="020B0000000000000000" pitchFamily="34" charset="0"/>
              </a:rPr>
              <a:t>Разработка приложения клиента, интеграция в кассы ритейлеров, приложение администрации, создание команды, закупка офисного оборудования, аренда сетевого оборудования, размещение рекламы  и рекламных постов в сети "Интернет"  и прочих незапланированных расходов</a:t>
            </a:r>
            <a:endParaRPr lang="ru-RU" dirty="0">
              <a:solidFill>
                <a:schemeClr val="bg1"/>
              </a:solidFill>
            </a:endParaRPr>
          </a:p>
        </p:txBody>
      </p:sp>
      <p:pic>
        <p:nvPicPr>
          <p:cNvPr id="22" name="Рисунок 21">
            <a:extLst>
              <a:ext uri="{FF2B5EF4-FFF2-40B4-BE49-F238E27FC236}">
                <a16:creationId xmlns:a16="http://schemas.microsoft.com/office/drawing/2014/main" id="{0B9A762A-5ED8-499A-AA12-F9F5789CF0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5788547" y="0"/>
            <a:ext cx="614905" cy="6858000"/>
          </a:xfrm>
          <a:prstGeom prst="rect">
            <a:avLst/>
          </a:prstGeom>
        </p:spPr>
      </p:pic>
      <p:pic>
        <p:nvPicPr>
          <p:cNvPr id="3076" name="Picture 4" descr="Цель – Бесплатные иконки: стрелы">
            <a:extLst>
              <a:ext uri="{FF2B5EF4-FFF2-40B4-BE49-F238E27FC236}">
                <a16:creationId xmlns:a16="http://schemas.microsoft.com/office/drawing/2014/main" id="{20EBC5E0-A0CB-4B1B-8153-DD995FB98265}"/>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596572" y="147525"/>
            <a:ext cx="1216455" cy="1216455"/>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скругленные верхние углы 22">
            <a:extLst>
              <a:ext uri="{FF2B5EF4-FFF2-40B4-BE49-F238E27FC236}">
                <a16:creationId xmlns:a16="http://schemas.microsoft.com/office/drawing/2014/main" id="{F603E354-3B85-426A-BF87-87C379CB857A}"/>
              </a:ext>
            </a:extLst>
          </p:cNvPr>
          <p:cNvSpPr/>
          <p:nvPr/>
        </p:nvSpPr>
        <p:spPr>
          <a:xfrm>
            <a:off x="3173749" y="5995414"/>
            <a:ext cx="2363451" cy="388938"/>
          </a:xfrm>
          <a:prstGeom prst="round2SameRect">
            <a:avLst>
              <a:gd name="adj1" fmla="val 16667"/>
              <a:gd name="adj2" fmla="val 4898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a16="http://schemas.microsoft.com/office/drawing/2014/main" id="{9F6CC012-82AF-498A-9EDE-916026DBEA0C}"/>
              </a:ext>
            </a:extLst>
          </p:cNvPr>
          <p:cNvSpPr txBox="1"/>
          <p:nvPr/>
        </p:nvSpPr>
        <p:spPr>
          <a:xfrm>
            <a:off x="3173749" y="5652475"/>
            <a:ext cx="6191250" cy="338554"/>
          </a:xfrm>
          <a:prstGeom prst="rect">
            <a:avLst/>
          </a:prstGeom>
          <a:noFill/>
        </p:spPr>
        <p:txBody>
          <a:bodyPr wrap="square">
            <a:spAutoFit/>
          </a:bodyPr>
          <a:lstStyle/>
          <a:p>
            <a:r>
              <a:rPr lang="ru-RU" sz="1600" b="1" dirty="0">
                <a:solidFill>
                  <a:schemeClr val="bg1"/>
                </a:solidFill>
                <a:latin typeface="Play" panose="020B0000000000000000" pitchFamily="34" charset="0"/>
              </a:rPr>
              <a:t>Условия привлечения:</a:t>
            </a:r>
            <a:endParaRPr lang="ru-RU" sz="1200" dirty="0">
              <a:solidFill>
                <a:schemeClr val="bg1"/>
              </a:solidFill>
              <a:latin typeface="Play" panose="020B0000000000000000" pitchFamily="34" charset="0"/>
            </a:endParaRPr>
          </a:p>
        </p:txBody>
      </p:sp>
      <p:sp>
        <p:nvSpPr>
          <p:cNvPr id="28" name="TextBox 27">
            <a:extLst>
              <a:ext uri="{FF2B5EF4-FFF2-40B4-BE49-F238E27FC236}">
                <a16:creationId xmlns:a16="http://schemas.microsoft.com/office/drawing/2014/main" id="{2BE827D1-B6CE-45F3-A098-C4875FE77D02}"/>
              </a:ext>
            </a:extLst>
          </p:cNvPr>
          <p:cNvSpPr txBox="1"/>
          <p:nvPr/>
        </p:nvSpPr>
        <p:spPr>
          <a:xfrm>
            <a:off x="3307827" y="5995414"/>
            <a:ext cx="6191250" cy="338554"/>
          </a:xfrm>
          <a:prstGeom prst="rect">
            <a:avLst/>
          </a:prstGeom>
          <a:noFill/>
        </p:spPr>
        <p:txBody>
          <a:bodyPr wrap="square">
            <a:spAutoFit/>
          </a:bodyPr>
          <a:lstStyle/>
          <a:p>
            <a:r>
              <a:rPr lang="ru-RU" sz="1600" b="1" dirty="0">
                <a:latin typeface="Play" panose="020B0000000000000000" pitchFamily="34" charset="0"/>
              </a:rPr>
              <a:t>Доля в проекте</a:t>
            </a:r>
            <a:endParaRPr lang="ru-RU" sz="1200" dirty="0">
              <a:latin typeface="Play" panose="020B0000000000000000" pitchFamily="34" charset="0"/>
            </a:endParaRPr>
          </a:p>
        </p:txBody>
      </p:sp>
      <p:pic>
        <p:nvPicPr>
          <p:cNvPr id="3078" name="Picture 6" descr="Галочка – Бесплатные иконки: интерфейс">
            <a:extLst>
              <a:ext uri="{FF2B5EF4-FFF2-40B4-BE49-F238E27FC236}">
                <a16:creationId xmlns:a16="http://schemas.microsoft.com/office/drawing/2014/main" id="{232866F4-FFBB-4C9A-BC59-9917D9F1BE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7843" y="6050579"/>
            <a:ext cx="283389" cy="28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5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Мобильные приложения обесцениваются | ComNews">
            <a:extLst>
              <a:ext uri="{FF2B5EF4-FFF2-40B4-BE49-F238E27FC236}">
                <a16:creationId xmlns:a16="http://schemas.microsoft.com/office/drawing/2014/main" id="{1D4635D2-1125-455A-9366-FADB1B40E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315"/>
            <a:ext cx="12204587" cy="7009293"/>
          </a:xfrm>
          <a:prstGeom prst="rect">
            <a:avLst/>
          </a:prstGeom>
          <a:noFill/>
          <a:extLst>
            <a:ext uri="{909E8E84-426E-40DD-AFC4-6F175D3DCCD1}">
              <a14:hiddenFill xmlns:a14="http://schemas.microsoft.com/office/drawing/2010/main">
                <a:solidFill>
                  <a:srgbClr val="FFFFFF"/>
                </a:solidFill>
              </a14:hiddenFill>
            </a:ext>
          </a:extLst>
        </p:spPr>
      </p:pic>
      <p:sp>
        <p:nvSpPr>
          <p:cNvPr id="63" name="Прямоугольник 62">
            <a:extLst>
              <a:ext uri="{FF2B5EF4-FFF2-40B4-BE49-F238E27FC236}">
                <a16:creationId xmlns:a16="http://schemas.microsoft.com/office/drawing/2014/main" id="{AB57F918-F89D-41F8-BA64-12AD32CA4399}"/>
              </a:ext>
            </a:extLst>
          </p:cNvPr>
          <p:cNvSpPr/>
          <p:nvPr/>
        </p:nvSpPr>
        <p:spPr>
          <a:xfrm>
            <a:off x="-288132" y="-135315"/>
            <a:ext cx="12611100" cy="6993315"/>
          </a:xfrm>
          <a:prstGeom prst="rect">
            <a:avLst/>
          </a:prstGeom>
          <a:solidFill>
            <a:schemeClr val="tx1">
              <a:alpha val="4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bg1"/>
              </a:solidFill>
            </a:endParaRPr>
          </a:p>
        </p:txBody>
      </p:sp>
      <p:sp>
        <p:nvSpPr>
          <p:cNvPr id="17" name="TextBox 16">
            <a:extLst>
              <a:ext uri="{FF2B5EF4-FFF2-40B4-BE49-F238E27FC236}">
                <a16:creationId xmlns:a16="http://schemas.microsoft.com/office/drawing/2014/main" id="{4B807B37-0529-4717-B931-BAF0B329E898}"/>
              </a:ext>
            </a:extLst>
          </p:cNvPr>
          <p:cNvSpPr txBox="1"/>
          <p:nvPr/>
        </p:nvSpPr>
        <p:spPr>
          <a:xfrm>
            <a:off x="6908241" y="7793799"/>
            <a:ext cx="6096000" cy="3416320"/>
          </a:xfrm>
          <a:prstGeom prst="rect">
            <a:avLst/>
          </a:prstGeom>
          <a:noFill/>
        </p:spPr>
        <p:txBody>
          <a:bodyPr wrap="square">
            <a:spAutoFit/>
          </a:bodyPr>
          <a:lstStyle/>
          <a:p>
            <a:r>
              <a:rPr lang="ru-RU" dirty="0">
                <a:solidFill>
                  <a:schemeClr val="bg1"/>
                </a:solidFill>
              </a:rPr>
              <a:t>. Увеличение скорости запуска нового бизнеса и его </a:t>
            </a:r>
            <a:r>
              <a:rPr lang="ru-RU" dirty="0" err="1">
                <a:solidFill>
                  <a:schemeClr val="bg1"/>
                </a:solidFill>
              </a:rPr>
              <a:t>сопровождениеВозможность</a:t>
            </a:r>
            <a:r>
              <a:rPr lang="ru-RU" dirty="0">
                <a:solidFill>
                  <a:schemeClr val="bg1"/>
                </a:solidFill>
              </a:rPr>
              <a:t> новому бизнесу поступления предложений от самих поставщиков, ведение документации </a:t>
            </a:r>
            <a:r>
              <a:rPr lang="ru-RU" dirty="0" err="1">
                <a:solidFill>
                  <a:schemeClr val="bg1"/>
                </a:solidFill>
              </a:rPr>
              <a:t>приемаПовышение</a:t>
            </a:r>
            <a:r>
              <a:rPr lang="ru-RU" dirty="0">
                <a:solidFill>
                  <a:schemeClr val="bg1"/>
                </a:solidFill>
              </a:rPr>
              <a:t> качества поставляемых продуктов с помощью оценок пользователей на этапе </a:t>
            </a:r>
            <a:r>
              <a:rPr lang="ru-RU" dirty="0" err="1">
                <a:solidFill>
                  <a:schemeClr val="bg1"/>
                </a:solidFill>
              </a:rPr>
              <a:t>закупкиПовышение</a:t>
            </a:r>
            <a:r>
              <a:rPr lang="ru-RU" dirty="0">
                <a:solidFill>
                  <a:schemeClr val="bg1"/>
                </a:solidFill>
              </a:rPr>
              <a:t> качества продукции на этапе их </a:t>
            </a:r>
            <a:r>
              <a:rPr lang="ru-RU" dirty="0" err="1">
                <a:solidFill>
                  <a:schemeClr val="bg1"/>
                </a:solidFill>
              </a:rPr>
              <a:t>производстваАвтоматизировать</a:t>
            </a:r>
            <a:r>
              <a:rPr lang="ru-RU" dirty="0">
                <a:solidFill>
                  <a:schemeClr val="bg1"/>
                </a:solidFill>
              </a:rPr>
              <a:t> работу администратора для его эффективного распределения времени на другие более-важные задачи и контроля качества выполнение обязанностей персонала Возможность остановить переплату за бренд установив цена-качество всех продуктов</a:t>
            </a:r>
          </a:p>
        </p:txBody>
      </p:sp>
      <p:sp>
        <p:nvSpPr>
          <p:cNvPr id="19" name="TextBox 18">
            <a:extLst>
              <a:ext uri="{FF2B5EF4-FFF2-40B4-BE49-F238E27FC236}">
                <a16:creationId xmlns:a16="http://schemas.microsoft.com/office/drawing/2014/main" id="{465422DA-63A7-4F56-B127-1CB938ED91BB}"/>
              </a:ext>
            </a:extLst>
          </p:cNvPr>
          <p:cNvSpPr txBox="1"/>
          <p:nvPr/>
        </p:nvSpPr>
        <p:spPr>
          <a:xfrm>
            <a:off x="3860241" y="133741"/>
            <a:ext cx="6096000" cy="646331"/>
          </a:xfrm>
          <a:prstGeom prst="rect">
            <a:avLst/>
          </a:prstGeom>
          <a:noFill/>
        </p:spPr>
        <p:txBody>
          <a:bodyPr wrap="square">
            <a:spAutoFit/>
          </a:bodyPr>
          <a:lstStyle/>
          <a:p>
            <a:r>
              <a:rPr lang="ru-RU" sz="3600" b="1" dirty="0">
                <a:solidFill>
                  <a:schemeClr val="bg1"/>
                </a:solidFill>
                <a:latin typeface="Play" panose="020B0000000000000000" pitchFamily="34" charset="0"/>
              </a:rPr>
              <a:t>Преимущества</a:t>
            </a:r>
            <a:endParaRPr lang="ru-RU" sz="3600" dirty="0">
              <a:solidFill>
                <a:schemeClr val="bg1"/>
              </a:solidFill>
              <a:latin typeface="Play" panose="020B0000000000000000" pitchFamily="34" charset="0"/>
            </a:endParaRPr>
          </a:p>
        </p:txBody>
      </p:sp>
      <p:sp>
        <p:nvSpPr>
          <p:cNvPr id="21" name="TextBox 20">
            <a:extLst>
              <a:ext uri="{FF2B5EF4-FFF2-40B4-BE49-F238E27FC236}">
                <a16:creationId xmlns:a16="http://schemas.microsoft.com/office/drawing/2014/main" id="{9251961B-71D3-4963-8D48-08F4D1332785}"/>
              </a:ext>
            </a:extLst>
          </p:cNvPr>
          <p:cNvSpPr txBox="1"/>
          <p:nvPr/>
        </p:nvSpPr>
        <p:spPr>
          <a:xfrm>
            <a:off x="415519" y="1174750"/>
            <a:ext cx="6096000" cy="646331"/>
          </a:xfrm>
          <a:prstGeom prst="rect">
            <a:avLst/>
          </a:prstGeom>
          <a:noFill/>
        </p:spPr>
        <p:txBody>
          <a:bodyPr wrap="square">
            <a:spAutoFit/>
          </a:bodyPr>
          <a:lstStyle/>
          <a:p>
            <a:r>
              <a:rPr lang="ru-RU" dirty="0">
                <a:solidFill>
                  <a:schemeClr val="bg1"/>
                </a:solidFill>
              </a:rPr>
              <a:t>Увеличение скорости продаж в офлайн магазинах и отсутствие очередей</a:t>
            </a:r>
          </a:p>
        </p:txBody>
      </p:sp>
      <p:sp>
        <p:nvSpPr>
          <p:cNvPr id="23" name="TextBox 22">
            <a:extLst>
              <a:ext uri="{FF2B5EF4-FFF2-40B4-BE49-F238E27FC236}">
                <a16:creationId xmlns:a16="http://schemas.microsoft.com/office/drawing/2014/main" id="{9751115E-BF0B-44E0-922D-13C4B582C9DA}"/>
              </a:ext>
            </a:extLst>
          </p:cNvPr>
          <p:cNvSpPr txBox="1"/>
          <p:nvPr/>
        </p:nvSpPr>
        <p:spPr>
          <a:xfrm>
            <a:off x="415519" y="2027997"/>
            <a:ext cx="5778500" cy="646331"/>
          </a:xfrm>
          <a:prstGeom prst="rect">
            <a:avLst/>
          </a:prstGeom>
          <a:noFill/>
        </p:spPr>
        <p:txBody>
          <a:bodyPr wrap="square">
            <a:spAutoFit/>
          </a:bodyPr>
          <a:lstStyle/>
          <a:p>
            <a:r>
              <a:rPr lang="ru-RU" dirty="0">
                <a:solidFill>
                  <a:schemeClr val="bg1"/>
                </a:solidFill>
              </a:rPr>
              <a:t>Сокращение ресурсов памяти устройства пользователя для более ориентированности клиента</a:t>
            </a:r>
          </a:p>
        </p:txBody>
      </p:sp>
      <p:sp>
        <p:nvSpPr>
          <p:cNvPr id="25" name="TextBox 24">
            <a:extLst>
              <a:ext uri="{FF2B5EF4-FFF2-40B4-BE49-F238E27FC236}">
                <a16:creationId xmlns:a16="http://schemas.microsoft.com/office/drawing/2014/main" id="{1EA92C0E-5273-4D7B-8AC3-3A81D24F5C38}"/>
              </a:ext>
            </a:extLst>
          </p:cNvPr>
          <p:cNvSpPr txBox="1"/>
          <p:nvPr/>
        </p:nvSpPr>
        <p:spPr>
          <a:xfrm>
            <a:off x="415519" y="2975734"/>
            <a:ext cx="6096000" cy="646331"/>
          </a:xfrm>
          <a:prstGeom prst="rect">
            <a:avLst/>
          </a:prstGeom>
          <a:noFill/>
        </p:spPr>
        <p:txBody>
          <a:bodyPr wrap="square">
            <a:spAutoFit/>
          </a:bodyPr>
          <a:lstStyle/>
          <a:p>
            <a:r>
              <a:rPr lang="ru-RU" dirty="0">
                <a:solidFill>
                  <a:schemeClr val="bg1"/>
                </a:solidFill>
              </a:rPr>
              <a:t>Создание универсального приложения для покупок как онлайн так и офлайн</a:t>
            </a:r>
          </a:p>
        </p:txBody>
      </p:sp>
      <p:sp>
        <p:nvSpPr>
          <p:cNvPr id="27" name="TextBox 26">
            <a:extLst>
              <a:ext uri="{FF2B5EF4-FFF2-40B4-BE49-F238E27FC236}">
                <a16:creationId xmlns:a16="http://schemas.microsoft.com/office/drawing/2014/main" id="{8F67C567-B513-4784-B1F7-7F86515FCE9F}"/>
              </a:ext>
            </a:extLst>
          </p:cNvPr>
          <p:cNvSpPr txBox="1"/>
          <p:nvPr/>
        </p:nvSpPr>
        <p:spPr>
          <a:xfrm>
            <a:off x="415519" y="4073674"/>
            <a:ext cx="6096000" cy="646331"/>
          </a:xfrm>
          <a:prstGeom prst="rect">
            <a:avLst/>
          </a:prstGeom>
          <a:noFill/>
        </p:spPr>
        <p:txBody>
          <a:bodyPr wrap="square">
            <a:spAutoFit/>
          </a:bodyPr>
          <a:lstStyle/>
          <a:p>
            <a:r>
              <a:rPr lang="ru-RU" dirty="0">
                <a:solidFill>
                  <a:schemeClr val="bg1"/>
                </a:solidFill>
              </a:rPr>
              <a:t>Создание предпочтений покупок самим клиентом, и их автоматическое планирование</a:t>
            </a:r>
          </a:p>
        </p:txBody>
      </p:sp>
      <p:sp>
        <p:nvSpPr>
          <p:cNvPr id="29" name="TextBox 28">
            <a:extLst>
              <a:ext uri="{FF2B5EF4-FFF2-40B4-BE49-F238E27FC236}">
                <a16:creationId xmlns:a16="http://schemas.microsoft.com/office/drawing/2014/main" id="{FD6A6FEE-727B-44DA-8760-37AF80B171F4}"/>
              </a:ext>
            </a:extLst>
          </p:cNvPr>
          <p:cNvSpPr txBox="1"/>
          <p:nvPr/>
        </p:nvSpPr>
        <p:spPr>
          <a:xfrm>
            <a:off x="415519" y="5099809"/>
            <a:ext cx="5883780" cy="646331"/>
          </a:xfrm>
          <a:prstGeom prst="rect">
            <a:avLst/>
          </a:prstGeom>
          <a:noFill/>
        </p:spPr>
        <p:txBody>
          <a:bodyPr wrap="square">
            <a:spAutoFit/>
          </a:bodyPr>
          <a:lstStyle/>
          <a:p>
            <a:r>
              <a:rPr lang="ru-RU" dirty="0">
                <a:solidFill>
                  <a:schemeClr val="bg1"/>
                </a:solidFill>
              </a:rPr>
              <a:t>Возможность предложения целевому покупателю нужный товар в горячем статусе</a:t>
            </a:r>
          </a:p>
        </p:txBody>
      </p:sp>
      <p:sp>
        <p:nvSpPr>
          <p:cNvPr id="31" name="TextBox 30">
            <a:extLst>
              <a:ext uri="{FF2B5EF4-FFF2-40B4-BE49-F238E27FC236}">
                <a16:creationId xmlns:a16="http://schemas.microsoft.com/office/drawing/2014/main" id="{EF04B417-C1BF-4451-9178-00B0A147F8D3}"/>
              </a:ext>
            </a:extLst>
          </p:cNvPr>
          <p:cNvSpPr txBox="1"/>
          <p:nvPr/>
        </p:nvSpPr>
        <p:spPr>
          <a:xfrm>
            <a:off x="415519" y="6058672"/>
            <a:ext cx="5778500" cy="646331"/>
          </a:xfrm>
          <a:prstGeom prst="rect">
            <a:avLst/>
          </a:prstGeom>
          <a:noFill/>
        </p:spPr>
        <p:txBody>
          <a:bodyPr wrap="square">
            <a:spAutoFit/>
          </a:bodyPr>
          <a:lstStyle/>
          <a:p>
            <a:r>
              <a:rPr lang="ru-RU" dirty="0">
                <a:solidFill>
                  <a:schemeClr val="bg1"/>
                </a:solidFill>
              </a:rPr>
              <a:t>Создание нового Цифрового супермаркета и лицензионных поставщиков </a:t>
            </a:r>
          </a:p>
        </p:txBody>
      </p:sp>
      <p:sp>
        <p:nvSpPr>
          <p:cNvPr id="33" name="TextBox 32">
            <a:extLst>
              <a:ext uri="{FF2B5EF4-FFF2-40B4-BE49-F238E27FC236}">
                <a16:creationId xmlns:a16="http://schemas.microsoft.com/office/drawing/2014/main" id="{ECD3D448-76DF-488C-94EC-06A4BBDDD887}"/>
              </a:ext>
            </a:extLst>
          </p:cNvPr>
          <p:cNvSpPr txBox="1"/>
          <p:nvPr/>
        </p:nvSpPr>
        <p:spPr>
          <a:xfrm>
            <a:off x="6626225" y="1127953"/>
            <a:ext cx="6190342" cy="646331"/>
          </a:xfrm>
          <a:prstGeom prst="rect">
            <a:avLst/>
          </a:prstGeom>
          <a:noFill/>
        </p:spPr>
        <p:txBody>
          <a:bodyPr wrap="square">
            <a:spAutoFit/>
          </a:bodyPr>
          <a:lstStyle/>
          <a:p>
            <a:r>
              <a:rPr lang="ru-RU" dirty="0">
                <a:solidFill>
                  <a:schemeClr val="bg1"/>
                </a:solidFill>
              </a:rPr>
              <a:t>Остановка обращения пластиковых карт лояльности и типографий для производства акционных буклетов</a:t>
            </a:r>
          </a:p>
        </p:txBody>
      </p:sp>
      <p:sp>
        <p:nvSpPr>
          <p:cNvPr id="35" name="TextBox 34">
            <a:extLst>
              <a:ext uri="{FF2B5EF4-FFF2-40B4-BE49-F238E27FC236}">
                <a16:creationId xmlns:a16="http://schemas.microsoft.com/office/drawing/2014/main" id="{212E57DC-2EC7-49DA-BED4-9024A9B4A0E9}"/>
              </a:ext>
            </a:extLst>
          </p:cNvPr>
          <p:cNvSpPr txBox="1"/>
          <p:nvPr/>
        </p:nvSpPr>
        <p:spPr>
          <a:xfrm>
            <a:off x="6632575" y="2144246"/>
            <a:ext cx="5711825" cy="646331"/>
          </a:xfrm>
          <a:prstGeom prst="rect">
            <a:avLst/>
          </a:prstGeom>
          <a:noFill/>
        </p:spPr>
        <p:txBody>
          <a:bodyPr wrap="square">
            <a:spAutoFit/>
          </a:bodyPr>
          <a:lstStyle/>
          <a:p>
            <a:r>
              <a:rPr lang="ru-RU" dirty="0">
                <a:solidFill>
                  <a:schemeClr val="bg1"/>
                </a:solidFill>
              </a:rPr>
              <a:t>Распределение сил коллектива на улучшение организации продаж торгового места</a:t>
            </a:r>
          </a:p>
        </p:txBody>
      </p:sp>
      <p:sp>
        <p:nvSpPr>
          <p:cNvPr id="37" name="TextBox 36">
            <a:extLst>
              <a:ext uri="{FF2B5EF4-FFF2-40B4-BE49-F238E27FC236}">
                <a16:creationId xmlns:a16="http://schemas.microsoft.com/office/drawing/2014/main" id="{9A8EB3EC-9A34-4339-9A5A-5FB911E186E7}"/>
              </a:ext>
            </a:extLst>
          </p:cNvPr>
          <p:cNvSpPr txBox="1"/>
          <p:nvPr/>
        </p:nvSpPr>
        <p:spPr>
          <a:xfrm>
            <a:off x="6626225" y="3104342"/>
            <a:ext cx="5311775" cy="646331"/>
          </a:xfrm>
          <a:prstGeom prst="rect">
            <a:avLst/>
          </a:prstGeom>
          <a:noFill/>
        </p:spPr>
        <p:txBody>
          <a:bodyPr wrap="square">
            <a:spAutoFit/>
          </a:bodyPr>
          <a:lstStyle/>
          <a:p>
            <a:r>
              <a:rPr lang="ru-RU" dirty="0">
                <a:solidFill>
                  <a:schemeClr val="bg1"/>
                </a:solidFill>
              </a:rPr>
              <a:t>Возможность использовать смартфон клиента как инструмент в виде карманной кассы </a:t>
            </a:r>
          </a:p>
        </p:txBody>
      </p:sp>
      <p:sp>
        <p:nvSpPr>
          <p:cNvPr id="39" name="TextBox 38">
            <a:extLst>
              <a:ext uri="{FF2B5EF4-FFF2-40B4-BE49-F238E27FC236}">
                <a16:creationId xmlns:a16="http://schemas.microsoft.com/office/drawing/2014/main" id="{37281060-0500-41E7-87EF-FC7AF78855AA}"/>
              </a:ext>
            </a:extLst>
          </p:cNvPr>
          <p:cNvSpPr txBox="1"/>
          <p:nvPr/>
        </p:nvSpPr>
        <p:spPr>
          <a:xfrm>
            <a:off x="6632575" y="4172148"/>
            <a:ext cx="5788025" cy="646331"/>
          </a:xfrm>
          <a:prstGeom prst="rect">
            <a:avLst/>
          </a:prstGeom>
          <a:noFill/>
        </p:spPr>
        <p:txBody>
          <a:bodyPr wrap="square">
            <a:spAutoFit/>
          </a:bodyPr>
          <a:lstStyle/>
          <a:p>
            <a:r>
              <a:rPr lang="ru-RU" dirty="0">
                <a:solidFill>
                  <a:schemeClr val="bg1"/>
                </a:solidFill>
              </a:rPr>
              <a:t>Контроль цена-качества продукта и ограничение нелегальных и некачественных производств</a:t>
            </a:r>
          </a:p>
        </p:txBody>
      </p:sp>
      <p:sp>
        <p:nvSpPr>
          <p:cNvPr id="41" name="TextBox 40">
            <a:extLst>
              <a:ext uri="{FF2B5EF4-FFF2-40B4-BE49-F238E27FC236}">
                <a16:creationId xmlns:a16="http://schemas.microsoft.com/office/drawing/2014/main" id="{843ABD25-684D-4BDF-A185-3E22FA5D4C4F}"/>
              </a:ext>
            </a:extLst>
          </p:cNvPr>
          <p:cNvSpPr txBox="1"/>
          <p:nvPr/>
        </p:nvSpPr>
        <p:spPr>
          <a:xfrm>
            <a:off x="6656195" y="5099809"/>
            <a:ext cx="6160372" cy="646331"/>
          </a:xfrm>
          <a:prstGeom prst="rect">
            <a:avLst/>
          </a:prstGeom>
          <a:noFill/>
        </p:spPr>
        <p:txBody>
          <a:bodyPr wrap="square">
            <a:spAutoFit/>
          </a:bodyPr>
          <a:lstStyle/>
          <a:p>
            <a:r>
              <a:rPr lang="ru-RU" dirty="0">
                <a:solidFill>
                  <a:schemeClr val="bg1"/>
                </a:solidFill>
              </a:rPr>
              <a:t>Способ выявлять неисполнительных поставщиков и их продукта</a:t>
            </a:r>
          </a:p>
        </p:txBody>
      </p:sp>
      <p:sp>
        <p:nvSpPr>
          <p:cNvPr id="43" name="TextBox 42">
            <a:extLst>
              <a:ext uri="{FF2B5EF4-FFF2-40B4-BE49-F238E27FC236}">
                <a16:creationId xmlns:a16="http://schemas.microsoft.com/office/drawing/2014/main" id="{E5851470-226A-4CFD-814B-8679455CB4FC}"/>
              </a:ext>
            </a:extLst>
          </p:cNvPr>
          <p:cNvSpPr txBox="1"/>
          <p:nvPr/>
        </p:nvSpPr>
        <p:spPr>
          <a:xfrm>
            <a:off x="6656195" y="6067492"/>
            <a:ext cx="5535805" cy="646331"/>
          </a:xfrm>
          <a:prstGeom prst="rect">
            <a:avLst/>
          </a:prstGeom>
          <a:noFill/>
        </p:spPr>
        <p:txBody>
          <a:bodyPr wrap="square">
            <a:spAutoFit/>
          </a:bodyPr>
          <a:lstStyle/>
          <a:p>
            <a:r>
              <a:rPr lang="ru-RU" dirty="0">
                <a:solidFill>
                  <a:schemeClr val="bg1"/>
                </a:solidFill>
              </a:rPr>
              <a:t>Выход на федеральный уровень поддержки и стран СНГ</a:t>
            </a:r>
          </a:p>
        </p:txBody>
      </p:sp>
      <p:pic>
        <p:nvPicPr>
          <p:cNvPr id="49" name="Picture 2" descr="добавление вставка новое плюс - Пользовательский интерфейс и жесты Иконки">
            <a:extLst>
              <a:ext uri="{FF2B5EF4-FFF2-40B4-BE49-F238E27FC236}">
                <a16:creationId xmlns:a16="http://schemas.microsoft.com/office/drawing/2014/main" id="{107F7FB2-CB43-40AA-8153-C5A124780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0" y="2246630"/>
            <a:ext cx="333276" cy="33327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добавление вставка новое плюс - Пользовательский интерфейс и жесты Иконки">
            <a:extLst>
              <a:ext uri="{FF2B5EF4-FFF2-40B4-BE49-F238E27FC236}">
                <a16:creationId xmlns:a16="http://schemas.microsoft.com/office/drawing/2014/main" id="{5D5898A2-33F3-4771-BEF1-52D29DC52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0" y="3176097"/>
            <a:ext cx="333276" cy="3332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добавление вставка новое плюс - Пользовательский интерфейс и жесты Иконки">
            <a:extLst>
              <a:ext uri="{FF2B5EF4-FFF2-40B4-BE49-F238E27FC236}">
                <a16:creationId xmlns:a16="http://schemas.microsoft.com/office/drawing/2014/main" id="{A5F16B2B-BF84-4D42-9032-88EC87F35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0" y="4306397"/>
            <a:ext cx="333276" cy="33327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добавление вставка новое плюс - Пользовательский интерфейс и жесты Иконки">
            <a:extLst>
              <a:ext uri="{FF2B5EF4-FFF2-40B4-BE49-F238E27FC236}">
                <a16:creationId xmlns:a16="http://schemas.microsoft.com/office/drawing/2014/main" id="{F4599A46-8F2F-4C4E-83D0-D69278199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0" y="5306522"/>
            <a:ext cx="333276" cy="33327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добавление вставка новое плюс - Пользовательский интерфейс и жесты Иконки">
            <a:extLst>
              <a:ext uri="{FF2B5EF4-FFF2-40B4-BE49-F238E27FC236}">
                <a16:creationId xmlns:a16="http://schemas.microsoft.com/office/drawing/2014/main" id="{1F8BCC99-2D4F-43F6-96C5-73F2CE2C8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0" y="6268547"/>
            <a:ext cx="333276" cy="33327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добавление вставка новое плюс - Пользовательский интерфейс и жесты Иконки">
            <a:extLst>
              <a:ext uri="{FF2B5EF4-FFF2-40B4-BE49-F238E27FC236}">
                <a16:creationId xmlns:a16="http://schemas.microsoft.com/office/drawing/2014/main" id="{6FF168A9-9975-4825-829A-7CB3D5561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717" y="6224097"/>
            <a:ext cx="333276" cy="333276"/>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Прямая соединительная линия 31">
            <a:extLst>
              <a:ext uri="{FF2B5EF4-FFF2-40B4-BE49-F238E27FC236}">
                <a16:creationId xmlns:a16="http://schemas.microsoft.com/office/drawing/2014/main" id="{EC933EAF-EC6F-4CBE-BE43-46E3990D7949}"/>
              </a:ext>
            </a:extLst>
          </p:cNvPr>
          <p:cNvCxnSpPr>
            <a:cxnSpLocks/>
            <a:endCxn id="56" idx="0"/>
          </p:cNvCxnSpPr>
          <p:nvPr/>
        </p:nvCxnSpPr>
        <p:spPr>
          <a:xfrm>
            <a:off x="261580" y="1697256"/>
            <a:ext cx="3078" cy="4571291"/>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id="{C7A50D46-F78C-4703-9323-AFC7966533AA}"/>
              </a:ext>
            </a:extLst>
          </p:cNvPr>
          <p:cNvCxnSpPr>
            <a:cxnSpLocks/>
          </p:cNvCxnSpPr>
          <p:nvPr/>
        </p:nvCxnSpPr>
        <p:spPr>
          <a:xfrm>
            <a:off x="6464300" y="1697256"/>
            <a:ext cx="3078" cy="4571291"/>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60" name="Picture 2" descr="добавление вставка новое плюс - Пользовательский интерфейс и жесты Иконки">
            <a:extLst>
              <a:ext uri="{FF2B5EF4-FFF2-40B4-BE49-F238E27FC236}">
                <a16:creationId xmlns:a16="http://schemas.microsoft.com/office/drawing/2014/main" id="{2CEEAD62-A964-4CC8-8E04-A7972EB02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99" y="4306397"/>
            <a:ext cx="333276" cy="3332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Иконка галочка, task, metroui, размер 512x512 | id41388 | iconbird.com">
            <a:extLst>
              <a:ext uri="{FF2B5EF4-FFF2-40B4-BE49-F238E27FC236}">
                <a16:creationId xmlns:a16="http://schemas.microsoft.com/office/drawing/2014/main" id="{2EB13A4F-176A-45EB-BB4C-598A094896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2" y="1270368"/>
            <a:ext cx="503916" cy="50391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Иконка галочка, task, metroui, размер 512x512 | id41388 | iconbird.com">
            <a:extLst>
              <a:ext uri="{FF2B5EF4-FFF2-40B4-BE49-F238E27FC236}">
                <a16:creationId xmlns:a16="http://schemas.microsoft.com/office/drawing/2014/main" id="{03876418-6D8E-4D94-B219-0C9D63A782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2" y="2144246"/>
            <a:ext cx="503916" cy="50391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Иконка галочка, task, metroui, размер 512x512 | id41388 | iconbird.com">
            <a:extLst>
              <a:ext uri="{FF2B5EF4-FFF2-40B4-BE49-F238E27FC236}">
                <a16:creationId xmlns:a16="http://schemas.microsoft.com/office/drawing/2014/main" id="{FAC7E0A2-1E45-420B-B28A-C0BE7BC45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2" y="3061821"/>
            <a:ext cx="503916" cy="50391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Иконка галочка, task, metroui, размер 512x512 | id41388 | iconbird.com">
            <a:extLst>
              <a:ext uri="{FF2B5EF4-FFF2-40B4-BE49-F238E27FC236}">
                <a16:creationId xmlns:a16="http://schemas.microsoft.com/office/drawing/2014/main" id="{51017AE3-F155-4078-890D-742E48E606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2" y="4172148"/>
            <a:ext cx="503916" cy="50391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Иконка галочка, task, metroui, размер 512x512 | id41388 | iconbird.com">
            <a:extLst>
              <a:ext uri="{FF2B5EF4-FFF2-40B4-BE49-F238E27FC236}">
                <a16:creationId xmlns:a16="http://schemas.microsoft.com/office/drawing/2014/main" id="{E1EFA542-6668-43C3-8E9D-1A1CABC2F3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2" y="5197673"/>
            <a:ext cx="503916" cy="50391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Иконка галочка, task, metroui, размер 512x512 | id41388 | iconbird.com">
            <a:extLst>
              <a:ext uri="{FF2B5EF4-FFF2-40B4-BE49-F238E27FC236}">
                <a16:creationId xmlns:a16="http://schemas.microsoft.com/office/drawing/2014/main" id="{536C8BD4-EA93-4019-9D76-D29B87B832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2" y="6175573"/>
            <a:ext cx="503916" cy="50391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Иконка галочка, task, metroui, размер 512x512 | id41388 | iconbird.com">
            <a:extLst>
              <a:ext uri="{FF2B5EF4-FFF2-40B4-BE49-F238E27FC236}">
                <a16:creationId xmlns:a16="http://schemas.microsoft.com/office/drawing/2014/main" id="{7D715253-0001-4311-9317-56B85C6896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867" y="6175573"/>
            <a:ext cx="456208" cy="45620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Иконка галочка, task, metroui, размер 512x512 | id41388 | iconbird.com">
            <a:extLst>
              <a:ext uri="{FF2B5EF4-FFF2-40B4-BE49-F238E27FC236}">
                <a16:creationId xmlns:a16="http://schemas.microsoft.com/office/drawing/2014/main" id="{742236F6-F35F-434E-A38F-A7FD1CF90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867" y="5245381"/>
            <a:ext cx="456208" cy="45620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Иконка галочка, task, metroui, размер 512x512 | id41388 | iconbird.com">
            <a:extLst>
              <a:ext uri="{FF2B5EF4-FFF2-40B4-BE49-F238E27FC236}">
                <a16:creationId xmlns:a16="http://schemas.microsoft.com/office/drawing/2014/main" id="{8498B99D-9123-4B57-93F4-868887855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867" y="4253477"/>
            <a:ext cx="456208" cy="45620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Иконка галочка, task, metroui, размер 512x512 | id41388 | iconbird.com">
            <a:extLst>
              <a:ext uri="{FF2B5EF4-FFF2-40B4-BE49-F238E27FC236}">
                <a16:creationId xmlns:a16="http://schemas.microsoft.com/office/drawing/2014/main" id="{8B8C3850-80A7-46DE-B349-9277F513D5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867" y="3234517"/>
            <a:ext cx="456208" cy="45620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Иконка галочка, task, metroui, размер 512x512 | id41388 | iconbird.com">
            <a:extLst>
              <a:ext uri="{FF2B5EF4-FFF2-40B4-BE49-F238E27FC236}">
                <a16:creationId xmlns:a16="http://schemas.microsoft.com/office/drawing/2014/main" id="{B808F309-3B9F-4F2B-A96E-863A230D1B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086" y="2246630"/>
            <a:ext cx="456208" cy="45620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Иконка галочка, task, metroui, размер 512x512 | id41388 | iconbird.com">
            <a:extLst>
              <a:ext uri="{FF2B5EF4-FFF2-40B4-BE49-F238E27FC236}">
                <a16:creationId xmlns:a16="http://schemas.microsoft.com/office/drawing/2014/main" id="{D2535687-03D7-4D82-A28A-A7BF09773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867" y="1270368"/>
            <a:ext cx="456208" cy="45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994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droid разработка, как сделать приложение на Андроид самостоятельно -  Infoshell">
            <a:extLst>
              <a:ext uri="{FF2B5EF4-FFF2-40B4-BE49-F238E27FC236}">
                <a16:creationId xmlns:a16="http://schemas.microsoft.com/office/drawing/2014/main" id="{BB4CCB23-EB9E-4022-AF8C-B0C805E57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033"/>
            <a:ext cx="12344400" cy="7728857"/>
          </a:xfrm>
          <a:prstGeom prst="rect">
            <a:avLst/>
          </a:prstGeom>
          <a:noFill/>
          <a:extLst>
            <a:ext uri="{909E8E84-426E-40DD-AFC4-6F175D3DCCD1}">
              <a14:hiddenFill xmlns:a14="http://schemas.microsoft.com/office/drawing/2010/main">
                <a:solidFill>
                  <a:srgbClr val="FFFFFF"/>
                </a:solidFill>
              </a14:hiddenFill>
            </a:ext>
          </a:extLst>
        </p:spPr>
      </p:pic>
      <p:sp>
        <p:nvSpPr>
          <p:cNvPr id="63" name="Прямоугольник 62">
            <a:extLst>
              <a:ext uri="{FF2B5EF4-FFF2-40B4-BE49-F238E27FC236}">
                <a16:creationId xmlns:a16="http://schemas.microsoft.com/office/drawing/2014/main" id="{AB57F918-F89D-41F8-BA64-12AD32CA4399}"/>
              </a:ext>
            </a:extLst>
          </p:cNvPr>
          <p:cNvSpPr/>
          <p:nvPr/>
        </p:nvSpPr>
        <p:spPr>
          <a:xfrm>
            <a:off x="-834225" y="-173673"/>
            <a:ext cx="12611100" cy="7366092"/>
          </a:xfrm>
          <a:prstGeom prst="rect">
            <a:avLst/>
          </a:prstGeom>
          <a:solidFill>
            <a:schemeClr val="tx1">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000">
              <a:solidFill>
                <a:schemeClr val="bg1"/>
              </a:solidFill>
            </a:endParaRPr>
          </a:p>
        </p:txBody>
      </p:sp>
      <p:sp>
        <p:nvSpPr>
          <p:cNvPr id="19" name="TextBox 18">
            <a:extLst>
              <a:ext uri="{FF2B5EF4-FFF2-40B4-BE49-F238E27FC236}">
                <a16:creationId xmlns:a16="http://schemas.microsoft.com/office/drawing/2014/main" id="{465422DA-63A7-4F56-B127-1CB938ED91BB}"/>
              </a:ext>
            </a:extLst>
          </p:cNvPr>
          <p:cNvSpPr txBox="1"/>
          <p:nvPr/>
        </p:nvSpPr>
        <p:spPr>
          <a:xfrm>
            <a:off x="3860241" y="133741"/>
            <a:ext cx="6096000" cy="646331"/>
          </a:xfrm>
          <a:prstGeom prst="rect">
            <a:avLst/>
          </a:prstGeom>
          <a:noFill/>
        </p:spPr>
        <p:txBody>
          <a:bodyPr wrap="square">
            <a:spAutoFit/>
          </a:bodyPr>
          <a:lstStyle/>
          <a:p>
            <a:r>
              <a:rPr lang="ru-RU" sz="3600" b="1" dirty="0">
                <a:solidFill>
                  <a:schemeClr val="bg1"/>
                </a:solidFill>
                <a:latin typeface="Play" panose="020B0000000000000000" pitchFamily="34" charset="0"/>
              </a:rPr>
              <a:t>Преимущества</a:t>
            </a:r>
            <a:endParaRPr lang="ru-RU" sz="3600" dirty="0">
              <a:solidFill>
                <a:schemeClr val="bg1"/>
              </a:solidFill>
              <a:latin typeface="Play" panose="020B0000000000000000" pitchFamily="34" charset="0"/>
            </a:endParaRPr>
          </a:p>
        </p:txBody>
      </p:sp>
      <p:sp>
        <p:nvSpPr>
          <p:cNvPr id="21" name="TextBox 20">
            <a:extLst>
              <a:ext uri="{FF2B5EF4-FFF2-40B4-BE49-F238E27FC236}">
                <a16:creationId xmlns:a16="http://schemas.microsoft.com/office/drawing/2014/main" id="{9251961B-71D3-4963-8D48-08F4D1332785}"/>
              </a:ext>
            </a:extLst>
          </p:cNvPr>
          <p:cNvSpPr txBox="1"/>
          <p:nvPr/>
        </p:nvSpPr>
        <p:spPr>
          <a:xfrm>
            <a:off x="628943" y="1174750"/>
            <a:ext cx="5626100" cy="830997"/>
          </a:xfrm>
          <a:prstGeom prst="rect">
            <a:avLst/>
          </a:prstGeom>
          <a:noFill/>
        </p:spPr>
        <p:txBody>
          <a:bodyPr wrap="square">
            <a:spAutoFit/>
          </a:bodyPr>
          <a:lstStyle/>
          <a:p>
            <a:r>
              <a:rPr lang="ru-RU" sz="2400" dirty="0">
                <a:solidFill>
                  <a:schemeClr val="bg1"/>
                </a:solidFill>
              </a:rPr>
              <a:t>Увеличение скорости запуска нового бизнеса и его сопровождение</a:t>
            </a:r>
          </a:p>
        </p:txBody>
      </p:sp>
      <p:sp>
        <p:nvSpPr>
          <p:cNvPr id="23" name="TextBox 22">
            <a:extLst>
              <a:ext uri="{FF2B5EF4-FFF2-40B4-BE49-F238E27FC236}">
                <a16:creationId xmlns:a16="http://schemas.microsoft.com/office/drawing/2014/main" id="{9751115E-BF0B-44E0-922D-13C4B582C9DA}"/>
              </a:ext>
            </a:extLst>
          </p:cNvPr>
          <p:cNvSpPr txBox="1"/>
          <p:nvPr/>
        </p:nvSpPr>
        <p:spPr>
          <a:xfrm>
            <a:off x="628943" y="2272494"/>
            <a:ext cx="5626100" cy="1569660"/>
          </a:xfrm>
          <a:prstGeom prst="rect">
            <a:avLst/>
          </a:prstGeom>
          <a:noFill/>
        </p:spPr>
        <p:txBody>
          <a:bodyPr wrap="square">
            <a:spAutoFit/>
          </a:bodyPr>
          <a:lstStyle/>
          <a:p>
            <a:r>
              <a:rPr lang="ru-RU" sz="2400" dirty="0">
                <a:solidFill>
                  <a:schemeClr val="bg1"/>
                </a:solidFill>
              </a:rPr>
              <a:t>Возможность новому бизнесу поступления предложений от самих поставщиков, ведение документации приема</a:t>
            </a:r>
          </a:p>
        </p:txBody>
      </p:sp>
      <p:sp>
        <p:nvSpPr>
          <p:cNvPr id="25" name="TextBox 24">
            <a:extLst>
              <a:ext uri="{FF2B5EF4-FFF2-40B4-BE49-F238E27FC236}">
                <a16:creationId xmlns:a16="http://schemas.microsoft.com/office/drawing/2014/main" id="{1EA92C0E-5273-4D7B-8AC3-3A81D24F5C38}"/>
              </a:ext>
            </a:extLst>
          </p:cNvPr>
          <p:cNvSpPr txBox="1"/>
          <p:nvPr/>
        </p:nvSpPr>
        <p:spPr>
          <a:xfrm>
            <a:off x="628943" y="4145096"/>
            <a:ext cx="5923280" cy="1200329"/>
          </a:xfrm>
          <a:prstGeom prst="rect">
            <a:avLst/>
          </a:prstGeom>
          <a:noFill/>
        </p:spPr>
        <p:txBody>
          <a:bodyPr wrap="square">
            <a:spAutoFit/>
          </a:bodyPr>
          <a:lstStyle/>
          <a:p>
            <a:r>
              <a:rPr lang="ru-RU" sz="2400" dirty="0">
                <a:solidFill>
                  <a:schemeClr val="bg1"/>
                </a:solidFill>
              </a:rPr>
              <a:t>Повышение качества поставляемых продуктов с помощью оценок пользователей на этапе закупки</a:t>
            </a:r>
          </a:p>
        </p:txBody>
      </p:sp>
      <p:sp>
        <p:nvSpPr>
          <p:cNvPr id="27" name="TextBox 26">
            <a:extLst>
              <a:ext uri="{FF2B5EF4-FFF2-40B4-BE49-F238E27FC236}">
                <a16:creationId xmlns:a16="http://schemas.microsoft.com/office/drawing/2014/main" id="{8F67C567-B513-4784-B1F7-7F86515FCE9F}"/>
              </a:ext>
            </a:extLst>
          </p:cNvPr>
          <p:cNvSpPr txBox="1"/>
          <p:nvPr/>
        </p:nvSpPr>
        <p:spPr>
          <a:xfrm>
            <a:off x="6350769" y="1131553"/>
            <a:ext cx="5651500" cy="830997"/>
          </a:xfrm>
          <a:prstGeom prst="rect">
            <a:avLst/>
          </a:prstGeom>
          <a:noFill/>
        </p:spPr>
        <p:txBody>
          <a:bodyPr wrap="square">
            <a:spAutoFit/>
          </a:bodyPr>
          <a:lstStyle/>
          <a:p>
            <a:r>
              <a:rPr lang="ru-RU" sz="2400" dirty="0">
                <a:solidFill>
                  <a:schemeClr val="bg1"/>
                </a:solidFill>
              </a:rPr>
              <a:t>Повышение качества продукции на этапе их производства</a:t>
            </a:r>
          </a:p>
        </p:txBody>
      </p:sp>
      <p:sp>
        <p:nvSpPr>
          <p:cNvPr id="29" name="TextBox 28">
            <a:extLst>
              <a:ext uri="{FF2B5EF4-FFF2-40B4-BE49-F238E27FC236}">
                <a16:creationId xmlns:a16="http://schemas.microsoft.com/office/drawing/2014/main" id="{FD6A6FEE-727B-44DA-8760-37AF80B171F4}"/>
              </a:ext>
            </a:extLst>
          </p:cNvPr>
          <p:cNvSpPr txBox="1"/>
          <p:nvPr/>
        </p:nvSpPr>
        <p:spPr>
          <a:xfrm>
            <a:off x="6442661" y="2226419"/>
            <a:ext cx="5651500" cy="2308324"/>
          </a:xfrm>
          <a:prstGeom prst="rect">
            <a:avLst/>
          </a:prstGeom>
          <a:noFill/>
        </p:spPr>
        <p:txBody>
          <a:bodyPr wrap="square">
            <a:spAutoFit/>
          </a:bodyPr>
          <a:lstStyle/>
          <a:p>
            <a:r>
              <a:rPr lang="ru-RU" sz="2400" dirty="0">
                <a:solidFill>
                  <a:schemeClr val="bg1"/>
                </a:solidFill>
              </a:rPr>
              <a:t>Автоматизировать работу администратора для его эффективного распределения времени на другие более-важные задачи и контроля качества выполнение обязанностей персонала</a:t>
            </a:r>
          </a:p>
        </p:txBody>
      </p:sp>
      <p:sp>
        <p:nvSpPr>
          <p:cNvPr id="31" name="TextBox 30">
            <a:extLst>
              <a:ext uri="{FF2B5EF4-FFF2-40B4-BE49-F238E27FC236}">
                <a16:creationId xmlns:a16="http://schemas.microsoft.com/office/drawing/2014/main" id="{EF04B417-C1BF-4451-9178-00B0A147F8D3}"/>
              </a:ext>
            </a:extLst>
          </p:cNvPr>
          <p:cNvSpPr txBox="1"/>
          <p:nvPr/>
        </p:nvSpPr>
        <p:spPr>
          <a:xfrm>
            <a:off x="2923309" y="5460992"/>
            <a:ext cx="6096000" cy="830997"/>
          </a:xfrm>
          <a:prstGeom prst="rect">
            <a:avLst/>
          </a:prstGeom>
          <a:noFill/>
        </p:spPr>
        <p:txBody>
          <a:bodyPr wrap="square">
            <a:spAutoFit/>
          </a:bodyPr>
          <a:lstStyle/>
          <a:p>
            <a:pPr algn="ctr"/>
            <a:r>
              <a:rPr lang="ru-RU" sz="2400" dirty="0">
                <a:solidFill>
                  <a:schemeClr val="bg1"/>
                </a:solidFill>
              </a:rPr>
              <a:t>Возможность остановить переплату за бренд установив цена-качество всех продуктов</a:t>
            </a:r>
          </a:p>
        </p:txBody>
      </p:sp>
      <p:cxnSp>
        <p:nvCxnSpPr>
          <p:cNvPr id="32" name="Прямая соединительная линия 31">
            <a:extLst>
              <a:ext uri="{FF2B5EF4-FFF2-40B4-BE49-F238E27FC236}">
                <a16:creationId xmlns:a16="http://schemas.microsoft.com/office/drawing/2014/main" id="{EC933EAF-EC6F-4CBE-BE43-46E3990D7949}"/>
              </a:ext>
            </a:extLst>
          </p:cNvPr>
          <p:cNvCxnSpPr>
            <a:cxnSpLocks/>
            <a:endCxn id="44" idx="0"/>
          </p:cNvCxnSpPr>
          <p:nvPr/>
        </p:nvCxnSpPr>
        <p:spPr>
          <a:xfrm>
            <a:off x="254770" y="1464469"/>
            <a:ext cx="0" cy="3034954"/>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5124" name="Picture 4" descr="Иконка галочка, task, metroui, размер 512x512 | id41388 | iconbird.com">
            <a:extLst>
              <a:ext uri="{FF2B5EF4-FFF2-40B4-BE49-F238E27FC236}">
                <a16:creationId xmlns:a16="http://schemas.microsoft.com/office/drawing/2014/main" id="{69078DCB-E78D-479A-8A64-51E19176E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1214"/>
            <a:ext cx="509539" cy="50953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Иконка галочка, task, metroui, размер 512x512 | id41388 | iconbird.com">
            <a:extLst>
              <a:ext uri="{FF2B5EF4-FFF2-40B4-BE49-F238E27FC236}">
                <a16:creationId xmlns:a16="http://schemas.microsoft.com/office/drawing/2014/main" id="{271E995D-89F8-4131-B667-343D89A21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66558"/>
            <a:ext cx="509539" cy="50953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Иконка галочка, task, metroui, размер 512x512 | id41388 | iconbird.com">
            <a:extLst>
              <a:ext uri="{FF2B5EF4-FFF2-40B4-BE49-F238E27FC236}">
                <a16:creationId xmlns:a16="http://schemas.microsoft.com/office/drawing/2014/main" id="{0F29ACC1-0BF4-4C2C-97D1-B09C0D51B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99423"/>
            <a:ext cx="509539" cy="50953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Прямая соединительная линия 49">
            <a:extLst>
              <a:ext uri="{FF2B5EF4-FFF2-40B4-BE49-F238E27FC236}">
                <a16:creationId xmlns:a16="http://schemas.microsoft.com/office/drawing/2014/main" id="{BBCFD16D-7684-4B3B-90F4-FA95CC701A76}"/>
              </a:ext>
            </a:extLst>
          </p:cNvPr>
          <p:cNvCxnSpPr>
            <a:cxnSpLocks/>
          </p:cNvCxnSpPr>
          <p:nvPr/>
        </p:nvCxnSpPr>
        <p:spPr>
          <a:xfrm>
            <a:off x="6117432" y="1587500"/>
            <a:ext cx="0" cy="3723640"/>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51" name="Picture 4" descr="Иконка галочка, task, metroui, размер 512x512 | id41388 | iconbird.com">
            <a:extLst>
              <a:ext uri="{FF2B5EF4-FFF2-40B4-BE49-F238E27FC236}">
                <a16:creationId xmlns:a16="http://schemas.microsoft.com/office/drawing/2014/main" id="{0172425E-8562-404B-A82F-E6BC64070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1230" y="1341214"/>
            <a:ext cx="509539" cy="50953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Иконка галочка, task, metroui, размер 512x512 | id41388 | iconbird.com">
            <a:extLst>
              <a:ext uri="{FF2B5EF4-FFF2-40B4-BE49-F238E27FC236}">
                <a16:creationId xmlns:a16="http://schemas.microsoft.com/office/drawing/2014/main" id="{A5DB91E2-6D70-4793-A2A7-7BAAA4E8F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1230" y="2666558"/>
            <a:ext cx="509539" cy="50953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Иконка галочка, task, metroui, размер 512x512 | id41388 | iconbird.com">
            <a:extLst>
              <a:ext uri="{FF2B5EF4-FFF2-40B4-BE49-F238E27FC236}">
                <a16:creationId xmlns:a16="http://schemas.microsoft.com/office/drawing/2014/main" id="{1A51580B-DC2E-40E7-8D0B-01BAA60D4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655" y="5000031"/>
            <a:ext cx="509539" cy="50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19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098" name="Picture 2" descr="добавление вставка новое плюс - Пользовательский интерфейс и жесты Иконки">
            <a:extLst>
              <a:ext uri="{FF2B5EF4-FFF2-40B4-BE49-F238E27FC236}">
                <a16:creationId xmlns:a16="http://schemas.microsoft.com/office/drawing/2014/main" id="{3B8F13C7-FB5B-4FAE-A5A6-8ACA25002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42553"/>
            <a:ext cx="333276" cy="33327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852B0ED2-938E-454C-AE02-9F71D2245301}"/>
              </a:ext>
            </a:extLst>
          </p:cNvPr>
          <p:cNvPicPr>
            <a:picLocks noChangeAspect="1"/>
          </p:cNvPicPr>
          <p:nvPr/>
        </p:nvPicPr>
        <p:blipFill>
          <a:blip r:embed="rId4"/>
          <a:stretch>
            <a:fillRect/>
          </a:stretch>
        </p:blipFill>
        <p:spPr>
          <a:xfrm>
            <a:off x="0" y="0"/>
            <a:ext cx="4572000" cy="6858000"/>
          </a:xfrm>
          <a:prstGeom prst="rect">
            <a:avLst/>
          </a:prstGeom>
        </p:spPr>
      </p:pic>
      <p:sp>
        <p:nvSpPr>
          <p:cNvPr id="26" name="TextBox 25">
            <a:extLst>
              <a:ext uri="{FF2B5EF4-FFF2-40B4-BE49-F238E27FC236}">
                <a16:creationId xmlns:a16="http://schemas.microsoft.com/office/drawing/2014/main" id="{EF2265D2-E3E8-44FB-8505-EEFBB622878E}"/>
              </a:ext>
            </a:extLst>
          </p:cNvPr>
          <p:cNvSpPr txBox="1"/>
          <p:nvPr/>
        </p:nvSpPr>
        <p:spPr>
          <a:xfrm>
            <a:off x="5884732" y="4891553"/>
            <a:ext cx="4364366" cy="461665"/>
          </a:xfrm>
          <a:prstGeom prst="rect">
            <a:avLst/>
          </a:prstGeom>
          <a:noFill/>
        </p:spPr>
        <p:txBody>
          <a:bodyPr wrap="square">
            <a:spAutoFit/>
          </a:bodyPr>
          <a:lstStyle/>
          <a:p>
            <a:r>
              <a:rPr lang="ru-RU" sz="2400" b="1" dirty="0">
                <a:latin typeface="Play" panose="020B0000000000000000" pitchFamily="34" charset="0"/>
              </a:rPr>
              <a:t>Модель продаж:</a:t>
            </a:r>
            <a:r>
              <a:rPr lang="ru-RU" dirty="0">
                <a:latin typeface="Play" panose="020B0000000000000000" pitchFamily="34" charset="0"/>
              </a:rPr>
              <a:t>B2B2C</a:t>
            </a:r>
          </a:p>
        </p:txBody>
      </p:sp>
      <p:sp>
        <p:nvSpPr>
          <p:cNvPr id="28" name="TextBox 27">
            <a:extLst>
              <a:ext uri="{FF2B5EF4-FFF2-40B4-BE49-F238E27FC236}">
                <a16:creationId xmlns:a16="http://schemas.microsoft.com/office/drawing/2014/main" id="{72218E4A-E74B-44C4-9C44-FDB986CDE032}"/>
              </a:ext>
            </a:extLst>
          </p:cNvPr>
          <p:cNvSpPr txBox="1"/>
          <p:nvPr/>
        </p:nvSpPr>
        <p:spPr>
          <a:xfrm>
            <a:off x="5884732" y="1333877"/>
            <a:ext cx="9382124" cy="461665"/>
          </a:xfrm>
          <a:prstGeom prst="rect">
            <a:avLst/>
          </a:prstGeom>
          <a:noFill/>
        </p:spPr>
        <p:txBody>
          <a:bodyPr wrap="square">
            <a:spAutoFit/>
          </a:bodyPr>
          <a:lstStyle/>
          <a:p>
            <a:r>
              <a:rPr lang="ru-RU" sz="2400" b="1" dirty="0">
                <a:latin typeface="Play" panose="020B0000000000000000" pitchFamily="34" charset="0"/>
              </a:rPr>
              <a:t>Местоположение</a:t>
            </a:r>
            <a:r>
              <a:rPr lang="ru-RU" sz="2000" b="1" dirty="0">
                <a:latin typeface="Play" panose="020B0000000000000000" pitchFamily="34" charset="0"/>
              </a:rPr>
              <a:t>:</a:t>
            </a:r>
            <a:r>
              <a:rPr lang="ru-RU" sz="2000" dirty="0">
                <a:latin typeface="Play" panose="020B0000000000000000" pitchFamily="34" charset="0"/>
              </a:rPr>
              <a:t> Москва</a:t>
            </a:r>
            <a:endParaRPr lang="ru-RU" sz="2000" dirty="0"/>
          </a:p>
        </p:txBody>
      </p:sp>
      <p:sp>
        <p:nvSpPr>
          <p:cNvPr id="30" name="TextBox 29">
            <a:extLst>
              <a:ext uri="{FF2B5EF4-FFF2-40B4-BE49-F238E27FC236}">
                <a16:creationId xmlns:a16="http://schemas.microsoft.com/office/drawing/2014/main" id="{3F3BFAB0-6B55-4007-A5E8-290813B4AB81}"/>
              </a:ext>
            </a:extLst>
          </p:cNvPr>
          <p:cNvSpPr txBox="1"/>
          <p:nvPr/>
        </p:nvSpPr>
        <p:spPr>
          <a:xfrm>
            <a:off x="5884732" y="3059668"/>
            <a:ext cx="5635026" cy="738664"/>
          </a:xfrm>
          <a:prstGeom prst="rect">
            <a:avLst/>
          </a:prstGeom>
          <a:noFill/>
        </p:spPr>
        <p:txBody>
          <a:bodyPr wrap="square">
            <a:spAutoFit/>
          </a:bodyPr>
          <a:lstStyle/>
          <a:p>
            <a:r>
              <a:rPr lang="ru-RU" sz="2400" b="1" dirty="0">
                <a:latin typeface="Play" panose="020B0000000000000000" pitchFamily="34" charset="0"/>
              </a:rPr>
              <a:t>О бизнесе</a:t>
            </a:r>
            <a:r>
              <a:rPr lang="ru-RU" b="1" dirty="0">
                <a:latin typeface="Play" panose="020B0000000000000000" pitchFamily="34" charset="0"/>
              </a:rPr>
              <a:t>:</a:t>
            </a:r>
            <a:r>
              <a:rPr lang="ru-RU" dirty="0">
                <a:latin typeface="Play" panose="020B0000000000000000" pitchFamily="34" charset="0"/>
              </a:rPr>
              <a:t> Целевая аудитория на всех людей пользующихся смартфоном</a:t>
            </a:r>
            <a:endParaRPr lang="ru-RU" dirty="0"/>
          </a:p>
        </p:txBody>
      </p:sp>
      <p:pic>
        <p:nvPicPr>
          <p:cNvPr id="6146" name="Picture 2" descr="Бизнес – Бесплатные иконки: бизнес">
            <a:extLst>
              <a:ext uri="{FF2B5EF4-FFF2-40B4-BE49-F238E27FC236}">
                <a16:creationId xmlns:a16="http://schemas.microsoft.com/office/drawing/2014/main" id="{6C8C9E56-C882-4FE2-A6EC-9C5FCD364B6C}"/>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15445" y="2465902"/>
            <a:ext cx="593766" cy="5937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Место расположения – Бесплатные иконки: карты и местоположение">
            <a:extLst>
              <a:ext uri="{FF2B5EF4-FFF2-40B4-BE49-F238E27FC236}">
                <a16:creationId xmlns:a16="http://schemas.microsoft.com/office/drawing/2014/main" id="{4B7C3727-F1CB-49E6-BE83-2DE3A713744F}"/>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4596" y="660055"/>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Компьютерные иконки Цена, комиссия по продажам, текст, логотип png | PNGEgg">
            <a:extLst>
              <a:ext uri="{FF2B5EF4-FFF2-40B4-BE49-F238E27FC236}">
                <a16:creationId xmlns:a16="http://schemas.microsoft.com/office/drawing/2014/main" id="{169874B1-57E4-410E-BEC8-FE339791E942}"/>
              </a:ext>
            </a:extLst>
          </p:cNvPr>
          <p:cNvPicPr>
            <a:picLocks noChangeAspect="1" noChangeArrowheads="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3604" b="95109" l="4000" r="96778">
                        <a14:foregroundMark x1="75222" y1="32304" x2="75222" y2="32304"/>
                        <a14:foregroundMark x1="62556" y1="3861" x2="62556" y2="3861"/>
                        <a14:foregroundMark x1="25444" y1="78893" x2="25444" y2="78893"/>
                        <a14:foregroundMark x1="4222" y1="56885" x2="11444" y2="63320"/>
                        <a14:foregroundMark x1="64000" y1="67181" x2="65000" y2="64865"/>
                        <a14:foregroundMark x1="38111" y1="95238" x2="38111" y2="95238"/>
                        <a14:foregroundMark x1="96778" y1="33977" x2="96778" y2="33977"/>
                      </a14:backgroundRemoval>
                    </a14:imgEffect>
                  </a14:imgLayer>
                </a14:imgProps>
              </a:ext>
              <a:ext uri="{28A0092B-C50C-407E-A947-70E740481C1C}">
                <a14:useLocalDpi xmlns:a14="http://schemas.microsoft.com/office/drawing/2010/main" val="0"/>
              </a:ext>
            </a:extLst>
          </a:blip>
          <a:srcRect/>
          <a:stretch>
            <a:fillRect/>
          </a:stretch>
        </p:blipFill>
        <p:spPr bwMode="auto">
          <a:xfrm>
            <a:off x="6215446" y="4274582"/>
            <a:ext cx="853228" cy="736600"/>
          </a:xfrm>
          <a:prstGeom prst="rect">
            <a:avLst/>
          </a:prstGeom>
          <a:noFill/>
          <a:extLst>
            <a:ext uri="{909E8E84-426E-40DD-AFC4-6F175D3DCCD1}">
              <a14:hiddenFill xmlns:a14="http://schemas.microsoft.com/office/drawing/2010/main">
                <a:solidFill>
                  <a:srgbClr val="FFFFFF"/>
                </a:solidFill>
              </a14:hiddenFill>
            </a:ext>
          </a:extLst>
        </p:spPr>
      </p:pic>
      <p:pic>
        <p:nvPicPr>
          <p:cNvPr id="34" name="Рисунок 33">
            <a:extLst>
              <a:ext uri="{FF2B5EF4-FFF2-40B4-BE49-F238E27FC236}">
                <a16:creationId xmlns:a16="http://schemas.microsoft.com/office/drawing/2014/main" id="{25134E78-5087-46D2-A5A0-5A025CF7DA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4990426" y="0"/>
            <a:ext cx="614905" cy="6858000"/>
          </a:xfrm>
          <a:prstGeom prst="rect">
            <a:avLst/>
          </a:prstGeom>
        </p:spPr>
      </p:pic>
    </p:spTree>
    <p:extLst>
      <p:ext uri="{BB962C8B-B14F-4D97-AF65-F5344CB8AC3E}">
        <p14:creationId xmlns:p14="http://schemas.microsoft.com/office/powerpoint/2010/main" val="3095463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9B5AEE1-FF68-4D31-ADD5-2C144A0D9505}"/>
              </a:ext>
            </a:extLst>
          </p:cNvPr>
          <p:cNvSpPr txBox="1"/>
          <p:nvPr/>
        </p:nvSpPr>
        <p:spPr>
          <a:xfrm>
            <a:off x="253283" y="1508441"/>
            <a:ext cx="6405093" cy="4093428"/>
          </a:xfrm>
          <a:prstGeom prst="rect">
            <a:avLst/>
          </a:prstGeom>
          <a:noFill/>
        </p:spPr>
        <p:txBody>
          <a:bodyPr wrap="square">
            <a:spAutoFit/>
          </a:bodyPr>
          <a:lstStyle/>
          <a:p>
            <a:r>
              <a:rPr lang="ru-RU" sz="2000" dirty="0">
                <a:latin typeface="Montserrat" panose="00000500000000000000" pitchFamily="2" charset="-52"/>
              </a:rPr>
              <a:t>Решает проблему очередей ритейлеров, проблему утерь карт лояльностей, решает проблему создания бонусных карт, адаптацию их под клиентов, логистику доставки карт, решает проблему самому ритейлеру финансировать свое приложение лояльности, перераспределение состава сотрудников магазинов на адаптацию торговых полок и их наполнение, помощь в распределении сил управления в ресторанах и кафе, систематизация расстановки приоритетов в отделах одежды, обуви и аксессуарах,</a:t>
            </a:r>
          </a:p>
        </p:txBody>
      </p:sp>
      <p:sp>
        <p:nvSpPr>
          <p:cNvPr id="14" name="TextBox 13">
            <a:extLst>
              <a:ext uri="{FF2B5EF4-FFF2-40B4-BE49-F238E27FC236}">
                <a16:creationId xmlns:a16="http://schemas.microsoft.com/office/drawing/2014/main" id="{14A09F61-9D59-4294-87D0-B3E2D3D822B3}"/>
              </a:ext>
            </a:extLst>
          </p:cNvPr>
          <p:cNvSpPr txBox="1"/>
          <p:nvPr/>
        </p:nvSpPr>
        <p:spPr>
          <a:xfrm>
            <a:off x="253283" y="644015"/>
            <a:ext cx="6096000" cy="707886"/>
          </a:xfrm>
          <a:prstGeom prst="rect">
            <a:avLst/>
          </a:prstGeom>
          <a:noFill/>
        </p:spPr>
        <p:txBody>
          <a:bodyPr wrap="square">
            <a:spAutoFit/>
          </a:bodyPr>
          <a:lstStyle/>
          <a:p>
            <a:r>
              <a:rPr lang="ru-RU" sz="4000" b="1" dirty="0">
                <a:solidFill>
                  <a:srgbClr val="00B0F0"/>
                </a:solidFill>
                <a:latin typeface="Play" panose="020B0000000000000000" pitchFamily="34" charset="0"/>
              </a:rPr>
              <a:t>Решаемая проблема</a:t>
            </a:r>
            <a:endParaRPr lang="ru-RU" sz="4000" dirty="0">
              <a:solidFill>
                <a:srgbClr val="00B0F0"/>
              </a:solidFill>
              <a:latin typeface="Play" panose="020B0000000000000000" pitchFamily="34" charset="0"/>
            </a:endParaRPr>
          </a:p>
        </p:txBody>
      </p:sp>
      <p:pic>
        <p:nvPicPr>
          <p:cNvPr id="15" name="Рисунок 14">
            <a:extLst>
              <a:ext uri="{FF2B5EF4-FFF2-40B4-BE49-F238E27FC236}">
                <a16:creationId xmlns:a16="http://schemas.microsoft.com/office/drawing/2014/main" id="{05AA6E59-9CEB-467A-B249-9D95BF17A3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225859" y="0"/>
            <a:ext cx="614905" cy="6858000"/>
          </a:xfrm>
          <a:prstGeom prst="rect">
            <a:avLst/>
          </a:prstGeom>
        </p:spPr>
      </p:pic>
      <p:pic>
        <p:nvPicPr>
          <p:cNvPr id="6" name="Рисунок 5">
            <a:extLst>
              <a:ext uri="{FF2B5EF4-FFF2-40B4-BE49-F238E27FC236}">
                <a16:creationId xmlns:a16="http://schemas.microsoft.com/office/drawing/2014/main" id="{39A42091-DB62-4550-AC11-2303C3EA981D}"/>
              </a:ext>
            </a:extLst>
          </p:cNvPr>
          <p:cNvPicPr>
            <a:picLocks noChangeAspect="1"/>
          </p:cNvPicPr>
          <p:nvPr/>
        </p:nvPicPr>
        <p:blipFill>
          <a:blip r:embed="rId5"/>
          <a:stretch>
            <a:fillRect/>
          </a:stretch>
        </p:blipFill>
        <p:spPr>
          <a:xfrm rot="5400000">
            <a:off x="6375106" y="1172784"/>
            <a:ext cx="7274538" cy="4097990"/>
          </a:xfrm>
          <a:prstGeom prst="rect">
            <a:avLst/>
          </a:prstGeom>
        </p:spPr>
      </p:pic>
    </p:spTree>
    <p:extLst>
      <p:ext uri="{BB962C8B-B14F-4D97-AF65-F5344CB8AC3E}">
        <p14:creationId xmlns:p14="http://schemas.microsoft.com/office/powerpoint/2010/main" val="252249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A436F3-B522-4BE2-A645-C514B2AD4692}"/>
              </a:ext>
            </a:extLst>
          </p:cNvPr>
          <p:cNvSpPr txBox="1"/>
          <p:nvPr/>
        </p:nvSpPr>
        <p:spPr>
          <a:xfrm>
            <a:off x="413085" y="826039"/>
            <a:ext cx="6298530" cy="1569660"/>
          </a:xfrm>
          <a:prstGeom prst="rect">
            <a:avLst/>
          </a:prstGeom>
          <a:noFill/>
        </p:spPr>
        <p:txBody>
          <a:bodyPr wrap="square">
            <a:spAutoFit/>
          </a:bodyPr>
          <a:lstStyle/>
          <a:p>
            <a:pPr>
              <a:tabLst>
                <a:tab pos="3589338" algn="l"/>
              </a:tabLst>
            </a:pPr>
            <a:r>
              <a:rPr lang="ru-RU" sz="4800" dirty="0">
                <a:latin typeface="Play" panose="020B0000000000000000" pitchFamily="34" charset="0"/>
              </a:rPr>
              <a:t>Как и откуда приходят деньги?</a:t>
            </a:r>
          </a:p>
        </p:txBody>
      </p:sp>
      <p:sp>
        <p:nvSpPr>
          <p:cNvPr id="6" name="Параллелограмм 5">
            <a:extLst>
              <a:ext uri="{FF2B5EF4-FFF2-40B4-BE49-F238E27FC236}">
                <a16:creationId xmlns:a16="http://schemas.microsoft.com/office/drawing/2014/main" id="{166BACB6-4797-4FAE-9297-34F4874E1888}"/>
              </a:ext>
            </a:extLst>
          </p:cNvPr>
          <p:cNvSpPr/>
          <p:nvPr/>
        </p:nvSpPr>
        <p:spPr>
          <a:xfrm>
            <a:off x="-216568" y="84221"/>
            <a:ext cx="794084" cy="1455821"/>
          </a:xfrm>
          <a:prstGeom prst="parallelogram">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sp>
        <p:nvSpPr>
          <p:cNvPr id="8" name="Параллелограмм 7">
            <a:extLst>
              <a:ext uri="{FF2B5EF4-FFF2-40B4-BE49-F238E27FC236}">
                <a16:creationId xmlns:a16="http://schemas.microsoft.com/office/drawing/2014/main" id="{42581DC2-E188-4A16-93C3-076C5278F75E}"/>
              </a:ext>
            </a:extLst>
          </p:cNvPr>
          <p:cNvSpPr/>
          <p:nvPr/>
        </p:nvSpPr>
        <p:spPr>
          <a:xfrm>
            <a:off x="-380999" y="1124544"/>
            <a:ext cx="794084" cy="1455821"/>
          </a:xfrm>
          <a:prstGeom prst="parallelogram">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sp>
        <p:nvSpPr>
          <p:cNvPr id="11" name="Прямоугольник 10">
            <a:extLst>
              <a:ext uri="{FF2B5EF4-FFF2-40B4-BE49-F238E27FC236}">
                <a16:creationId xmlns:a16="http://schemas.microsoft.com/office/drawing/2014/main" id="{4FA6A588-1C6A-4806-B88A-53650015F59B}"/>
              </a:ext>
            </a:extLst>
          </p:cNvPr>
          <p:cNvSpPr/>
          <p:nvPr/>
        </p:nvSpPr>
        <p:spPr>
          <a:xfrm>
            <a:off x="16042" y="2817858"/>
            <a:ext cx="6294473" cy="4040142"/>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descr="Иконки Галочка для бесплатного скачивания">
            <a:extLst>
              <a:ext uri="{FF2B5EF4-FFF2-40B4-BE49-F238E27FC236}">
                <a16:creationId xmlns:a16="http://schemas.microsoft.com/office/drawing/2014/main" id="{0BAB240E-47B0-4F10-9073-533D23095D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0474" y="2893014"/>
            <a:ext cx="499263" cy="4992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A14D23C-FEDF-48C8-9C58-47AF8095C20D}"/>
              </a:ext>
            </a:extLst>
          </p:cNvPr>
          <p:cNvSpPr txBox="1"/>
          <p:nvPr/>
        </p:nvSpPr>
        <p:spPr>
          <a:xfrm>
            <a:off x="149942" y="3604391"/>
            <a:ext cx="6091084" cy="2031325"/>
          </a:xfrm>
          <a:prstGeom prst="rect">
            <a:avLst/>
          </a:prstGeom>
          <a:noFill/>
        </p:spPr>
        <p:txBody>
          <a:bodyPr wrap="square">
            <a:spAutoFit/>
          </a:bodyPr>
          <a:lstStyle/>
          <a:p>
            <a:r>
              <a:rPr lang="ru-RU" dirty="0">
                <a:latin typeface="Montserrat" panose="00000500000000000000" pitchFamily="2" charset="-52"/>
              </a:rPr>
              <a:t>Ритейлеры, реклама продукции </a:t>
            </a:r>
            <a:r>
              <a:rPr lang="ru-RU" dirty="0" err="1">
                <a:latin typeface="Montserrat" panose="00000500000000000000" pitchFamily="2" charset="-52"/>
              </a:rPr>
              <a:t>селлеров</a:t>
            </a:r>
            <a:r>
              <a:rPr lang="ru-RU" dirty="0">
                <a:latin typeface="Montserrat" panose="00000500000000000000" pitchFamily="2" charset="-52"/>
              </a:rPr>
              <a:t> клиентам. Возможность сторонним рекламодателям делать посты на </a:t>
            </a:r>
            <a:r>
              <a:rPr lang="ru-RU" dirty="0" err="1">
                <a:latin typeface="Montserrat" panose="00000500000000000000" pitchFamily="2" charset="-52"/>
              </a:rPr>
              <a:t>предрегистрационном</a:t>
            </a:r>
            <a:r>
              <a:rPr lang="ru-RU" dirty="0">
                <a:latin typeface="Montserrat" panose="00000500000000000000" pitchFamily="2" charset="-52"/>
              </a:rPr>
              <a:t> этапе бизнеса на платформе. Возможность заработать на рекламе-коллаборации двух или более магазинов, ресторанов и остальных </a:t>
            </a:r>
            <a:r>
              <a:rPr lang="ru-RU" dirty="0" err="1">
                <a:latin typeface="Montserrat" panose="00000500000000000000" pitchFamily="2" charset="-52"/>
              </a:rPr>
              <a:t>селлеров</a:t>
            </a:r>
            <a:endParaRPr lang="ru-RU" dirty="0">
              <a:latin typeface="Montserrat" panose="00000500000000000000" pitchFamily="2" charset="-52"/>
            </a:endParaRPr>
          </a:p>
        </p:txBody>
      </p:sp>
      <p:pic>
        <p:nvPicPr>
          <p:cNvPr id="8198" name="Picture 6" descr="Инвестиций пока мало, но они придут позже | ComNews">
            <a:extLst>
              <a:ext uri="{FF2B5EF4-FFF2-40B4-BE49-F238E27FC236}">
                <a16:creationId xmlns:a16="http://schemas.microsoft.com/office/drawing/2014/main" id="{35CD0391-19E0-485F-BC85-3CA32CDEB4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605665" y="-184420"/>
            <a:ext cx="9682163" cy="7226839"/>
          </a:xfrm>
          <a:prstGeom prst="parallelogram">
            <a:avLst/>
          </a:prstGeom>
          <a:noFill/>
          <a:extLst>
            <a:ext uri="{909E8E84-426E-40DD-AFC4-6F175D3DCCD1}">
              <a14:hiddenFill xmlns:a14="http://schemas.microsoft.com/office/drawing/2010/main">
                <a:solidFill>
                  <a:srgbClr val="FFFFFF"/>
                </a:solidFill>
              </a14:hiddenFill>
            </a:ext>
          </a:extLst>
        </p:spPr>
      </p:pic>
      <p:cxnSp>
        <p:nvCxnSpPr>
          <p:cNvPr id="18" name="Прямая соединительная линия 17">
            <a:extLst>
              <a:ext uri="{FF2B5EF4-FFF2-40B4-BE49-F238E27FC236}">
                <a16:creationId xmlns:a16="http://schemas.microsoft.com/office/drawing/2014/main" id="{2F3F5901-82EE-4019-AC33-DEA414B7C0F4}"/>
              </a:ext>
            </a:extLst>
          </p:cNvPr>
          <p:cNvCxnSpPr>
            <a:cxnSpLocks/>
          </p:cNvCxnSpPr>
          <p:nvPr/>
        </p:nvCxnSpPr>
        <p:spPr>
          <a:xfrm>
            <a:off x="577516" y="645394"/>
            <a:ext cx="3397584"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Пятиугольник 16">
            <a:extLst>
              <a:ext uri="{FF2B5EF4-FFF2-40B4-BE49-F238E27FC236}">
                <a16:creationId xmlns:a16="http://schemas.microsoft.com/office/drawing/2014/main" id="{B5ECC734-2F9C-4057-B7B5-DCAD34A7F024}"/>
              </a:ext>
            </a:extLst>
          </p:cNvPr>
          <p:cNvSpPr/>
          <p:nvPr/>
        </p:nvSpPr>
        <p:spPr>
          <a:xfrm>
            <a:off x="4021931" y="595501"/>
            <a:ext cx="104775" cy="99786"/>
          </a:xfrm>
          <a:prstGeom prst="pent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2" name="Пятиугольник 21">
            <a:extLst>
              <a:ext uri="{FF2B5EF4-FFF2-40B4-BE49-F238E27FC236}">
                <a16:creationId xmlns:a16="http://schemas.microsoft.com/office/drawing/2014/main" id="{742F9930-13C8-47A8-9085-9C491082CC55}"/>
              </a:ext>
            </a:extLst>
          </p:cNvPr>
          <p:cNvSpPr/>
          <p:nvPr/>
        </p:nvSpPr>
        <p:spPr>
          <a:xfrm>
            <a:off x="4160043" y="595501"/>
            <a:ext cx="104775" cy="99786"/>
          </a:xfrm>
          <a:prstGeom prst="pent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3" name="Пятиугольник 22">
            <a:extLst>
              <a:ext uri="{FF2B5EF4-FFF2-40B4-BE49-F238E27FC236}">
                <a16:creationId xmlns:a16="http://schemas.microsoft.com/office/drawing/2014/main" id="{0B4E88FE-424A-4DC7-A0A3-806AA8ABAE39}"/>
              </a:ext>
            </a:extLst>
          </p:cNvPr>
          <p:cNvSpPr/>
          <p:nvPr/>
        </p:nvSpPr>
        <p:spPr>
          <a:xfrm>
            <a:off x="4291012" y="595501"/>
            <a:ext cx="104775" cy="99786"/>
          </a:xfrm>
          <a:prstGeom prst="pent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76426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2179</TotalTime>
  <Words>818</Words>
  <Application>Microsoft Office PowerPoint</Application>
  <PresentationFormat>Широкоэкранный</PresentationFormat>
  <Paragraphs>72</Paragraphs>
  <Slides>11</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Montserrat</vt:lpstr>
      <vt:lpstr>Play</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user</dc:creator>
  <cp:keywords/>
  <dc:description>generated using python-pptx</dc:description>
  <cp:lastModifiedBy>Серажутдин Айгумов</cp:lastModifiedBy>
  <cp:revision>29</cp:revision>
  <dcterms:created xsi:type="dcterms:W3CDTF">2013-01-27T09:14:16Z</dcterms:created>
  <dcterms:modified xsi:type="dcterms:W3CDTF">2025-05-01T17:03:25Z</dcterms:modified>
  <cp:category/>
</cp:coreProperties>
</file>