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5" r:id="rId1"/>
    <p:sldMasterId id="2147483669" r:id="rId2"/>
  </p:sldMasterIdLst>
  <p:notesMasterIdLst>
    <p:notesMasterId r:id="rId44"/>
  </p:notesMasterIdLst>
  <p:sldIdLst>
    <p:sldId id="342" r:id="rId3"/>
    <p:sldId id="370" r:id="rId4"/>
    <p:sldId id="397" r:id="rId5"/>
    <p:sldId id="398" r:id="rId6"/>
    <p:sldId id="408" r:id="rId7"/>
    <p:sldId id="407" r:id="rId8"/>
    <p:sldId id="406" r:id="rId9"/>
    <p:sldId id="405" r:id="rId10"/>
    <p:sldId id="404" r:id="rId11"/>
    <p:sldId id="402" r:id="rId12"/>
    <p:sldId id="403" r:id="rId13"/>
    <p:sldId id="399" r:id="rId14"/>
    <p:sldId id="384" r:id="rId15"/>
    <p:sldId id="401" r:id="rId16"/>
    <p:sldId id="400" r:id="rId17"/>
    <p:sldId id="409" r:id="rId18"/>
    <p:sldId id="392" r:id="rId19"/>
    <p:sldId id="396" r:id="rId20"/>
    <p:sldId id="410" r:id="rId21"/>
    <p:sldId id="389" r:id="rId22"/>
    <p:sldId id="391" r:id="rId23"/>
    <p:sldId id="359" r:id="rId24"/>
    <p:sldId id="373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69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Lato" panose="020F0502020204030203" pitchFamily="34" charset="0"/>
      <p:regular r:id="rId51"/>
      <p:bold r:id="rId52"/>
      <p:italic r:id="rId53"/>
      <p:boldItalic r:id="rId54"/>
    </p:embeddedFont>
    <p:embeddedFont>
      <p:font typeface="Raleway" pitchFamily="2" charset="-52"/>
      <p:regular r:id="rId55"/>
      <p:bold r:id="rId56"/>
      <p:italic r:id="rId57"/>
      <p:boldItalic r:id="rId5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85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orient="horz" pos="550" userDrawn="1">
          <p15:clr>
            <a:srgbClr val="A4A3A4"/>
          </p15:clr>
        </p15:guide>
        <p15:guide id="5" orient="horz" pos="3770" userDrawn="1">
          <p15:clr>
            <a:srgbClr val="A4A3A4"/>
          </p15:clr>
        </p15:guide>
        <p15:guide id="6" pos="7106" userDrawn="1">
          <p15:clr>
            <a:srgbClr val="A4A3A4"/>
          </p15:clr>
        </p15:guide>
        <p15:guide id="7" orient="horz" pos="754" userDrawn="1">
          <p15:clr>
            <a:srgbClr val="A4A3A4"/>
          </p15:clr>
        </p15:guide>
        <p15:guide id="8" orient="horz" pos="1706" userDrawn="1">
          <p15:clr>
            <a:srgbClr val="A4A3A4"/>
          </p15:clr>
        </p15:guide>
        <p15:guide id="10" orient="horz" pos="2251" userDrawn="1">
          <p15:clr>
            <a:srgbClr val="A4A3A4"/>
          </p15:clr>
        </p15:guide>
        <p15:guide id="11" orient="horz" pos="25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2AF90D-3C04-7BB1-E34F-5EBED1A1CE15}" name="Александра Данилова" initials="АД" userId="8f06da3cd247f5f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D0E3A7"/>
    <a:srgbClr val="C2CFF4"/>
    <a:srgbClr val="FFB36D"/>
    <a:srgbClr val="FFE06D"/>
    <a:srgbClr val="FFF0B6"/>
    <a:srgbClr val="10B063"/>
    <a:srgbClr val="ECF4DC"/>
    <a:srgbClr val="F07300"/>
    <a:srgbClr val="373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414"/>
    <p:restoredTop sz="94543"/>
  </p:normalViewPr>
  <p:slideViewPr>
    <p:cSldViewPr snapToGrid="0" snapToObjects="1" showGuides="1">
      <p:cViewPr varScale="1">
        <p:scale>
          <a:sx n="63" d="100"/>
          <a:sy n="63" d="100"/>
        </p:scale>
        <p:origin x="60" y="324"/>
      </p:cViewPr>
      <p:guideLst>
        <p:guide pos="3885"/>
        <p:guide pos="529"/>
        <p:guide orient="horz" pos="550"/>
        <p:guide orient="horz" pos="3770"/>
        <p:guide pos="7106"/>
        <p:guide orient="horz" pos="754"/>
        <p:guide orient="horz" pos="1706"/>
        <p:guide orient="horz" pos="2251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599A0-5834-CB45-BBD0-A54743630D1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43A1E-9C4A-AD4D-8DB6-95064BE703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11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43A1E-9C4A-AD4D-8DB6-95064BE703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8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83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43A1E-9C4A-AD4D-8DB6-95064BE703C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43A1E-9C4A-AD4D-8DB6-95064BE703C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05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54A4C-4CF4-2B4A-B2E9-B1C165692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A3BC74-96CA-C04F-83F9-A949DAECD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CCCCD5-4251-CE47-AA78-545CBFD84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2714B7-34F3-2B40-8D15-35420FB9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308E0-51B0-CE41-8C66-656AF599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1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916DB-6A4E-7C4C-A6C9-B0E7A072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0E6B8D-0530-A343-871F-E9C071D89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7D7DA1-CBBC-FD46-AB1D-AF9B852A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04FE0-E9B9-4E49-BA9D-FD914DBD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EF8A9-F41E-2148-B3C5-63D0C9A1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4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5675AD-2E21-D644-AEB7-EF475C1D6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EB96F5-65F9-5E45-93E0-2FD6590E5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66B1-C178-0B42-AA82-152CE153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6E8FC-E7E4-6A44-8BF2-A3601ACA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5B3806-AC33-DD41-A83D-EDB1EE86F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64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903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36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96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646A7-D8FF-DA41-A22E-5CBDCB56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3884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72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039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59420-1204-B94E-9E7F-12808701D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29EB91-6D0D-364F-B5E8-FD6C5CD05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F31D8A-5492-3D4F-B9DB-E090EF83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5B0856-D562-8B48-9AC5-5BFAFCB4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CCF115-FA26-F044-AA07-5AD2EDD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6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6FBF4-C812-944F-97E8-77A24B31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1D33F0-3432-1E4B-BA13-80F342221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844779-AD65-734E-96C1-BC9CAC4D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3CC6E-CCE0-4E4C-9F00-88D6C309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6F80E-5AD4-3945-A46A-1A8C0DA6E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0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86D35-AA66-6648-8BE4-93432F68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38A7B-25E5-C24B-9646-D6C2F99F0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9C32B-E6D9-E34E-A997-2A6E9EE2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4723F4-09F0-8440-948F-A8AAA68B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BD83C-D7E2-914F-87AD-D65C457A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72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F92A9-400F-684E-A512-23A6613C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2FDBD3-9DE9-BB47-B1D9-EF9261575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EEAF3-B8C1-6D47-B082-2F236826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B776E9-5BB8-A34B-ACD1-E9058CBF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C56AAC-0162-824D-A93B-3A6C8A51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91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30B47-3877-3043-9C60-BEED24CA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2CF70-8357-F74A-B2E0-38D07209E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52362D-E83D-394E-94C1-5697C9BE6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567599-34E7-BB4D-BE3B-ED510F94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3F8763-91B0-8F47-B56E-9DECD970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995CE5-3053-8B41-B5C7-180B6AB0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902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B2608-EFBE-DC43-A72A-46B7F94B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BA3EF-F54B-D745-82A0-2219C4FE8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943520-D5D9-3049-BAA0-9C9CAB50F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445180-0326-CC4F-9BAC-856F699EE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D7CF3B-5C1D-714E-B850-03E89DD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5879DA-5479-084B-8DCA-9337678B2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F8937F-D11F-9F4E-A9F6-F613705B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C5E8EA-6C74-8946-A62A-CECD787A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43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B9247-444B-4649-B8F0-C3323BBC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085571-C5DA-1543-865A-6B3C1CF3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882F09-2F52-C64E-9BC9-65FC0728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5DB28C-9EA3-8943-AED3-47A96732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881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6FFFD3-32B2-B34B-915E-87BFBE54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8F561E-5BA1-264C-AF0B-62BF5196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877925-015A-6C4B-B31C-8A3053E6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82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CE612-CD6A-9240-8336-66F4D966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3EF4FF-9257-2049-BEC5-996AF357B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7C69D-9E10-2D45-9C00-AD2DFDF59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43E29D-AA9A-8B49-AADE-EF07B6EEB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D894E5-58DB-4A42-9453-CB47C478D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72ACD5-4D49-6049-AC6F-CC00C830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60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2D852-2C05-3B4E-A8E5-48256F79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925A86-846C-DC4C-BB5E-F24CF4DFF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FAAFEC-CE4B-124D-A089-4A3532CD8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9758A6-0870-024D-96C6-5F756A84F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B961F-87BA-B84E-A3FC-F1920DA2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66BD93-0217-D040-8DAA-2AABADB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86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5B3072-9F0B-CC44-9CA2-60882DC0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9B8331-4DF3-B34A-A229-80310CD00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A1D2EB-7DAA-794B-ABEE-5F0DF061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D97665-0677-0C41-AE3D-6C8612A0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D8EBD-925C-F246-84C0-FE1C6A91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40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74E1CE-06AC-8846-9E87-FEC6EE067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E5ECF-C590-FD40-A403-A3C7C332B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578-C24A-F344-BE5B-3C39C7F1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10F1CB-D8C7-0C40-9983-F93DEE89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FADDFA-C922-AE44-A81C-65DCA873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51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3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B0A99-CB05-4744-BB51-90EE0213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4BEA6B-0EDC-1E4F-8368-8E10C78AC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9695E-40BA-A04C-8DAD-573F0D0E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254C5F-FD12-8E42-A71D-E99FBDAD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D3BCAE-30C4-3E4E-9143-0DA1B2C3F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03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2BD51-14FA-D14A-B470-22D8A60A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716820-745D-F44E-A2CE-76EFB1BD2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FD1B68-ABD6-DA4A-B49A-A66EA8313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3417D0-5B5E-C245-B47E-8C2D82D61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2DDB23-B950-DF49-B2D7-92BD09DD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2EAF5F-B9DF-FF4E-ABD5-7720CED3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3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770D0-FE07-7143-BFCE-46986274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2EFE0A-7FAB-A949-A8E6-91EC51720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92503E-1EE9-BF42-9C42-39E5DA6557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BD024F-BE33-C84F-89B1-6C95BD225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910B864-B164-0040-B029-3939A70E6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3D1EDB-3714-EA40-9611-4C9300BC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8ABB55-3D78-6D41-9255-CE23499D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F5945C-78B6-E049-BB3E-448E13970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02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4AA50-8004-E04F-9A6D-1DE94E3D6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54E096-16F9-C84F-9CFB-EBEE0BA4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5C7813-D461-C54B-9F0B-256C94C1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14AEDD-CCDE-2645-9D75-3735623B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6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0F1B36-CE31-DB45-8114-DB47D3A17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D8066C-EAEC-464F-8AF4-DBE8F440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E6BC18-FBDC-3045-8571-A60F9452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6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BB7B1-466A-E04A-A133-504042C1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B138DD-FF42-3A4B-843D-8EB002ED7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668D9A-D16B-B14D-89FF-F27E1286F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0125E5-AD01-644D-A902-05694D79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5B842A-9220-0E40-86BC-95FF2EC8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D24617-EA38-0C4F-97BF-B8F119C2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6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47FFC-FE13-1740-83F3-9B96DE6A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B8F245-4F25-194D-B7E0-6F32A0387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81A4F9-F6BA-2042-AF05-E18DD5894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334BD-11CA-6141-8594-BA64EFE8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284F7E-D0FB-B146-B6AB-665DBF30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2409E6-9EBE-944D-9936-828FA276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1C7CC-4047-B545-A2A8-C3805A49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FF66E8-F997-EE4A-8AE7-E8B34CB10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6A436-8B3E-7C44-8356-C7F103046B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36CC-ABF3-F342-9095-9FBDA72975D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DA874A-9FCF-C24A-A09B-295DDE318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7F656-2D0A-2B4F-8FCD-48C855E8F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480C0-4A58-7E47-87E6-267D64046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9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49" r:id="rId14"/>
    <p:sldLayoutId id="2147483651" r:id="rId15"/>
    <p:sldLayoutId id="2147483709" r:id="rId16"/>
    <p:sldLayoutId id="214748371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87EF4-D4A7-954B-9662-998473CD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EBEC4-3E1C-A047-BFC9-B221B618C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CEFEE-4BB6-9D43-BDA6-83055788E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1D50-BD3A-834D-9226-7CB4DD063DF3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00A4D6-A6A6-1245-8EBC-D1818D6EB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89604-C59A-AD48-9DF7-D13FDE957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B5FE-774B-A14D-8452-57238A8C4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5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loballab.org/ru/project/cover/09336f0e-23c1-489a-91e8-3972af609475.ru.html#.YzvKHzPP2M8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globallab.org/ru/project/cover/17971320-2026-4168-9290-dbbf8750c5f8.ru.html#.YzvKhDPP2M9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globallab.org/ru/project/cover/b60faf25-b748-4eea-9646-b2071f67f92c.ru.html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globallab.org/ru/project/cover/rastitelnye_indikatory.ru.html#.YePUuv5ByM8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loballab.org/ru/project/cover/reshaem_zadachi_po_khimii.ru.html#.YePYHP5ByM8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globallab.org/ru/project/cover/d1f94556-3fc1-4ce2-9bfb-851b98e8bb9d.ru.html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5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loballab.org/ru/project/cover/kogda_skisaet_moloko.ru.html#.YoyFnKhByM8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hyperlink" Target="https://globallab.org/ru/project/cover/monitoring_zagrjaznenija_vozdukha.ru.html#.YzvR6DPP2M8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loballab.org/ru/project/cover/breath_in_breath_out_does_breathing_in_your_classroom_change_the_quality_of_the_air.ru.html#.Yoyfr6hByM8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globallab.org/ru/project/cover/39e3e59b-d818-42c5-a3084c888498db8a.ru.html#.YzvM9TPP2M8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globallab.org/ru/project/cover/izuchaem_svoistva_veshestv.ru.html#.YzvJ4jPP2M8" TargetMode="External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lab.org/ru/store/market/#tabs=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loballab.org/ru/help/topic/bonus_table.html#.YjrhR-dBxPb" TargetMode="Externa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mailto:info@globallab.or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mailto:info@globallab.org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globallab.org/ru/project/cover/istochnik_toka_svoimi_rukami.ru.html#.YzvOaTPP2M8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loballab.org/ru/project/cover/09336f0e-23c1-489a-91e8-3972af609475.ru.html#.YzvKHzPP2M8" TargetMode="External"/><Relationship Id="rId5" Type="http://schemas.openxmlformats.org/officeDocument/2006/relationships/hyperlink" Target="https://globallab.org/ru/project/inquiry/3ae59ab6-6192-4136-8313-d2ccc09ae06a.ru.html#.YzvLNzPP2M8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globallab.org/ru/project/cover/21a5a19b-416a-4a07-ac7c-19465526d8c9.ru.html#.YzvK1zPP2M8" TargetMode="Externa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globallab.org/ru/project/cover/1a43ff6c-a67e-411d-83bd-9df00ecdf551.ru.html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globallab.org/ru/project/cover/4dfe993a-3e92-44c1-aebb-f8383c55678c.ru.html" TargetMode="External"/><Relationship Id="rId5" Type="http://schemas.openxmlformats.org/officeDocument/2006/relationships/hyperlink" Target="https://globallab.org/ru/project/cover/d1f94556-3fc1-4ce2-9bfb-851b98e8bb9d.ru.html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globallab.org/ru/project/cover/73935c31-853d-4196-92bb-09ae07b9d6dd.ru.html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globallab.org/ru/project/cover/27de2b84-2fa0-4bf5-a383-ebb631e4ace9.ru.htm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globallab.org/ru/project/cover/73935c31-853d-4196-92bb-09ae07b9d6dd.ru.html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34EDF9-2F12-6A40-88B6-F5ED3640A213}"/>
              </a:ext>
            </a:extLst>
          </p:cNvPr>
          <p:cNvSpPr txBox="1"/>
          <p:nvPr/>
        </p:nvSpPr>
        <p:spPr>
          <a:xfrm>
            <a:off x="1074377" y="1881189"/>
            <a:ext cx="94190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Raleway" pitchFamily="2" charset="0"/>
              </a:rPr>
              <a:t>Проектные задания по химии как средство </a:t>
            </a:r>
            <a:r>
              <a:rPr lang="ru-RU" sz="2800" b="1">
                <a:solidFill>
                  <a:srgbClr val="002060"/>
                </a:solidFill>
                <a:latin typeface="Raleway" pitchFamily="2" charset="0"/>
              </a:rPr>
              <a:t>формирования регулятивных </a:t>
            </a:r>
            <a:r>
              <a:rPr lang="ru-RU" sz="2800" b="1" dirty="0">
                <a:solidFill>
                  <a:srgbClr val="002060"/>
                </a:solidFill>
                <a:latin typeface="Raleway" pitchFamily="2" charset="0"/>
              </a:rPr>
              <a:t>учебных действий в основной школе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F8EE1-A357-B945-870E-A0D4D1CC65DC}"/>
              </a:ext>
            </a:extLst>
          </p:cNvPr>
          <p:cNvSpPr txBox="1"/>
          <p:nvPr/>
        </p:nvSpPr>
        <p:spPr>
          <a:xfrm>
            <a:off x="839788" y="3859062"/>
            <a:ext cx="5256212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Горбенко Наталья Васильевна</a:t>
            </a:r>
          </a:p>
          <a:p>
            <a:pPr>
              <a:lnSpc>
                <a:spcPts val="2500"/>
              </a:lnSpc>
            </a:pP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к.п.н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., доцент кафедры естественнонаучного образования ГБОУ ДПО «Нижегородский институт развития образования»</a:t>
            </a:r>
          </a:p>
          <a:p>
            <a:pPr>
              <a:lnSpc>
                <a:spcPts val="2500"/>
              </a:lnSpc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850A-F9AD-7E4E-AA73-8BAB4EFEE186}"/>
              </a:ext>
            </a:extLst>
          </p:cNvPr>
          <p:cNvSpPr txBox="1"/>
          <p:nvPr/>
        </p:nvSpPr>
        <p:spPr>
          <a:xfrm>
            <a:off x="839788" y="5483957"/>
            <a:ext cx="21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www.globallab.org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0CE0AD-BB24-B241-B2BE-244F9EEF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749"/>
          <a:stretch/>
        </p:blipFill>
        <p:spPr>
          <a:xfrm>
            <a:off x="7260844" y="2735980"/>
            <a:ext cx="4609929" cy="39601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4A4220-4868-4A63-6580-3999010B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1288311"/>
            <a:ext cx="2897325" cy="5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9758" t="14318" r="60683" b="23863"/>
          <a:stretch/>
        </p:blipFill>
        <p:spPr>
          <a:xfrm>
            <a:off x="8022282" y="1124924"/>
            <a:ext cx="3429235" cy="5496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4538"/>
          <a:stretch/>
        </p:blipFill>
        <p:spPr>
          <a:xfrm>
            <a:off x="120640" y="92297"/>
            <a:ext cx="7219612" cy="1038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6388" t="12679" r="19741" b="11402"/>
          <a:stretch/>
        </p:blipFill>
        <p:spPr>
          <a:xfrm>
            <a:off x="245899" y="1730920"/>
            <a:ext cx="5103633" cy="4967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91" t="17745" r="4791" b="11170"/>
          <a:stretch/>
        </p:blipFill>
        <p:spPr>
          <a:xfrm>
            <a:off x="120640" y="1124924"/>
            <a:ext cx="5761974" cy="25052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Скругленный прямоугольник 16">
            <a:extLst>
              <a:ext uri="{FF2B5EF4-FFF2-40B4-BE49-F238E27FC236}">
                <a16:creationId xmlns:a16="http://schemas.microsoft.com/office/drawing/2014/main" id="{B69C5635-44CD-218F-643F-48344ECB0780}"/>
              </a:ext>
            </a:extLst>
          </p:cNvPr>
          <p:cNvSpPr/>
          <p:nvPr/>
        </p:nvSpPr>
        <p:spPr>
          <a:xfrm>
            <a:off x="8289383" y="310015"/>
            <a:ext cx="2451093" cy="602787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6"/>
              </a:rPr>
              <a:t>https://globallab.org/ru/project/cover/09336f0e-23c1-489a-91e8-3972af609475.ru.html#.YzvKHzPP2M8</a:t>
            </a:r>
            <a:r>
              <a:rPr lang="en-US" sz="1050" dirty="0"/>
              <a:t> 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2738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732" t="26711" r="22881" b="39085"/>
          <a:stretch/>
        </p:blipFill>
        <p:spPr>
          <a:xfrm>
            <a:off x="142902" y="1471724"/>
            <a:ext cx="6236848" cy="2128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619" t="14322" r="24564" b="32425"/>
          <a:stretch/>
        </p:blipFill>
        <p:spPr>
          <a:xfrm>
            <a:off x="142902" y="3537417"/>
            <a:ext cx="5632448" cy="3077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758" t="14318" r="60683" b="23863"/>
          <a:stretch/>
        </p:blipFill>
        <p:spPr>
          <a:xfrm>
            <a:off x="7523619" y="825674"/>
            <a:ext cx="3541386" cy="56760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02" y="242742"/>
            <a:ext cx="7034512" cy="95423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0185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547" t="31411" r="19470" b="22027"/>
          <a:stretch/>
        </p:blipFill>
        <p:spPr>
          <a:xfrm>
            <a:off x="221190" y="1300224"/>
            <a:ext cx="7312298" cy="4257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757" y="2175758"/>
            <a:ext cx="4298053" cy="4432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91" t="17745" r="4791" b="11170"/>
          <a:stretch/>
        </p:blipFill>
        <p:spPr>
          <a:xfrm>
            <a:off x="774804" y="350303"/>
            <a:ext cx="9196940" cy="3998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Скругленный прямоугольник 14">
            <a:extLst>
              <a:ext uri="{FF2B5EF4-FFF2-40B4-BE49-F238E27FC236}">
                <a16:creationId xmlns:a16="http://schemas.microsoft.com/office/drawing/2014/main" id="{1734DCE4-452A-F3AE-FD50-A0EACC2DA2E1}"/>
              </a:ext>
            </a:extLst>
          </p:cNvPr>
          <p:cNvSpPr/>
          <p:nvPr/>
        </p:nvSpPr>
        <p:spPr>
          <a:xfrm>
            <a:off x="8731667" y="1151648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https://globallab.org/ru/project/cover/17971320-2026-4168-9290-dbbf8750c5f8.ru.html#.YzvKhDPP2M9</a:t>
            </a:r>
            <a:r>
              <a:rPr lang="en-US" sz="1050" dirty="0"/>
              <a:t> </a:t>
            </a:r>
            <a:endParaRPr lang="ru-RU" sz="1050" dirty="0"/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97204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964" t="13102" r="21173" b="13820"/>
          <a:stretch/>
        </p:blipFill>
        <p:spPr>
          <a:xfrm>
            <a:off x="370175" y="1670927"/>
            <a:ext cx="5173250" cy="50797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89" y="1994691"/>
            <a:ext cx="4298053" cy="4432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4538"/>
          <a:stretch/>
        </p:blipFill>
        <p:spPr>
          <a:xfrm>
            <a:off x="839021" y="107368"/>
            <a:ext cx="9408808" cy="13530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2011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225" t="28219" r="20410" b="21149"/>
          <a:stretch/>
        </p:blipFill>
        <p:spPr>
          <a:xfrm>
            <a:off x="678494" y="2203188"/>
            <a:ext cx="5546961" cy="3643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067" t="13661" r="61988" b="31695"/>
          <a:stretch/>
        </p:blipFill>
        <p:spPr>
          <a:xfrm>
            <a:off x="8209392" y="1213360"/>
            <a:ext cx="3304114" cy="5360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91" t="17745" r="4791" b="11170"/>
          <a:stretch/>
        </p:blipFill>
        <p:spPr>
          <a:xfrm>
            <a:off x="200416" y="813494"/>
            <a:ext cx="7515617" cy="39986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Скругленный прямоугольник 14">
            <a:extLst>
              <a:ext uri="{FF2B5EF4-FFF2-40B4-BE49-F238E27FC236}">
                <a16:creationId xmlns:a16="http://schemas.microsoft.com/office/drawing/2014/main" id="{F63D635B-925B-ACCC-26F5-A3D0E123CDDE}"/>
              </a:ext>
            </a:extLst>
          </p:cNvPr>
          <p:cNvSpPr/>
          <p:nvPr/>
        </p:nvSpPr>
        <p:spPr>
          <a:xfrm>
            <a:off x="8487827" y="228658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https://globallab.org/ru/project/cover/b60faf25-b748-4eea-9646-b2071f67f92c.ru.html</a:t>
            </a:r>
            <a:r>
              <a:rPr lang="ru-RU" sz="1050" dirty="0"/>
              <a:t> </a:t>
            </a: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87258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763" t="14089" r="20491" b="19619"/>
          <a:stretch/>
        </p:blipFill>
        <p:spPr>
          <a:xfrm>
            <a:off x="244704" y="1833670"/>
            <a:ext cx="5556974" cy="4847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650" t="13654" r="20863" b="22724"/>
          <a:stretch/>
        </p:blipFill>
        <p:spPr>
          <a:xfrm>
            <a:off x="5999055" y="1828590"/>
            <a:ext cx="5755201" cy="4847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4538"/>
          <a:stretch/>
        </p:blipFill>
        <p:spPr>
          <a:xfrm>
            <a:off x="1681800" y="376077"/>
            <a:ext cx="8083908" cy="11625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11200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2892"/>
          <a:stretch/>
        </p:blipFill>
        <p:spPr>
          <a:xfrm>
            <a:off x="470596" y="3555645"/>
            <a:ext cx="11250807" cy="28400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59" y="187960"/>
            <a:ext cx="9979917" cy="297445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9329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A83FC-A532-2FE1-58FC-FBD1B8DB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762331"/>
            <a:ext cx="5195537" cy="430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754" y="1531508"/>
            <a:ext cx="3361050" cy="4725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4538"/>
          <a:stretch/>
        </p:blipFill>
        <p:spPr>
          <a:xfrm>
            <a:off x="208523" y="160966"/>
            <a:ext cx="8083908" cy="11625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Скругленный прямоугольник 14">
            <a:extLst>
              <a:ext uri="{FF2B5EF4-FFF2-40B4-BE49-F238E27FC236}">
                <a16:creationId xmlns:a16="http://schemas.microsoft.com/office/drawing/2014/main" id="{907F92C7-C5C6-E704-CB88-6F15421EE2FD}"/>
              </a:ext>
            </a:extLst>
          </p:cNvPr>
          <p:cNvSpPr/>
          <p:nvPr/>
        </p:nvSpPr>
        <p:spPr>
          <a:xfrm>
            <a:off x="8487827" y="658546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https://globallab.org/ru/project/cover/rastitelnye_indikatory.ru.html#.YePUuv5ByM8</a:t>
            </a:r>
            <a:r>
              <a:rPr lang="ru-RU" sz="1050" dirty="0"/>
              <a:t> </a:t>
            </a: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23301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689" t="30045" r="28928" b="22835"/>
          <a:stretch/>
        </p:blipFill>
        <p:spPr>
          <a:xfrm>
            <a:off x="518160" y="2950174"/>
            <a:ext cx="6470249" cy="3697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058" t="18821" r="18981" b="29633"/>
          <a:stretch/>
        </p:blipFill>
        <p:spPr>
          <a:xfrm>
            <a:off x="7329886" y="3266440"/>
            <a:ext cx="4765663" cy="3073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87" y="196949"/>
            <a:ext cx="8491183" cy="253074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4205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38" t="24172" r="40943" b="43900"/>
          <a:stretch/>
        </p:blipFill>
        <p:spPr>
          <a:xfrm>
            <a:off x="7116845" y="2194730"/>
            <a:ext cx="4686457" cy="4268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407" t="13584" r="49297" b="58274"/>
          <a:stretch/>
        </p:blipFill>
        <p:spPr>
          <a:xfrm>
            <a:off x="261612" y="1387803"/>
            <a:ext cx="4146115" cy="224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0255" t="26027" r="46948" b="16260"/>
          <a:stretch/>
        </p:blipFill>
        <p:spPr>
          <a:xfrm>
            <a:off x="2460233" y="2422197"/>
            <a:ext cx="4286007" cy="42424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21" y="263853"/>
            <a:ext cx="7343775" cy="11239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7" name="Скругленный прямоугольник 14">
            <a:extLst>
              <a:ext uri="{FF2B5EF4-FFF2-40B4-BE49-F238E27FC236}">
                <a16:creationId xmlns:a16="http://schemas.microsoft.com/office/drawing/2014/main" id="{C1D2E608-C590-E819-D99A-35BE509733BE}"/>
              </a:ext>
            </a:extLst>
          </p:cNvPr>
          <p:cNvSpPr/>
          <p:nvPr/>
        </p:nvSpPr>
        <p:spPr>
          <a:xfrm>
            <a:off x="8413272" y="1076487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6"/>
              </a:rPr>
              <a:t>https://globallab.org/ru/project/cover/reshaem_zadachi_po_khimii.ru.html#.YePYHP5ByM8</a:t>
            </a:r>
            <a:r>
              <a:rPr lang="ru-RU" sz="1050" dirty="0"/>
              <a:t> </a:t>
            </a: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602364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332" t="27386" r="17088" b="23225"/>
          <a:stretch/>
        </p:blipFill>
        <p:spPr>
          <a:xfrm>
            <a:off x="0" y="624238"/>
            <a:ext cx="11766458" cy="483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52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710" t="22353" r="21814" b="41758"/>
          <a:stretch/>
        </p:blipFill>
        <p:spPr>
          <a:xfrm>
            <a:off x="316162" y="3429000"/>
            <a:ext cx="7612327" cy="26737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250" t="23248" r="20971" b="42264"/>
          <a:stretch/>
        </p:blipFill>
        <p:spPr>
          <a:xfrm>
            <a:off x="8234377" y="1819196"/>
            <a:ext cx="4040011" cy="39623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62" y="428970"/>
            <a:ext cx="7828767" cy="233331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Скругленный прямоугольник 14">
            <a:extLst>
              <a:ext uri="{FF2B5EF4-FFF2-40B4-BE49-F238E27FC236}">
                <a16:creationId xmlns:a16="http://schemas.microsoft.com/office/drawing/2014/main" id="{48048C34-260C-862B-020A-85A6C0ACA41B}"/>
              </a:ext>
            </a:extLst>
          </p:cNvPr>
          <p:cNvSpPr/>
          <p:nvPr/>
        </p:nvSpPr>
        <p:spPr>
          <a:xfrm>
            <a:off x="8779032" y="842807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https://globallab.org/ru/project/cover/d1f94556-3fc1-4ce2-9bfb-851b98e8bb9d.ru.html</a:t>
            </a:r>
            <a:r>
              <a:rPr lang="ru-RU" sz="1050" dirty="0"/>
              <a:t> </a:t>
            </a:r>
          </a:p>
          <a:p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654918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685" t="16522" r="23765" b="23917"/>
          <a:stretch/>
        </p:blipFill>
        <p:spPr>
          <a:xfrm>
            <a:off x="387816" y="981048"/>
            <a:ext cx="7310486" cy="4331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9250" t="23248" r="20971" b="42264"/>
          <a:stretch/>
        </p:blipFill>
        <p:spPr>
          <a:xfrm>
            <a:off x="8261540" y="2269823"/>
            <a:ext cx="3542644" cy="3474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9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A037A-174B-8B55-D6C9-DCE460923892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Модель краудсорсинга ГлобалЛаб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BC41962-A3BF-A68F-BB4D-88A9A347A81F}"/>
              </a:ext>
            </a:extLst>
          </p:cNvPr>
          <p:cNvSpPr/>
          <p:nvPr/>
        </p:nvSpPr>
        <p:spPr>
          <a:xfrm>
            <a:off x="839789" y="1233488"/>
            <a:ext cx="6556096" cy="1395412"/>
          </a:xfrm>
          <a:prstGeom prst="roundRect">
            <a:avLst>
              <a:gd name="adj" fmla="val 6196"/>
            </a:avLst>
          </a:prstGeom>
          <a:solidFill>
            <a:srgbClr val="D0E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3B02205-104E-A46A-158A-03E7A3DAC137}"/>
              </a:ext>
            </a:extLst>
          </p:cNvPr>
          <p:cNvGrpSpPr/>
          <p:nvPr/>
        </p:nvGrpSpPr>
        <p:grpSpPr>
          <a:xfrm>
            <a:off x="971376" y="1354315"/>
            <a:ext cx="6556096" cy="1137083"/>
            <a:chOff x="971376" y="1354315"/>
            <a:chExt cx="6556096" cy="11370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645FAE4-6012-3A93-4956-B8369BEA998F}"/>
                </a:ext>
              </a:extLst>
            </p:cNvPr>
            <p:cNvSpPr txBox="1"/>
            <p:nvPr/>
          </p:nvSpPr>
          <p:spPr>
            <a:xfrm>
              <a:off x="971376" y="1752734"/>
              <a:ext cx="65560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Каждый участник проекта делает небольшой эксперимент или исследование, сравнимые по сложности с индивидуальным школьным проектом (что и как делать зафиксировано в разделе «Исследования»).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8B8E59-8890-3691-DCE3-D593100619FA}"/>
                </a:ext>
              </a:extLst>
            </p:cNvPr>
            <p:cNvSpPr txBox="1"/>
            <p:nvPr/>
          </p:nvSpPr>
          <p:spPr>
            <a:xfrm>
              <a:off x="1360082" y="1368186"/>
              <a:ext cx="2182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Исследование</a:t>
              </a:r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8DB99FA3-1D3F-D70C-DD62-3C28C5274A69}"/>
                </a:ext>
              </a:extLst>
            </p:cNvPr>
            <p:cNvSpPr/>
            <p:nvPr/>
          </p:nvSpPr>
          <p:spPr>
            <a:xfrm>
              <a:off x="1000478" y="1364339"/>
              <a:ext cx="369332" cy="3693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202219-F985-71E6-832D-A24377C59223}"/>
                </a:ext>
              </a:extLst>
            </p:cNvPr>
            <p:cNvSpPr txBox="1"/>
            <p:nvPr/>
          </p:nvSpPr>
          <p:spPr>
            <a:xfrm>
              <a:off x="1028607" y="1354315"/>
              <a:ext cx="32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D0E3A7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3FCDED9-073C-80DF-9B7A-CE853F60B7A0}"/>
              </a:ext>
            </a:extLst>
          </p:cNvPr>
          <p:cNvGrpSpPr/>
          <p:nvPr/>
        </p:nvGrpSpPr>
        <p:grpSpPr>
          <a:xfrm>
            <a:off x="1708215" y="3018919"/>
            <a:ext cx="3668783" cy="1395412"/>
            <a:chOff x="1690616" y="2934355"/>
            <a:chExt cx="3668783" cy="1395412"/>
          </a:xfrm>
        </p:grpSpPr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2B688157-FF63-1941-A233-08ECF51760C9}"/>
                </a:ext>
              </a:extLst>
            </p:cNvPr>
            <p:cNvSpPr/>
            <p:nvPr/>
          </p:nvSpPr>
          <p:spPr>
            <a:xfrm>
              <a:off x="1690616" y="2934355"/>
              <a:ext cx="3668783" cy="1395412"/>
            </a:xfrm>
            <a:prstGeom prst="roundRect">
              <a:avLst>
                <a:gd name="adj" fmla="val 6196"/>
              </a:avLst>
            </a:prstGeom>
            <a:solidFill>
              <a:srgbClr val="FFF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11CD6E-43D7-A31A-63A4-1EBFB9BA86DA}"/>
                </a:ext>
              </a:extLst>
            </p:cNvPr>
            <p:cNvSpPr txBox="1"/>
            <p:nvPr/>
          </p:nvSpPr>
          <p:spPr>
            <a:xfrm>
              <a:off x="1822203" y="3453601"/>
              <a:ext cx="33196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Результат эксперимента или исследования поступает в общее хранилище.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E5B6D0-0631-A414-2303-DCFBDA08EA82}"/>
                </a:ext>
              </a:extLst>
            </p:cNvPr>
            <p:cNvSpPr txBox="1"/>
            <p:nvPr/>
          </p:nvSpPr>
          <p:spPr>
            <a:xfrm>
              <a:off x="2210909" y="3069053"/>
              <a:ext cx="3148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Результат исследования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0981C45D-5326-DEA4-ADB3-2E018B2AC8DD}"/>
                </a:ext>
              </a:extLst>
            </p:cNvPr>
            <p:cNvSpPr/>
            <p:nvPr/>
          </p:nvSpPr>
          <p:spPr>
            <a:xfrm>
              <a:off x="1851305" y="3065206"/>
              <a:ext cx="369332" cy="3693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147DD2-688E-A971-E60F-0CF826932CF8}"/>
                </a:ext>
              </a:extLst>
            </p:cNvPr>
            <p:cNvSpPr txBox="1"/>
            <p:nvPr/>
          </p:nvSpPr>
          <p:spPr>
            <a:xfrm>
              <a:off x="1879434" y="3055182"/>
              <a:ext cx="32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F0B6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C29CA38-1A82-494B-B9B7-BB3CB6425D97}"/>
              </a:ext>
            </a:extLst>
          </p:cNvPr>
          <p:cNvGrpSpPr/>
          <p:nvPr/>
        </p:nvGrpSpPr>
        <p:grpSpPr>
          <a:xfrm>
            <a:off x="3519416" y="4785347"/>
            <a:ext cx="7761359" cy="1395412"/>
            <a:chOff x="3519416" y="4663402"/>
            <a:chExt cx="7761359" cy="1395412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F9AB4105-0A7F-B769-1097-2BF33F3B38DC}"/>
                </a:ext>
              </a:extLst>
            </p:cNvPr>
            <p:cNvSpPr/>
            <p:nvPr/>
          </p:nvSpPr>
          <p:spPr>
            <a:xfrm>
              <a:off x="3519416" y="4663402"/>
              <a:ext cx="7761359" cy="1395412"/>
            </a:xfrm>
            <a:prstGeom prst="roundRect">
              <a:avLst>
                <a:gd name="adj" fmla="val 6196"/>
              </a:avLst>
            </a:prstGeom>
            <a:solidFill>
              <a:srgbClr val="10B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129901-7FB6-723B-8D33-EC5E48D23356}"/>
                </a:ext>
              </a:extLst>
            </p:cNvPr>
            <p:cNvSpPr txBox="1"/>
            <p:nvPr/>
          </p:nvSpPr>
          <p:spPr>
            <a:xfrm>
              <a:off x="3651003" y="5182648"/>
              <a:ext cx="75872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Общий результат может представлять новое знание, служить предметом дискуссий, основой новых проектов и выводов, формирования географически распределенных групп школьников и учителей. Результаты можно настраивать под свои задачи.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0E06100-975B-5A1A-271E-D655987E1219}"/>
                </a:ext>
              </a:extLst>
            </p:cNvPr>
            <p:cNvSpPr txBox="1"/>
            <p:nvPr/>
          </p:nvSpPr>
          <p:spPr>
            <a:xfrm>
              <a:off x="4039709" y="4798100"/>
              <a:ext cx="2930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Новое знание</a:t>
              </a: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64A05EC6-0A12-5FAF-0B92-EF33F7DB006F}"/>
                </a:ext>
              </a:extLst>
            </p:cNvPr>
            <p:cNvSpPr/>
            <p:nvPr/>
          </p:nvSpPr>
          <p:spPr>
            <a:xfrm>
              <a:off x="3680105" y="4794253"/>
              <a:ext cx="369332" cy="3693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 descr="Флажок со сплошной заливкой">
              <a:extLst>
                <a:ext uri="{FF2B5EF4-FFF2-40B4-BE49-F238E27FC236}">
                  <a16:creationId xmlns:a16="http://schemas.microsoft.com/office/drawing/2014/main" id="{63313199-6F29-2797-03C5-A97616E2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4413" y="4860304"/>
              <a:ext cx="242701" cy="242701"/>
            </a:xfrm>
            <a:prstGeom prst="rect">
              <a:avLst/>
            </a:prstGeom>
          </p:spPr>
        </p:pic>
      </p:grp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BBB47E9B-FCCC-8DC4-FC11-AB53F4FC038C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5376998" y="3727278"/>
            <a:ext cx="435019" cy="0"/>
          </a:xfrm>
          <a:prstGeom prst="straightConnector1">
            <a:avLst/>
          </a:prstGeom>
          <a:ln w="15875" cap="rnd">
            <a:solidFill>
              <a:srgbClr val="00206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F0CCE85B-6F81-7610-9767-D6DD1EC9E80B}"/>
              </a:ext>
            </a:extLst>
          </p:cNvPr>
          <p:cNvCxnSpPr>
            <a:cxnSpLocks/>
          </p:cNvCxnSpPr>
          <p:nvPr/>
        </p:nvCxnSpPr>
        <p:spPr>
          <a:xfrm>
            <a:off x="8513591" y="4427779"/>
            <a:ext cx="0" cy="357568"/>
          </a:xfrm>
          <a:prstGeom prst="straightConnector1">
            <a:avLst/>
          </a:prstGeom>
          <a:ln w="15875" cap="rnd">
            <a:solidFill>
              <a:srgbClr val="00206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16FC3FAF-DF6C-796E-6B4A-7E514E3787CE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3542606" y="2628900"/>
            <a:ext cx="1" cy="390019"/>
          </a:xfrm>
          <a:prstGeom prst="straightConnector1">
            <a:avLst/>
          </a:prstGeom>
          <a:ln w="15875" cap="rnd">
            <a:solidFill>
              <a:srgbClr val="00206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2F0BEA2D-B901-AD17-3D07-3F3335DBC12C}"/>
              </a:ext>
            </a:extLst>
          </p:cNvPr>
          <p:cNvGrpSpPr/>
          <p:nvPr/>
        </p:nvGrpSpPr>
        <p:grpSpPr>
          <a:xfrm>
            <a:off x="5812017" y="1365158"/>
            <a:ext cx="5554844" cy="3059826"/>
            <a:chOff x="5812017" y="1365158"/>
            <a:chExt cx="5554844" cy="3059826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95E997EC-85E6-035C-A278-A8B7A3201619}"/>
                </a:ext>
              </a:extLst>
            </p:cNvPr>
            <p:cNvGrpSpPr/>
            <p:nvPr/>
          </p:nvGrpSpPr>
          <p:grpSpPr>
            <a:xfrm>
              <a:off x="5812017" y="3029572"/>
              <a:ext cx="5554844" cy="1395412"/>
              <a:chOff x="5725931" y="2934355"/>
              <a:chExt cx="5554844" cy="1395412"/>
            </a:xfrm>
          </p:grpSpPr>
          <p:sp>
            <p:nvSpPr>
              <p:cNvPr id="40" name="Скругленный прямоугольник 39">
                <a:extLst>
                  <a:ext uri="{FF2B5EF4-FFF2-40B4-BE49-F238E27FC236}">
                    <a16:creationId xmlns:a16="http://schemas.microsoft.com/office/drawing/2014/main" id="{2EFEA5BB-01DF-A0F6-BD71-B1444DDBC02D}"/>
                  </a:ext>
                </a:extLst>
              </p:cNvPr>
              <p:cNvSpPr/>
              <p:nvPr/>
            </p:nvSpPr>
            <p:spPr>
              <a:xfrm>
                <a:off x="5725931" y="2934355"/>
                <a:ext cx="5468758" cy="1395412"/>
              </a:xfrm>
              <a:prstGeom prst="roundRect">
                <a:avLst>
                  <a:gd name="adj" fmla="val 6196"/>
                </a:avLst>
              </a:prstGeom>
              <a:solidFill>
                <a:srgbClr val="FFB3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8BDD051-63BE-78CD-FBC8-2B89BA111A24}"/>
                  </a:ext>
                </a:extLst>
              </p:cNvPr>
              <p:cNvSpPr txBox="1"/>
              <p:nvPr/>
            </p:nvSpPr>
            <p:spPr>
              <a:xfrm>
                <a:off x="5857518" y="3453601"/>
                <a:ext cx="54232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rgbClr val="002060"/>
                    </a:solidFill>
                    <a:latin typeface="Arial" panose="020B0604020202020204" pitchFamily="34" charset="0"/>
                    <a:ea typeface="Lato" panose="020F0502020204030203" pitchFamily="34" charset="0"/>
                    <a:cs typeface="Arial" panose="020B0604020202020204" pitchFamily="34" charset="0"/>
                  </a:rPr>
                  <a:t>На основе результатов участников формируется общий результат, представленный в виде инфографических виджетов: карт, графиков, галерей, «облаков тегов» и пр.</a:t>
                </a: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5C4F87F1-17F8-42D1-2380-0136A0F4F89D}"/>
                  </a:ext>
                </a:extLst>
              </p:cNvPr>
              <p:cNvSpPr/>
              <p:nvPr/>
            </p:nvSpPr>
            <p:spPr>
              <a:xfrm>
                <a:off x="5886620" y="3065206"/>
                <a:ext cx="369332" cy="369332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4B49223-CF9C-D47D-FF00-85F3DD3DEDCF}"/>
                  </a:ext>
                </a:extLst>
              </p:cNvPr>
              <p:cNvSpPr txBox="1"/>
              <p:nvPr/>
            </p:nvSpPr>
            <p:spPr>
              <a:xfrm>
                <a:off x="5914749" y="3067882"/>
                <a:ext cx="3228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FFB36D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3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A3FC800-180B-0B20-7CB8-F3BCC4ADA1F7}"/>
                  </a:ext>
                </a:extLst>
              </p:cNvPr>
              <p:cNvSpPr txBox="1"/>
              <p:nvPr/>
            </p:nvSpPr>
            <p:spPr>
              <a:xfrm>
                <a:off x="6237552" y="3067709"/>
                <a:ext cx="43799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2060"/>
                    </a:solidFill>
                    <a:latin typeface="Arial" panose="020B0604020202020204" pitchFamily="34" charset="0"/>
                    <a:ea typeface="Lato" panose="020F0502020204030203" pitchFamily="34" charset="0"/>
                    <a:cs typeface="Arial" panose="020B0604020202020204" pitchFamily="34" charset="0"/>
                  </a:rPr>
                  <a:t>Общий результат</a:t>
                </a:r>
              </a:p>
            </p:txBody>
          </p:sp>
        </p:grp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5DA5097-5773-E3AA-7CDD-1DED473D1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419" y="1365158"/>
              <a:ext cx="2564399" cy="1703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41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1A037A-174B-8B55-D6C9-DCE460923892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Этапы работы с проектным заданием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86DF7C6-4DF1-32DD-30E2-F8B74F578DAB}"/>
              </a:ext>
            </a:extLst>
          </p:cNvPr>
          <p:cNvGrpSpPr/>
          <p:nvPr/>
        </p:nvGrpSpPr>
        <p:grpSpPr>
          <a:xfrm>
            <a:off x="855554" y="1618229"/>
            <a:ext cx="3304447" cy="1990159"/>
            <a:chOff x="839789" y="1233488"/>
            <a:chExt cx="3304447" cy="1990159"/>
          </a:xfrm>
        </p:grpSpPr>
        <p:sp>
          <p:nvSpPr>
            <p:cNvPr id="2" name="Скругленный прямоугольник 1">
              <a:extLst>
                <a:ext uri="{FF2B5EF4-FFF2-40B4-BE49-F238E27FC236}">
                  <a16:creationId xmlns:a16="http://schemas.microsoft.com/office/drawing/2014/main" id="{DBC41962-A3BF-A68F-BB4D-88A9A347A81F}"/>
                </a:ext>
              </a:extLst>
            </p:cNvPr>
            <p:cNvSpPr/>
            <p:nvPr/>
          </p:nvSpPr>
          <p:spPr>
            <a:xfrm>
              <a:off x="839789" y="1233488"/>
              <a:ext cx="3304447" cy="1990159"/>
            </a:xfrm>
            <a:prstGeom prst="roundRect">
              <a:avLst>
                <a:gd name="adj" fmla="val 6196"/>
              </a:avLst>
            </a:prstGeom>
            <a:solidFill>
              <a:srgbClr val="D0E3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F3B02205-104E-A46A-158A-03E7A3DAC137}"/>
                </a:ext>
              </a:extLst>
            </p:cNvPr>
            <p:cNvGrpSpPr/>
            <p:nvPr/>
          </p:nvGrpSpPr>
          <p:grpSpPr>
            <a:xfrm>
              <a:off x="971376" y="1354315"/>
              <a:ext cx="2934198" cy="1707234"/>
              <a:chOff x="971376" y="1354315"/>
              <a:chExt cx="2934198" cy="170723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645FAE4-6012-3A93-4956-B8369BEA998F}"/>
                  </a:ext>
                </a:extLst>
              </p:cNvPr>
              <p:cNvSpPr txBox="1"/>
              <p:nvPr/>
            </p:nvSpPr>
            <p:spPr>
              <a:xfrm>
                <a:off x="971376" y="1861220"/>
                <a:ext cx="29341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ea typeface="Lato" panose="020F0502020204030203" pitchFamily="34" charset="0"/>
                    <a:cs typeface="Arial" panose="020B0604020202020204" pitchFamily="34" charset="0"/>
                  </a:rPr>
                  <a:t>Ученик знакомится </a:t>
                </a:r>
                <a:b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ea typeface="Lato" panose="020F0502020204030203" pitchFamily="34" charset="0"/>
                    <a:cs typeface="Arial" panose="020B0604020202020204" pitchFamily="34" charset="0"/>
                  </a:rPr>
                </a:br>
                <a:r>
                  <a:rPr lang="ru-RU" dirty="0">
                    <a:solidFill>
                      <a:srgbClr val="002060"/>
                    </a:solidFill>
                    <a:latin typeface="Arial" panose="020B0604020202020204" pitchFamily="34" charset="0"/>
                    <a:ea typeface="Lato" panose="020F0502020204030203" pitchFamily="34" charset="0"/>
                    <a:cs typeface="Arial" panose="020B0604020202020204" pitchFamily="34" charset="0"/>
                  </a:rPr>
                  <a:t>с темой проектного задания и протоколом исследования.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78B8E59-8890-3691-DCE3-D593100619FA}"/>
                  </a:ext>
                </a:extLst>
              </p:cNvPr>
              <p:cNvSpPr txBox="1"/>
              <p:nvPr/>
            </p:nvSpPr>
            <p:spPr>
              <a:xfrm>
                <a:off x="1360082" y="1368186"/>
                <a:ext cx="21825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002060"/>
                    </a:solidFill>
                    <a:latin typeface="Arial" panose="020B0604020202020204" pitchFamily="34" charset="0"/>
                    <a:ea typeface="Lato" panose="020F0502020204030203" pitchFamily="34" charset="0"/>
                    <a:cs typeface="Arial" panose="020B0604020202020204" pitchFamily="34" charset="0"/>
                  </a:rPr>
                  <a:t>Знакомство</a:t>
                </a: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DB99FA3-1D3F-D70C-DD62-3C28C5274A69}"/>
                  </a:ext>
                </a:extLst>
              </p:cNvPr>
              <p:cNvSpPr/>
              <p:nvPr/>
            </p:nvSpPr>
            <p:spPr>
              <a:xfrm>
                <a:off x="1000478" y="1364339"/>
                <a:ext cx="369332" cy="369332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202219-F985-71E6-832D-A24377C59223}"/>
                  </a:ext>
                </a:extLst>
              </p:cNvPr>
              <p:cNvSpPr txBox="1"/>
              <p:nvPr/>
            </p:nvSpPr>
            <p:spPr>
              <a:xfrm>
                <a:off x="1028607" y="1354315"/>
                <a:ext cx="3228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>
                    <a:solidFill>
                      <a:srgbClr val="D0E3A7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</a:t>
                </a:r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A5872F1-698A-E44C-A330-7E0C357DD177}"/>
              </a:ext>
            </a:extLst>
          </p:cNvPr>
          <p:cNvGrpSpPr/>
          <p:nvPr/>
        </p:nvGrpSpPr>
        <p:grpSpPr>
          <a:xfrm>
            <a:off x="4417543" y="3964774"/>
            <a:ext cx="3668783" cy="1990157"/>
            <a:chOff x="4597704" y="2613307"/>
            <a:chExt cx="3668783" cy="1990157"/>
          </a:xfrm>
        </p:grpSpPr>
        <p:sp>
          <p:nvSpPr>
            <p:cNvPr id="34" name="Скругленный прямоугольник 33">
              <a:extLst>
                <a:ext uri="{FF2B5EF4-FFF2-40B4-BE49-F238E27FC236}">
                  <a16:creationId xmlns:a16="http://schemas.microsoft.com/office/drawing/2014/main" id="{2B688157-FF63-1941-A233-08ECF51760C9}"/>
                </a:ext>
              </a:extLst>
            </p:cNvPr>
            <p:cNvSpPr/>
            <p:nvPr/>
          </p:nvSpPr>
          <p:spPr>
            <a:xfrm>
              <a:off x="4597704" y="2613307"/>
              <a:ext cx="3304447" cy="1990157"/>
            </a:xfrm>
            <a:prstGeom prst="roundRect">
              <a:avLst>
                <a:gd name="adj" fmla="val 6196"/>
              </a:avLst>
            </a:prstGeom>
            <a:solidFill>
              <a:srgbClr val="FFF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11CD6E-43D7-A31A-63A4-1EBFB9BA86DA}"/>
                </a:ext>
              </a:extLst>
            </p:cNvPr>
            <p:cNvSpPr txBox="1"/>
            <p:nvPr/>
          </p:nvSpPr>
          <p:spPr>
            <a:xfrm>
              <a:off x="4758393" y="3255614"/>
              <a:ext cx="33196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Ученик выполняет исследование согласно протоколу и загружает результат на платформу.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E5B6D0-0631-A414-2303-DCFBDA08EA82}"/>
                </a:ext>
              </a:extLst>
            </p:cNvPr>
            <p:cNvSpPr txBox="1"/>
            <p:nvPr/>
          </p:nvSpPr>
          <p:spPr>
            <a:xfrm>
              <a:off x="5117997" y="2748006"/>
              <a:ext cx="3148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Выполнение</a:t>
              </a: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0981C45D-5326-DEA4-ADB3-2E018B2AC8DD}"/>
                </a:ext>
              </a:extLst>
            </p:cNvPr>
            <p:cNvSpPr/>
            <p:nvPr/>
          </p:nvSpPr>
          <p:spPr>
            <a:xfrm>
              <a:off x="4758393" y="2744159"/>
              <a:ext cx="369332" cy="3693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147DD2-688E-A971-E60F-0CF826932CF8}"/>
                </a:ext>
              </a:extLst>
            </p:cNvPr>
            <p:cNvSpPr txBox="1"/>
            <p:nvPr/>
          </p:nvSpPr>
          <p:spPr>
            <a:xfrm>
              <a:off x="4786522" y="2734135"/>
              <a:ext cx="32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F0B6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5E997EC-85E6-035C-A278-A8B7A3201619}"/>
              </a:ext>
            </a:extLst>
          </p:cNvPr>
          <p:cNvGrpSpPr/>
          <p:nvPr/>
        </p:nvGrpSpPr>
        <p:grpSpPr>
          <a:xfrm>
            <a:off x="7991730" y="1618230"/>
            <a:ext cx="3788237" cy="1990158"/>
            <a:chOff x="5725931" y="2934355"/>
            <a:chExt cx="3788237" cy="1990158"/>
          </a:xfrm>
        </p:grpSpPr>
        <p:sp>
          <p:nvSpPr>
            <p:cNvPr id="40" name="Скругленный прямоугольник 39">
              <a:extLst>
                <a:ext uri="{FF2B5EF4-FFF2-40B4-BE49-F238E27FC236}">
                  <a16:creationId xmlns:a16="http://schemas.microsoft.com/office/drawing/2014/main" id="{2EFEA5BB-01DF-A0F6-BD71-B1444DDBC02D}"/>
                </a:ext>
              </a:extLst>
            </p:cNvPr>
            <p:cNvSpPr/>
            <p:nvPr/>
          </p:nvSpPr>
          <p:spPr>
            <a:xfrm>
              <a:off x="5725931" y="2934355"/>
              <a:ext cx="3315976" cy="1990158"/>
            </a:xfrm>
            <a:prstGeom prst="roundRect">
              <a:avLst>
                <a:gd name="adj" fmla="val 6196"/>
              </a:avLst>
            </a:prstGeom>
            <a:solidFill>
              <a:srgbClr val="FFB3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BDD051-63BE-78CD-FBC8-2B89BA111A24}"/>
                </a:ext>
              </a:extLst>
            </p:cNvPr>
            <p:cNvSpPr txBox="1"/>
            <p:nvPr/>
          </p:nvSpPr>
          <p:spPr>
            <a:xfrm>
              <a:off x="5867552" y="3565389"/>
              <a:ext cx="3646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Задача школьника — проанализировать общий результат всех участников проектного задания.</a:t>
              </a: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5C4F87F1-17F8-42D1-2380-0136A0F4F89D}"/>
                </a:ext>
              </a:extLst>
            </p:cNvPr>
            <p:cNvSpPr/>
            <p:nvPr/>
          </p:nvSpPr>
          <p:spPr>
            <a:xfrm>
              <a:off x="5886620" y="3065206"/>
              <a:ext cx="369332" cy="369332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4B49223-CF9C-D47D-FF00-85F3DD3DEDCF}"/>
                </a:ext>
              </a:extLst>
            </p:cNvPr>
            <p:cNvSpPr txBox="1"/>
            <p:nvPr/>
          </p:nvSpPr>
          <p:spPr>
            <a:xfrm>
              <a:off x="5914749" y="3067882"/>
              <a:ext cx="32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B36D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3FC800-180B-0B20-7CB8-F3BCC4ADA1F7}"/>
                </a:ext>
              </a:extLst>
            </p:cNvPr>
            <p:cNvSpPr txBox="1"/>
            <p:nvPr/>
          </p:nvSpPr>
          <p:spPr>
            <a:xfrm>
              <a:off x="6237553" y="3067709"/>
              <a:ext cx="2565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  <a:latin typeface="Arial" panose="020B0604020202020204" pitchFamily="34" charset="0"/>
                  <a:ea typeface="Lato" panose="020F0502020204030203" pitchFamily="34" charset="0"/>
                  <a:cs typeface="Arial" panose="020B0604020202020204" pitchFamily="34" charset="0"/>
                </a:rPr>
                <a:t>Анализ результата</a:t>
              </a:r>
            </a:p>
          </p:txBody>
        </p:sp>
      </p:grpSp>
      <p:cxnSp>
        <p:nvCxnSpPr>
          <p:cNvPr id="8" name="Скругленная соединительная линия 7">
            <a:extLst>
              <a:ext uri="{FF2B5EF4-FFF2-40B4-BE49-F238E27FC236}">
                <a16:creationId xmlns:a16="http://schemas.microsoft.com/office/drawing/2014/main" id="{DA0956BC-3496-28CB-C8FF-C1EC46EC46DE}"/>
              </a:ext>
            </a:extLst>
          </p:cNvPr>
          <p:cNvCxnSpPr>
            <a:cxnSpLocks/>
            <a:stCxn id="2" idx="2"/>
            <a:endCxn id="34" idx="1"/>
          </p:cNvCxnSpPr>
          <p:nvPr/>
        </p:nvCxnSpPr>
        <p:spPr>
          <a:xfrm rot="16200000" flipH="1">
            <a:off x="2786928" y="3329237"/>
            <a:ext cx="1351465" cy="1909765"/>
          </a:xfrm>
          <a:prstGeom prst="curvedConnector2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кругленная соединительная линия 10">
            <a:extLst>
              <a:ext uri="{FF2B5EF4-FFF2-40B4-BE49-F238E27FC236}">
                <a16:creationId xmlns:a16="http://schemas.microsoft.com/office/drawing/2014/main" id="{B081C176-D96C-09AD-6986-BAA14D513EB0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7658926" y="3608388"/>
            <a:ext cx="1990792" cy="1351464"/>
          </a:xfrm>
          <a:prstGeom prst="curvedConnector2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69009B-6D49-9E01-C98C-2A5B1B7C5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13350" r="8442" b="12748"/>
          <a:stretch/>
        </p:blipFill>
        <p:spPr bwMode="auto">
          <a:xfrm>
            <a:off x="884161" y="5087927"/>
            <a:ext cx="3352051" cy="1891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434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330303" y="38151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B3E64-29B5-560B-F771-269E4BF86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" t="10403" r="1847" b="3443"/>
          <a:stretch/>
        </p:blipFill>
        <p:spPr>
          <a:xfrm>
            <a:off x="383866" y="1146517"/>
            <a:ext cx="8011710" cy="456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97F01-E228-925C-DE84-781A214D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53" y="2879221"/>
            <a:ext cx="6002979" cy="3797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83866" y="2416680"/>
            <a:ext cx="1946437" cy="389391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5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407795" y="32363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17" y="873125"/>
            <a:ext cx="7156413" cy="44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0823B-4789-FCF0-4D3E-8A17AB3FB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290" y="2730008"/>
            <a:ext cx="4710844" cy="404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83866" y="2810576"/>
            <a:ext cx="1946437" cy="389391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3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199450" y="369935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6058B-1000-178A-3A4F-EE97386F2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"/>
          <a:stretch/>
        </p:blipFill>
        <p:spPr>
          <a:xfrm>
            <a:off x="2291787" y="1521039"/>
            <a:ext cx="4470443" cy="3682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8A83FC-A532-2FE1-58FC-FBD1B8DBE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939" y="3245077"/>
            <a:ext cx="4124325" cy="341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93091B-1E3A-05C7-5185-3140DB6DD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402" y="955254"/>
            <a:ext cx="4844376" cy="399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819"/>
          <a:stretch/>
        </p:blipFill>
        <p:spPr>
          <a:xfrm>
            <a:off x="387394" y="1521039"/>
            <a:ext cx="1449788" cy="308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215371" y="2826180"/>
            <a:ext cx="1793834" cy="255326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5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176302" y="34678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91FFE-363F-D3CF-D157-464DB6BE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84" y="1239001"/>
            <a:ext cx="6045437" cy="390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E1551-8F80-F4CF-CD6A-55E981B3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252" y="3189500"/>
            <a:ext cx="5449843" cy="353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819"/>
          <a:stretch/>
        </p:blipFill>
        <p:spPr>
          <a:xfrm>
            <a:off x="428525" y="1217599"/>
            <a:ext cx="1759090" cy="374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428525" y="4490362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23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176302" y="346786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4C109-569D-2244-9040-2588B8208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19"/>
          <a:stretch/>
        </p:blipFill>
        <p:spPr>
          <a:xfrm>
            <a:off x="428525" y="1217599"/>
            <a:ext cx="1759090" cy="374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428525" y="4490362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3E3BB5-9FD5-E52D-1CE3-FC818548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002" y="1104224"/>
            <a:ext cx="5372100" cy="338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987488-D525-B86F-3114-375A23897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07" y="3113912"/>
            <a:ext cx="5929458" cy="356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2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272366" y="288447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24CBAA-592B-C98E-40F7-2C973BDB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4" y="1411231"/>
            <a:ext cx="7578151" cy="4414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324353" y="2319577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B299A-4882-982A-341B-96E3FE624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09" y="2958325"/>
            <a:ext cx="4628339" cy="361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5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9FBEC-CA98-C12A-77FE-F993856E1576}"/>
              </a:ext>
            </a:extLst>
          </p:cNvPr>
          <p:cNvSpPr txBox="1"/>
          <p:nvPr/>
        </p:nvSpPr>
        <p:spPr>
          <a:xfrm>
            <a:off x="839787" y="319127"/>
            <a:ext cx="4112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Подборка проектов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52EAC-98F4-BD11-9763-765DE4BFB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F4FDCC2-9C04-84FB-F00C-C8BCAC82B6F7}"/>
              </a:ext>
            </a:extLst>
          </p:cNvPr>
          <p:cNvSpPr/>
          <p:nvPr/>
        </p:nvSpPr>
        <p:spPr>
          <a:xfrm>
            <a:off x="58785" y="1528680"/>
            <a:ext cx="2491289" cy="682440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4"/>
              </a:rPr>
              <a:t>https://globallab.org/ru/project/cover/izuchaem_svoistva_veshestv.ru.html#.YzvJ4jPP2M8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BB276FC-AECA-01F7-26FC-6C874CBC9D12}"/>
              </a:ext>
            </a:extLst>
          </p:cNvPr>
          <p:cNvSpPr/>
          <p:nvPr/>
        </p:nvSpPr>
        <p:spPr>
          <a:xfrm>
            <a:off x="2787095" y="1528680"/>
            <a:ext cx="2467628" cy="629960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50" dirty="0">
                <a:hlinkClick r:id="rId5"/>
              </a:rPr>
              <a:t>https://globallab.org/ru/project/cover/39e3e59b-d818-42c5-a3084c888498db8a.ru.html#.YzvM9TPP2M8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A527E41C-1230-C243-866D-21E7E3357FB1}"/>
              </a:ext>
            </a:extLst>
          </p:cNvPr>
          <p:cNvSpPr/>
          <p:nvPr/>
        </p:nvSpPr>
        <p:spPr>
          <a:xfrm>
            <a:off x="5323562" y="1370280"/>
            <a:ext cx="2192053" cy="840839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6"/>
              </a:rPr>
              <a:t>https://globallab.org/ru/project/cover/breath_in_breath_out_does_breathing_in_your_classroom_change_the_quality_of_the_air.ru.html#.Yoyfr6hByM8</a:t>
            </a:r>
            <a:r>
              <a:rPr lang="ru-RU" sz="1050" dirty="0"/>
              <a:t> 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B4A775F-C434-73FE-94F8-3AC1C9AE95AA}"/>
              </a:ext>
            </a:extLst>
          </p:cNvPr>
          <p:cNvSpPr/>
          <p:nvPr/>
        </p:nvSpPr>
        <p:spPr>
          <a:xfrm>
            <a:off x="7653292" y="1370280"/>
            <a:ext cx="2015370" cy="734093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7"/>
              </a:rPr>
              <a:t>https://globallab.org/ru/project/cover/monitoring_zagrjaznenija_vozdukha.ru.html#.YzvR6DPP2M8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BB17278A-3CE6-A6C6-F440-84CC39DA0CC5}"/>
              </a:ext>
            </a:extLst>
          </p:cNvPr>
          <p:cNvSpPr/>
          <p:nvPr/>
        </p:nvSpPr>
        <p:spPr>
          <a:xfrm>
            <a:off x="10058002" y="1370280"/>
            <a:ext cx="2018825" cy="629960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8"/>
              </a:rPr>
              <a:t>https://globallab.org/ru/project/cover/kogda_skisaet_moloko.ru.html#.YoyFnKhByM8</a:t>
            </a:r>
            <a:r>
              <a:rPr lang="ru-RU" sz="105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C79D4B-BDD2-D872-0BC7-BFB7C8B5DA8F}"/>
              </a:ext>
            </a:extLst>
          </p:cNvPr>
          <p:cNvSpPr txBox="1"/>
          <p:nvPr/>
        </p:nvSpPr>
        <p:spPr>
          <a:xfrm>
            <a:off x="826138" y="876366"/>
            <a:ext cx="9231864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8  класс.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BEFE277-71AB-CA2E-86F9-183BF3692A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93" t="14308" r="61792" b="31674"/>
          <a:stretch/>
        </p:blipFill>
        <p:spPr>
          <a:xfrm>
            <a:off x="288099" y="2372933"/>
            <a:ext cx="2261975" cy="357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/>
          <a:srcRect l="40937" t="21826" r="39587" b="20821"/>
          <a:stretch/>
        </p:blipFill>
        <p:spPr>
          <a:xfrm>
            <a:off x="2768858" y="2398021"/>
            <a:ext cx="2121608" cy="35142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/>
          <a:srcRect l="60550" t="28437" r="20892" b="18375"/>
          <a:stretch/>
        </p:blipFill>
        <p:spPr>
          <a:xfrm>
            <a:off x="5169634" y="2398021"/>
            <a:ext cx="2049120" cy="34140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/>
          <a:srcRect l="20550" t="23997" r="60522" b="16076"/>
          <a:stretch/>
        </p:blipFill>
        <p:spPr>
          <a:xfrm>
            <a:off x="7589176" y="2348804"/>
            <a:ext cx="1944618" cy="346327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3"/>
          <a:srcRect l="39859" t="25802" r="41719" b="24810"/>
          <a:stretch/>
        </p:blipFill>
        <p:spPr>
          <a:xfrm>
            <a:off x="9929567" y="2348804"/>
            <a:ext cx="2147259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2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2827703" y="185468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</a:t>
            </a:r>
            <a:r>
              <a:rPr lang="ru-RU" sz="2800" b="1" dirty="0">
                <a:latin typeface="Raleway" pitchFamily="2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819"/>
          <a:stretch/>
        </p:blipFill>
        <p:spPr>
          <a:xfrm>
            <a:off x="604641" y="1989700"/>
            <a:ext cx="1782958" cy="379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81A716-9448-C2F8-1962-3AE99910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324" y="1067932"/>
            <a:ext cx="5434347" cy="40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C95B86-20E6-3346-CFD8-E9102C3B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311" y="2628449"/>
            <a:ext cx="5331784" cy="406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502458" y="3885650"/>
            <a:ext cx="1885141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39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639289" y="34728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FA62E-FD4B-CE3A-FB01-1B0F6CD5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9"/>
          <a:stretch/>
        </p:blipFill>
        <p:spPr>
          <a:xfrm>
            <a:off x="2810897" y="1256704"/>
            <a:ext cx="4248871" cy="299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34EC79-EAED-C149-8F7B-A95FFD3D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04" y="3877711"/>
            <a:ext cx="3592092" cy="290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33807C-F022-3452-B599-6687F7161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68" y="2269933"/>
            <a:ext cx="4378460" cy="349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819"/>
          <a:stretch/>
        </p:blipFill>
        <p:spPr>
          <a:xfrm>
            <a:off x="197830" y="1623517"/>
            <a:ext cx="1839314" cy="391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243310" y="3579395"/>
            <a:ext cx="1793834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31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143BBD-D77C-1C0A-4358-065CAFC0583F}"/>
              </a:ext>
            </a:extLst>
          </p:cNvPr>
          <p:cNvSpPr txBox="1"/>
          <p:nvPr/>
        </p:nvSpPr>
        <p:spPr bwMode="auto">
          <a:xfrm>
            <a:off x="3639289" y="347280"/>
            <a:ext cx="68409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Пример проектного задания</a:t>
            </a:r>
            <a:endParaRPr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CC13B-F517-C922-C314-51D280862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40" y="879809"/>
            <a:ext cx="4972733" cy="293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A77C6-B150-D653-723F-6A0773AF9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40" y="3429000"/>
            <a:ext cx="5255046" cy="321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603B21-A104-38C8-0CBF-55EF351EE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819"/>
          <a:stretch/>
        </p:blipFill>
        <p:spPr>
          <a:xfrm>
            <a:off x="245372" y="544200"/>
            <a:ext cx="2038236" cy="433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BED1D-B5D7-6BD5-4D6D-A238E8E05BBD}"/>
              </a:ext>
            </a:extLst>
          </p:cNvPr>
          <p:cNvSpPr/>
          <p:nvPr/>
        </p:nvSpPr>
        <p:spPr>
          <a:xfrm>
            <a:off x="634277" y="4663084"/>
            <a:ext cx="1607832" cy="328283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1797-9F96-9E50-FF2C-B9FEE5B6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5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0438A5-E522-C94C-9822-EE529E1C0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92" y="873125"/>
            <a:ext cx="1569583" cy="321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DD4F63-A64F-BF2A-E54F-9EEB07DD50A5}"/>
              </a:ext>
            </a:extLst>
          </p:cNvPr>
          <p:cNvSpPr txBox="1"/>
          <p:nvPr/>
        </p:nvSpPr>
        <p:spPr>
          <a:xfrm>
            <a:off x="731632" y="1256145"/>
            <a:ext cx="9621736" cy="387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000" dirty="0">
                <a:solidFill>
                  <a:srgbClr val="303030"/>
                </a:solidFill>
                <a:latin typeface="Lato"/>
                <a:ea typeface="Lato"/>
                <a:cs typeface="Lato"/>
              </a:rPr>
              <a:t>Для тех, кто хочет создать и опубликовать свой проект на ГлобалЛаб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E63208-D9AE-4DD9-3C87-A496AC2BF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6" t="15909" r="50000" b="11212"/>
          <a:stretch/>
        </p:blipFill>
        <p:spPr>
          <a:xfrm>
            <a:off x="8274205" y="1829121"/>
            <a:ext cx="3610967" cy="405180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CABDBA8-0E36-C045-725A-30D180932A53}"/>
              </a:ext>
            </a:extLst>
          </p:cNvPr>
          <p:cNvGrpSpPr/>
          <p:nvPr/>
        </p:nvGrpSpPr>
        <p:grpSpPr>
          <a:xfrm>
            <a:off x="887862" y="2057073"/>
            <a:ext cx="6719346" cy="3823855"/>
            <a:chOff x="306827" y="1943098"/>
            <a:chExt cx="6719346" cy="382385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6ABDFA1-24E9-1CCB-1FDF-502971D0D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827" y="1943098"/>
              <a:ext cx="6719346" cy="3823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08DC1FB-A161-0EE0-9955-4C36ADB23B98}"/>
                </a:ext>
              </a:extLst>
            </p:cNvPr>
            <p:cNvSpPr/>
            <p:nvPr/>
          </p:nvSpPr>
          <p:spPr>
            <a:xfrm>
              <a:off x="5212541" y="2701636"/>
              <a:ext cx="1766917" cy="466880"/>
            </a:xfrm>
            <a:prstGeom prst="rect">
              <a:avLst/>
            </a:prstGeom>
            <a:noFill/>
            <a:ln w="38100">
              <a:solidFill>
                <a:srgbClr val="F0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575232C-B095-EFAF-6782-F363D0B5D8B8}"/>
                </a:ext>
              </a:extLst>
            </p:cNvPr>
            <p:cNvSpPr/>
            <p:nvPr/>
          </p:nvSpPr>
          <p:spPr>
            <a:xfrm>
              <a:off x="3666500" y="2421335"/>
              <a:ext cx="581035" cy="351362"/>
            </a:xfrm>
            <a:prstGeom prst="rect">
              <a:avLst/>
            </a:prstGeom>
            <a:noFill/>
            <a:ln w="38100">
              <a:solidFill>
                <a:srgbClr val="F0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69ED07-E8F7-C510-8D8F-EC58019485D7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Конструктор проектов и тестов</a:t>
            </a:r>
          </a:p>
        </p:txBody>
      </p:sp>
    </p:spTree>
    <p:extLst>
      <p:ext uri="{BB962C8B-B14F-4D97-AF65-F5344CB8AC3E}">
        <p14:creationId xmlns:p14="http://schemas.microsoft.com/office/powerpoint/2010/main" val="2970535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C415929-4D56-8DE7-9340-07B0FA35F56A}"/>
              </a:ext>
            </a:extLst>
          </p:cNvPr>
          <p:cNvSpPr/>
          <p:nvPr/>
        </p:nvSpPr>
        <p:spPr>
          <a:xfrm>
            <a:off x="5455505" y="4957687"/>
            <a:ext cx="2608570" cy="489492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9880B-523A-ECBA-26DF-C909A55FB3AB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Конструктор проектов и тестов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2221C7-1DBE-99A3-3F6A-DC2CA2550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8943B-B4BB-379D-24B6-5CE7E360E8DB}"/>
              </a:ext>
            </a:extLst>
          </p:cNvPr>
          <p:cNvSpPr txBox="1"/>
          <p:nvPr/>
        </p:nvSpPr>
        <p:spPr>
          <a:xfrm>
            <a:off x="839787" y="1667768"/>
            <a:ext cx="5886133" cy="262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самостоятельное создание проектов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 готовой форме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для учителей и учеников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возможность представить проект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на всероссийском уровне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не требует дополнительной регистрации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4B48F-34F8-760B-801E-5937A056B0FA}"/>
              </a:ext>
            </a:extLst>
          </p:cNvPr>
          <p:cNvSpPr txBox="1"/>
          <p:nvPr/>
        </p:nvSpPr>
        <p:spPr>
          <a:xfrm>
            <a:off x="839788" y="4431515"/>
            <a:ext cx="3955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  <a:cs typeface="Arial" panose="020B0604020202020204" pitchFamily="34" charset="0"/>
              </a:rPr>
              <a:t>Покупка лицензии</a:t>
            </a:r>
          </a:p>
          <a:p>
            <a:r>
              <a:rPr lang="en" sz="3000" b="1" dirty="0">
                <a:solidFill>
                  <a:srgbClr val="002060"/>
                </a:solidFill>
                <a:latin typeface="Raleway" pitchFamily="2" charset="0"/>
                <a:ea typeface="Lato" panose="020F0502020204030203" pitchFamily="34" charset="0"/>
                <a:cs typeface="Arial" panose="020B0604020202020204" pitchFamily="34" charset="0"/>
              </a:rPr>
              <a:t>sales@globallab.org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2DCA1-2FA5-1BD3-33EC-7A64384A92BF}"/>
              </a:ext>
            </a:extLst>
          </p:cNvPr>
          <p:cNvSpPr txBox="1"/>
          <p:nvPr/>
        </p:nvSpPr>
        <p:spPr>
          <a:xfrm>
            <a:off x="5600710" y="4431515"/>
            <a:ext cx="2608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  <a:cs typeface="Arial" panose="020B0604020202020204" pitchFamily="34" charset="0"/>
              </a:rPr>
              <a:t>Купить</a:t>
            </a:r>
            <a:br>
              <a:rPr lang="ru-RU" sz="3000" b="1" dirty="0">
                <a:solidFill>
                  <a:srgbClr val="002060"/>
                </a:solidFill>
                <a:latin typeface="Raleway" pitchFamily="2" charset="0"/>
                <a:cs typeface="Arial" panose="020B0604020202020204" pitchFamily="34" charset="0"/>
              </a:rPr>
            </a:br>
            <a:r>
              <a:rPr lang="ru-RU" sz="3000" b="1" dirty="0">
                <a:solidFill>
                  <a:srgbClr val="002060"/>
                </a:solidFill>
                <a:latin typeface="Raleway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магазине</a:t>
            </a:r>
            <a:endParaRPr lang="ru-RU" sz="3000" b="1" dirty="0">
              <a:solidFill>
                <a:srgbClr val="002060"/>
              </a:solidFill>
              <a:latin typeface="Raleway" pitchFamily="2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766C00-003A-DF19-F3EE-6DAB74E31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602" y="1719986"/>
            <a:ext cx="3564126" cy="37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51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>
            <a:extLst>
              <a:ext uri="{FF2B5EF4-FFF2-40B4-BE49-F238E27FC236}">
                <a16:creationId xmlns:a16="http://schemas.microsoft.com/office/drawing/2014/main" id="{EFAE9961-6B78-5D82-8263-82FE20CF042F}"/>
              </a:ext>
            </a:extLst>
          </p:cNvPr>
          <p:cNvSpPr/>
          <p:nvPr/>
        </p:nvSpPr>
        <p:spPr>
          <a:xfrm rot="20520483">
            <a:off x="-141139" y="-1303883"/>
            <a:ext cx="4522975" cy="4522975"/>
          </a:xfrm>
          <a:prstGeom prst="star5">
            <a:avLst/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97BAC-EA50-BB43-942A-858C50E05F73}"/>
              </a:ext>
            </a:extLst>
          </p:cNvPr>
          <p:cNvSpPr txBox="1"/>
          <p:nvPr/>
        </p:nvSpPr>
        <p:spPr>
          <a:xfrm>
            <a:off x="839787" y="1721687"/>
            <a:ext cx="9231864" cy="102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Получайте баллы за работу на сайте ГлобалЛаб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и обменивайте их на вознаграждение. </a:t>
            </a:r>
          </a:p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У нас есть бонусная программа для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педагогов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Таблица 4">
            <a:extLst>
              <a:ext uri="{FF2B5EF4-FFF2-40B4-BE49-F238E27FC236}">
                <a16:creationId xmlns:a16="http://schemas.microsoft.com/office/drawing/2014/main" id="{FDDBA19A-C21E-FEE9-56CA-9363B918B2BA}"/>
              </a:ext>
            </a:extLst>
          </p:cNvPr>
          <p:cNvGraphicFramePr>
            <a:graphicFrameLocks noGrp="1"/>
          </p:cNvGraphicFramePr>
          <p:nvPr/>
        </p:nvGraphicFramePr>
        <p:xfrm>
          <a:off x="839788" y="3429000"/>
          <a:ext cx="10367169" cy="1776792"/>
        </p:xfrm>
        <a:graphic>
          <a:graphicData uri="http://schemas.openxmlformats.org/drawingml/2006/table">
            <a:tbl>
              <a:tblPr firstRow="1" firstCol="1" lastCol="1">
                <a:tableStyleId>{2D5ABB26-0587-4C30-8999-92F81FD0307C}</a:tableStyleId>
              </a:tblPr>
              <a:tblGrid>
                <a:gridCol w="2018780">
                  <a:extLst>
                    <a:ext uri="{9D8B030D-6E8A-4147-A177-3AD203B41FA5}">
                      <a16:colId xmlns:a16="http://schemas.microsoft.com/office/drawing/2014/main" val="599012636"/>
                    </a:ext>
                  </a:extLst>
                </a:gridCol>
                <a:gridCol w="8348389">
                  <a:extLst>
                    <a:ext uri="{9D8B030D-6E8A-4147-A177-3AD203B41FA5}">
                      <a16:colId xmlns:a16="http://schemas.microsoft.com/office/drawing/2014/main" val="4097058581"/>
                    </a:ext>
                  </a:extLst>
                </a:gridCol>
              </a:tblGrid>
              <a:tr h="444198">
                <a:tc>
                  <a:txBody>
                    <a:bodyPr/>
                    <a:lstStyle/>
                    <a:p>
                      <a:r>
                        <a:rPr lang="ru-RU" b="1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Не менее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Можно обменять на</a:t>
                      </a: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633807"/>
                  </a:ext>
                </a:extLst>
              </a:tr>
              <a:tr h="444198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100 баллов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доступ к Конструктору по тарифу «Индивидуальный» на год</a:t>
                      </a: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514138"/>
                  </a:ext>
                </a:extLst>
              </a:tr>
              <a:tr h="444198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500 баллов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доступ к Конструктору по тарифу «Групповой» на 30 пользователей на год</a:t>
                      </a: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808029"/>
                  </a:ext>
                </a:extLst>
              </a:tr>
              <a:tr h="444198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1000 баллов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Lato" panose="020F0502020204030203" pitchFamily="34" charset="0"/>
                          <a:cs typeface="Arial" panose="020B0604020202020204" pitchFamily="34" charset="0"/>
                        </a:rPr>
                        <a:t>доступ к Конструктору по тарифу «Групповой на 100 пользователей на год</a:t>
                      </a: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21956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C33E244-5D2D-953A-750D-CC205ADF38C5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Бонусная программа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6F91AE-F8DE-4FD2-41E5-BECAF7363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168363-CBE0-D7DD-DF37-B17B5EDBC4C7}"/>
              </a:ext>
            </a:extLst>
          </p:cNvPr>
          <p:cNvSpPr txBox="1"/>
          <p:nvPr/>
        </p:nvSpPr>
        <p:spPr>
          <a:xfrm>
            <a:off x="3335177" y="3114698"/>
            <a:ext cx="166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ГлобалЛаб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урока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7E736-FD7F-E18C-8E70-C93BF599FBD9}"/>
              </a:ext>
            </a:extLst>
          </p:cNvPr>
          <p:cNvSpPr txBox="1"/>
          <p:nvPr/>
        </p:nvSpPr>
        <p:spPr>
          <a:xfrm>
            <a:off x="3312847" y="3721027"/>
            <a:ext cx="2535978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Проектные задания для школьных уроков можно использовать бесплатно через сайт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Educont.ru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F6E82-1746-2D9F-684F-438C525E4911}"/>
              </a:ext>
            </a:extLst>
          </p:cNvPr>
          <p:cNvSpPr txBox="1"/>
          <p:nvPr/>
        </p:nvSpPr>
        <p:spPr>
          <a:xfrm>
            <a:off x="848254" y="3113687"/>
            <a:ext cx="251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FD26D-48DB-1191-9C60-B8979D94C708}"/>
              </a:ext>
            </a:extLst>
          </p:cNvPr>
          <p:cNvSpPr txBox="1"/>
          <p:nvPr/>
        </p:nvSpPr>
        <p:spPr>
          <a:xfrm>
            <a:off x="854563" y="3709738"/>
            <a:ext cx="2535978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Присоединяйтесь </a:t>
            </a:r>
          </a:p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к проектам </a:t>
            </a:r>
          </a:p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пользователей ГлобалЛаб </a:t>
            </a:r>
          </a:p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бесплатно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6D2C8-9353-8759-FFB3-5892700A06C3}"/>
              </a:ext>
            </a:extLst>
          </p:cNvPr>
          <p:cNvSpPr txBox="1"/>
          <p:nvPr/>
        </p:nvSpPr>
        <p:spPr>
          <a:xfrm>
            <a:off x="6170208" y="3114698"/>
            <a:ext cx="2792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 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EE5C8-EE5D-FD1E-7BEF-892167ADB0BE}"/>
              </a:ext>
            </a:extLst>
          </p:cNvPr>
          <p:cNvSpPr txBox="1"/>
          <p:nvPr/>
        </p:nvSpPr>
        <p:spPr>
          <a:xfrm>
            <a:off x="6170208" y="3715749"/>
            <a:ext cx="2108693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Для тех,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кто хочет создать и опубликовать свой проект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на ГлобалЛаб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7CE6B8-9D72-95C4-0BE8-520BF525133F}"/>
              </a:ext>
            </a:extLst>
          </p:cNvPr>
          <p:cNvSpPr txBox="1"/>
          <p:nvPr/>
        </p:nvSpPr>
        <p:spPr>
          <a:xfrm>
            <a:off x="8657649" y="3114697"/>
            <a:ext cx="225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01797-0D51-2C21-F84A-20D96ED36D53}"/>
              </a:ext>
            </a:extLst>
          </p:cNvPr>
          <p:cNvSpPr txBox="1"/>
          <p:nvPr/>
        </p:nvSpPr>
        <p:spPr>
          <a:xfrm>
            <a:off x="8657649" y="3720226"/>
            <a:ext cx="2679788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Для внеурочной деятельности подойдут Экспедиции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и Стоп-кадр ГлобалЛаб</a:t>
            </a:r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AF0841-1CC0-C918-432E-42C92937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45" y="5486396"/>
            <a:ext cx="7904529" cy="13891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A421A1-FB05-1272-48CA-752199DF5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659" y="1625035"/>
            <a:ext cx="1344738" cy="13447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58047A-1BD1-65AC-AD2C-AC0BE02EC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445" y="1602809"/>
            <a:ext cx="1389190" cy="1389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BF97AE-1D07-AE25-7ADA-2980A3BDA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722" y="1544110"/>
            <a:ext cx="1508570" cy="15085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096789-1E54-2CE6-0C50-CA81888FC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89" y="1604199"/>
            <a:ext cx="1412745" cy="1412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693A59-DAE3-C0D0-4041-8B47289B8ACE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Как использовать ГлобалЛаб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9254AD-AF0A-7E40-7C1A-CD43FFFAC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8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838856-BACA-7B41-A8B4-7E139DDA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192" y="873125"/>
            <a:ext cx="1569583" cy="321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83D24-BC3E-5F49-B45A-A735E38AA373}"/>
              </a:ext>
            </a:extLst>
          </p:cNvPr>
          <p:cNvSpPr txBox="1"/>
          <p:nvPr/>
        </p:nvSpPr>
        <p:spPr>
          <a:xfrm>
            <a:off x="462907" y="5486396"/>
            <a:ext cx="221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Raleway" pitchFamily="2" charset="0"/>
              </a:rPr>
              <a:t>Методическая поддержка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18073-85F5-F449-AEEF-83F7B2D6A39A}"/>
              </a:ext>
            </a:extLst>
          </p:cNvPr>
          <p:cNvSpPr txBox="1"/>
          <p:nvPr/>
        </p:nvSpPr>
        <p:spPr>
          <a:xfrm>
            <a:off x="462907" y="6248501"/>
            <a:ext cx="2589212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" dirty="0">
                <a:solidFill>
                  <a:srgbClr val="3030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info@globallab.org</a:t>
            </a:r>
            <a:r>
              <a:rPr lang="ru-RU" dirty="0">
                <a:solidFill>
                  <a:srgbClr val="3030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36E92-2AC6-114C-B3A8-5AEC04DD9680}"/>
              </a:ext>
            </a:extLst>
          </p:cNvPr>
          <p:cNvSpPr txBox="1"/>
          <p:nvPr/>
        </p:nvSpPr>
        <p:spPr>
          <a:xfrm>
            <a:off x="839788" y="452146"/>
            <a:ext cx="6972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/>
              </a:rPr>
              <a:t>Методическая поддержка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A7F8002-C9DB-299F-D552-D3BFCA770A30}"/>
              </a:ext>
            </a:extLst>
          </p:cNvPr>
          <p:cNvSpPr/>
          <p:nvPr/>
        </p:nvSpPr>
        <p:spPr>
          <a:xfrm>
            <a:off x="292940" y="1510747"/>
            <a:ext cx="2589212" cy="7684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Методические материалы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7FE8B9-5EBB-660B-6542-62630206CE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95" r="35347"/>
          <a:stretch/>
        </p:blipFill>
        <p:spPr>
          <a:xfrm>
            <a:off x="576617" y="2430091"/>
            <a:ext cx="2054935" cy="281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0D0BB7-B074-9EC5-6196-74CFF4FA6FD6}"/>
              </a:ext>
            </a:extLst>
          </p:cNvPr>
          <p:cNvSpPr/>
          <p:nvPr/>
        </p:nvSpPr>
        <p:spPr>
          <a:xfrm>
            <a:off x="866072" y="4436387"/>
            <a:ext cx="977355" cy="246465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381935-008D-73A5-8FE5-9E886BA2A8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0" t="1666" r="4806"/>
          <a:stretch/>
        </p:blipFill>
        <p:spPr>
          <a:xfrm>
            <a:off x="3323874" y="1302126"/>
            <a:ext cx="8470059" cy="533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650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4B83D24-BC3E-5F49-B45A-A735E38AA373}"/>
              </a:ext>
            </a:extLst>
          </p:cNvPr>
          <p:cNvSpPr txBox="1"/>
          <p:nvPr/>
        </p:nvSpPr>
        <p:spPr>
          <a:xfrm>
            <a:off x="481195" y="5617729"/>
            <a:ext cx="221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Raleway" pitchFamily="2" charset="0"/>
              </a:rPr>
              <a:t>Методическая поддержка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18073-85F5-F449-AEEF-83F7B2D6A39A}"/>
              </a:ext>
            </a:extLst>
          </p:cNvPr>
          <p:cNvSpPr txBox="1"/>
          <p:nvPr/>
        </p:nvSpPr>
        <p:spPr>
          <a:xfrm>
            <a:off x="462907" y="6248501"/>
            <a:ext cx="2589212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" dirty="0">
                <a:solidFill>
                  <a:srgbClr val="3030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info@globallab.org</a:t>
            </a:r>
            <a:r>
              <a:rPr lang="ru-RU" dirty="0">
                <a:solidFill>
                  <a:srgbClr val="3030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36E92-2AC6-114C-B3A8-5AEC04DD9680}"/>
              </a:ext>
            </a:extLst>
          </p:cNvPr>
          <p:cNvSpPr txBox="1"/>
          <p:nvPr/>
        </p:nvSpPr>
        <p:spPr>
          <a:xfrm>
            <a:off x="462907" y="218004"/>
            <a:ext cx="69720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/>
              </a:rPr>
              <a:t>Методическая поддержка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137328E-791C-1FBE-DB2E-6D2724A61AF0}"/>
              </a:ext>
            </a:extLst>
          </p:cNvPr>
          <p:cNvSpPr/>
          <p:nvPr/>
        </p:nvSpPr>
        <p:spPr>
          <a:xfrm>
            <a:off x="286389" y="1280721"/>
            <a:ext cx="2212703" cy="64633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Вебинары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F03C72-8985-3152-1EDB-95695C43A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30" r="33642"/>
          <a:stretch/>
        </p:blipFill>
        <p:spPr>
          <a:xfrm>
            <a:off x="481195" y="2272261"/>
            <a:ext cx="1623838" cy="222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3422B24-EFC7-E346-B822-4619FA349B98}"/>
              </a:ext>
            </a:extLst>
          </p:cNvPr>
          <p:cNvSpPr/>
          <p:nvPr/>
        </p:nvSpPr>
        <p:spPr>
          <a:xfrm>
            <a:off x="555767" y="4002636"/>
            <a:ext cx="1438745" cy="280301"/>
          </a:xfrm>
          <a:prstGeom prst="rect">
            <a:avLst/>
          </a:prstGeom>
          <a:noFill/>
          <a:ln w="38100">
            <a:solidFill>
              <a:srgbClr val="F07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F5EC38-EAA8-85C2-7994-C7A87D921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637" y="1145628"/>
            <a:ext cx="9413157" cy="540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166C17-A0D2-B749-7090-DC067B86B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388" y="4828266"/>
            <a:ext cx="1399406" cy="13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0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94A688-8133-4F42-9887-3478084D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45" y="5486396"/>
            <a:ext cx="7904529" cy="1389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83D24-BC3E-5F49-B45A-A735E38AA373}"/>
              </a:ext>
            </a:extLst>
          </p:cNvPr>
          <p:cNvSpPr txBox="1"/>
          <p:nvPr/>
        </p:nvSpPr>
        <p:spPr>
          <a:xfrm>
            <a:off x="4016030" y="2468435"/>
            <a:ext cx="221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Методической поддержки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18073-85F5-F449-AEEF-83F7B2D6A39A}"/>
              </a:ext>
            </a:extLst>
          </p:cNvPr>
          <p:cNvSpPr txBox="1"/>
          <p:nvPr/>
        </p:nvSpPr>
        <p:spPr>
          <a:xfrm>
            <a:off x="3997742" y="3099207"/>
            <a:ext cx="2589212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info@globallab.org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972C3-F9BF-6E4F-BCFA-72CD0685C939}"/>
              </a:ext>
            </a:extLst>
          </p:cNvPr>
          <p:cNvSpPr txBox="1"/>
          <p:nvPr/>
        </p:nvSpPr>
        <p:spPr>
          <a:xfrm>
            <a:off x="829211" y="1242743"/>
            <a:ext cx="4445816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Вы можете написать нам на почту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 вопросам, касающимся: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618B5E-2FBC-CF48-89F9-C0EB49256525}"/>
              </a:ext>
            </a:extLst>
          </p:cNvPr>
          <p:cNvSpPr txBox="1"/>
          <p:nvPr/>
        </p:nvSpPr>
        <p:spPr>
          <a:xfrm>
            <a:off x="839416" y="2468435"/>
            <a:ext cx="221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Покупки лицензий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62D23-305D-424C-9ACA-B4FC6D6238AF}"/>
              </a:ext>
            </a:extLst>
          </p:cNvPr>
          <p:cNvSpPr txBox="1"/>
          <p:nvPr/>
        </p:nvSpPr>
        <p:spPr>
          <a:xfrm>
            <a:off x="839788" y="3102122"/>
            <a:ext cx="2589212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sales@globallab.org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07D81-7214-6545-A9BD-2B18C4290C09}"/>
              </a:ext>
            </a:extLst>
          </p:cNvPr>
          <p:cNvSpPr txBox="1"/>
          <p:nvPr/>
        </p:nvSpPr>
        <p:spPr>
          <a:xfrm>
            <a:off x="839788" y="4081888"/>
            <a:ext cx="251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Сотрудничества 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партнерства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D8B5D3-7A93-EA45-B3EA-26AD9A941B0B}"/>
              </a:ext>
            </a:extLst>
          </p:cNvPr>
          <p:cNvSpPr txBox="1"/>
          <p:nvPr/>
        </p:nvSpPr>
        <p:spPr>
          <a:xfrm>
            <a:off x="858114" y="4712660"/>
            <a:ext cx="2814606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a.danilova@globallab.org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4FDC40-DFB4-BF47-931C-1FF1B2AEF219}"/>
              </a:ext>
            </a:extLst>
          </p:cNvPr>
          <p:cNvSpPr txBox="1"/>
          <p:nvPr/>
        </p:nvSpPr>
        <p:spPr>
          <a:xfrm>
            <a:off x="4022516" y="4098223"/>
            <a:ext cx="251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Технической поддержки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AB267D-739C-014D-8701-8FEA7109AA91}"/>
              </a:ext>
            </a:extLst>
          </p:cNvPr>
          <p:cNvSpPr txBox="1"/>
          <p:nvPr/>
        </p:nvSpPr>
        <p:spPr>
          <a:xfrm>
            <a:off x="4040842" y="4728995"/>
            <a:ext cx="2672002" cy="38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support@globallab.org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08E51-0F10-EDAA-8B4F-E125302B3D16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Мы ответим на вопросы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6824E2-5374-23DA-B79F-0F591B024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9FBEC-CA98-C12A-77FE-F993856E1576}"/>
              </a:ext>
            </a:extLst>
          </p:cNvPr>
          <p:cNvSpPr txBox="1"/>
          <p:nvPr/>
        </p:nvSpPr>
        <p:spPr>
          <a:xfrm>
            <a:off x="839787" y="319127"/>
            <a:ext cx="4112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Подборка проектов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52EAC-98F4-BD11-9763-765DE4BF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F4FDCC2-9C04-84FB-F00C-C8BCAC82B6F7}"/>
              </a:ext>
            </a:extLst>
          </p:cNvPr>
          <p:cNvSpPr/>
          <p:nvPr/>
        </p:nvSpPr>
        <p:spPr>
          <a:xfrm>
            <a:off x="588723" y="1546455"/>
            <a:ext cx="2439701" cy="602787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3"/>
              </a:rPr>
              <a:t>https://globallab.org/ru/project/cover/istochnik_toka_svoimi_rukami.ru.html#.YzvOaTPP2M8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BB276FC-AECA-01F7-26FC-6C874CBC9D12}"/>
              </a:ext>
            </a:extLst>
          </p:cNvPr>
          <p:cNvSpPr/>
          <p:nvPr/>
        </p:nvSpPr>
        <p:spPr>
          <a:xfrm>
            <a:off x="3687284" y="1553127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4"/>
              </a:rPr>
              <a:t>https://globallab.org/ru/project/cover/21a5a19b-416a-4a07-ac7c-19465526d8c9.ru.html#.YzvK1zPP2M8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A527E41C-1230-C243-866D-21E7E3357FB1}"/>
              </a:ext>
            </a:extLst>
          </p:cNvPr>
          <p:cNvSpPr/>
          <p:nvPr/>
        </p:nvSpPr>
        <p:spPr>
          <a:xfrm>
            <a:off x="6601179" y="1588818"/>
            <a:ext cx="2480010" cy="595409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https://globallab.org/ru/project/inquiry/3ae59ab6-6192-4136-8313</a:t>
            </a:r>
            <a:r>
              <a:rPr lang="ru-RU" sz="1050" dirty="0">
                <a:hlinkClick r:id="rId5"/>
              </a:rPr>
              <a:t> </a:t>
            </a:r>
          </a:p>
          <a:p>
            <a:r>
              <a:rPr lang="en-US" sz="1050" dirty="0">
                <a:hlinkClick r:id="rId5"/>
              </a:rPr>
              <a:t>d2ccc09ae06a.ru.html#.YzvLNzPP2M8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B4A775F-C434-73FE-94F8-3AC1C9AE95AA}"/>
              </a:ext>
            </a:extLst>
          </p:cNvPr>
          <p:cNvSpPr/>
          <p:nvPr/>
        </p:nvSpPr>
        <p:spPr>
          <a:xfrm>
            <a:off x="9514930" y="1789260"/>
            <a:ext cx="2451093" cy="602787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6"/>
              </a:rPr>
              <a:t>https://globallab.org/ru/project/cover/09336f0e-23c1-489a-91e8-3972af609475.ru.html#.YzvKHzPP2M8</a:t>
            </a:r>
            <a:r>
              <a:rPr lang="en-US" sz="1050" dirty="0"/>
              <a:t> </a:t>
            </a:r>
            <a:endParaRPr lang="ru-RU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C79D4B-BDD2-D872-0BC7-BFB7C8B5DA8F}"/>
              </a:ext>
            </a:extLst>
          </p:cNvPr>
          <p:cNvSpPr txBox="1"/>
          <p:nvPr/>
        </p:nvSpPr>
        <p:spPr>
          <a:xfrm>
            <a:off x="826138" y="876366"/>
            <a:ext cx="9231864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9 класс.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/>
          <a:srcRect l="40912" t="46878" r="39631" b="6016"/>
          <a:stretch/>
        </p:blipFill>
        <p:spPr>
          <a:xfrm>
            <a:off x="588723" y="2424382"/>
            <a:ext cx="2389525" cy="37731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l="61968" t="20184" r="19318" b="19400"/>
          <a:stretch/>
        </p:blipFill>
        <p:spPr>
          <a:xfrm>
            <a:off x="3832964" y="2392047"/>
            <a:ext cx="2175831" cy="36759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/>
          <a:srcRect l="40915" t="19616" r="40025" b="20733"/>
          <a:stretch/>
        </p:blipFill>
        <p:spPr>
          <a:xfrm>
            <a:off x="6601179" y="2392047"/>
            <a:ext cx="2320865" cy="35579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/>
          <a:srcRect l="19758" t="14318" r="60683" b="23863"/>
          <a:stretch/>
        </p:blipFill>
        <p:spPr>
          <a:xfrm>
            <a:off x="9673573" y="2471834"/>
            <a:ext cx="2243715" cy="35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82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воздушный шар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id="{A2C8D22F-622D-1233-B437-A1CC921D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13509" y="-244302"/>
            <a:ext cx="3363202" cy="3673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9F7834-8B25-BD45-BDE0-C13FC746F24A}"/>
              </a:ext>
            </a:extLst>
          </p:cNvPr>
          <p:cNvSpPr txBox="1"/>
          <p:nvPr/>
        </p:nvSpPr>
        <p:spPr>
          <a:xfrm>
            <a:off x="827374" y="1233488"/>
            <a:ext cx="8303180" cy="102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Подписывайтесь на наши соцсети.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Там вас уже ждут новости 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об активностях и мероприятиях ГлобалЛаб, тематические подборки проектов ГлобалЛаб и полезные материалы для педагогов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AED3B6-0AB0-BE68-39E0-4AD1C5DB0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9" t="34023" r="16477" b="37766"/>
          <a:stretch/>
        </p:blipFill>
        <p:spPr>
          <a:xfrm>
            <a:off x="2649942" y="3068486"/>
            <a:ext cx="2902797" cy="26387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29FB8D-6AAD-EB20-9018-721563407DDC}"/>
              </a:ext>
            </a:extLst>
          </p:cNvPr>
          <p:cNvSpPr txBox="1"/>
          <p:nvPr/>
        </p:nvSpPr>
        <p:spPr>
          <a:xfrm>
            <a:off x="839787" y="319127"/>
            <a:ext cx="788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Будьте в курсе наших новостей</a:t>
            </a:r>
            <a:endParaRPr lang="en-US" sz="3000" b="1" dirty="0">
              <a:solidFill>
                <a:srgbClr val="002060"/>
              </a:solidFill>
              <a:latin typeface="Raleway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0FA8CB-032E-CB18-C756-A6DE0ED8B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50A56A-55F0-6648-D6C1-86A8F9803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99" t="5098" r="4320" b="5463"/>
          <a:stretch/>
        </p:blipFill>
        <p:spPr>
          <a:xfrm>
            <a:off x="6980431" y="3232514"/>
            <a:ext cx="2355863" cy="2315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607D06-5B6B-F8B5-D7F2-4DD101F4B8B9}"/>
              </a:ext>
            </a:extLst>
          </p:cNvPr>
          <p:cNvSpPr txBox="1"/>
          <p:nvPr/>
        </p:nvSpPr>
        <p:spPr>
          <a:xfrm>
            <a:off x="2994988" y="5655048"/>
            <a:ext cx="221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@globallabnews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C4348-622A-88CE-962F-00004E218B9B}"/>
              </a:ext>
            </a:extLst>
          </p:cNvPr>
          <p:cNvSpPr txBox="1"/>
          <p:nvPr/>
        </p:nvSpPr>
        <p:spPr>
          <a:xfrm>
            <a:off x="7038720" y="5655048"/>
            <a:ext cx="221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@globallab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60D47-86AC-F8B2-FFF1-9AB66464B77A}"/>
              </a:ext>
            </a:extLst>
          </p:cNvPr>
          <p:cNvSpPr txBox="1"/>
          <p:nvPr/>
        </p:nvSpPr>
        <p:spPr>
          <a:xfrm>
            <a:off x="7055344" y="2688047"/>
            <a:ext cx="221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9B085-F3F4-5FE8-83D8-C50701713959}"/>
              </a:ext>
            </a:extLst>
          </p:cNvPr>
          <p:cNvSpPr txBox="1"/>
          <p:nvPr/>
        </p:nvSpPr>
        <p:spPr>
          <a:xfrm>
            <a:off x="2994987" y="2695769"/>
            <a:ext cx="221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554DC7-E131-1BE4-18A7-F534E895E2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85"/>
          <a:stretch/>
        </p:blipFill>
        <p:spPr>
          <a:xfrm flipH="1">
            <a:off x="-967565" y="4242093"/>
            <a:ext cx="3697910" cy="26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34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3F2949-366E-3F41-8A1E-110B364685DF}"/>
              </a:ext>
            </a:extLst>
          </p:cNvPr>
          <p:cNvSpPr txBox="1"/>
          <p:nvPr/>
        </p:nvSpPr>
        <p:spPr>
          <a:xfrm>
            <a:off x="3508760" y="3217443"/>
            <a:ext cx="5256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Благодарим вас </a:t>
            </a:r>
            <a:br>
              <a:rPr lang="ru-RU" sz="3000" b="1" dirty="0">
                <a:solidFill>
                  <a:srgbClr val="002060"/>
                </a:solidFill>
                <a:latin typeface="Raleway" pitchFamily="2" charset="0"/>
              </a:rPr>
            </a:br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за участие в вебинаре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38978A-BF02-BFE5-A3D2-493416B91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60" y="1932271"/>
            <a:ext cx="5174480" cy="10588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CE1F3B-D553-D051-D47C-C54F8201C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26" y="562353"/>
            <a:ext cx="2776069" cy="29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3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74703"/>
          <a:stretch/>
        </p:blipFill>
        <p:spPr>
          <a:xfrm>
            <a:off x="1436775" y="316803"/>
            <a:ext cx="9135649" cy="1760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8524" t="19263" r="25795" b="41159"/>
          <a:stretch/>
        </p:blipFill>
        <p:spPr>
          <a:xfrm>
            <a:off x="1004855" y="1956130"/>
            <a:ext cx="9999487" cy="49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1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524" t="58369" r="25795" b="9348"/>
          <a:stretch/>
        </p:blipFill>
        <p:spPr>
          <a:xfrm>
            <a:off x="707612" y="434757"/>
            <a:ext cx="11371863" cy="4547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672" t="63741" r="26655" b="24936"/>
          <a:stretch/>
        </p:blipFill>
        <p:spPr>
          <a:xfrm>
            <a:off x="839788" y="5031983"/>
            <a:ext cx="10609001" cy="15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9FBEC-CA98-C12A-77FE-F993856E1576}"/>
              </a:ext>
            </a:extLst>
          </p:cNvPr>
          <p:cNvSpPr txBox="1"/>
          <p:nvPr/>
        </p:nvSpPr>
        <p:spPr>
          <a:xfrm>
            <a:off x="839787" y="319127"/>
            <a:ext cx="4112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Raleway" pitchFamily="2" charset="0"/>
              </a:rPr>
              <a:t>Подборка проектов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52EAC-98F4-BD11-9763-765DE4BF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62" y="456799"/>
            <a:ext cx="1569583" cy="321183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F4FDCC2-9C04-84FB-F00C-C8BCAC82B6F7}"/>
              </a:ext>
            </a:extLst>
          </p:cNvPr>
          <p:cNvSpPr/>
          <p:nvPr/>
        </p:nvSpPr>
        <p:spPr>
          <a:xfrm>
            <a:off x="588723" y="1546455"/>
            <a:ext cx="2439701" cy="602787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https://globallab.org/ru/project/cover/1a43ff6c-a67e-411d-83bd-9df00ecdf551.ru.html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8BB276FC-AECA-01F7-26FC-6C874CBC9D12}"/>
              </a:ext>
            </a:extLst>
          </p:cNvPr>
          <p:cNvSpPr/>
          <p:nvPr/>
        </p:nvSpPr>
        <p:spPr>
          <a:xfrm>
            <a:off x="3615846" y="1553127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4"/>
              </a:rPr>
              <a:t>https://globallab.org/ru/project/cover/73935c31-853d-4196-92bb-09ae07b9d6dd.ru.html</a:t>
            </a:r>
            <a:r>
              <a:rPr lang="ru-RU" sz="1050" dirty="0"/>
              <a:t> 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A527E41C-1230-C243-866D-21E7E3357FB1}"/>
              </a:ext>
            </a:extLst>
          </p:cNvPr>
          <p:cNvSpPr/>
          <p:nvPr/>
        </p:nvSpPr>
        <p:spPr>
          <a:xfrm>
            <a:off x="6601179" y="1588818"/>
            <a:ext cx="2480010" cy="595409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https://globallab.org/ru/project/cover/d1f94556-3fc1-4ce2-9bfb-851b98e8bb9d.ru.html</a:t>
            </a:r>
            <a:r>
              <a:rPr lang="ru-RU" sz="1050" dirty="0"/>
              <a:t> 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CB4A775F-C434-73FE-94F8-3AC1C9AE95AA}"/>
              </a:ext>
            </a:extLst>
          </p:cNvPr>
          <p:cNvSpPr/>
          <p:nvPr/>
        </p:nvSpPr>
        <p:spPr>
          <a:xfrm>
            <a:off x="9569885" y="1579173"/>
            <a:ext cx="2451093" cy="602787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schemeClr val="accent5">
                    <a:lumMod val="50000"/>
                  </a:schemeClr>
                </a:solidFill>
                <a:hlinkClick r:id="rId6"/>
              </a:rPr>
              <a:t>https://globallab.org/ru/project/cover/4dfe993a-3e92-44c1-aebb-f8383c55678c.ru.html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C79D4B-BDD2-D872-0BC7-BFB7C8B5DA8F}"/>
              </a:ext>
            </a:extLst>
          </p:cNvPr>
          <p:cNvSpPr txBox="1"/>
          <p:nvPr/>
        </p:nvSpPr>
        <p:spPr>
          <a:xfrm>
            <a:off x="826138" y="876366"/>
            <a:ext cx="9231864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9 класс.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8965" t="19032" r="61899" b="31301"/>
          <a:stretch/>
        </p:blipFill>
        <p:spPr>
          <a:xfrm>
            <a:off x="6544151" y="2306304"/>
            <a:ext cx="2537038" cy="3704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l="18904" t="29696" r="62011" b="20184"/>
          <a:stretch/>
        </p:blipFill>
        <p:spPr>
          <a:xfrm>
            <a:off x="3553646" y="2439585"/>
            <a:ext cx="2420163" cy="3575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l="18563" t="18634" r="61910" b="25209"/>
          <a:stretch/>
        </p:blipFill>
        <p:spPr>
          <a:xfrm>
            <a:off x="826138" y="2286087"/>
            <a:ext cx="2264933" cy="3663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9391" t="29474" r="62521" b="25073"/>
          <a:stretch/>
        </p:blipFill>
        <p:spPr>
          <a:xfrm>
            <a:off x="9543764" y="2411403"/>
            <a:ext cx="2503333" cy="35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743" t="34494" r="23953" b="36330"/>
          <a:stretch/>
        </p:blipFill>
        <p:spPr>
          <a:xfrm>
            <a:off x="122945" y="4319404"/>
            <a:ext cx="6904154" cy="2048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634" t="19017" r="62094" b="23707"/>
          <a:stretch/>
        </p:blipFill>
        <p:spPr>
          <a:xfrm>
            <a:off x="8507152" y="1179969"/>
            <a:ext cx="3213983" cy="5372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679" t="28258" r="22419" b="55347"/>
          <a:stretch/>
        </p:blipFill>
        <p:spPr>
          <a:xfrm>
            <a:off x="122945" y="1465478"/>
            <a:ext cx="7583499" cy="1229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94" y="210943"/>
            <a:ext cx="7562850" cy="10382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9" y="2826122"/>
            <a:ext cx="7343775" cy="11239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Скругленный прямоугольник 16">
            <a:extLst>
              <a:ext uri="{FF2B5EF4-FFF2-40B4-BE49-F238E27FC236}">
                <a16:creationId xmlns:a16="http://schemas.microsoft.com/office/drawing/2014/main" id="{B181F82E-9DA0-7233-14C0-FCA34C167871}"/>
              </a:ext>
            </a:extLst>
          </p:cNvPr>
          <p:cNvSpPr/>
          <p:nvPr/>
        </p:nvSpPr>
        <p:spPr>
          <a:xfrm>
            <a:off x="8807316" y="428661"/>
            <a:ext cx="2451093" cy="602787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7"/>
              </a:rPr>
              <a:t>https://globallab.org/ru/project/cover/27de2b84-2fa0-4bf5-a383-ebb631e4ace9.ru.html</a:t>
            </a:r>
            <a:r>
              <a:rPr lang="ru-RU" sz="1050" dirty="0"/>
              <a:t> </a:t>
            </a:r>
          </a:p>
          <a:p>
            <a:endParaRPr lang="ru-RU" sz="105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87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846" t="18089" r="38781" b="13338"/>
          <a:stretch/>
        </p:blipFill>
        <p:spPr>
          <a:xfrm>
            <a:off x="447040" y="1196975"/>
            <a:ext cx="5974916" cy="5570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904" t="29696" r="62011" b="20184"/>
          <a:stretch/>
        </p:blipFill>
        <p:spPr>
          <a:xfrm>
            <a:off x="8039344" y="1420945"/>
            <a:ext cx="3519814" cy="5199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94" y="158750"/>
            <a:ext cx="7562850" cy="103822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965626C7-B4B7-692D-6CB8-1B701CA12B66}"/>
              </a:ext>
            </a:extLst>
          </p:cNvPr>
          <p:cNvSpPr/>
          <p:nvPr/>
        </p:nvSpPr>
        <p:spPr>
          <a:xfrm>
            <a:off x="8967852" y="574344"/>
            <a:ext cx="2480154" cy="622631"/>
          </a:xfrm>
          <a:prstGeom prst="roundRect">
            <a:avLst>
              <a:gd name="adj" fmla="val 50000"/>
            </a:avLst>
          </a:prstGeom>
          <a:solidFill>
            <a:srgbClr val="FFE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hlinkClick r:id="rId5"/>
              </a:rPr>
              <a:t>https://globallab.org/ru/project/cover/73935c31-853d-4196-92bb-09ae07b9d6dd.ru.html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578309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2641</TotalTime>
  <Words>967</Words>
  <Application>Microsoft Office PowerPoint</Application>
  <PresentationFormat>Широкоэкранный</PresentationFormat>
  <Paragraphs>129</Paragraphs>
  <Slides>41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Calibri Light</vt:lpstr>
      <vt:lpstr>Calibri</vt:lpstr>
      <vt:lpstr>Arial</vt:lpstr>
      <vt:lpstr>Raleway</vt:lpstr>
      <vt:lpstr>Lato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Данилова</dc:creator>
  <cp:lastModifiedBy>Светлана Исакова</cp:lastModifiedBy>
  <cp:revision>71</cp:revision>
  <dcterms:created xsi:type="dcterms:W3CDTF">2022-03-22T06:42:44Z</dcterms:created>
  <dcterms:modified xsi:type="dcterms:W3CDTF">2023-02-21T08:48:13Z</dcterms:modified>
</cp:coreProperties>
</file>