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6" r:id="rId3"/>
    <p:sldId id="297" r:id="rId4"/>
    <p:sldId id="257" r:id="rId5"/>
    <p:sldId id="259" r:id="rId6"/>
    <p:sldId id="260" r:id="rId7"/>
    <p:sldId id="262" r:id="rId8"/>
    <p:sldId id="263" r:id="rId9"/>
    <p:sldId id="286" r:id="rId10"/>
    <p:sldId id="288" r:id="rId11"/>
    <p:sldId id="264" r:id="rId12"/>
    <p:sldId id="287" r:id="rId13"/>
    <p:sldId id="265" r:id="rId14"/>
    <p:sldId id="294" r:id="rId15"/>
    <p:sldId id="266" r:id="rId16"/>
    <p:sldId id="293" r:id="rId17"/>
    <p:sldId id="267" r:id="rId18"/>
    <p:sldId id="289" r:id="rId19"/>
    <p:sldId id="268" r:id="rId20"/>
    <p:sldId id="292" r:id="rId21"/>
    <p:sldId id="269" r:id="rId22"/>
    <p:sldId id="290" r:id="rId23"/>
    <p:sldId id="270" r:id="rId24"/>
    <p:sldId id="291" r:id="rId25"/>
    <p:sldId id="271" r:id="rId26"/>
    <p:sldId id="295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55" d="100"/>
          <a:sy n="55" d="100"/>
        </p:scale>
        <p:origin x="-199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93E92-D090-4347-AEE9-9178ED8765A2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93AC-1360-4AF0-856B-4D2FEDC50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2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idx="1"/>
          </p:nvPr>
        </p:nvSpPr>
        <p:spPr>
          <a:xfrm>
            <a:off x="7938" y="260350"/>
            <a:ext cx="8964612" cy="63373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                                              ОГАПОУ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2400" dirty="0" smtClean="0"/>
              <a:t> </a:t>
            </a:r>
            <a:r>
              <a:rPr lang="ru-RU" sz="2400" dirty="0"/>
              <a:t>«Белгородский правоохранительный </a:t>
            </a:r>
            <a:r>
              <a:rPr lang="ru-RU" sz="2400" dirty="0" smtClean="0"/>
              <a:t>колледж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/>
              <a:t>им. </a:t>
            </a:r>
            <a:r>
              <a:rPr lang="ru-RU" sz="2400" dirty="0" err="1" smtClean="0"/>
              <a:t>В.В.Бурцева</a:t>
            </a:r>
            <a:r>
              <a:rPr lang="ru-RU" sz="2400" dirty="0" smtClean="0"/>
              <a:t>»</a:t>
            </a:r>
            <a:endParaRPr lang="ru-RU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Экстренная 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допсихологическая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помощь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при острых стрессовых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реакциях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marL="68580" indent="0" algn="ctr" eaLnBrk="1" hangingPunct="1">
              <a:lnSpc>
                <a:spcPct val="80000"/>
              </a:lnSpc>
              <a:buNone/>
            </a:pPr>
            <a:r>
              <a:rPr lang="ru-RU" dirty="0" smtClean="0"/>
              <a:t>Педагог – психолог Лавриненко Е.П.</a:t>
            </a:r>
          </a:p>
          <a:p>
            <a:pPr marL="68580" indent="0" algn="ctr" eaLnBrk="1" hangingPunct="1">
              <a:lnSpc>
                <a:spcPct val="80000"/>
              </a:lnSpc>
              <a:buNone/>
            </a:pPr>
            <a:endParaRPr lang="ru-RU" dirty="0" smtClean="0"/>
          </a:p>
          <a:p>
            <a:pPr marL="68580" indent="0" algn="ctr" eaLnBrk="1" hangingPunct="1">
              <a:lnSpc>
                <a:spcPct val="80000"/>
              </a:lnSpc>
              <a:buNone/>
            </a:pPr>
            <a:endParaRPr lang="ru-RU" dirty="0" smtClean="0"/>
          </a:p>
          <a:p>
            <a:pPr marL="68580" indent="0" algn="ctr" eaLnBrk="1" hangingPunct="1">
              <a:lnSpc>
                <a:spcPct val="80000"/>
              </a:lnSpc>
              <a:buNone/>
            </a:pPr>
            <a:r>
              <a:rPr lang="ru-RU" dirty="0" smtClean="0"/>
              <a:t>г. Белгород, 2016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7"/>
            <a:ext cx="2771800" cy="16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81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72" y="1196752"/>
            <a:ext cx="788836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51250"/>
            <a:ext cx="87129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Истероидная реакция (истерика) –</a:t>
            </a:r>
          </a:p>
          <a:p>
            <a:pPr algn="ctr"/>
            <a:r>
              <a:rPr lang="ru-RU" sz="2200" dirty="0" smtClean="0">
                <a:latin typeface="Times New Roman" pitchFamily="18" charset="0"/>
                <a:ea typeface="+mj-ea"/>
                <a:cs typeface="+mj-cs"/>
              </a:rPr>
              <a:t>активная энергозатратная и </a:t>
            </a:r>
            <a:r>
              <a:rPr lang="ru-RU" sz="2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эмоционально </a:t>
            </a:r>
            <a:r>
              <a:rPr lang="ru-RU" sz="2200" dirty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«заразительная» </a:t>
            </a:r>
            <a:r>
              <a:rPr lang="ru-RU" sz="2200" dirty="0" smtClean="0">
                <a:latin typeface="Times New Roman" pitchFamily="18" charset="0"/>
                <a:ea typeface="+mj-ea"/>
                <a:cs typeface="+mj-cs"/>
              </a:rPr>
              <a:t>поведенческая реакция.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ea typeface="+mj-ea"/>
                <a:cs typeface="+mj-cs"/>
              </a:rPr>
              <a:t>Как правило, происходит в присутствии зрителей </a:t>
            </a:r>
            <a:r>
              <a:rPr lang="ru-RU" sz="2400" dirty="0"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2400" dirty="0">
                <a:latin typeface="Times New Roman" pitchFamily="18" charset="0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39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02373"/>
            <a:ext cx="8208912" cy="4714859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сохраняется сознание,  но почти невозможен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контакт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чрезмерное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возбуждение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множество движений, театральные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позы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речь эмоционально насыщенная,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быстрая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крики,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рыдания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prstClr val="white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остарайтесь </a:t>
            </a:r>
            <a:r>
              <a:rPr lang="ru-RU" sz="1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отвести </a:t>
            </a:r>
            <a:r>
              <a:rPr lang="ru-RU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пострадавшего от </a:t>
            </a:r>
            <a:r>
              <a:rPr lang="ru-RU" sz="1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зрителей или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замкнуть  его внимание на себя – станьте самым внимательным слушателем</a:t>
            </a:r>
          </a:p>
          <a:p>
            <a:pPr lvl="0" algn="just">
              <a:buClr>
                <a:prstClr val="white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проявляйте </a:t>
            </a:r>
            <a:r>
              <a:rPr lang="ru-RU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спокойствие и не демонстрируйте пострадавшему сильных </a:t>
            </a:r>
            <a:r>
              <a:rPr lang="ru-RU" sz="1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эмоций, чтобы не «подпитывать» его реакцию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потакайте желаниям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пострадавшего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оворите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короткими фразами, уверенным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тоном, обращайтесь по имени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 нужно шаблонных фраз «успокойся», «возьми себя в руки», «так нельзя»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ри необходимости пострадавшего надо передать врачам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sz="19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0869" y="-19768"/>
            <a:ext cx="77724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Истерика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Агрессивная реакция или гнев, злость –</a:t>
            </a:r>
            <a:b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</a:rPr>
              <a:t>активная энергозатратная и эмоционально «заразительная» </a:t>
            </a:r>
            <a:br>
              <a:rPr lang="ru-RU" sz="2400" cap="none" dirty="0" smtClean="0">
                <a:latin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</a:rPr>
              <a:t>реакция, которая может быть вербальной (словесные угрозы) и невербальной (агрессивные действия)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2649" cy="49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4752528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раздражение, недовольство, гнев (по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любому поводу)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нанесение окружающим ударов руками или какими-либо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словесные оскорбления,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мышечное напряжение, увеличение кровяного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давления</a:t>
            </a:r>
          </a:p>
          <a:p>
            <a:pPr marL="68580" lvl="0" indent="0" algn="just">
              <a:buClr>
                <a:schemeClr val="tx1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охраняйте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спокойствие, не демонстрируйте сильных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эмоций, говорите тише, медленнее и спокойнее, чем человек, переживающий эту реакцию</a:t>
            </a:r>
          </a:p>
          <a:p>
            <a:pPr lvl="0" algn="just">
              <a:buClr>
                <a:prstClr val="white"/>
              </a:buClr>
              <a:buFont typeface="Wingdings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вступайте с пострадавшим в спор и не противоречьте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демонстрируйте эмоциональных реакций в том случае, если вы слышите оскорбления и брань, обращенную в вашу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сторону – реакция направлена не на вас, а на ситуацию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задавайте вопросы, которые помогли бы ему сформулировать и осознать его требования к возникшей 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чувствуете внутреннюю готовность, отойдите с пострадавшим от окружающих и дайте ему возможность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выговориться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-6560"/>
            <a:ext cx="77724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Агрессивное поведение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532461" cy="520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693" y="188640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Психомоторное возбуждение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475252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Пострадавший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перестает понимать, что происходит вокруг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</a:t>
            </a: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он может делать –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бесцельные и бессмысленные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ненормально громкая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отсутствует реакция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окружающих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привлечь внимание пострадавшего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спокойным голосом,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избегать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фраз с частицей «не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пострадавшему должны формулироваться четко и коротко. Если ему удается выполнить их – это необходимо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помнить, что психомоторное возбуждение может смениться нервной дрожью, плачем, а также агрессивным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97038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Психомоторное возбуждение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36" y="764704"/>
            <a:ext cx="7908403" cy="58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363" y="26867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15416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5416"/>
            <a:ext cx="790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Эмоциональный ступор или оцепенение</a:t>
            </a: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11256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Защитная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организма, которая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характеризуется внезапным оцепенением,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застыванием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месте в той позе, в которой человек находился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момент</a:t>
            </a:r>
          </a:p>
          <a:p>
            <a:pPr marL="6858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травмирующей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также непосредственно после травмирующего события, когда вся энергия была направлена на выживание, и ее не хватает на осуществление контактов с окружающим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миром.</a:t>
            </a:r>
          </a:p>
          <a:p>
            <a:pPr marL="68580" indent="0" algn="just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резкое снижение или отсутствие произвольных движений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отсутствие реакций на внешние раздражители (шум, свет, прикосновение, боль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«застывание» в определенной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оцепенение, состояние полной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неподвижности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 напряжение отдельных групп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мышц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ограниченные координированные движения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таким пострадавшим оказывается медиками.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близости отсутствует бригада врачей, можно оказать доврачебную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помощь, а именно необходимо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добиться любой реакции пострадавшего, вывести его из оцепенения. Важно помнить о том, что данная реакция на выходе  может переходить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другую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0869" y="-47551"/>
            <a:ext cx="7772400" cy="79208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Ступор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15764" cy="54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942" y="20139"/>
            <a:ext cx="751795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Страх – </a:t>
            </a:r>
            <a:r>
              <a:rPr lang="ru-RU" sz="2400" dirty="0" smtClean="0">
                <a:latin typeface="Times New Roman" pitchFamily="18" charset="0"/>
                <a:ea typeface="+mj-ea"/>
                <a:cs typeface="+mj-cs"/>
              </a:rPr>
              <a:t>сильная отрицательная эмоция, возникающая</a:t>
            </a:r>
          </a:p>
          <a:p>
            <a:r>
              <a:rPr lang="ru-RU" sz="2400" dirty="0" smtClean="0">
                <a:latin typeface="Times New Roman" pitchFamily="18" charset="0"/>
                <a:ea typeface="+mj-ea"/>
                <a:cs typeface="+mj-cs"/>
              </a:rPr>
              <a:t> в результате реальной или воображаемой опасности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57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40080"/>
            <a:ext cx="7846640" cy="4921168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напряжением мышц  (особенно лицевых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сильным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сердцебиением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учащенным поверхностным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сниженным контролем собственного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оставлять человека одного – страх тяжело переносится в одиночестве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ать человеку ощущение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нформировать о ситуации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оговорить о том, чего он боится, дать понять, что страх в такой ситуации – это нормально, что даст возможность человеку поделиться своими переживаниями и снизить интенсивность страха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употреблять фраз «это глупости», «не думай об этом» – для человека его страх серьезен и эмоционально болезнен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7728"/>
            <a:ext cx="7772400" cy="7200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Страх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25658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человек может оказаться </a:t>
            </a:r>
          </a:p>
          <a:p>
            <a:pPr marL="685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экстремальной ситуации, но далеко не все обладают психологическим образованием</a:t>
            </a:r>
          </a:p>
          <a:p>
            <a:pPr marL="6858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Однако, при наличии определенных навыков и знаний, оказать </a:t>
            </a:r>
          </a:p>
          <a:p>
            <a:pPr marL="6858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экстренную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допсихологическую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помощь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пострадавшему человеку </a:t>
            </a:r>
          </a:p>
          <a:p>
            <a:pPr marL="685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каждый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747736"/>
            <a:ext cx="4896544" cy="586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331" y="27939"/>
            <a:ext cx="16097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33773"/>
            <a:ext cx="8208912" cy="4999484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полное равнодушие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безразличие к происходящему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каких бы то ни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внешних эмоциональных проявлений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медленная речь с большими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паузами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вялость и заторможенность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поведении</a:t>
            </a:r>
          </a:p>
          <a:p>
            <a:pPr marL="68580" lvl="0" indent="0" algn="just">
              <a:buClr>
                <a:schemeClr val="tx1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задавать вопросы открытого типа («Как ты себя чувствуешь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предложить какую-то умеренную физическую нагрузку (пройтись пешком, принести чай или 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роводить человека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месту отдыха, помочь ему удобно устроиться (обязательно снять обувь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озаботиться об удовлетворении его витальных потребностей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38447"/>
            <a:ext cx="7772400" cy="70609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Апатия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54165"/>
            <a:ext cx="6408712" cy="58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8169" y="116632"/>
            <a:ext cx="2687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Нервная дрожь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95848"/>
            <a:ext cx="1139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4680520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счет этой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реакции тело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сбрасывает»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напряжение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эту реакцию остановить, то напряжение останется в теле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 причиной мышечных болей и приводить к развитию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заболеваний</a:t>
            </a:r>
          </a:p>
          <a:p>
            <a:pPr marL="6858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внезапное начало (сразу после инцидента или спустя небольшое время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сильное дрожание всего тела или отдельных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частей</a:t>
            </a:r>
          </a:p>
          <a:p>
            <a:pPr marL="68580" lvl="0" indent="0" algn="just">
              <a:buClr>
                <a:schemeClr val="tx1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дрожи необходимо дать состояться, поскольку в целом эта реакция адаптивная. При появлении возможности, необходимо передать пострадавшего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препятствовать проявлению нервной дрожи, физически 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останавливать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еверным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обнимать или прижимать пострадавшего к себе, укрывать его, успокаивать, говорить, чтобы он взял себя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54708"/>
            <a:ext cx="7772400" cy="67310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Нервная дрожь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116632"/>
            <a:ext cx="103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Плач</a:t>
            </a:r>
            <a:endParaRPr lang="ru-RU" dirty="0"/>
          </a:p>
        </p:txBody>
      </p:sp>
      <p:pic>
        <p:nvPicPr>
          <p:cNvPr id="8" name="Picture 5" descr="AN1_5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470" y="852945"/>
            <a:ext cx="8239681" cy="57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064896" cy="5112568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самая адаптивная реакция человека на стрессовую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ситуацию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рассматривать как нормальную и даже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желательную реакцию 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крайне важно дать реакции плача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состояться</a:t>
            </a:r>
          </a:p>
          <a:p>
            <a:pPr marL="6858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уже плачет или готов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разрыдаться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подрагивают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наблюдается ощущение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подавленности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отличие от истерики нет возбуждения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поведении</a:t>
            </a:r>
          </a:p>
          <a:p>
            <a:pPr marL="68580" lvl="0" indent="0" algn="just">
              <a:buClr>
                <a:schemeClr val="tx1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ежелательно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одного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необходимо позаботиться о том, чтобы рядом с ним кто-то находился, желательно, близкий или знакомый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желательно поддерживать физический контакт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пострадавшим, выражая поддержку и сочувствие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ажно дать человеку возможность говорить о своих чувствах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надо давать советов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70609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Плач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32859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Стремление помочь – </a:t>
            </a:r>
          </a:p>
          <a:p>
            <a:pPr marL="6858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естественное желание человека, </a:t>
            </a:r>
          </a:p>
          <a:p>
            <a:pPr marL="6858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вовремя протянутая рука помощи </a:t>
            </a:r>
          </a:p>
          <a:p>
            <a:pPr marL="6858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помочь справится с самыми страшными событиями в жизни, </a:t>
            </a:r>
          </a:p>
          <a:p>
            <a:pPr marL="6858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помочь найти силы и мужество </a:t>
            </a:r>
          </a:p>
          <a:p>
            <a:pPr marL="68580" indent="0" algn="ctr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жить дальше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800" dirty="0">
                <a:latin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4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Экстренная </a:t>
            </a:r>
          </a:p>
          <a:p>
            <a:pPr marL="68580" indent="0" algn="ctr">
              <a:buNone/>
            </a:pP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допсихологическая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помощь </a:t>
            </a:r>
          </a:p>
          <a:p>
            <a:pPr marL="6858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приемов, которая позволяет людям, не обладающим психологическим образованием, помочь себе и окружающим, оказавшись в экстремальной ситуации, справиться с сильными эмоциональными реакциями, возникшими в ответ на ситуацию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3037"/>
            <a:ext cx="8134672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Экстренная </a:t>
            </a:r>
            <a:r>
              <a:rPr lang="ru-RU" sz="2800" b="1" cap="none" dirty="0" err="1" smtClean="0">
                <a:solidFill>
                  <a:srgbClr val="FFFF00"/>
                </a:solidFill>
                <a:latin typeface="Times New Roman" pitchFamily="18" charset="0"/>
              </a:rPr>
              <a:t>допсихологическая</a:t>
            </a: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 помощь при 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>острых стрессовых </a:t>
            </a: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реакциях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1412776"/>
            <a:ext cx="7706325" cy="3777209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Пострадавшие люди могут 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особом психологическом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состоянии и не всегда могут самостоятельно справиться с собственными эмоциональными реакциями</a:t>
            </a:r>
          </a:p>
          <a:p>
            <a:pPr marL="6858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реакции на ситуацию могут быть таковы, что человек становится способным причинить вред себе и окружающим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рода реакции называются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Острые стрессовые реакции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нормальные реакции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ненормальные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человека обстоятельства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находиться в состоянии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оглушенности,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наблюдаться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тревога, гнев, страх, отчаяние, двигательное возбуждение, апатия и т.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симптомы проходят быстро (от нескольких часов до нескольких суток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четкая временная связь (несколько минут): симптомы появляются вслед за стрессовым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событием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6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Симптомы острой стрессовой реакции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8245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Истерика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Психомоторное возбуждение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Ступор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Апатия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Нервная дрожь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Плач</a:t>
            </a:r>
          </a:p>
          <a:p>
            <a:pPr>
              <a:buFont typeface="Wingdings" pitchFamily="2" charset="2"/>
              <a:buChar char="Ø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buClr>
                <a:srgbClr val="6076B4"/>
              </a:buClr>
              <a:buNone/>
            </a:pP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3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переживающий одно из этих состояний, нуждается в </a:t>
            </a:r>
            <a:endParaRPr lang="ru-RU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buClr>
                <a:srgbClr val="6076B4"/>
              </a:buClr>
              <a:buNone/>
            </a:pPr>
            <a:r>
              <a:rPr lang="ru-RU" sz="3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экстренной </a:t>
            </a:r>
            <a:r>
              <a:rPr lang="ru-RU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допсихологической</a:t>
            </a:r>
            <a:r>
              <a:rPr lang="ru-RU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помощи 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250984"/>
            <a:ext cx="7772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Виды острых 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>стрессовых </a:t>
            </a: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реакций: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8904"/>
            <a:ext cx="7992888" cy="4598368"/>
          </a:xfrm>
        </p:spPr>
        <p:txBody>
          <a:bodyPr>
            <a:normAutofit fontScale="85000" lnSpcReduction="10000"/>
          </a:bodyPr>
          <a:lstStyle/>
          <a:p>
            <a:pPr lvl="0" algn="just">
              <a:buClr>
                <a:prstClr val="white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Необходимо помнить, что в первую очередь пострадавший человек может нуждаться в медицинской помощи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надо оказать первую помощь и (или) вызвать скорую помощь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уважать того человека, которому хотите помочь и его состояние. Не обманывайте человека и не давайте ему ложных надежд, не манипулируйте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оказания помощи – «Не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навреди», воздержитесь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каких-либо действий, если не уверены в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правильности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сделать все возможное для обеспечения собственной безопасности - безопасность должна быть максимальной при имеющихся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оценили состояние пострадавшего и понимаете, что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 ресурсов для оказания помощи,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можете справиться один – обратитесь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помощью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можете столкнуться с различными эмоциональными реакциями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поступками,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быстро сменять друг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друга, 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это нормальная реакция на ненормальные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обстоятельства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Правила оказания экстренной </a:t>
            </a:r>
            <a:b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cap="none" dirty="0" err="1" smtClean="0">
                <a:solidFill>
                  <a:srgbClr val="FFFF00"/>
                </a:solidFill>
                <a:latin typeface="Times New Roman" pitchFamily="18" charset="0"/>
              </a:rPr>
              <a:t>допсихологической</a:t>
            </a: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 помощи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1330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допсихологическая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не оказывается людям с бредом и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галлюцинациями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 увидели таких пострадавших, прежде чем вступать с ними в контакт, сделайте все возможное для обеспечения собственной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marL="6858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общаться в рамках тех представлений, которые высказываются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человеком</a:t>
            </a:r>
          </a:p>
          <a:p>
            <a:pPr marL="6858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таким пострадавшим оказывают медики, поэтому их необходимо передать медицинским работникам как можно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скорее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Экстренная </a:t>
            </a:r>
            <a:r>
              <a:rPr lang="ru-RU" sz="2800" b="1" cap="none" dirty="0" err="1" smtClean="0">
                <a:solidFill>
                  <a:srgbClr val="FFFF00"/>
                </a:solidFill>
                <a:latin typeface="Times New Roman" pitchFamily="18" charset="0"/>
              </a:rPr>
              <a:t>допсихологическая</a:t>
            </a: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 помощь при 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>острых стрессовых </a:t>
            </a:r>
            <a:r>
              <a:rPr lang="ru-RU" sz="2800" b="1" cap="none" dirty="0" smtClean="0">
                <a:solidFill>
                  <a:srgbClr val="FFFF00"/>
                </a:solidFill>
                <a:latin typeface="Times New Roman" pitchFamily="18" charset="0"/>
              </a:rPr>
              <a:t>реакциях</a:t>
            </a:r>
            <a: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cap="none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597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0"/>
            <a:ext cx="69945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ru-RU" sz="2800" b="1" cap="none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Порядок оказания помощи при ОСР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8177560" cy="4827240"/>
          </a:xfrm>
        </p:spPr>
        <p:txBody>
          <a:bodyPr>
            <a:noAutofit/>
          </a:bodyPr>
          <a:lstStyle/>
          <a:p>
            <a:pPr marL="450850" indent="-45085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Истерика</a:t>
            </a:r>
          </a:p>
          <a:p>
            <a:pPr marL="450850" indent="-4508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Психомоторное возбуждение         опасны эмоциональным заражением</a:t>
            </a:r>
          </a:p>
          <a:p>
            <a:pPr marL="450850" indent="-4508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	Агрессия</a:t>
            </a:r>
          </a:p>
          <a:p>
            <a:pPr marL="742950" indent="-742950" eaLnBrk="1" hangingPunct="1">
              <a:lnSpc>
                <a:spcPct val="90000"/>
              </a:lnSpc>
              <a:buFontTx/>
              <a:buNone/>
              <a:defRPr/>
            </a:pPr>
            <a:endParaRPr lang="ru-RU" sz="1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indent="-45085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2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Ступор                                               является опасным для здоровья и жизни</a:t>
            </a:r>
          </a:p>
          <a:p>
            <a:pPr marL="450850" indent="-450850" eaLnBrk="1" hangingPunct="1">
              <a:lnSpc>
                <a:spcPct val="90000"/>
              </a:lnSpc>
              <a:buFontTx/>
              <a:buAutoNum type="arabicPeriod" startAt="2"/>
              <a:defRPr/>
            </a:pPr>
            <a:endParaRPr lang="ru-RU" sz="1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indent="-45085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2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Страх		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может перерасти в панику</a:t>
            </a:r>
          </a:p>
          <a:p>
            <a:pPr marL="450850" indent="-450850" eaLnBrk="1" hangingPunct="1">
              <a:lnSpc>
                <a:spcPct val="90000"/>
              </a:lnSpc>
              <a:buFontTx/>
              <a:buAutoNum type="arabicPeriod" startAt="2"/>
              <a:defRPr/>
            </a:pPr>
            <a:endParaRPr lang="ru-RU" sz="1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indent="-45085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2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Апатия		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 частично утрачена   способность				                    удовлетворять свои потребности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 startAt="2"/>
              <a:defRPr/>
            </a:pPr>
            <a:endParaRPr lang="ru-RU" sz="1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indent="-45085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2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Нервная дрожь	                    наиболее адаптивные реакции 	</a:t>
            </a:r>
          </a:p>
          <a:p>
            <a:pPr marL="0" indent="45085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Плач		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800" dirty="0" smtClean="0"/>
          </a:p>
        </p:txBody>
      </p:sp>
      <p:sp>
        <p:nvSpPr>
          <p:cNvPr id="9" name="Правая фигурная скобка 8"/>
          <p:cNvSpPr>
            <a:spLocks/>
          </p:cNvSpPr>
          <p:nvPr/>
        </p:nvSpPr>
        <p:spPr bwMode="auto">
          <a:xfrm>
            <a:off x="3779912" y="1124744"/>
            <a:ext cx="214313" cy="928688"/>
          </a:xfrm>
          <a:prstGeom prst="rightBrace">
            <a:avLst>
              <a:gd name="adj1" fmla="val 8326"/>
              <a:gd name="adj2" fmla="val 50000"/>
            </a:avLst>
          </a:prstGeom>
          <a:noFill/>
          <a:ln w="5715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565021"/>
            <a:ext cx="244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7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920</TotalTime>
  <Words>1367</Words>
  <Application>Microsoft Office PowerPoint</Application>
  <PresentationFormat>Экран (4:3)</PresentationFormat>
  <Paragraphs>213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Urban Pop</vt:lpstr>
      <vt:lpstr>Презентация PowerPoint</vt:lpstr>
      <vt:lpstr>Презентация PowerPoint</vt:lpstr>
      <vt:lpstr>Презентация PowerPoint</vt:lpstr>
      <vt:lpstr>Экстренная допсихологическая помощь при острых стрессовых реакциях </vt:lpstr>
      <vt:lpstr>Симптомы острой стрессовой реакции</vt:lpstr>
      <vt:lpstr>Виды острых стрессовых реакций: </vt:lpstr>
      <vt:lpstr>Правила оказания экстренной  допсихологической помощи </vt:lpstr>
      <vt:lpstr>Экстренная допсихологическая помощь при острых стрессовых реакциях </vt:lpstr>
      <vt:lpstr>Порядок оказания помощи при ОСР</vt:lpstr>
      <vt:lpstr>Презентация PowerPoint</vt:lpstr>
      <vt:lpstr>Истерика </vt:lpstr>
      <vt:lpstr>Агрессивная реакция или гнев, злость – активная энергозатратная и эмоционально «заразительная»  реакция, которая может быть вербальной (словесные угрозы) и невербальной (агрессивные действия)</vt:lpstr>
      <vt:lpstr>Агрессивное поведение </vt:lpstr>
      <vt:lpstr>Презентация PowerPoint</vt:lpstr>
      <vt:lpstr>Психомоторное возбуждение</vt:lpstr>
      <vt:lpstr>Презентация PowerPoint</vt:lpstr>
      <vt:lpstr>Ступор</vt:lpstr>
      <vt:lpstr>Презентация PowerPoint</vt:lpstr>
      <vt:lpstr>Страх</vt:lpstr>
      <vt:lpstr>Презентация PowerPoint</vt:lpstr>
      <vt:lpstr>Апатия</vt:lpstr>
      <vt:lpstr>Презентация PowerPoint</vt:lpstr>
      <vt:lpstr>Нервная дрожь</vt:lpstr>
      <vt:lpstr>Презентация PowerPoint</vt:lpstr>
      <vt:lpstr>Плач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Владимировна</dc:creator>
  <cp:lastModifiedBy>учебная часть</cp:lastModifiedBy>
  <cp:revision>43</cp:revision>
  <dcterms:modified xsi:type="dcterms:W3CDTF">2016-04-22T09:11:34Z</dcterms:modified>
</cp:coreProperties>
</file>