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9" r:id="rId10"/>
    <p:sldId id="270" r:id="rId11"/>
    <p:sldId id="273" r:id="rId12"/>
    <p:sldId id="28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clrMru>
    <a:srgbClr val="FF99FF"/>
    <a:srgbClr val="66FF66"/>
    <a:srgbClr val="99FF33"/>
    <a:srgbClr val="FF00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CBA9-0EA6-479D-AF31-8D207519F9CF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A0299-06EE-40E7-AD18-C0A348B75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0EE11-7FF8-4E1F-AEB4-C6B273517E72}" type="slidenum">
              <a:rPr lang="ru-RU"/>
              <a:pPr/>
              <a:t>23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shkolnikru" TargetMode="External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251.html" TargetMode="Externa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vk.com/podgotovishkaru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909671/9b6216da-7d48-4917-9dc8-8b123c25264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143116"/>
            <a:ext cx="75009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Игры-задания  для развития мыслительных функций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детей 4-5 лет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1155/000df404-a7cbba58/hello_html_m52b5d5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s://sun1-27.userapi.com/Hj4iXBTO3StoM0AOPTXE2AQBTdv-HcJ98iJW4Q/a88kc1vQSxo.jpg"/>
          <p:cNvPicPr/>
          <p:nvPr/>
        </p:nvPicPr>
        <p:blipFill>
          <a:blip r:embed="rId3" cstate="print"/>
          <a:srcRect l="3850" t="55607" r="66636" b="3917"/>
          <a:stretch>
            <a:fillRect/>
          </a:stretch>
        </p:blipFill>
        <p:spPr bwMode="auto">
          <a:xfrm>
            <a:off x="4071934" y="4429132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1-27.userapi.com/Hj4iXBTO3StoM0AOPTXE2AQBTdv-HcJ98iJW4Q/a88kc1vQSxo.jpg"/>
          <p:cNvPicPr/>
          <p:nvPr/>
        </p:nvPicPr>
        <p:blipFill>
          <a:blip r:embed="rId3" cstate="print"/>
          <a:srcRect l="3134" t="54860" r="67616" b="4582"/>
          <a:stretch>
            <a:fillRect/>
          </a:stretch>
        </p:blipFill>
        <p:spPr bwMode="auto">
          <a:xfrm>
            <a:off x="3929058" y="2357430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1-27.userapi.com/Hj4iXBTO3StoM0AOPTXE2AQBTdv-HcJ98iJW4Q/a88kc1vQSxo.jpg"/>
          <p:cNvPicPr/>
          <p:nvPr/>
        </p:nvPicPr>
        <p:blipFill>
          <a:blip r:embed="rId3" cstate="print"/>
          <a:srcRect l="5085" t="5769" r="67797" b="50000"/>
          <a:stretch>
            <a:fillRect/>
          </a:stretch>
        </p:blipFill>
        <p:spPr bwMode="auto">
          <a:xfrm>
            <a:off x="2071670" y="2214554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85584" t="5719" r="6134" b="4472"/>
          <a:stretch>
            <a:fillRect/>
          </a:stretch>
        </p:blipFill>
        <p:spPr bwMode="auto">
          <a:xfrm>
            <a:off x="8215338" y="1928778"/>
            <a:ext cx="642942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7143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Пазлы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счет до 10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76381" t="9624" r="14416" b="4472"/>
          <a:stretch>
            <a:fillRect/>
          </a:stretch>
        </p:blipFill>
        <p:spPr bwMode="auto">
          <a:xfrm>
            <a:off x="7215206" y="1142984"/>
            <a:ext cx="714380" cy="4714908"/>
          </a:xfrm>
          <a:prstGeom prst="rect">
            <a:avLst/>
          </a:prstGeom>
          <a:noFill/>
        </p:spPr>
      </p:pic>
      <p:pic>
        <p:nvPicPr>
          <p:cNvPr id="6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67731" t="6500" r="23067" b="4993"/>
          <a:stretch>
            <a:fillRect/>
          </a:stretch>
        </p:blipFill>
        <p:spPr bwMode="auto">
          <a:xfrm>
            <a:off x="1785918" y="1000108"/>
            <a:ext cx="714380" cy="4857784"/>
          </a:xfrm>
          <a:prstGeom prst="rect">
            <a:avLst/>
          </a:prstGeom>
          <a:noFill/>
        </p:spPr>
      </p:pic>
      <p:pic>
        <p:nvPicPr>
          <p:cNvPr id="7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59326" t="6326" r="32392" b="5166"/>
          <a:stretch>
            <a:fillRect/>
          </a:stretch>
        </p:blipFill>
        <p:spPr bwMode="auto">
          <a:xfrm>
            <a:off x="5429256" y="1142984"/>
            <a:ext cx="642942" cy="4857784"/>
          </a:xfrm>
          <a:prstGeom prst="rect">
            <a:avLst/>
          </a:prstGeom>
          <a:noFill/>
        </p:spPr>
      </p:pic>
      <p:pic>
        <p:nvPicPr>
          <p:cNvPr id="8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49694" t="4417" r="41103" b="4472"/>
          <a:stretch>
            <a:fillRect/>
          </a:stretch>
        </p:blipFill>
        <p:spPr bwMode="auto">
          <a:xfrm>
            <a:off x="928662" y="1857340"/>
            <a:ext cx="714380" cy="5000660"/>
          </a:xfrm>
          <a:prstGeom prst="rect">
            <a:avLst/>
          </a:prstGeom>
          <a:noFill/>
        </p:spPr>
      </p:pic>
      <p:pic>
        <p:nvPicPr>
          <p:cNvPr id="9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41596" t="5979" r="49201" b="5514"/>
          <a:stretch>
            <a:fillRect/>
          </a:stretch>
        </p:blipFill>
        <p:spPr bwMode="auto">
          <a:xfrm>
            <a:off x="4500562" y="1785926"/>
            <a:ext cx="714380" cy="4857760"/>
          </a:xfrm>
          <a:prstGeom prst="rect">
            <a:avLst/>
          </a:prstGeom>
          <a:noFill/>
        </p:spPr>
      </p:pic>
      <p:pic>
        <p:nvPicPr>
          <p:cNvPr id="10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32270" t="7107" r="57607" b="4385"/>
          <a:stretch>
            <a:fillRect/>
          </a:stretch>
        </p:blipFill>
        <p:spPr bwMode="auto">
          <a:xfrm>
            <a:off x="6357950" y="2000216"/>
            <a:ext cx="785818" cy="4857784"/>
          </a:xfrm>
          <a:prstGeom prst="rect">
            <a:avLst/>
          </a:prstGeom>
          <a:noFill/>
        </p:spPr>
      </p:pic>
      <p:pic>
        <p:nvPicPr>
          <p:cNvPr id="11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22945" t="5632" r="67852" b="4559"/>
          <a:stretch>
            <a:fillRect/>
          </a:stretch>
        </p:blipFill>
        <p:spPr bwMode="auto">
          <a:xfrm>
            <a:off x="3571868" y="1000108"/>
            <a:ext cx="714380" cy="4929222"/>
          </a:xfrm>
          <a:prstGeom prst="rect">
            <a:avLst/>
          </a:prstGeom>
          <a:noFill/>
        </p:spPr>
      </p:pic>
      <p:pic>
        <p:nvPicPr>
          <p:cNvPr id="12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14540" t="5719" r="76257" b="7336"/>
          <a:stretch>
            <a:fillRect/>
          </a:stretch>
        </p:blipFill>
        <p:spPr bwMode="auto">
          <a:xfrm>
            <a:off x="2571736" y="1785926"/>
            <a:ext cx="714380" cy="4772068"/>
          </a:xfrm>
          <a:prstGeom prst="rect">
            <a:avLst/>
          </a:prstGeom>
          <a:noFill/>
        </p:spPr>
      </p:pic>
      <p:pic>
        <p:nvPicPr>
          <p:cNvPr id="13" name="Picture 2" descr="https://sun1-24.userapi.com/c858416/v858416599/1b0d1a/ajQ0HCu8s5U.jpg">
            <a:hlinkClick r:id="" action="ppaction://hlinkshowjump?jump=nextslide"/>
            <a:hlinkHover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 l="6442" t="5719" r="85582" b="4906"/>
          <a:stretch>
            <a:fillRect/>
          </a:stretch>
        </p:blipFill>
        <p:spPr bwMode="auto">
          <a:xfrm>
            <a:off x="285720" y="642918"/>
            <a:ext cx="619140" cy="4905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76381" t="9624" r="14416" b="4472"/>
          <a:stretch>
            <a:fillRect/>
          </a:stretch>
        </p:blipFill>
        <p:spPr bwMode="auto">
          <a:xfrm>
            <a:off x="6357950" y="1071546"/>
            <a:ext cx="714380" cy="4714908"/>
          </a:xfrm>
          <a:prstGeom prst="rect">
            <a:avLst/>
          </a:prstGeom>
          <a:noFill/>
        </p:spPr>
      </p:pic>
      <p:pic>
        <p:nvPicPr>
          <p:cNvPr id="3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67731" t="6500" r="23067" b="4993"/>
          <a:stretch>
            <a:fillRect/>
          </a:stretch>
        </p:blipFill>
        <p:spPr bwMode="auto">
          <a:xfrm>
            <a:off x="5643570" y="857232"/>
            <a:ext cx="714380" cy="4857784"/>
          </a:xfrm>
          <a:prstGeom prst="rect">
            <a:avLst/>
          </a:prstGeom>
          <a:noFill/>
        </p:spPr>
      </p:pic>
      <p:pic>
        <p:nvPicPr>
          <p:cNvPr id="4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59326" t="6326" r="32392" b="5166"/>
          <a:stretch>
            <a:fillRect/>
          </a:stretch>
        </p:blipFill>
        <p:spPr bwMode="auto">
          <a:xfrm>
            <a:off x="5000628" y="857232"/>
            <a:ext cx="642942" cy="4857784"/>
          </a:xfrm>
          <a:prstGeom prst="rect">
            <a:avLst/>
          </a:prstGeom>
          <a:noFill/>
        </p:spPr>
      </p:pic>
      <p:pic>
        <p:nvPicPr>
          <p:cNvPr id="5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41596" t="5979" r="49201" b="5514"/>
          <a:stretch>
            <a:fillRect/>
          </a:stretch>
        </p:blipFill>
        <p:spPr bwMode="auto">
          <a:xfrm>
            <a:off x="3643306" y="785794"/>
            <a:ext cx="714380" cy="4857760"/>
          </a:xfrm>
          <a:prstGeom prst="rect">
            <a:avLst/>
          </a:prstGeom>
          <a:noFill/>
        </p:spPr>
      </p:pic>
      <p:pic>
        <p:nvPicPr>
          <p:cNvPr id="6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22945" t="5632" r="67852" b="4559"/>
          <a:stretch>
            <a:fillRect/>
          </a:stretch>
        </p:blipFill>
        <p:spPr bwMode="auto">
          <a:xfrm>
            <a:off x="2143108" y="785794"/>
            <a:ext cx="714380" cy="4929222"/>
          </a:xfrm>
          <a:prstGeom prst="rect">
            <a:avLst/>
          </a:prstGeom>
          <a:noFill/>
        </p:spPr>
      </p:pic>
      <p:pic>
        <p:nvPicPr>
          <p:cNvPr id="7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14540" t="5719" r="76257" b="7336"/>
          <a:stretch>
            <a:fillRect/>
          </a:stretch>
        </p:blipFill>
        <p:spPr bwMode="auto">
          <a:xfrm>
            <a:off x="1428728" y="785794"/>
            <a:ext cx="714380" cy="4772068"/>
          </a:xfrm>
          <a:prstGeom prst="rect">
            <a:avLst/>
          </a:prstGeom>
          <a:noFill/>
        </p:spPr>
      </p:pic>
      <p:pic>
        <p:nvPicPr>
          <p:cNvPr id="8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6442" t="5719" r="85582" b="4906"/>
          <a:stretch>
            <a:fillRect/>
          </a:stretch>
        </p:blipFill>
        <p:spPr bwMode="auto">
          <a:xfrm>
            <a:off x="785786" y="785794"/>
            <a:ext cx="619140" cy="4905420"/>
          </a:xfrm>
          <a:prstGeom prst="rect">
            <a:avLst/>
          </a:prstGeom>
          <a:noFill/>
        </p:spPr>
      </p:pic>
      <p:pic>
        <p:nvPicPr>
          <p:cNvPr id="9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32270" t="7107" r="57607" b="4385"/>
          <a:stretch>
            <a:fillRect/>
          </a:stretch>
        </p:blipFill>
        <p:spPr bwMode="auto">
          <a:xfrm>
            <a:off x="2857488" y="857232"/>
            <a:ext cx="785818" cy="4857784"/>
          </a:xfrm>
          <a:prstGeom prst="rect">
            <a:avLst/>
          </a:prstGeom>
          <a:noFill/>
        </p:spPr>
      </p:pic>
      <p:pic>
        <p:nvPicPr>
          <p:cNvPr id="10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49694" t="4417" r="41103" b="4472"/>
          <a:stretch>
            <a:fillRect/>
          </a:stretch>
        </p:blipFill>
        <p:spPr bwMode="auto">
          <a:xfrm>
            <a:off x="4286248" y="714356"/>
            <a:ext cx="714380" cy="5000660"/>
          </a:xfrm>
          <a:prstGeom prst="rect">
            <a:avLst/>
          </a:prstGeom>
          <a:noFill/>
        </p:spPr>
      </p:pic>
      <p:pic>
        <p:nvPicPr>
          <p:cNvPr id="11" name="Picture 2" descr="https://sun1-24.userapi.com/c858416/v858416599/1b0d1a/ajQ0HCu8s5U.jpg"/>
          <p:cNvPicPr>
            <a:picLocks noChangeAspect="1" noChangeArrowheads="1"/>
          </p:cNvPicPr>
          <p:nvPr/>
        </p:nvPicPr>
        <p:blipFill>
          <a:blip r:embed="rId2" cstate="print"/>
          <a:srcRect l="85584" t="5719" r="6134" b="4472"/>
          <a:stretch>
            <a:fillRect/>
          </a:stretch>
        </p:blipFill>
        <p:spPr bwMode="auto">
          <a:xfrm>
            <a:off x="7072330" y="857232"/>
            <a:ext cx="64294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-214337"/>
            <a:ext cx="80010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для развития мышления</a:t>
            </a:r>
          </a:p>
          <a:p>
            <a:pPr algn="ctr"/>
            <a:r>
              <a:rPr lang="ru-RU" sz="2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Превращение</a:t>
            </a:r>
          </a:p>
          <a:p>
            <a:pPr algn="ctr"/>
            <a:endParaRPr lang="ru-RU" sz="28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1-28.userapi.com/TtPo63z_dEK0UkGnqHs0wHi4C8y5NzBPTFaN6Q/aK05epO1j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64294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67" t="34043" r="57778" b="44681"/>
          <a:stretch>
            <a:fillRect/>
          </a:stretch>
        </p:blipFill>
        <p:spPr bwMode="auto">
          <a:xfrm>
            <a:off x="7572396" y="557214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93" t="8227" r="18680" b="75815"/>
          <a:stretch>
            <a:fillRect/>
          </a:stretch>
        </p:blipFill>
        <p:spPr bwMode="auto">
          <a:xfrm>
            <a:off x="7500958" y="3357562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74" t="10071" r="58370" b="71692"/>
          <a:stretch>
            <a:fillRect/>
          </a:stretch>
        </p:blipFill>
        <p:spPr bwMode="auto">
          <a:xfrm>
            <a:off x="7572396" y="21429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8" t="35320" r="78667" b="45531"/>
          <a:stretch>
            <a:fillRect/>
          </a:stretch>
        </p:blipFill>
        <p:spPr bwMode="auto">
          <a:xfrm>
            <a:off x="7572396" y="1214422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1-17.userapi.com/COesxweeieENMk1YEQaaXJh_UCHbmNf_nRNRLA/jYlaSeczy7c.jpg"/>
          <p:cNvPicPr/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6667" t="8511" r="37777" b="70213"/>
          <a:stretch>
            <a:fillRect/>
          </a:stretch>
        </p:blipFill>
        <p:spPr bwMode="auto">
          <a:xfrm>
            <a:off x="7500958" y="250030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l="7408" t="9220" r="79259" b="69503"/>
          <a:stretch>
            <a:fillRect/>
          </a:stretch>
        </p:blipFill>
        <p:spPr bwMode="auto">
          <a:xfrm>
            <a:off x="7500958" y="4572008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929454" y="35716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142873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264318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364331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457200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564357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00324 L -0.24896 0.2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57483 0.525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22222E-6 L -0.57499 0.12616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7037E-7 L -0.2441 3.7037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85185E-6 L -0.58282 -0.37801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3629 -0.13657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1-85.userapi.com/ID_K4nTcwYeK__dbvNxllBC8dxauBAhlOcHVCQ/uJZ3KlKdpD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57150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53" t="63265" r="16981" b="18367"/>
          <a:stretch>
            <a:fillRect/>
          </a:stretch>
        </p:blipFill>
        <p:spPr bwMode="auto">
          <a:xfrm>
            <a:off x="7715272" y="5357826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64" t="62994" r="58742" b="18639"/>
          <a:stretch>
            <a:fillRect/>
          </a:stretch>
        </p:blipFill>
        <p:spPr bwMode="auto">
          <a:xfrm>
            <a:off x="7643834" y="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22" t="34150" r="17484" b="43401"/>
          <a:stretch>
            <a:fillRect/>
          </a:stretch>
        </p:blipFill>
        <p:spPr bwMode="auto">
          <a:xfrm>
            <a:off x="7572396" y="2928934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02" t="60408" r="38490" b="17143"/>
          <a:stretch>
            <a:fillRect/>
          </a:stretch>
        </p:blipFill>
        <p:spPr bwMode="auto">
          <a:xfrm>
            <a:off x="7643834" y="92867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8" t="62177" r="78364" b="15374"/>
          <a:stretch>
            <a:fillRect/>
          </a:stretch>
        </p:blipFill>
        <p:spPr bwMode="auto">
          <a:xfrm>
            <a:off x="7715272" y="4143380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1-17.userapi.com/COesxweeieENMk1YEQaaXJh_UCHbmNf_nRNRLA/jYlaSeczy7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35" t="35060" r="37107" b="44218"/>
          <a:stretch>
            <a:fillRect/>
          </a:stretch>
        </p:blipFill>
        <p:spPr bwMode="auto">
          <a:xfrm>
            <a:off x="7572396" y="200024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86578" y="28572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071546"/>
            <a:ext cx="4187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214311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321468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28625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528638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556E-6 C -0.01146 0.00116 -0.02292 0.00163 -0.0342 0.00348 C -0.03767 0.00394 -0.04167 0.00441 -0.04462 0.00695 C -0.04878 0.01042 -0.05069 0.01806 -0.05521 0.02107 C -0.0651 0.02755 -0.07413 0.03612 -0.0842 0.04214 C -0.10087 0.05209 -0.11927 0.05695 -0.13681 0.06297 C -0.15885 0.07038 -0.1809 0.07894 -0.2026 0.08774 C -0.21076 0.09098 -0.21927 0.09214 -0.22622 0.09816 C -0.22882 0.10047 -0.23125 0.10348 -0.2342 0.1051 C -0.24392 0.11089 -0.25556 0.11482 -0.2658 0.11922 C -0.26944 0.12084 -0.27257 0.12431 -0.27639 0.12616 C -0.28524 0.13056 -0.29583 0.1338 -0.30521 0.13681 C -0.31771 0.14792 -0.33264 0.15093 -0.34722 0.15441 C -0.35747 0.16783 -0.36875 0.17153 -0.3816 0.17894 C -0.38524 0.18103 -0.38819 0.18473 -0.39201 0.18589 C -0.40243 0.18936 -0.41319 0.18936 -0.42361 0.19283 C -0.45174 0.21181 -0.47309 0.24075 -0.49722 0.26667 C -0.50521 0.27524 -0.5151 0.27987 -0.52361 0.28774 C -0.53281 0.30626 -0.54462 0.31922 -0.56042 0.32616 C -0.56563 0.33079 -0.57413 0.33218 -0.57622 0.34028 C -0.57986 0.35487 -0.57726 0.34769 -0.5842 0.36135 C -0.5901 0.38519 -0.58594 0.40394 -0.57361 0.42107 C -0.56962 0.43728 -0.56285 0.44005 -0.5526 0.44908 C -0.53819 0.47709 -0.56076 0.43589 -0.5316 0.47362 C -0.5276 0.47894 -0.52378 0.4845 -0.5184 0.48774 C -0.50382 0.49653 -0.48385 0.5051 -0.4684 0.5088 C -0.42483 0.50417 -0.38715 0.50024 -0.34201 0.49816 C -0.33941 0.497 -0.33646 0.497 -0.3342 0.49468 C -0.32917 0.48959 -0.32101 0.47709 -0.32101 0.47709 C -0.31736 0.45718 -0.31684 0.46135 -0.32101 0.43496 C -0.32222 0.42778 -0.32448 0.42084 -0.32622 0.4139 C -0.32708 0.41042 -0.32882 0.40348 -0.32882 0.40348 C -0.32569 0.38612 -0.32882 0.39283 -0.32101 0.38241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-0.00886 0.00232 -0.0184 0.00162 -0.02639 0.00694 C -0.03299 0.01134 -0.03698 0.02107 -0.04219 0.02801 C -0.04445 0.03102 -0.04757 0.03218 -0.05 0.03495 C -0.05469 0.04051 -0.05886 0.04676 -0.0632 0.05255 C -0.06545 0.05556 -0.06615 0.06019 -0.06858 0.06296 C -0.07326 0.06852 -0.07969 0.07107 -0.0842 0.07708 C -0.08767 0.08171 -0.09479 0.0912 -0.09479 0.0912 C -0.09913 0.1088 -0.11094 0.11505 -0.1158 0.13333 C -0.12083 0.15208 -0.12691 0.17037 -0.1316 0.18935 C -0.13542 0.20463 -0.13229 0.20486 -0.13698 0.21736 C -0.13837 0.22107 -0.14097 0.22407 -0.14219 0.22801 C -0.14445 0.23472 -0.1474 0.24907 -0.1474 0.24907 C -0.14826 0.29468 -0.14774 0.34028 -0.15 0.38588 C -0.15052 0.39722 -0.15764 0.4162 -0.16059 0.42801 C -0.16233 0.43495 -0.16597 0.44907 -0.16597 0.44907 C -0.16945 0.48079 -0.16667 0.46597 -0.17379 0.49468 C -0.17552 0.50162 -0.17604 0.50857 -0.1816 0.51227 C -0.18229 0.51273 -0.20139 0.52083 -0.20538 0.52269 C -0.20816 0.52384 -0.2132 0.52616 -0.2132 0.52616 C -0.26146 0.56944 -0.21424 0.52986 -0.3658 0.53681 C -0.37396 0.53727 -0.3816 0.5419 -0.38958 0.54375 C -0.4257 0.56273 -0.46684 0.55579 -0.50538 0.56134 C -0.52379 0.56019 -0.54236 0.56088 -0.56059 0.55787 C -0.56372 0.55741 -0.56563 0.55255 -0.56858 0.55069 C -0.58472 0.53982 -0.60556 0.51898 -0.61858 0.50162 C -0.61945 0.49815 -0.61979 0.49444 -0.62118 0.4912 C -0.62656 0.47917 -0.63108 0.48819 -0.61858 0.47708 C -0.61597 0.47824 -0.61059 0.48056 -0.61059 0.48056 " pathEditMode="relative" ptsTypes="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14815E-6 C -0.01007 -0.00439 -0.01632 -0.01319 -0.02639 -0.01759 C -0.03733 -0.03217 -0.05035 -0.03796 -0.0632 -0.04907 C -0.07674 -0.07662 -0.0592 -0.04398 -0.07639 -0.06666 C -0.07865 -0.06967 -0.07952 -0.07384 -0.0816 -0.07708 C -0.0849 -0.08217 -0.08941 -0.08564 -0.09219 -0.0912 C -0.09879 -0.10486 -0.10729 -0.11805 -0.1158 -0.12986 C -0.11962 -0.15555 -0.12379 -0.18148 -0.12899 -0.20694 C -0.13646 -0.24398 -0.13038 -0.21504 -0.13941 -0.23865 C -0.14219 -0.24606 -0.14306 -0.25532 -0.14479 -0.26319 C -0.14722 -0.2743 -0.15365 -0.30949 -0.1632 -0.31574 C -0.18299 -0.3287 -0.2 -0.34166 -0.22101 -0.35092 C -0.23594 -0.35763 -0.25261 -0.35324 -0.2684 -0.35439 C -0.27101 -0.35555 -0.27361 -0.35694 -0.27639 -0.35787 C -0.28333 -0.36041 -0.2974 -0.36481 -0.2974 -0.36481 C -0.29844 -0.36481 -0.37014 -0.3655 -0.39479 -0.35787 C -0.41493 -0.35162 -0.43195 -0.34074 -0.45261 -0.3368 C -0.48958 -0.32083 -0.52396 -0.31851 -0.5632 -0.31574 C -0.57083 -0.31226 -0.57917 -0.31249 -0.58681 -0.30879 C -0.59045 -0.30694 -0.59583 -0.29444 -0.5974 -0.2912 C -0.6 -0.15671 -0.56667 -0.15787 -0.60261 -0.15787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C -0.0184 0.00231 -0.03767 0.00301 -0.05538 0.01065 C -0.0835 0.00949 -0.11146 0.00903 -0.13958 0.00717 C -0.15868 0.00579 -0.17205 -0.00278 -0.19218 -0.00347 C -0.24236 -0.00533 -0.29218 -0.00579 -0.34218 -0.00695 C -0.35798 -0.0081 -0.37378 -0.0088 -0.38958 -0.01042 C -0.40573 -0.01227 -0.421 -0.02084 -0.4368 -0.02454 C -0.45764 -0.02963 -0.47899 -0.03148 -0.5 -0.03496 C -0.5335 -0.04954 -0.55625 -0.04051 -0.59739 -0.03843 C -0.6 -0.03727 -0.60347 -0.0375 -0.60538 -0.03496 C -0.61336 -0.02454 -0.60017 -0.00347 -0.59479 0.0037 C -0.59253 0.00671 -0.58923 0.00787 -0.5868 0.01065 C -0.57916 0.01944 -0.56979 0.03935 -0.55798 0.04213 C -0.5467 0.04467 -0.53524 0.04444 -0.52378 0.0456 C -0.49132 0.04444 -0.45885 0.04421 -0.42639 0.04213 C -0.42361 0.0419 -0.42066 0.04097 -0.4184 0.03866 C -0.41198 0.03194 -0.40659 0.01597 -0.4026 0.00717 C -0.3993 4.44444E-6 -0.39218 -0.01389 -0.39218 -0.01389 C -0.38507 -0.04329 -0.39496 -0.0081 -0.3842 -0.03148 C -0.37708 -0.04676 -0.37621 -0.06551 -0.3684 -0.08056 C -0.36354 -0.10046 -0.36649 -0.0875 -0.36059 -0.11921 C -0.35972 -0.12431 -0.35677 -0.12847 -0.35538 -0.13334 C -0.35434 -0.13681 -0.35173 -0.15347 -0.35 -0.15787 C -0.34705 -0.16528 -0.34305 -0.17199 -0.33958 -0.17894 C -0.33784 -0.18241 -0.3342 -0.18935 -0.3342 -0.18935 C -0.33246 -0.1963 -0.33073 -0.20347 -0.32899 -0.21042 C -0.32812 -0.21389 -0.32639 -0.22107 -0.32639 -0.22107 C -0.32465 -0.23773 -0.32309 -0.26551 -0.3158 -0.28056 C -0.31007 -0.29213 -0.31059 -0.28704 -0.31059 -0.29468 " pathEditMode="relative" ptsTypes="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7.40741E-7 C -0.01353 0.00254 -0.02378 0.00648 -0.0368 0.01064 C -0.04201 0.01527 -0.04739 0.0199 -0.0526 0.02453 C -0.05537 0.02685 -0.06041 0.03171 -0.06041 0.03171 C -0.07239 0.05486 -0.08749 0.06666 -0.1026 0.08426 C -0.10728 0.08958 -0.11058 0.09722 -0.11579 0.10185 C -0.1184 0.10416 -0.12117 0.10601 -0.1236 0.10879 C -0.12881 0.11458 -0.13419 0.12037 -0.1394 0.12638 C -0.14409 0.13194 -0.14704 0.14027 -0.1526 0.14398 C -0.15972 0.14861 -0.16492 0.15138 -0.171 0.15787 C -0.17291 0.15995 -0.17395 0.16365 -0.17638 0.16504 C -0.18124 0.16828 -0.1868 0.16967 -0.19218 0.17199 C -0.19478 0.17314 -0.20017 0.17546 -0.20017 0.17546 C -0.21267 0.1868 -0.22708 0.18958 -0.24201 0.19305 C -0.26805 0.1993 -0.29478 0.20231 -0.32117 0.20717 C -0.32465 0.20787 -0.32812 0.20972 -0.33159 0.21064 C -0.34218 0.21319 -0.36319 0.21759 -0.36319 0.21759 C -0.42499 0.21527 -0.48576 0.21134 -0.54739 0.20717 C -0.59027 0.18703 -0.64791 0.1912 -0.6894 0.18958 C -0.70069 0.18194 -0.71162 0.17963 -0.7236 0.17546 C -0.73715 0.16365 -0.74965 0.15578 -0.76319 0.14398 C -0.76631 0.1412 -0.76822 0.13657 -0.771 0.13333 C -0.80086 0.09907 -0.75833 0.1537 -0.79478 0.10532 C -0.80225 0.09537 -0.80937 0.08518 -0.81579 0.07384 C -0.81961 0.06713 -0.82621 0.05277 -0.82621 0.05277 C -0.83003 0.03703 -0.83593 0.02222 -0.84461 0.01064 C -0.85086 -0.01366 -0.84617 -0.0051 -0.8552 -0.0176 C -0.85919 -0.04977 -0.85555 -0.08033 -0.8526 -0.11227 C -0.85017 -0.13912 -0.85225 -0.14838 -0.84201 -0.16829 C -0.8361 -0.20047 -0.82326 -0.22385 -0.80781 -0.24908 C -0.80069 -0.26088 -0.80364 -0.25949 -0.79739 -0.27362 C -0.79253 -0.28449 -0.7868 -0.29468 -0.78159 -0.3051 C -0.77985 -0.30857 -0.77621 -0.31574 -0.77621 -0.31574 C -0.77048 -0.33889 -0.7611 -0.32824 -0.7526 -0.35093 C -0.75086 -0.35556 -0.74999 -0.36088 -0.74739 -0.36482 C -0.74531 -0.36806 -0.74201 -0.36922 -0.7394 -0.37176 C -0.72881 -0.38334 -0.721 -0.3919 -0.70781 -0.39653 C -0.69218 -0.39399 -0.68037 -0.39167 -0.66597 -0.38588 C -0.66041 -0.3838 -0.6552 -0.38125 -0.64999 -0.37894 C -0.64739 -0.37778 -0.64201 -0.37547 -0.64201 -0.37547 C -0.62951 -0.35834 -0.62083 -0.35695 -0.61041 -0.33681 C -0.60676 -0.3213 -0.59878 -0.30996 -0.59478 -0.29468 C -0.59739 -0.27362 -0.59531 -0.26667 -0.61041 -0.25949 C -0.60763 -0.24098 -0.61215 -0.24213 -0.6052 -0.24213 " pathEditMode="relative" ptsTypes="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-0.01406 -0.0125 -0.02569 -0.02569 -0.03958 -0.03866 C -0.04479 -0.04352 -0.0493 -0.05 -0.05538 -0.05278 C -0.05798 -0.05393 -0.06076 -0.0544 -0.06319 -0.05625 C -0.08055 -0.06898 -0.09375 -0.08819 -0.11319 -0.09491 C -0.13489 -0.11366 -0.1559 -0.13217 -0.17899 -0.14745 C -0.18177 -0.1493 -0.18402 -0.15278 -0.1868 -0.1544 C -0.20538 -0.16551 -0.22482 -0.16828 -0.24479 -0.17199 C -0.26527 -0.18102 -0.27934 -0.17893 -0.3026 -0.17893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get-pdb/1927213/7db9773c-95c8-4517-a40a-4646c62b4d9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59592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позволяет научить детей связно, последовательно, грамматически правильно излагать свои мысли, рассказывать о различных событиях из окружающей и своей жизни, обогащает словарный запас.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ae8/0019d477-0c11b0f7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2.ppt-online.org/files2/slide/h/hVKYpwDLXIul5od3GvHazNmeC0EbUZgnityWMf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sun1-86.userapi.com/c543105/v543105086/63a9a/BZYTkCC4J6Q.jpg"/>
          <p:cNvPicPr/>
          <p:nvPr/>
        </p:nvPicPr>
        <p:blipFill>
          <a:blip r:embed="rId2" cstate="print"/>
          <a:srcRect l="4001" t="4166" r="6666"/>
          <a:stretch>
            <a:fillRect/>
          </a:stretch>
        </p:blipFill>
        <p:spPr bwMode="auto">
          <a:xfrm>
            <a:off x="4000496" y="0"/>
            <a:ext cx="4786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>
            <a:off x="4714876" y="2071678"/>
            <a:ext cx="3357586" cy="785818"/>
          </a:xfrm>
          <a:prstGeom prst="triangle">
            <a:avLst>
              <a:gd name="adj" fmla="val 52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43438" y="2857496"/>
          <a:ext cx="3357585" cy="364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95"/>
                <a:gridCol w="1119195"/>
                <a:gridCol w="1119195"/>
              </a:tblGrid>
              <a:tr h="873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31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44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31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5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0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«Заселение домика»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Задание ребенку: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— Посмотри на этот домик. В нем 5 этажей. На каждом этаже живут три жильца: звезда, акула, дельфин.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71678"/>
            <a:ext cx="42148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Самый верхний этаж, пятый, уже заселен. Давай вместе заселим четвертый этаж, так, чтобы порядок заселения был другой, не такой, как на пятом этаже и т.д.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https://sun1-27.userapi.com/eFq0Cd4ot4IzcImqk_6HtxVIDxGcYf749_Qv0g/aMmexegcXh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857256" cy="62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1-22.userapi.com/pgWqwUTEUiWM50dZTXRqN6y9_kYs1n7LOJR0Wg/m6EDODKLIH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000372"/>
            <a:ext cx="830763" cy="6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1-93.userapi.com/8YAdm4FoPKbYwzUVadb-G8S_MVr2sisc0vtBXg/LU-zkzpaa4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928934"/>
            <a:ext cx="7426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un1-27.userapi.com/eFq0Cd4ot4IzcImqk_6HtxVIDxGcYf749_Qv0g/aMmexegcXh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6072206"/>
            <a:ext cx="857256" cy="62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sun1-27.userapi.com/eFq0Cd4ot4IzcImqk_6HtxVIDxGcYf749_Qv0g/aMmexegcXh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143512"/>
            <a:ext cx="857256" cy="62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un1-27.userapi.com/eFq0Cd4ot4IzcImqk_6HtxVIDxGcYf749_Qv0g/aMmexegcXh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000636"/>
            <a:ext cx="857256" cy="62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sun1-22.userapi.com/pgWqwUTEUiWM50dZTXRqN6y9_kYs1n7LOJR0Wg/m6EDODKLIH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000768"/>
            <a:ext cx="830763" cy="6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sun1-22.userapi.com/pgWqwUTEUiWM50dZTXRqN6y9_kYs1n7LOJR0Wg/m6EDODKLIH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6000768"/>
            <a:ext cx="830763" cy="6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un1-22.userapi.com/pgWqwUTEUiWM50dZTXRqN6y9_kYs1n7LOJR0Wg/m6EDODKLIH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71942"/>
            <a:ext cx="830763" cy="6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sun1-22.userapi.com/pgWqwUTEUiWM50dZTXRqN6y9_kYs1n7LOJR0Wg/m6EDODKLIH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500570"/>
            <a:ext cx="830763" cy="6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sun1-93.userapi.com/8YAdm4FoPKbYwzUVadb-G8S_MVr2sisc0vtBXg/LU-zkzpaa4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6000768"/>
            <a:ext cx="7426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un1-93.userapi.com/8YAdm4FoPKbYwzUVadb-G8S_MVr2sisc0vtBXg/LU-zkzpaa4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786190"/>
            <a:ext cx="7426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sun1-93.userapi.com/8YAdm4FoPKbYwzUVadb-G8S_MVr2sisc0vtBXg/LU-zkzpaa4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7426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sun1-93.userapi.com/8YAdm4FoPKbYwzUVadb-G8S_MVr2sisc0vtBXg/LU-zkzpaa4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929198"/>
            <a:ext cx="7426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 большие шары так, чтобы маленький шар был между желтым и красным, а зеленый был рядом с красным.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ttps://im0-tub-ru.yandex.net/i?id=e542738325a7880a6a4670bdebd8af5c&amp;n=33&amp;w=63&amp;h=1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643314"/>
            <a:ext cx="1000132" cy="2365393"/>
          </a:xfrm>
          <a:prstGeom prst="rect">
            <a:avLst/>
          </a:prstGeom>
          <a:noFill/>
        </p:spPr>
      </p:pic>
      <p:pic>
        <p:nvPicPr>
          <p:cNvPr id="37896" name="Picture 8" descr="https://i.pinimg.com/736x/3a/2a/31/3a2a3165d2a469de9762ff537663a1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4706" t="5252" r="11765" b="17717"/>
          <a:stretch>
            <a:fillRect/>
          </a:stretch>
        </p:blipFill>
        <p:spPr bwMode="auto">
          <a:xfrm>
            <a:off x="2214546" y="1428736"/>
            <a:ext cx="1785950" cy="3143272"/>
          </a:xfrm>
          <a:prstGeom prst="rect">
            <a:avLst/>
          </a:prstGeom>
          <a:noFill/>
        </p:spPr>
      </p:pic>
      <p:pic>
        <p:nvPicPr>
          <p:cNvPr id="37898" name="Picture 10" descr="https://thumbs.dreamstime.com/b/%D0%B6%D0%B5%D0%BB%D1%82%D1%8B%D0%B9-%D1%86%D0%B2%D0%B5%D1%82-%D0%B2%D0%BE%D0%B7%D0%B4%D1%83%D1%88%D0%BD%D0%BE%D0%B3%D0%BE-%D1%88%D0%B0%D1%80%D0%B0-118374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/>
          <a:stretch>
            <a:fillRect/>
          </a:stretch>
        </p:blipFill>
        <p:spPr bwMode="auto">
          <a:xfrm>
            <a:off x="6929454" y="928670"/>
            <a:ext cx="2000264" cy="3214710"/>
          </a:xfrm>
          <a:prstGeom prst="rect">
            <a:avLst/>
          </a:prstGeom>
          <a:noFill/>
        </p:spPr>
      </p:pic>
      <p:pic>
        <p:nvPicPr>
          <p:cNvPr id="37900" name="Picture 12" descr="https://thumbs.dreamstime.com/b/%D0%BF%D1%80%D0%B0%D0%B7%D0%B4%D0%BD%D0%B8%D1%87%D0%BD%D1%8B%D0%B5-%D0%B7%D0%B5%D0%BB%D0%B5%D0%BD%D1%8B%D0%B5-%D0%BF%D1%80%D0%BE%D0%B7%D1%80%D0%B0%D1%87%D0%BD%D1%8B%D0%B5-%D0%B2%D0%BE%D0%B7%D0%B4%D1%83%D1%88%D0%BD%D1%8B%D0%B5-%D1%88%D0%B0%D1%80%D1%8B-%D0%BD%D0%B0%D0%B3%D0%BD%D0%B5%D1%82%D0%B0%D0%BB%D0%B8-%D0%B3%D0%B5%D0%BB%D0%B8%D0%B9-%D1%81-11681905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47" t="3890" r="61555" b="25365"/>
          <a:stretch>
            <a:fillRect/>
          </a:stretch>
        </p:blipFill>
        <p:spPr bwMode="auto">
          <a:xfrm>
            <a:off x="4286248" y="2857496"/>
            <a:ext cx="2500330" cy="3387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hlinkClick r:id="rId3"/>
              </a:rPr>
              <a:t>ПОДБЕРИ ЗАПЛАТКУ К КАРТИНКЕ. </a:t>
            </a:r>
            <a:br>
              <a:rPr lang="ru-RU" sz="1800" dirty="0" smtClean="0">
                <a:hlinkClick r:id="rId3"/>
              </a:rPr>
            </a:br>
            <a:r>
              <a:rPr lang="ru-RU" sz="1800" dirty="0" smtClean="0">
                <a:hlinkClick r:id="rId3"/>
              </a:rPr>
              <a:t>ИГРА НА РАЗВИТИЕ ВНИМАНИЯ, ЛОГИЧЕСКОГО МЫШЛЕНИЯ </a:t>
            </a:r>
            <a:endParaRPr lang="ru-RU" sz="1800" dirty="0"/>
          </a:p>
        </p:txBody>
      </p:sp>
      <p:pic>
        <p:nvPicPr>
          <p:cNvPr id="7" name="Picture 2" descr="https://sun1-22.userapi.com/o2tgGfgoLXZMgCwFLyF3qvaB5ci2IdKrNBHCrw/HJeFyFYhZq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26" t="9031" b="54843"/>
          <a:stretch>
            <a:fillRect/>
          </a:stretch>
        </p:blipFill>
        <p:spPr bwMode="auto">
          <a:xfrm>
            <a:off x="2357422" y="1928802"/>
            <a:ext cx="1857388" cy="2000264"/>
          </a:xfrm>
          <a:prstGeom prst="rect">
            <a:avLst/>
          </a:prstGeom>
          <a:noFill/>
        </p:spPr>
      </p:pic>
      <p:pic>
        <p:nvPicPr>
          <p:cNvPr id="8" name="Picture 2" descr="https://sun1-22.userapi.com/o2tgGfgoLXZMgCwFLyF3qvaB5ci2IdKrNBHCrw/HJeFyFYhZq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26" t="51547"/>
          <a:stretch>
            <a:fillRect/>
          </a:stretch>
        </p:blipFill>
        <p:spPr bwMode="auto">
          <a:xfrm>
            <a:off x="0" y="2285992"/>
            <a:ext cx="1857388" cy="2682848"/>
          </a:xfrm>
          <a:prstGeom prst="rect">
            <a:avLst/>
          </a:prstGeom>
          <a:noFill/>
        </p:spPr>
      </p:pic>
      <p:pic>
        <p:nvPicPr>
          <p:cNvPr id="9" name="Picture 4" descr="https://sun1-96.userapi.com/HBZdaRimWGWhWRlS7XTyDmqAs2Y-RTIUPlXRfA/t5emaRgyC3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41" t="52612" r="634" b="6403"/>
          <a:stretch>
            <a:fillRect/>
          </a:stretch>
        </p:blipFill>
        <p:spPr bwMode="auto">
          <a:xfrm>
            <a:off x="3857620" y="2928934"/>
            <a:ext cx="1857388" cy="2286040"/>
          </a:xfrm>
          <a:prstGeom prst="rect">
            <a:avLst/>
          </a:prstGeom>
          <a:noFill/>
        </p:spPr>
      </p:pic>
      <p:pic>
        <p:nvPicPr>
          <p:cNvPr id="10" name="Picture 4" descr="https://sun1-96.userapi.com/HBZdaRimWGWhWRlS7XTyDmqAs2Y-RTIUPlXRfA/t5emaRgyC3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95" r="-352" b="54286"/>
          <a:stretch>
            <a:fillRect/>
          </a:stretch>
        </p:blipFill>
        <p:spPr bwMode="auto">
          <a:xfrm>
            <a:off x="5715008" y="1214422"/>
            <a:ext cx="1857388" cy="2642919"/>
          </a:xfrm>
          <a:prstGeom prst="rect">
            <a:avLst/>
          </a:prstGeom>
          <a:noFill/>
        </p:spPr>
      </p:pic>
      <p:pic>
        <p:nvPicPr>
          <p:cNvPr id="12" name="Picture 4" descr="https://sun1-96.userapi.com/HBZdaRimWGWhWRlS7XTyDmqAs2Y-RTIUPlXRfA/t5emaRgyC3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05" r="51020" b="6874"/>
          <a:stretch>
            <a:fillRect/>
          </a:stretch>
        </p:blipFill>
        <p:spPr bwMode="auto">
          <a:xfrm>
            <a:off x="7072330" y="3214686"/>
            <a:ext cx="1790800" cy="1928826"/>
          </a:xfrm>
          <a:prstGeom prst="rect">
            <a:avLst/>
          </a:prstGeom>
          <a:noFill/>
        </p:spPr>
      </p:pic>
      <p:pic>
        <p:nvPicPr>
          <p:cNvPr id="13" name="Picture 6" descr="https://sun1-29.userapi.com/bjC6Vz3K3J7voul-O_dbsa0MI9uOOuHhiopFhA/JQHfZklTrz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t="30952" r="69930" b="52381"/>
          <a:stretch>
            <a:fillRect/>
          </a:stretch>
        </p:blipFill>
        <p:spPr bwMode="auto">
          <a:xfrm>
            <a:off x="3286116" y="5643578"/>
            <a:ext cx="1269696" cy="1000132"/>
          </a:xfrm>
          <a:prstGeom prst="rect">
            <a:avLst/>
          </a:prstGeom>
          <a:noFill/>
        </p:spPr>
      </p:pic>
      <p:pic>
        <p:nvPicPr>
          <p:cNvPr id="16" name="Picture 6" descr="https://sun1-29.userapi.com/bjC6Vz3K3J7voul-O_dbsa0MI9uOOuHhiopFhA/JQHfZklTrz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64976" t="5080" r="2536" b="79680"/>
          <a:stretch>
            <a:fillRect/>
          </a:stretch>
        </p:blipFill>
        <p:spPr bwMode="auto">
          <a:xfrm>
            <a:off x="285720" y="5572140"/>
            <a:ext cx="1178727" cy="785818"/>
          </a:xfrm>
          <a:prstGeom prst="rect">
            <a:avLst/>
          </a:prstGeom>
          <a:noFill/>
        </p:spPr>
      </p:pic>
      <p:pic>
        <p:nvPicPr>
          <p:cNvPr id="1030" name="Picture 6" descr="https://sun1-29.userapi.com/bjC6Vz3K3J7voul-O_dbsa0MI9uOOuHhiopFhA/JQHfZklTrz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5529" r="39600" b="80000"/>
          <a:stretch>
            <a:fillRect/>
          </a:stretch>
        </p:blipFill>
        <p:spPr bwMode="auto">
          <a:xfrm>
            <a:off x="1857356" y="5429264"/>
            <a:ext cx="1000132" cy="1214446"/>
          </a:xfrm>
          <a:prstGeom prst="rect">
            <a:avLst/>
          </a:prstGeom>
          <a:noFill/>
        </p:spPr>
      </p:pic>
      <p:pic>
        <p:nvPicPr>
          <p:cNvPr id="17" name="Picture 6" descr="https://sun1-95.userapi.com/Y0nVuqLSiEzL2hXYLSHDRbxtUDHLGSJ08u9EXw/wCXfjv4Jg3Q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6363" t="53307" r="36364" b="27503"/>
          <a:stretch>
            <a:fillRect/>
          </a:stretch>
        </p:blipFill>
        <p:spPr bwMode="auto">
          <a:xfrm>
            <a:off x="7000892" y="5572140"/>
            <a:ext cx="1143008" cy="1066807"/>
          </a:xfrm>
          <a:prstGeom prst="rect">
            <a:avLst/>
          </a:prstGeom>
          <a:noFill/>
        </p:spPr>
      </p:pic>
      <p:pic>
        <p:nvPicPr>
          <p:cNvPr id="20" name="Picture 6" descr="https://sun1-95.userapi.com/Y0nVuqLSiEzL2hXYLSHDRbxtUDHLGSJ08u9EXw/wCXfjv4Jg3Q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71" t="28571" r="3759" b="52381"/>
          <a:stretch>
            <a:fillRect/>
          </a:stretch>
        </p:blipFill>
        <p:spPr bwMode="auto">
          <a:xfrm>
            <a:off x="5143504" y="5500702"/>
            <a:ext cx="1000132" cy="100013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85786" y="6286520"/>
            <a:ext cx="70723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285718" y="6410187"/>
            <a:ext cx="11430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6519446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6519446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519446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6519446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4005 C 0.02396 -0.05417 0.04045 -0.07616 0.06111 -0.0919 C 0.06406 -0.09422 0.06632 -0.09792 0.06944 -0.09931 C 0.08142 -0.10463 0.09601 -0.10602 0.10833 -0.11042 C 0.12535 -0.11667 0.13472 -0.12593 0.15 -0.13264 C 0.16424 -0.15162 0.15486 -0.14144 0.18056 -0.15857 C 0.22361 -0.18727 0.17205 -0.16227 0.21389 -0.18079 C 0.21701 -0.18218 0.21927 -0.18588 0.22222 -0.1882 C 0.23941 -0.20162 0.25538 -0.2176 0.27222 -0.23264 C 0.27865 -0.24537 0.2849 -0.25371 0.29444 -0.26227 C 0.30799 -0.28959 0.32326 -0.31505 0.33889 -0.34005 C 0.34097 -0.34352 0.34288 -0.34723 0.34444 -0.35116 C 0.34583 -0.35463 0.34514 -0.35949 0.34722 -0.36227 C 0.34931 -0.36505 0.35295 -0.36412 0.35556 -0.36598 C 0.38021 -0.38241 0.33698 -0.37037 0.39722 -0.37709 C 0.41302 -0.37593 0.42847 -0.37616 0.44444 -0.37338 C 0.45417 -0.37153 0.46736 -0.36181 0.47778 -0.35857 C 0.49566 -0.33473 0.47622 -0.35672 0.49427 -0.34375 C 0.51024 -0.33218 0.51927 -0.31968 0.53611 -0.31412 C 0.56128 -0.29167 0.55608 -0.2963 0.59167 -0.2919 C 0.62726 -0.29676 0.61285 -0.28681 0.63611 -0.31783 C 0.6408 -0.32408 0.65278 -0.33264 0.65278 -0.33241 C 0.66875 -0.36459 0.64757 -0.32709 0.66667 -0.34746 C 0.66927 -0.35024 0.66979 -0.35556 0.67222 -0.35857 C 0.68403 -0.37223 0.68576 -0.37199 0.69722 -0.37709 C 0.7158 -0.40186 0.73889 -0.42894 0.76389 -0.44005 C 0.77691 -0.43843 0.79236 -0.44329 0.80278 -0.43264 C 0.80903 -0.42616 0.81944 -0.41042 0.81944 -0.41019 C 0.82031 -0.40672 0.82257 -0.40324 0.82222 -0.39931 C 0.82014 -0.37454 0.81163 -0.37408 0.8 -0.35857 C 0.79358 -0.33287 0.79444 -0.34422 0.79444 -0.32524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" y="-2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-0.00191 -0.0037 -0.00521 -0.00671 -0.00555 -0.01111 C -0.00625 -0.02222 -0.00399 -0.03333 -0.00278 -0.04444 C -0.00208 -0.05069 -0.00208 -0.0574 1.38889E-6 -0.06296 C 0.00174 -0.06759 0.00556 -0.07037 0.00833 -0.07407 C 0.0132 -0.09375 0.01233 -0.10416 0.02778 -0.11111 C 0.03681 -0.12916 0.05313 -0.15324 0.06667 -0.16666 C 0.07031 -0.17037 0.07448 -0.17338 0.07778 -0.17777 C 0.08021 -0.18101 0.08108 -0.18564 0.08333 -0.18888 C 0.09722 -0.20972 0.09566 -0.20717 0.10833 -0.21851 C 0.11667 -0.23518 0.12656 -0.24838 0.13889 -0.25926 C 0.16111 -0.3037 0.12691 -0.23819 0.15278 -0.27777 C 0.16094 -0.29027 0.16788 -0.3081 0.175 -0.32222 C 0.17691 -0.32592 0.17778 -0.33078 0.18056 -0.33333 C 0.18333 -0.33588 0.18646 -0.33773 0.18889 -0.34074 C 0.19479 -0.34768 0.19896 -0.35717 0.20556 -0.36296 C 0.21736 -0.37338 0.22691 -0.38564 0.23889 -0.39629 C 0.24167 -0.39884 0.24722 -0.4037 0.24722 -0.4037 C 0.25365 -0.40254 0.26077 -0.4037 0.26667 -0.4 C 0.27136 -0.39722 0.27344 -0.38935 0.27778 -0.38518 C 0.28021 -0.38287 0.28333 -0.38263 0.28611 -0.38148 C 0.3 -0.36296 0.31389 -0.34444 0.32778 -0.32592 C 0.33333 -0.31851 0.33889 -0.31111 0.34445 -0.3037 C 0.34722 -0.3 0.35278 -0.29259 0.35278 -0.29259 C 0.35747 -0.27384 0.3625 -0.28078 0.375 -0.26666 C 0.38368 -0.25694 0.38177 -0.25463 0.39167 -0.24814 C 0.40208 -0.2412 0.41424 -0.23865 0.425 -0.23333 C 0.42882 -0.23148 0.43229 -0.22801 0.43611 -0.22592 C 0.43889 -0.2243 0.44167 -0.22338 0.44445 -0.22222 C 0.45261 -0.22314 0.48229 -0.21944 0.48889 -0.23333 C 0.49566 -0.24768 0.4967 -0.26898 0.5 -0.28518 C 0.50156 -0.29282 0.50556 -0.3074 0.50556 -0.3074 C 0.49757 -0.35 0.50868 -0.29745 0.49722 -0.33333 C 0.49184 -0.35 0.49705 -0.3449 0.49167 -0.35926 C 0.48559 -0.37546 0.48611 -0.36481 0.48611 -0.37407 " pathEditMode="relative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C -0.01736 -0.02315 -0.02257 -0.05023 -0.02777 -0.08148 C -0.0302 -0.09653 -0.03142 -0.09097 -0.03611 -0.10741 C -0.03906 -0.11806 -0.04062 -0.13866 -0.04166 -0.14815 C -0.0408 -0.16412 -0.04045 -0.18032 -0.03889 -0.1963 C -0.03802 -0.20556 -0.03281 -0.21412 -0.03055 -0.22222 C -0.02708 -0.23426 -0.02534 -0.24699 -0.02222 -0.25926 C -0.01823 -0.275 -0.01684 -0.29144 -0.01389 -0.30741 C -0.0118 -0.31806 -0.00642 -0.32708 -0.00277 -0.33704 C 0.00018 -0.34491 0.00469 -0.35185 0.00834 -0.35926 C 0.01025 -0.36296 0.01059 -0.36921 0.01389 -0.37037 C 0.02778 -0.375 0.02136 -0.37245 0.03334 -0.37778 C 0.0599 -0.37338 0.05278 -0.37593 0.07223 -0.36296 C 0.07483 -0.36111 0.07795 -0.36111 0.08056 -0.35926 C 0.10157 -0.34375 0.09011 -0.34444 0.1 -0.34444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-0.02552 -0.01134 0.01424 0.00764 -0.01945 -0.01482 C -0.02465 -0.01829 -0.03125 -0.01783 -0.03611 -0.02222 C -0.03889 -0.02477 -0.04132 -0.02778 -0.04445 -0.02963 C -0.04983 -0.03287 -0.05625 -0.03264 -0.06111 -0.03704 C -0.07257 -0.04722 -0.06615 -0.04329 -0.08056 -0.04815 C -0.08663 -0.05347 -0.09115 -0.06134 -0.09722 -0.06667 C -0.11649 -0.0838 -0.09427 -0.0544 -0.11389 -0.07778 C -0.12622 -0.09236 -0.13212 -0.1081 -0.14722 -0.11482 C -0.1632 -0.13611 -0.14722 -0.11713 -0.16667 -0.13334 C -0.17951 -0.14398 -0.18958 -0.15857 -0.20278 -0.17037 C -0.20608 -0.17338 -0.20816 -0.17801 -0.21111 -0.18148 C -0.24149 -0.21621 -0.19688 -0.1588 -0.23889 -0.21482 C -0.25955 -0.24236 -0.23594 -0.21968 -0.25556 -0.23704 C -0.26198 -0.24977 -0.26823 -0.2581 -0.27778 -0.26667 C -0.29149 -0.29421 -0.2875 -0.28009 -0.29167 -0.30741 C -0.28854 -0.32871 -0.29097 -0.32037 -0.28611 -0.33334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C -0.01371 -0.01366 -0.02361 -0.02408 -0.03612 -0.04074 C -0.05799 -0.06991 -0.02275 -0.03264 -0.05001 -0.06297 C -0.05886 -0.07292 -0.07239 -0.07431 -0.08055 -0.08519 C -0.09635 -0.10625 -0.08108 -0.08936 -0.09722 -0.1 C -0.10956 -0.10811 -0.11754 -0.12269 -0.13056 -0.12963 C -0.15591 -0.14329 -0.18959 -0.14167 -0.2139 -0.14445 C -0.21962 -0.14514 -0.22518 -0.14723 -0.23056 -0.14815 C -0.24167 -0.14977 -0.25278 -0.15093 -0.2639 -0.15186 C -0.31008 -0.15556 -0.35504 -0.15533 -0.40001 -0.17037 C -0.41615 -0.18658 -0.42327 -0.18287 -0.44167 -0.1926 C -0.46476 -0.20486 -0.43924 -0.19699 -0.46945 -0.20371 C -0.49115 -0.21528 -0.5132 -0.21852 -0.53629 -0.22223 C -0.55226 -0.23658 -0.54115 -0.22871 -0.57223 -0.23704 C -0.58907 -0.24144 -0.60521 -0.25093 -0.62223 -0.25556 C -0.64081 -0.2544 -0.65938 -0.25463 -0.67778 -0.25186 C -0.68369 -0.25093 -0.6889 -0.24699 -0.69445 -0.24445 C -0.69723 -0.24329 -0.70278 -0.24074 -0.70278 -0.24074 C -0.71112 -0.2419 -0.71962 -0.24167 -0.72778 -0.24445 C -0.73716 -0.24769 -0.74115 -0.26227 -0.74723 -0.27037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9.userapi.com/c858324/v858324598/194a1e/lHg2QzSYdg4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85720" y="3286124"/>
            <a:ext cx="2500330" cy="3223984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«Составим букет»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игры.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Водящий предлагает составить букет из цветов, располагая внизу более крупные цветы, а повыше — мелкие.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ходе игры посчитать: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 число цветов в каждом букете;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 число белых (красных) цветов;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 число ромашек (роз, гвоздик);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 число больших (маленьких) цветов и т. 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st4.depositphotos.com/3202415/26655/v/950/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643422"/>
            <a:ext cx="2214578" cy="2214578"/>
          </a:xfrm>
          <a:prstGeom prst="rect">
            <a:avLst/>
          </a:prstGeom>
          <a:noFill/>
        </p:spPr>
      </p:pic>
      <p:pic>
        <p:nvPicPr>
          <p:cNvPr id="38916" name="Picture 4" descr="https://i.pinimg.com/originals/11/5e/24/115e24ba2aab369cdf06410f69d60a5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1954" y="3071810"/>
            <a:ext cx="2188474" cy="2857520"/>
          </a:xfrm>
          <a:prstGeom prst="rect">
            <a:avLst/>
          </a:prstGeom>
          <a:noFill/>
        </p:spPr>
      </p:pic>
      <p:pic>
        <p:nvPicPr>
          <p:cNvPr id="38918" name="Picture 6" descr="http://juicep.ru/i/217/1/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9F8"/>
              </a:clrFrom>
              <a:clrTo>
                <a:srgbClr val="F8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071678"/>
            <a:ext cx="849001" cy="1000132"/>
          </a:xfrm>
          <a:prstGeom prst="rect">
            <a:avLst/>
          </a:prstGeom>
          <a:noFill/>
        </p:spPr>
      </p:pic>
      <p:pic>
        <p:nvPicPr>
          <p:cNvPr id="38922" name="Picture 10" descr="http://angelstarcreations.com/linda/holidays/roses/rose0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714752"/>
            <a:ext cx="1714482" cy="2815560"/>
          </a:xfrm>
          <a:prstGeom prst="rect">
            <a:avLst/>
          </a:prstGeom>
          <a:noFill/>
        </p:spPr>
      </p:pic>
      <p:pic>
        <p:nvPicPr>
          <p:cNvPr id="9" name="Picture 4" descr="https://i.pinimg.com/originals/11/5e/24/115e24ba2aab369cdf06410f69d60a5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000480"/>
            <a:ext cx="2188474" cy="2857520"/>
          </a:xfrm>
          <a:prstGeom prst="rect">
            <a:avLst/>
          </a:prstGeom>
          <a:noFill/>
        </p:spPr>
      </p:pic>
      <p:pic>
        <p:nvPicPr>
          <p:cNvPr id="10" name="Picture 4" descr="https://i.pinimg.com/originals/11/5e/24/115e24ba2aab369cdf06410f69d60a5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571876"/>
            <a:ext cx="2188474" cy="2857520"/>
          </a:xfrm>
          <a:prstGeom prst="rect">
            <a:avLst/>
          </a:prstGeom>
          <a:noFill/>
        </p:spPr>
      </p:pic>
      <p:pic>
        <p:nvPicPr>
          <p:cNvPr id="11" name="Picture 6" descr="http://juicep.ru/i/217/1/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9F8"/>
              </a:clrFrom>
              <a:clrTo>
                <a:srgbClr val="F8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3558" y="3643314"/>
            <a:ext cx="849001" cy="1000132"/>
          </a:xfrm>
          <a:prstGeom prst="rect">
            <a:avLst/>
          </a:prstGeom>
          <a:noFill/>
        </p:spPr>
      </p:pic>
      <p:pic>
        <p:nvPicPr>
          <p:cNvPr id="12" name="Picture 6" descr="http://juicep.ru/i/217/1/5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9F8"/>
              </a:clrFrom>
              <a:clrTo>
                <a:srgbClr val="F8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8556" y="3000372"/>
            <a:ext cx="1030929" cy="1214446"/>
          </a:xfrm>
          <a:prstGeom prst="rect">
            <a:avLst/>
          </a:prstGeom>
          <a:noFill/>
        </p:spPr>
      </p:pic>
      <p:pic>
        <p:nvPicPr>
          <p:cNvPr id="13" name="Picture 2" descr="https://st4.depositphotos.com/3202415/26655/v/950/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22" y="1357298"/>
            <a:ext cx="2214578" cy="2214578"/>
          </a:xfrm>
          <a:prstGeom prst="rect">
            <a:avLst/>
          </a:prstGeom>
          <a:noFill/>
        </p:spPr>
      </p:pic>
      <p:pic>
        <p:nvPicPr>
          <p:cNvPr id="14" name="Picture 2" descr="https://st4.depositphotos.com/3202415/26655/v/950/depositphotos_266559060-stock-illustration-chamomile-cartoon-sty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50057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2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28605"/>
            <a:ext cx="4500594" cy="60537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14357"/>
            <a:ext cx="3643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Учить детей запоминать предметы, развивать зрительную память и мышление.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858180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Учить детей различать неправильные сюжеты. 	Развивать логическое мышление, развитие 	речи, умение рассуждать.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Цель:</a:t>
            </a:r>
            <a:r>
              <a:rPr lang="ru-RU" sz="2800"/>
              <a:t> </a:t>
            </a:r>
            <a:r>
              <a:rPr lang="ru-RU" sz="2800">
                <a:solidFill>
                  <a:schemeClr val="accent2"/>
                </a:solidFill>
              </a:rPr>
              <a:t>Развивать у детей логическое мышление, умение рассуждать, анализировать.</a:t>
            </a:r>
          </a:p>
        </p:txBody>
      </p:sp>
      <p:pic>
        <p:nvPicPr>
          <p:cNvPr id="37893" name="Picture 5" descr="cd373cd1bf2b766a06b9e98242b8001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692150"/>
            <a:ext cx="646113" cy="533400"/>
          </a:xfrm>
          <a:prstGeom prst="rect">
            <a:avLst/>
          </a:prstGeom>
          <a:noFill/>
        </p:spPr>
      </p:pic>
      <p:pic>
        <p:nvPicPr>
          <p:cNvPr id="37894" name="Picture 6" descr="img2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557338"/>
            <a:ext cx="3122613" cy="2374900"/>
          </a:xfrm>
          <a:prstGeom prst="rect">
            <a:avLst/>
          </a:prstGeom>
          <a:noFill/>
        </p:spPr>
      </p:pic>
      <p:pic>
        <p:nvPicPr>
          <p:cNvPr id="37895" name="Picture 7" descr="img2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076700"/>
            <a:ext cx="3419475" cy="2581275"/>
          </a:xfrm>
          <a:prstGeom prst="rect">
            <a:avLst/>
          </a:prstGeom>
          <a:noFill/>
        </p:spPr>
      </p:pic>
      <p:pic>
        <p:nvPicPr>
          <p:cNvPr id="37896" name="Picture 8" descr="img2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557338"/>
            <a:ext cx="3241675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3.infourok.ru/uploads/ex/0e6d/00058cac-0618df6e/hello_html_m6b5642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sun1-91.userapi.com/S1eXoDgfJus8l11BuP9-vdQh5293eDvDjxgxrw/j633D71YtWo.jpg"/>
          <p:cNvPicPr>
            <a:picLocks noChangeAspect="1" noChangeArrowheads="1"/>
          </p:cNvPicPr>
          <p:nvPr/>
        </p:nvPicPr>
        <p:blipFill>
          <a:blip r:embed="rId4" cstate="print"/>
          <a:srcRect r="50781" b="57079"/>
          <a:stretch>
            <a:fillRect/>
          </a:stretch>
        </p:blipFill>
        <p:spPr bwMode="auto">
          <a:xfrm>
            <a:off x="928662" y="857232"/>
            <a:ext cx="2237260" cy="2772672"/>
          </a:xfrm>
          <a:prstGeom prst="rect">
            <a:avLst/>
          </a:prstGeom>
          <a:noFill/>
        </p:spPr>
      </p:pic>
      <p:pic>
        <p:nvPicPr>
          <p:cNvPr id="5" name="Picture 6" descr="https://sun1-29.userapi.com/bjC6Vz3K3J7voul-O_dbsa0MI9uOOuHhiopFhA/JQHfZklTrz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ECE9"/>
              </a:clrFrom>
              <a:clrTo>
                <a:srgbClr val="EAECE9">
                  <a:alpha val="0"/>
                </a:srgbClr>
              </a:clrTo>
            </a:clrChange>
          </a:blip>
          <a:srcRect l="33871" t="27238" r="37096" b="55738"/>
          <a:stretch>
            <a:fillRect/>
          </a:stretch>
        </p:blipFill>
        <p:spPr bwMode="auto">
          <a:xfrm>
            <a:off x="6500826" y="4429132"/>
            <a:ext cx="1428760" cy="1071570"/>
          </a:xfrm>
          <a:prstGeom prst="rect">
            <a:avLst/>
          </a:prstGeom>
          <a:noFill/>
        </p:spPr>
      </p:pic>
      <p:pic>
        <p:nvPicPr>
          <p:cNvPr id="6" name="Picture 4" descr="https://sun1-96.userapi.com/HBZdaRimWGWhWRlS7XTyDmqAs2Y-RTIUPlXRfA/t5emaRgyC3A.jpg"/>
          <p:cNvPicPr>
            <a:picLocks noChangeAspect="1" noChangeArrowheads="1"/>
          </p:cNvPicPr>
          <p:nvPr/>
        </p:nvPicPr>
        <p:blipFill>
          <a:blip r:embed="rId6" cstate="print"/>
          <a:srcRect t="6818" r="51554" b="57730"/>
          <a:stretch>
            <a:fillRect/>
          </a:stretch>
        </p:blipFill>
        <p:spPr bwMode="auto">
          <a:xfrm>
            <a:off x="6715140" y="2000240"/>
            <a:ext cx="1785949" cy="1857388"/>
          </a:xfrm>
          <a:prstGeom prst="rect">
            <a:avLst/>
          </a:prstGeom>
          <a:noFill/>
        </p:spPr>
      </p:pic>
      <p:pic>
        <p:nvPicPr>
          <p:cNvPr id="7" name="Picture 6" descr="https://sun1-29.userapi.com/bjC6Vz3K3J7voul-O_dbsa0MI9uOOuHhiopFhA/JQHfZklTrz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BE9EC"/>
              </a:clrFrom>
              <a:clrTo>
                <a:srgbClr val="EBE9EC">
                  <a:alpha val="0"/>
                </a:srgbClr>
              </a:clrTo>
            </a:clrChange>
          </a:blip>
          <a:srcRect l="3871" t="4086" r="69031" b="79571"/>
          <a:stretch>
            <a:fillRect/>
          </a:stretch>
        </p:blipFill>
        <p:spPr bwMode="auto">
          <a:xfrm>
            <a:off x="1285852" y="4643446"/>
            <a:ext cx="1071570" cy="785818"/>
          </a:xfrm>
          <a:prstGeom prst="rect">
            <a:avLst/>
          </a:prstGeom>
          <a:noFill/>
        </p:spPr>
      </p:pic>
      <p:pic>
        <p:nvPicPr>
          <p:cNvPr id="8" name="Picture 2" descr="https://sun1-22.userapi.com/o2tgGfgoLXZMgCwFLyF3qvaB5ci2IdKrNBHCrw/HJeFyFYhZqc.jpg"/>
          <p:cNvPicPr>
            <a:picLocks noChangeAspect="1" noChangeArrowheads="1"/>
          </p:cNvPicPr>
          <p:nvPr/>
        </p:nvPicPr>
        <p:blipFill>
          <a:blip r:embed="rId7" cstate="print"/>
          <a:srcRect t="53363" r="51162"/>
          <a:stretch>
            <a:fillRect/>
          </a:stretch>
        </p:blipFill>
        <p:spPr bwMode="auto">
          <a:xfrm>
            <a:off x="5143504" y="2000240"/>
            <a:ext cx="1526544" cy="2071702"/>
          </a:xfrm>
          <a:prstGeom prst="rect">
            <a:avLst/>
          </a:prstGeom>
          <a:noFill/>
        </p:spPr>
      </p:pic>
      <p:pic>
        <p:nvPicPr>
          <p:cNvPr id="9" name="Picture 6" descr="https://sun1-95.userapi.com/Y0nVuqLSiEzL2hXYLSHDRbxtUDHLGSJ08u9EXw/wCXfjv4Jg3Q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AEAEC"/>
              </a:clrFrom>
              <a:clrTo>
                <a:srgbClr val="EAEAEC">
                  <a:alpha val="0"/>
                </a:srgbClr>
              </a:clrTo>
            </a:clrChange>
          </a:blip>
          <a:srcRect l="3024" t="53191" r="66738" b="29788"/>
          <a:stretch>
            <a:fillRect/>
          </a:stretch>
        </p:blipFill>
        <p:spPr bwMode="auto">
          <a:xfrm>
            <a:off x="3000364" y="4786322"/>
            <a:ext cx="910835" cy="728668"/>
          </a:xfrm>
          <a:prstGeom prst="rect">
            <a:avLst/>
          </a:prstGeom>
          <a:noFill/>
        </p:spPr>
      </p:pic>
      <p:pic>
        <p:nvPicPr>
          <p:cNvPr id="12" name="Picture 2" descr="https://sun1-91.userapi.com/S1eXoDgfJus8l11BuP9-vdQh5293eDvDjxgxrw/j633D71YtWo.jpg"/>
          <p:cNvPicPr>
            <a:picLocks noChangeAspect="1" noChangeArrowheads="1"/>
          </p:cNvPicPr>
          <p:nvPr/>
        </p:nvPicPr>
        <p:blipFill>
          <a:blip r:embed="rId4" cstate="print"/>
          <a:srcRect l="53907" t="57703" b="8282"/>
          <a:stretch>
            <a:fillRect/>
          </a:stretch>
        </p:blipFill>
        <p:spPr bwMode="auto">
          <a:xfrm>
            <a:off x="3428992" y="1714488"/>
            <a:ext cx="2000232" cy="2097811"/>
          </a:xfrm>
          <a:prstGeom prst="rect">
            <a:avLst/>
          </a:prstGeom>
          <a:noFill/>
        </p:spPr>
      </p:pic>
      <p:pic>
        <p:nvPicPr>
          <p:cNvPr id="18" name="Picture 6" descr="https://sun1-29.userapi.com/bjC6Vz3K3J7voul-O_dbsa0MI9uOOuHhiopFhA/JQHfZklTrz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5065" t="52379" r="37662" b="28431"/>
          <a:stretch>
            <a:fillRect/>
          </a:stretch>
        </p:blipFill>
        <p:spPr bwMode="auto">
          <a:xfrm>
            <a:off x="4643438" y="4429132"/>
            <a:ext cx="1237283" cy="135729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71604" y="550070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557214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557214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550070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0347 C 0.01459 -0.02176 0.04844 -0.03657 0.08629 -0.04792 C 0.09636 -0.05093 0.09514 -0.05347 0.10573 -0.05903 C 0.12587 -0.06991 0.14653 -0.07847 0.16684 -0.08866 C 0.17153 -0.09097 0.17622 -0.09306 0.18073 -0.09607 C 0.18368 -0.09815 0.18594 -0.10162 0.18906 -0.10347 C 0.20052 -0.11019 0.21406 -0.11088 0.22518 -0.11829 C 0.23993 -0.12801 0.25573 -0.13773 0.2724 -0.14051 C 0.30278 -0.1456 0.37344 -0.14699 0.39184 -0.14792 C 0.46077 -0.1632 0.52361 -0.15741 0.5974 -0.15903 C 0.60104 -0.16019 0.60538 -0.15972 0.60851 -0.16273 C 0.61615 -0.17014 0.62222 -0.1882 0.62518 -0.19977 C 0.62188 -0.22176 0.61806 -0.23889 0.60573 -0.25532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92 C 0.00521 -0.00996 0.00573 -0.0125 0.01372 -0.0213 C 0.02379 -0.03264 0.02136 -0.02454 0.03038 -0.03982 C 0.03455 -0.04676 0.03681 -0.05579 0.04149 -0.06204 C 0.04427 -0.06574 0.0474 -0.06922 0.04983 -0.07315 C 0.05191 -0.07662 0.05295 -0.08125 0.05538 -0.08426 C 0.05538 -0.08426 0.07622 -0.10278 0.08038 -0.10649 C 0.10122 -0.125 0.07795 -0.10949 0.09427 -0.12871 C 0.10712 -0.14375 0.13108 -0.1625 0.14705 -0.17315 C 0.16997 -0.18843 0.13976 -0.16297 0.16372 -0.18426 C 0.19358 -0.18102 0.21372 -0.17801 0.24149 -0.16574 C 0.24705 -0.1632 0.25295 -0.16181 0.25816 -0.15834 C 0.26563 -0.15348 0.28038 -0.14352 0.28038 -0.14352 C 0.29427 -0.14468 0.30816 -0.14514 0.32205 -0.14723 C 0.325 -0.14769 0.3283 -0.14815 0.33038 -0.15093 C 0.33247 -0.15371 0.33229 -0.15834 0.33316 -0.16204 C 0.33229 -0.17199 0.33333 -0.18264 0.33038 -0.19167 C 0.32917 -0.19514 0.32465 -0.19352 0.32205 -0.19537 C 0.3191 -0.19746 0.31649 -0.20024 0.31372 -0.20278 C 0.30851 -0.2132 0.30643 -0.22732 0.29983 -0.23612 C 0.2974 -0.23936 0.2941 -0.24074 0.29149 -0.24352 C 0.28854 -0.24676 0.28663 -0.25209 0.28316 -0.25463 C 0.27813 -0.25834 0.26649 -0.26204 0.26649 -0.26204 C 0.24427 -0.25463 0.25816 -0.26204 0.26372 -0.25463 C 0.2658 -0.25186 0.26441 -0.2463 0.26649 -0.24352 C 0.26945 -0.23959 0.27465 -0.24005 0.27761 -0.23612 " pathEditMode="relative" ptsTypes="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463 C 0.00937 0.03148 0.0092 0.0375 0.01302 0.02037 C 0.01475 0.01296 0.01857 -0.00185 0.01857 -0.00162 C 0.01562 -0.04213 0.01649 -0.03472 0.00746 -0.06481 C 0.00521 -0.07199 0.00451 -0.08009 0.00191 -0.08704 C -0.00764 -0.1125 -0.0191 -0.13426 -0.02587 -0.16111 C -0.02865 -0.17222 -0.03143 -0.18333 -0.0342 -0.19444 C -0.03785 -0.2088 -0.03663 -0.22361 -0.04532 -0.23519 C -0.05226 -0.24444 -0.06111 -0.24144 -0.06754 -0.25 " pathEditMode="relative" rAng="0" ptsTypes="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-0.02083 C 0.00851 -0.02199 0.00417 -0.02176 0.00104 -0.02453 C -0.00173 -0.02708 -0.00208 -0.0324 -0.00451 -0.03565 C -0.00694 -0.03889 -0.01007 -0.04051 -0.01284 -0.04305 C -0.0283 -0.07407 -0.01927 -0.05903 -0.04062 -0.0875 C -0.0434 -0.0912 -0.04618 -0.0949 -0.04896 -0.09861 C -0.05139 -0.10185 -0.05191 -0.10694 -0.05451 -0.10972 C -0.05677 -0.11227 -0.06007 -0.11227 -0.06284 -0.11342 C -0.10156 -0.15208 -0.14826 -0.17291 -0.19618 -0.18009 C -0.22951 -0.17893 -0.26284 -0.17963 -0.29618 -0.17639 C -0.30208 -0.17592 -0.30729 -0.17153 -0.31284 -0.16898 C -0.31909 -0.1662 -0.32587 -0.1669 -0.33229 -0.16528 C -0.34618 -0.16157 -0.36041 -0.15648 -0.37396 -0.15046 C -0.3934 -0.15162 -0.41284 -0.15208 -0.43229 -0.15416 C -0.44913 -0.15602 -0.46649 -0.16574 -0.48229 -0.17268 C -0.48628 -0.17453 -0.52569 -0.17986 -0.52673 -0.18009 C -0.53524 -0.18287 -0.53975 -0.18264 -0.54618 -0.1912 C -0.56475 -0.21597 -0.53784 -0.19004 -0.56007 -0.20972 C -0.55798 -0.23379 -0.55451 -0.25278 -0.55451 -0.27639 " pathEditMode="relative" rAng="0" ptsTypes="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-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krot.info/uploads/posts/2020-01/1579389040_45-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sun9-58.userapi.com/c857332/v857332782/8a6e6/n2r85sY6roA.jpg"/>
          <p:cNvPicPr>
            <a:picLocks noChangeAspect="1" noChangeArrowheads="1"/>
          </p:cNvPicPr>
          <p:nvPr/>
        </p:nvPicPr>
        <p:blipFill>
          <a:blip r:embed="rId3" cstate="print"/>
          <a:srcRect l="6643" t="5136" r="8325" b="4465"/>
          <a:stretch>
            <a:fillRect/>
          </a:stretch>
        </p:blipFill>
        <p:spPr bwMode="auto">
          <a:xfrm>
            <a:off x="1928794" y="214290"/>
            <a:ext cx="564360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736x/47/42/a4/4742a45e67efda37855a9dc3db9e72ae--stationary-printable-bros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sun9-25.userapi.com/c857332/v857332782/8a709/9ejgZaW22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71480"/>
            <a:ext cx="491823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1.vseosvita.ua/01007cxp-4aee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19458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3957" r="6003" b="30463"/>
          <a:stretch>
            <a:fillRect/>
          </a:stretch>
        </p:blipFill>
        <p:spPr bwMode="auto">
          <a:xfrm>
            <a:off x="1857356" y="1071546"/>
            <a:ext cx="5388869" cy="4500594"/>
          </a:xfrm>
          <a:prstGeom prst="rect">
            <a:avLst/>
          </a:prstGeom>
          <a:noFill/>
        </p:spPr>
      </p:pic>
      <p:pic>
        <p:nvPicPr>
          <p:cNvPr id="4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19658" t="75580" r="67479" b="14486"/>
          <a:stretch>
            <a:fillRect/>
          </a:stretch>
        </p:blipFill>
        <p:spPr bwMode="auto">
          <a:xfrm>
            <a:off x="7572396" y="3929066"/>
            <a:ext cx="928694" cy="571504"/>
          </a:xfrm>
          <a:prstGeom prst="rect">
            <a:avLst/>
          </a:prstGeom>
          <a:noFill/>
        </p:spPr>
      </p:pic>
      <p:pic>
        <p:nvPicPr>
          <p:cNvPr id="5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19526" t="87832" r="67611" b="2234"/>
          <a:stretch>
            <a:fillRect/>
          </a:stretch>
        </p:blipFill>
        <p:spPr bwMode="auto">
          <a:xfrm>
            <a:off x="7643834" y="3286124"/>
            <a:ext cx="928694" cy="571504"/>
          </a:xfrm>
          <a:prstGeom prst="rect">
            <a:avLst/>
          </a:prstGeom>
          <a:noFill/>
        </p:spPr>
      </p:pic>
      <p:pic>
        <p:nvPicPr>
          <p:cNvPr id="6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37204" t="75249" r="53891" b="13576"/>
          <a:stretch>
            <a:fillRect/>
          </a:stretch>
        </p:blipFill>
        <p:spPr bwMode="auto">
          <a:xfrm>
            <a:off x="7786710" y="5072074"/>
            <a:ext cx="642942" cy="642942"/>
          </a:xfrm>
          <a:prstGeom prst="rect">
            <a:avLst/>
          </a:prstGeom>
          <a:noFill/>
        </p:spPr>
      </p:pic>
      <p:pic>
        <p:nvPicPr>
          <p:cNvPr id="7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35093" t="87501" r="53033" b="2565"/>
          <a:stretch>
            <a:fillRect/>
          </a:stretch>
        </p:blipFill>
        <p:spPr bwMode="auto">
          <a:xfrm>
            <a:off x="7715272" y="4572008"/>
            <a:ext cx="857256" cy="571504"/>
          </a:xfrm>
          <a:prstGeom prst="rect">
            <a:avLst/>
          </a:prstGeom>
          <a:noFill/>
        </p:spPr>
      </p:pic>
      <p:pic>
        <p:nvPicPr>
          <p:cNvPr id="8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49803" t="87335" r="38323" b="2731"/>
          <a:stretch>
            <a:fillRect/>
          </a:stretch>
        </p:blipFill>
        <p:spPr bwMode="auto">
          <a:xfrm>
            <a:off x="7643834" y="2500306"/>
            <a:ext cx="857256" cy="571504"/>
          </a:xfrm>
          <a:prstGeom prst="rect">
            <a:avLst/>
          </a:prstGeom>
          <a:noFill/>
        </p:spPr>
      </p:pic>
      <p:pic>
        <p:nvPicPr>
          <p:cNvPr id="9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49671" t="75994" r="37466" b="14072"/>
          <a:stretch>
            <a:fillRect/>
          </a:stretch>
        </p:blipFill>
        <p:spPr bwMode="auto">
          <a:xfrm>
            <a:off x="7786710" y="1071546"/>
            <a:ext cx="714380" cy="571504"/>
          </a:xfrm>
          <a:prstGeom prst="rect">
            <a:avLst/>
          </a:prstGeom>
          <a:noFill/>
        </p:spPr>
      </p:pic>
      <p:pic>
        <p:nvPicPr>
          <p:cNvPr id="10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65371" t="75829" r="23745" b="14238"/>
          <a:stretch>
            <a:fillRect/>
          </a:stretch>
        </p:blipFill>
        <p:spPr bwMode="auto">
          <a:xfrm>
            <a:off x="7715272" y="1785926"/>
            <a:ext cx="785818" cy="571504"/>
          </a:xfrm>
          <a:prstGeom prst="rect">
            <a:avLst/>
          </a:prstGeom>
          <a:noFill/>
        </p:spPr>
      </p:pic>
      <p:pic>
        <p:nvPicPr>
          <p:cNvPr id="11" name="Picture 2" descr="https://sun9-23.userapi.com/c857332/v857332782/8a710/t4ZnfGzaY90.jpg"/>
          <p:cNvPicPr>
            <a:picLocks noChangeAspect="1" noChangeArrowheads="1"/>
          </p:cNvPicPr>
          <p:nvPr/>
        </p:nvPicPr>
        <p:blipFill>
          <a:blip r:embed="rId3" cstate="print"/>
          <a:srcRect l="65239" t="86838" r="21898" b="1986"/>
          <a:stretch>
            <a:fillRect/>
          </a:stretch>
        </p:blipFill>
        <p:spPr bwMode="auto">
          <a:xfrm>
            <a:off x="7786710" y="357166"/>
            <a:ext cx="714380" cy="6429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3108" y="428605"/>
            <a:ext cx="46434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Продолжи ряд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428604"/>
            <a:ext cx="5357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107154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18573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257174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328612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00958" y="392906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72396" y="457200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514351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0.02315 L -0.15435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15746 0.28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-0.02934 -0.00347 -0.03698 -0.00763 -0.0658 -0.00347 C -0.07656 -7.40741E-7 -0.08177 0.00371 -0.08958 0.01389 C -0.09652 0.0419 -0.09826 0.03982 -0.09218 0.07709 C -0.09166 0.08033 -0.08836 0.08149 -0.0868 0.08426 C -0.07135 0.11158 -0.08316 0.09908 -0.0684 0.11227 C -0.06666 0.11551 -0.06146 0.12755 -0.05798 0.12987 C -0.05295 0.13311 -0.04218 0.13681 -0.04218 0.13681 C -0.03871 0.13565 -0.03455 0.13612 -0.03159 0.13334 C -0.02639 0.12871 -0.0184 0.11574 -0.0184 0.11574 C -0.01458 0.09051 -0.00902 0.06644 -0.0026 0.04213 C -0.00104 0.03658 -0.00139 0.03033 -1.11111E-6 0.02454 C 0.00122 0.01945 0.00521 0.01574 0.00521 0.01042 C 0.00521 0.00625 0.00174 0.00348 -1.11111E-6 -7.40741E-7 Z " pathEditMode="relative" ptsTypes="ffffffffffffff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6545 -0.18912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77778E-6 C -0.01666 -0.0074 -0.03298 -0.0155 -0.04999 -0.02106 C -0.08159 -0.01967 -0.11475 -0.02731 -0.14461 -0.01388 C -0.14704 -0.01273 -0.14791 -0.00856 -0.14999 -0.00694 C -0.15242 -0.00509 -0.1552 -0.00462 -0.15781 -0.00347 C -0.16527 0.00626 -0.16423 0.01413 -0.171 0.02454 C -0.1743 0.02964 -0.18159 0.03866 -0.18159 0.03866 C -0.1842 0.05301 -0.1894 0.06297 -0.19201 0.07732 C -0.18958 0.11274 -0.19322 0.13519 -0.16579 0.14746 C -0.16058 0.16829 -0.16753 0.14954 -0.1552 0.16135 C -0.15121 0.16528 -0.14878 0.17176 -0.14461 0.17547 C -0.1368 0.18241 -0.12881 0.18612 -0.121 0.19306 C -0.11944 0.19283 -0.09617 0.19167 -0.0894 0.18612 C -0.08732 0.1845 -0.08611 0.18102 -0.0842 0.17894 C -0.07638 0.17061 -0.06701 0.16575 -0.05781 0.16135 C -0.04687 0.13936 -0.04982 0.12917 -0.04739 0.09839 C -0.04409 0.05579 -0.046 0.08473 -0.04201 0.05278 C -0.0394 0.03149 -0.04183 0.02084 -0.02621 0.01413 C -0.01388 0.00278 -0.02326 0.0095 -0.00781 0.00348 C -0.00242 0.00139 0.0132 -0.00578 0.00799 -0.00347 C 0.00539 -0.00231 0.00261 -0.00115 6.38889E-6 7.77778E-6 Z " pathEditMode="relative" ptsTypes="fffffffffffffffff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-0.02726 -0.00601 -0.05434 -0.003 -0.0816 0.00348 C -0.09271 0.00602 -0.09792 0.00625 -0.10799 0.01042 C -0.11337 0.0125 -0.12379 0.0176 -0.12379 0.0176 C -0.12639 0.02107 -0.12847 0.02524 -0.1316 0.02801 C -0.13386 0.0301 -0.1375 0.02894 -0.13941 0.03149 C -0.14132 0.03403 -0.14045 0.03913 -0.14219 0.04213 C -0.14584 0.04885 -0.15521 0.05973 -0.15521 0.05973 C -0.16163 0.08473 -0.15747 0.07454 -0.1658 0.09121 C -0.17032 0.1095 -0.1724 0.11366 -0.1658 0.14028 C -0.16424 0.14653 -0.15521 0.1544 -0.15521 0.1544 C -0.1507 0.17246 -0.14445 0.17454 -0.1316 0.18588 C -0.12691 0.19005 -0.1158 0.19306 -0.1158 0.19306 C -0.11059 0.1919 -0.10486 0.1926 -0.1 0.18936 C -0.09722 0.1875 -0.09688 0.18218 -0.09479 0.17894 C -0.0757 0.14931 -0.09097 0.17825 -0.079 0.1544 C -0.07604 0.13033 -0.07327 0.11227 -0.06059 0.09468 C -0.05608 0.07639 -0.06094 0.09121 -0.05 0.07362 C -0.04011 0.05788 -0.03368 0.03866 -0.01841 0.03149 C -0.01493 0.02801 -0.01181 0.02385 -0.00799 0.02107 C -0.00556 0.01922 -0.00243 0.01945 2.22222E-6 0.0176 C 0.00208 0.01598 0.00521 0.01366 0.00521 0.01042 C 0.00521 0.00625 0.00173 0.00348 2.22222E-6 -1.48148E-6 Z " pathEditMode="relative" ptsTypes="fffffffffffffffffffffff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L -0.14966 0.05255 " pathEditMode="relative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1806 L -0.15035 -0.160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26431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hlinkClick r:id="rId2"/>
              </a:rPr>
              <a:t>ИГРА НА РАЗВИТИЕ РЕЧИ " ЧТО СНАЧАЛА, А ЧТО ПОТОМ"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hlinkClick r:id="rId2"/>
              </a:rPr>
              <a:t>+ РАЗВИВАЕМ ПОНИМАНИЕ ПРОСТЫХ ПРИЧИННО-СЛЕДСТВЕННЫХ СВЯЗЕЙ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Картинки «Что сначала, что потом?» —предназначенный для развития логического мышления и речи у ребенка. Подборка картинок для составления простых рассказов. Вам необходимо предложить ребенку рассмотреть карточки и распределить их правильно, по порядку «что сначала, а что потом». Можно также попросить ребенка рассказать, что изображено на каждой из картинок, и почему он расположил карточки именно в этом порядке.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9-62.userapi.com/c206828/v206828607/b3e3a/yjb5bpV2SVA.jpg"/>
          <p:cNvPicPr>
            <a:picLocks noChangeAspect="1" noChangeArrowheads="1"/>
          </p:cNvPicPr>
          <p:nvPr/>
        </p:nvPicPr>
        <p:blipFill>
          <a:blip r:embed="rId3" cstate="print"/>
          <a:srcRect l="52632" t="66785" r="5263" b="5716"/>
          <a:stretch>
            <a:fillRect/>
          </a:stretch>
        </p:blipFill>
        <p:spPr bwMode="auto">
          <a:xfrm>
            <a:off x="2428860" y="4000504"/>
            <a:ext cx="2643206" cy="1428760"/>
          </a:xfrm>
          <a:prstGeom prst="rect">
            <a:avLst/>
          </a:prstGeom>
          <a:noFill/>
        </p:spPr>
      </p:pic>
      <p:pic>
        <p:nvPicPr>
          <p:cNvPr id="4" name="Picture 2" descr="https://sun9-62.userapi.com/c206828/v206828607/b3e3a/yjb5bpV2SVA.jpg"/>
          <p:cNvPicPr>
            <a:picLocks noChangeAspect="1" noChangeArrowheads="1"/>
          </p:cNvPicPr>
          <p:nvPr/>
        </p:nvPicPr>
        <p:blipFill>
          <a:blip r:embed="rId3" cstate="print"/>
          <a:srcRect l="52398" t="35095" r="3743" b="35441"/>
          <a:stretch>
            <a:fillRect/>
          </a:stretch>
        </p:blipFill>
        <p:spPr bwMode="auto">
          <a:xfrm>
            <a:off x="5715008" y="3857628"/>
            <a:ext cx="2428892" cy="1357322"/>
          </a:xfrm>
          <a:prstGeom prst="rect">
            <a:avLst/>
          </a:prstGeom>
          <a:noFill/>
        </p:spPr>
      </p:pic>
      <p:pic>
        <p:nvPicPr>
          <p:cNvPr id="5" name="Picture 2" descr="https://sun9-62.userapi.com/c206828/v206828607/b3e3a/yjb5bpV2SVA.jpg"/>
          <p:cNvPicPr>
            <a:picLocks noChangeAspect="1" noChangeArrowheads="1"/>
          </p:cNvPicPr>
          <p:nvPr/>
        </p:nvPicPr>
        <p:blipFill>
          <a:blip r:embed="rId3" cstate="print"/>
          <a:srcRect l="52164" t="1441" r="5731" b="67131"/>
          <a:stretch>
            <a:fillRect/>
          </a:stretch>
        </p:blipFill>
        <p:spPr bwMode="auto">
          <a:xfrm>
            <a:off x="4714876" y="2357430"/>
            <a:ext cx="2643206" cy="1428760"/>
          </a:xfrm>
          <a:prstGeom prst="rect">
            <a:avLst/>
          </a:prstGeom>
          <a:noFill/>
        </p:spPr>
      </p:pic>
      <p:pic>
        <p:nvPicPr>
          <p:cNvPr id="6" name="Picture 2" descr="https://sun9-62.userapi.com/c206828/v206828607/b3e3a/yjb5bpV2SVA.jpg"/>
          <p:cNvPicPr>
            <a:picLocks noChangeAspect="1" noChangeArrowheads="1"/>
          </p:cNvPicPr>
          <p:nvPr/>
        </p:nvPicPr>
        <p:blipFill>
          <a:blip r:embed="rId3" cstate="print"/>
          <a:srcRect l="4561" t="67963" r="51579" b="2573"/>
          <a:stretch>
            <a:fillRect/>
          </a:stretch>
        </p:blipFill>
        <p:spPr bwMode="auto">
          <a:xfrm>
            <a:off x="1428728" y="2357430"/>
            <a:ext cx="2786082" cy="1428760"/>
          </a:xfrm>
          <a:prstGeom prst="rect">
            <a:avLst/>
          </a:prstGeom>
          <a:noFill/>
        </p:spPr>
      </p:pic>
      <p:pic>
        <p:nvPicPr>
          <p:cNvPr id="7" name="Picture 2" descr="https://sun9-62.userapi.com/c206828/v206828607/b3e3a/yjb5bpV2SVA.jpg"/>
          <p:cNvPicPr>
            <a:picLocks noChangeAspect="1" noChangeArrowheads="1"/>
          </p:cNvPicPr>
          <p:nvPr/>
        </p:nvPicPr>
        <p:blipFill>
          <a:blip r:embed="rId3" cstate="print"/>
          <a:srcRect l="6082" t="34309" r="51813" b="34263"/>
          <a:stretch>
            <a:fillRect/>
          </a:stretch>
        </p:blipFill>
        <p:spPr bwMode="auto">
          <a:xfrm>
            <a:off x="4929190" y="5429216"/>
            <a:ext cx="2857520" cy="1428784"/>
          </a:xfrm>
          <a:prstGeom prst="rect">
            <a:avLst/>
          </a:prstGeom>
          <a:noFill/>
        </p:spPr>
      </p:pic>
      <p:pic>
        <p:nvPicPr>
          <p:cNvPr id="8" name="Picture 2" descr="https://sun9-62.userapi.com/c206828/v206828607/b3e3a/yjb5bpV2SVA.jpg"/>
          <p:cNvPicPr>
            <a:picLocks noChangeAspect="1" noChangeArrowheads="1"/>
          </p:cNvPicPr>
          <p:nvPr/>
        </p:nvPicPr>
        <p:blipFill>
          <a:blip r:embed="rId3" cstate="print"/>
          <a:srcRect l="4094" t="2619" r="50292" b="67917"/>
          <a:stretch>
            <a:fillRect/>
          </a:stretch>
        </p:blipFill>
        <p:spPr bwMode="auto">
          <a:xfrm>
            <a:off x="285720" y="5214926"/>
            <a:ext cx="278605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1-27.userapi.com/8RoPEOocnEPvWEW-3TiAeYX-y3ZSx2ehLwDSOQ/M1QuVF0pE4s.jpg"/>
          <p:cNvPicPr>
            <a:picLocks noChangeAspect="1" noChangeArrowheads="1"/>
          </p:cNvPicPr>
          <p:nvPr/>
        </p:nvPicPr>
        <p:blipFill>
          <a:blip r:embed="rId2" cstate="print"/>
          <a:srcRect l="68181" t="53846" r="3977" b="3846"/>
          <a:stretch>
            <a:fillRect/>
          </a:stretch>
        </p:blipFill>
        <p:spPr bwMode="auto">
          <a:xfrm>
            <a:off x="6572264" y="3571876"/>
            <a:ext cx="2000264" cy="2357454"/>
          </a:xfrm>
          <a:prstGeom prst="rect">
            <a:avLst/>
          </a:prstGeom>
          <a:noFill/>
        </p:spPr>
      </p:pic>
      <p:pic>
        <p:nvPicPr>
          <p:cNvPr id="3" name="Picture 2" descr="https://sun1-27.userapi.com/8RoPEOocnEPvWEW-3TiAeYX-y3ZSx2ehLwDSOQ/M1QuVF0pE4s.jpg"/>
          <p:cNvPicPr>
            <a:picLocks noChangeAspect="1" noChangeArrowheads="1"/>
          </p:cNvPicPr>
          <p:nvPr/>
        </p:nvPicPr>
        <p:blipFill>
          <a:blip r:embed="rId2" cstate="print"/>
          <a:srcRect l="34802" t="53847" r="36362" b="5128"/>
          <a:stretch>
            <a:fillRect/>
          </a:stretch>
        </p:blipFill>
        <p:spPr bwMode="auto">
          <a:xfrm>
            <a:off x="6429388" y="785794"/>
            <a:ext cx="2071702" cy="2286016"/>
          </a:xfrm>
          <a:prstGeom prst="rect">
            <a:avLst/>
          </a:prstGeom>
          <a:noFill/>
        </p:spPr>
      </p:pic>
      <p:pic>
        <p:nvPicPr>
          <p:cNvPr id="4" name="Picture 2" descr="https://sun1-27.userapi.com/8RoPEOocnEPvWEW-3TiAeYX-y3ZSx2ehLwDSOQ/M1QuVF0pE4s.jpg"/>
          <p:cNvPicPr>
            <a:picLocks noChangeAspect="1" noChangeArrowheads="1"/>
          </p:cNvPicPr>
          <p:nvPr/>
        </p:nvPicPr>
        <p:blipFill>
          <a:blip r:embed="rId2" cstate="print"/>
          <a:srcRect l="994" t="52564" r="68181" b="3847"/>
          <a:stretch>
            <a:fillRect/>
          </a:stretch>
        </p:blipFill>
        <p:spPr bwMode="auto">
          <a:xfrm>
            <a:off x="3643306" y="928670"/>
            <a:ext cx="2214578" cy="2428868"/>
          </a:xfrm>
          <a:prstGeom prst="rect">
            <a:avLst/>
          </a:prstGeom>
          <a:noFill/>
        </p:spPr>
      </p:pic>
      <p:pic>
        <p:nvPicPr>
          <p:cNvPr id="5" name="Picture 2" descr="https://sun1-27.userapi.com/8RoPEOocnEPvWEW-3TiAeYX-y3ZSx2ehLwDSOQ/M1QuVF0pE4s.jpg"/>
          <p:cNvPicPr>
            <a:picLocks noChangeAspect="1" noChangeArrowheads="1"/>
          </p:cNvPicPr>
          <p:nvPr/>
        </p:nvPicPr>
        <p:blipFill>
          <a:blip r:embed="rId2" cstate="print"/>
          <a:srcRect l="67616" t="3847" r="3548" b="51281"/>
          <a:stretch>
            <a:fillRect/>
          </a:stretch>
        </p:blipFill>
        <p:spPr bwMode="auto">
          <a:xfrm>
            <a:off x="3571868" y="4071942"/>
            <a:ext cx="2071702" cy="2500330"/>
          </a:xfrm>
          <a:prstGeom prst="rect">
            <a:avLst/>
          </a:prstGeom>
          <a:noFill/>
        </p:spPr>
      </p:pic>
      <p:pic>
        <p:nvPicPr>
          <p:cNvPr id="6" name="Picture 2" descr="https://sun1-27.userapi.com/8RoPEOocnEPvWEW-3TiAeYX-y3ZSx2ehLwDSOQ/M1QuVF0pE4s.jpg"/>
          <p:cNvPicPr>
            <a:picLocks noChangeAspect="1" noChangeArrowheads="1"/>
          </p:cNvPicPr>
          <p:nvPr/>
        </p:nvPicPr>
        <p:blipFill>
          <a:blip r:embed="rId2" cstate="print"/>
          <a:srcRect l="34802" t="5128" r="37356" b="51282"/>
          <a:stretch>
            <a:fillRect/>
          </a:stretch>
        </p:blipFill>
        <p:spPr bwMode="auto">
          <a:xfrm>
            <a:off x="1071538" y="3643314"/>
            <a:ext cx="2000264" cy="2428892"/>
          </a:xfrm>
          <a:prstGeom prst="rect">
            <a:avLst/>
          </a:prstGeom>
          <a:noFill/>
        </p:spPr>
      </p:pic>
      <p:pic>
        <p:nvPicPr>
          <p:cNvPr id="7" name="Picture 2" descr="https://sun1-27.userapi.com/8RoPEOocnEPvWEW-3TiAeYX-y3ZSx2ehLwDSOQ/M1QuVF0pE4s.jpg"/>
          <p:cNvPicPr>
            <a:picLocks noChangeAspect="1" noChangeArrowheads="1"/>
          </p:cNvPicPr>
          <p:nvPr/>
        </p:nvPicPr>
        <p:blipFill>
          <a:blip r:embed="rId2" cstate="print"/>
          <a:srcRect l="1326" t="5556" r="68844" b="49573"/>
          <a:stretch>
            <a:fillRect/>
          </a:stretch>
        </p:blipFill>
        <p:spPr bwMode="auto">
          <a:xfrm>
            <a:off x="928662" y="285728"/>
            <a:ext cx="214314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918543/f8911404-89e8-44da-a559-67648f68ecb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Найди шпиона</a:t>
            </a:r>
            <a:r>
              <a:rPr lang="ru-RU" sz="1600" b="1" u="sng" dirty="0" smtClean="0"/>
              <a:t> 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тренировать память и мышление, рисуйте «портреты» увиденных мимолётом подозрительных (и не очень) личностей. А если использовать шаблон с контуром лица — дело пойдёт ещё веселее: дорисовывать многим детям нравится больше, чем рисовать «с нуля».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Правила простые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Рисуем на отдельных листиках лица.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Показываем 1 листик с лицом другому игроку (7-10 секунд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а он по памяти воспроизводит.3. Затем меняемся местами.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1-92.userapi.com/0ibkPwJ0DZOsh3gmvnsqDPxS7K9QutLCyQ-Qlg/Ahz6qVAQB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228</Words>
  <Application>Microsoft Office PowerPoint</Application>
  <PresentationFormat>Экран (4:3)</PresentationFormat>
  <Paragraphs>58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ПОДБЕРИ ЗАПЛАТКУ К КАРТИНКЕ.  ИГРА НА РАЗВИТИЕ ВНИМАНИЯ, ЛОГИЧЕСКОГО МЫШЛЕНИЯ </vt:lpstr>
      <vt:lpstr>Слайд 3</vt:lpstr>
      <vt:lpstr>Слайд 4</vt:lpstr>
      <vt:lpstr>Слайд 5</vt:lpstr>
      <vt:lpstr>Слайд 6</vt:lpstr>
      <vt:lpstr>ИГРА НА РАЗВИТИЕ РЕЧИ " ЧТО СНАЧАЛА, А ЧТО ПОТОМ" + РАЗВИВАЕМ ПОНИМАНИЕ ПРОСТЫХ ПРИЧИННО-СЛЕДСТВЕННЫХ СВЯЗЕЙ Картинки «Что сначала, что потом?» —предназначенный для развития логического мышления и речи у ребенка. Подборка картинок для составления простых рассказов. Вам необходимо предложить ребенку рассмотреть карточки и распределить их правильно, по порядку «что сначала, а что потом». Можно также попросить ребенка рассказать, что изображено на каждой из картинок, и почему он расположил карточки именно в этом порядке.</vt:lpstr>
      <vt:lpstr>Слайд 8</vt:lpstr>
      <vt:lpstr>Найди шпиона   Чтобы тренировать память и мышление, рисуйте «портреты» увиденных мимолётом подозрительных (и не очень) личностей. А если использовать шаблон с контуром лица — дело пойдёт ещё веселее: дорисовывать многим детям нравится больше, чем рисовать «с нуля». Правила простые: 1. Рисуем на отдельных листиках лица. 2. Показываем 1 листик с лицом другому игроку (7-10 секунд), а он по памяти воспроизводит.3. Затем меняемся местами.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Цель: Развивать у детей логическое мышление, умение рассуждать, анализировать.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60</cp:revision>
  <dcterms:created xsi:type="dcterms:W3CDTF">2020-04-04T08:53:14Z</dcterms:created>
  <dcterms:modified xsi:type="dcterms:W3CDTF">2020-08-15T19:10:22Z</dcterms:modified>
</cp:coreProperties>
</file>