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80" r:id="rId2"/>
    <p:sldId id="257" r:id="rId3"/>
    <p:sldId id="259" r:id="rId4"/>
    <p:sldId id="279" r:id="rId5"/>
    <p:sldId id="261" r:id="rId6"/>
    <p:sldId id="263" r:id="rId7"/>
    <p:sldId id="271" r:id="rId8"/>
    <p:sldId id="272" r:id="rId9"/>
    <p:sldId id="273" r:id="rId10"/>
    <p:sldId id="274" r:id="rId11"/>
    <p:sldId id="264" r:id="rId12"/>
    <p:sldId id="265" r:id="rId13"/>
    <p:sldId id="286" r:id="rId14"/>
    <p:sldId id="288" r:id="rId15"/>
    <p:sldId id="290" r:id="rId16"/>
    <p:sldId id="291" r:id="rId17"/>
    <p:sldId id="275" r:id="rId18"/>
    <p:sldId id="276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высокий-24%</c:v>
                </c:pt>
                <c:pt idx="1">
                  <c:v>средний-48%</c:v>
                </c:pt>
                <c:pt idx="2">
                  <c:v>низкий-28%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высокий-40%</c:v>
                </c:pt>
                <c:pt idx="1">
                  <c:v>средний-56%</c:v>
                </c:pt>
                <c:pt idx="2">
                  <c:v>низкий-4%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92EB-A1B0-402E-B4D7-B49A50308181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3F225-18A2-4883-A604-2E49418510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9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73701E-869A-4048-83F8-917522D8C29C}" type="datetimeFigureOut">
              <a:rPr lang="ru-RU" smtClean="0"/>
              <a:pPr/>
              <a:t>21.08.2019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282C8C-CBEF-4FB3-9C79-AE347AB7179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851648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условий для формирования экономических знаний у детей старшего дошкольного возраста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75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Развлечение, драматизация.</a:t>
            </a:r>
            <a:br>
              <a:rPr lang="ru-RU" dirty="0" smtClean="0"/>
            </a:br>
            <a:r>
              <a:rPr lang="ru-RU" dirty="0" smtClean="0"/>
              <a:t>К.Чуковский «Муха-цокотуха»</a:t>
            </a:r>
            <a:endParaRPr lang="ru-RU" dirty="0"/>
          </a:p>
        </p:txBody>
      </p:sp>
      <p:pic>
        <p:nvPicPr>
          <p:cNvPr id="2050" name="Picture 2" descr="C:\Users\ПК\Desktop\DSC060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714776" cy="2372498"/>
          </a:xfrm>
          <a:prstGeom prst="rect">
            <a:avLst/>
          </a:prstGeom>
          <a:noFill/>
        </p:spPr>
      </p:pic>
      <p:pic>
        <p:nvPicPr>
          <p:cNvPr id="2053" name="Picture 5" descr="C:\Users\ПК\Desktop\DSC06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23344"/>
            <a:ext cx="4038600" cy="3028950"/>
          </a:xfrm>
          <a:prstGeom prst="rect">
            <a:avLst/>
          </a:prstGeom>
          <a:noFill/>
        </p:spPr>
      </p:pic>
      <p:pic>
        <p:nvPicPr>
          <p:cNvPr id="4098" name="Picture 2" descr="C:\Users\ПК\Desktop\работа\DSC06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714776" cy="267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000132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1026" name="Picture 2" descr="C:\Users\ПК\Desktop\jsu8mD65Hk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967162" cy="2380297"/>
          </a:xfrm>
          <a:prstGeom prst="rect">
            <a:avLst/>
          </a:prstGeom>
          <a:noFill/>
        </p:spPr>
      </p:pic>
      <p:pic>
        <p:nvPicPr>
          <p:cNvPr id="1027" name="Picture 3" descr="C:\Users\ПК\Desktop\D4C2IxeUS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1500174"/>
            <a:ext cx="4038600" cy="2775499"/>
          </a:xfrm>
          <a:prstGeom prst="rect">
            <a:avLst/>
          </a:prstGeom>
          <a:noFill/>
        </p:spPr>
      </p:pic>
      <p:pic>
        <p:nvPicPr>
          <p:cNvPr id="6" name="Picture 2" descr="C:\Users\ПК\Desktop\aBXVBvhRim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786166"/>
            <a:ext cx="4071966" cy="2867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dirty="0" smtClean="0"/>
              <a:t>Родительское </a:t>
            </a:r>
            <a:r>
              <a:rPr lang="ru-RU" sz="3100" dirty="0"/>
              <a:t>собрание в нетрадиционной </a:t>
            </a:r>
            <a:r>
              <a:rPr lang="ru-RU" sz="3100" dirty="0" smtClean="0"/>
              <a:t>форме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dirty="0"/>
              <a:t>«Деловая игра «</a:t>
            </a:r>
            <a:r>
              <a:rPr lang="ru-RU" sz="3100" dirty="0" err="1" smtClean="0"/>
              <a:t>Брейн-ринг</a:t>
            </a:r>
            <a:r>
              <a:rPr lang="ru-RU" sz="3100" dirty="0" smtClean="0"/>
              <a:t>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</a:t>
            </a:r>
          </a:p>
        </p:txBody>
      </p:sp>
      <p:pic>
        <p:nvPicPr>
          <p:cNvPr id="2050" name="Picture 2" descr="C:\Users\ПК\Desktop\7BDcAMIfPM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4038600" cy="3003083"/>
          </a:xfrm>
          <a:prstGeom prst="rect">
            <a:avLst/>
          </a:prstGeom>
          <a:noFill/>
        </p:spPr>
      </p:pic>
      <p:pic>
        <p:nvPicPr>
          <p:cNvPr id="2051" name="Picture 3" descr="C:\Users\ПК\Desktop\UWC7IjZZ1-Q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750069"/>
            <a:ext cx="4038600" cy="2775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5846"/>
            <a:ext cx="7344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 блок «Знания о потребностях».</a:t>
            </a:r>
          </a:p>
          <a:p>
            <a:r>
              <a:rPr lang="ru-RU" dirty="0"/>
              <a:t> Цель: Определить уровень знаний о потребностях человека, животных,  растений. </a:t>
            </a:r>
          </a:p>
          <a:p>
            <a:r>
              <a:rPr lang="ru-RU" b="1" dirty="0"/>
              <a:t>2 блок «Знания о ресурсах».</a:t>
            </a:r>
          </a:p>
          <a:p>
            <a:r>
              <a:rPr lang="ru-RU" dirty="0"/>
              <a:t>Цель: Определить уровень знаний о природных и капитальных ресурсах (транспорт, инструменты, оборудование); о производителях товаров и услуг.</a:t>
            </a:r>
          </a:p>
          <a:p>
            <a:r>
              <a:rPr lang="ru-RU" b="1" dirty="0"/>
              <a:t>3 блок «Знания о деньгах».</a:t>
            </a:r>
          </a:p>
          <a:p>
            <a:r>
              <a:rPr lang="ru-RU" dirty="0"/>
              <a:t> Цель: Определить уровень знаний о деньгах, рынке и цене.</a:t>
            </a:r>
          </a:p>
          <a:p>
            <a:r>
              <a:rPr lang="ru-RU" dirty="0"/>
              <a:t>    </a:t>
            </a:r>
            <a:r>
              <a:rPr lang="ru-RU" b="1" dirty="0"/>
              <a:t>4 блок «Знания о рекламе».</a:t>
            </a:r>
          </a:p>
          <a:p>
            <a:r>
              <a:rPr lang="ru-RU" dirty="0"/>
              <a:t>Цель: Определить уровень знаний о рекламе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Уровень экономических знаний определялся с учетом успешности выполнения всех  заданий. По успешности выполнения заданий судилось об уровне экономических знаний по трехбалльной шкале: 3 – высокий , 2 - средний, 1 - низкий.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0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-356651"/>
            <a:ext cx="74888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2"/>
                </a:solidFill>
              </a:rPr>
              <a:t>Оценка уровня развития</a:t>
            </a:r>
          </a:p>
          <a:p>
            <a:r>
              <a:rPr lang="ru-RU" u="sng" dirty="0"/>
              <a:t>Высокий уровень</a:t>
            </a:r>
            <a:r>
              <a:rPr lang="ru-RU" dirty="0"/>
              <a:t>: </a:t>
            </a:r>
          </a:p>
          <a:p>
            <a:r>
              <a:rPr lang="ru-RU" dirty="0"/>
              <a:t>- дети могут объяснить элементарный смысл экономических понятий;</a:t>
            </a:r>
          </a:p>
          <a:p>
            <a:r>
              <a:rPr lang="ru-RU" dirty="0"/>
              <a:t> -проявляют ярко выраженный,  устойчивый интерес к труду родителей; </a:t>
            </a:r>
          </a:p>
          <a:p>
            <a:r>
              <a:rPr lang="ru-RU" dirty="0"/>
              <a:t>-имеют представление о работе родителей;</a:t>
            </a:r>
          </a:p>
          <a:p>
            <a:r>
              <a:rPr lang="ru-RU" dirty="0"/>
              <a:t>-употребляют экономические слова и словосочетания; </a:t>
            </a:r>
          </a:p>
          <a:p>
            <a:r>
              <a:rPr lang="ru-RU" dirty="0"/>
              <a:t>-находятся в позиции активных участников событий;</a:t>
            </a:r>
          </a:p>
          <a:p>
            <a:r>
              <a:rPr lang="ru-RU" dirty="0"/>
              <a:t>- способны отразить полученные знания в играх; </a:t>
            </a:r>
          </a:p>
          <a:p>
            <a:r>
              <a:rPr lang="ru-RU" dirty="0"/>
              <a:t>-готовы к общению  со сверстниками и  взрослыми,  задают множество вопросов и самостоятельно пытаются найти ответы на них; </a:t>
            </a:r>
          </a:p>
          <a:p>
            <a:r>
              <a:rPr lang="ru-RU" dirty="0"/>
              <a:t>-своевременно выполняют поручения;</a:t>
            </a:r>
          </a:p>
          <a:p>
            <a:r>
              <a:rPr lang="ru-RU" dirty="0"/>
              <a:t>- способны контролировать свои действия, оценивать результаты деятельности;</a:t>
            </a:r>
          </a:p>
          <a:p>
            <a:r>
              <a:rPr lang="ru-RU" dirty="0"/>
              <a:t>- стремятся и умеют проявлять инициативу, энергично выполняют поручения, доводят начатое дело до конца.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571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Средний уровень</a:t>
            </a:r>
            <a:r>
              <a:rPr lang="ru-RU" dirty="0"/>
              <a:t>:  </a:t>
            </a:r>
          </a:p>
          <a:p>
            <a:r>
              <a:rPr lang="ru-RU" dirty="0"/>
              <a:t>- дети имеют представление об экономических понятиях, но не всегда могут объяснить их;</a:t>
            </a:r>
          </a:p>
          <a:p>
            <a:r>
              <a:rPr lang="ru-RU" dirty="0"/>
              <a:t>- у них наблюдается неустойчивый интерес к потребностям своей семьи, труду родителей;</a:t>
            </a:r>
          </a:p>
          <a:p>
            <a:r>
              <a:rPr lang="ru-RU" dirty="0"/>
              <a:t>- имеющиеся у них знания нечеткие, поверхностные;</a:t>
            </a:r>
          </a:p>
          <a:p>
            <a:r>
              <a:rPr lang="ru-RU" dirty="0"/>
              <a:t>- имеют достаточно представлений об окружающем мире, но не умеют использовать имеющиеся знания; </a:t>
            </a:r>
          </a:p>
          <a:p>
            <a:r>
              <a:rPr lang="ru-RU" dirty="0"/>
              <a:t>-под руководством взрослого умеют организовывать свою деятельность, своевременно выполняют поручения; </a:t>
            </a:r>
          </a:p>
          <a:p>
            <a:r>
              <a:rPr lang="ru-RU" dirty="0"/>
              <a:t>- добросовестно относятся к материальным ценностям, но большую заботу проявляют лишь к вещам личного пользования; </a:t>
            </a:r>
          </a:p>
          <a:p>
            <a:r>
              <a:rPr lang="ru-RU" dirty="0"/>
              <a:t>-порученную работу выполняют вовремя и добросовестно только под руководством взрослого; не всегда активны, но способны проявлять упорство в достижении цели.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3225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963" y="105273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Низкий  уровень:  </a:t>
            </a:r>
            <a:endParaRPr lang="ru-RU" dirty="0"/>
          </a:p>
          <a:p>
            <a:r>
              <a:rPr lang="ru-RU" dirty="0"/>
              <a:t>- дети не могут объяснить смысла экономических понятий;</a:t>
            </a:r>
          </a:p>
          <a:p>
            <a:r>
              <a:rPr lang="ru-RU" dirty="0"/>
              <a:t>- не проявляют интереса к потребностям своей семьи ,труду родителей, окружающим явлениям современного общества;</a:t>
            </a:r>
          </a:p>
          <a:p>
            <a:r>
              <a:rPr lang="ru-RU" dirty="0"/>
              <a:t>- не употребляют в речи экономические слова;</a:t>
            </a:r>
          </a:p>
          <a:p>
            <a:r>
              <a:rPr lang="ru-RU" dirty="0"/>
              <a:t>- не проявляют интереса к продуктивной деятельности, ведут себя как посторонние наблюдатели;</a:t>
            </a:r>
          </a:p>
          <a:p>
            <a:r>
              <a:rPr lang="ru-RU" dirty="0"/>
              <a:t>- не доводят начатое дело до конца, быстро теряют интерес к труду и оставляют работу, возвращаясь к игре;</a:t>
            </a:r>
          </a:p>
          <a:p>
            <a:r>
              <a:rPr lang="ru-RU" dirty="0"/>
              <a:t>- при выполнении работы не проявляют какой-либо заинтересованности в ее результате;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безответственны</a:t>
            </a:r>
            <a:r>
              <a:rPr lang="ru-RU" dirty="0"/>
              <a:t>, безынициативны, не проявляют упорства в достижении цели</a:t>
            </a:r>
            <a:r>
              <a:rPr lang="ru-RU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000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5009567"/>
              </p:ext>
            </p:extLst>
          </p:nvPr>
        </p:nvGraphicFramePr>
        <p:xfrm>
          <a:off x="1547664" y="134076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99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51987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733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7072362" cy="84698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PGLkS0eNvD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357430"/>
            <a:ext cx="5859592" cy="382826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8015286" cy="4317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Сейчас дошкольникам </a:t>
            </a:r>
            <a:r>
              <a:rPr lang="ru-RU" dirty="0"/>
              <a:t>предстоит жить в веке сложных социальных и экономических отношений. Это потребует от них умения правильно ориентироваться в различных жизненных ситуациях, самостоятельно, творчески действовать, а значит - строить свою жизнь более организованно, разумно, интересно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Цель </a:t>
            </a:r>
            <a:r>
              <a:rPr lang="ru-RU" dirty="0"/>
              <a:t>– сформировать основы финансовой грамотности у детей старшего дошкольного возраста.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u="sng" dirty="0" smtClean="0"/>
              <a:t>Задачи</a:t>
            </a:r>
            <a:r>
              <a:rPr lang="ru-RU" u="sng" dirty="0"/>
              <a:t>:</a:t>
            </a:r>
          </a:p>
          <a:p>
            <a:r>
              <a:rPr lang="ru-RU" dirty="0"/>
              <a:t>- сформировать первичные экономические понятия;</a:t>
            </a:r>
          </a:p>
          <a:p>
            <a:r>
              <a:rPr lang="ru-RU" dirty="0"/>
              <a:t>- научить детей правильному отношению к деньгам, способам их </a:t>
            </a:r>
            <a:r>
              <a:rPr lang="ru-RU" dirty="0" smtClean="0"/>
              <a:t> </a:t>
            </a:r>
            <a:r>
              <a:rPr lang="ru-RU" dirty="0" err="1" smtClean="0"/>
              <a:t>зарабатывания</a:t>
            </a:r>
            <a:r>
              <a:rPr lang="ru-RU" dirty="0" smtClean="0"/>
              <a:t>  </a:t>
            </a:r>
            <a:r>
              <a:rPr lang="ru-RU" dirty="0"/>
              <a:t>и  разумному их использованию;</a:t>
            </a:r>
          </a:p>
          <a:p>
            <a:r>
              <a:rPr lang="ru-RU" dirty="0"/>
              <a:t>- объяснить взаимосвязь между экономическими  категориями: труд, товар, деньги, цена, стоимость.  И нравственными понятиями:   бережливость, честность, экономность, щедрость с другой стороны;</a:t>
            </a:r>
          </a:p>
          <a:p>
            <a:r>
              <a:rPr lang="ru-RU" dirty="0"/>
              <a:t>- научить детей правильно вести себя в реальных жизненных ситуациях, носящих экономический характер (покупка в магазине, плата за проезд  на  транспорте и т. д.)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Разнообразие форм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88013" y="2492896"/>
            <a:ext cx="2775823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Чтение </a:t>
            </a:r>
            <a:r>
              <a:rPr lang="ru-RU" dirty="0" err="1" smtClean="0"/>
              <a:t>худ.литературы</a:t>
            </a:r>
            <a:r>
              <a:rPr lang="ru-RU" dirty="0"/>
              <a:t>,</a:t>
            </a:r>
            <a:r>
              <a:rPr lang="ru-RU" dirty="0" smtClean="0"/>
              <a:t> просмотр мультфильмов.</a:t>
            </a:r>
          </a:p>
          <a:p>
            <a:pPr algn="ctr"/>
            <a:r>
              <a:rPr lang="ru-RU" dirty="0" smtClean="0"/>
              <a:t>Решение проблемных ситуаций.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643570" y="4714884"/>
            <a:ext cx="242889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Развлечение,</a:t>
            </a:r>
          </a:p>
          <a:p>
            <a:pPr algn="ctr"/>
            <a:r>
              <a:rPr lang="ru-RU" dirty="0" smtClean="0"/>
              <a:t>драматизация</a:t>
            </a:r>
          </a:p>
          <a:p>
            <a:pPr algn="ctr"/>
            <a:r>
              <a:rPr lang="ru-RU" dirty="0" smtClean="0"/>
              <a:t>сказок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03848" y="3143248"/>
            <a:ext cx="2868350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sz="4000" dirty="0" smtClean="0"/>
              <a:t>Игра</a:t>
            </a:r>
            <a:endParaRPr lang="ru-RU" sz="4000" dirty="0"/>
          </a:p>
        </p:txBody>
      </p:sp>
      <p:sp>
        <p:nvSpPr>
          <p:cNvPr id="8" name="Овал 7"/>
          <p:cNvSpPr/>
          <p:nvPr/>
        </p:nvSpPr>
        <p:spPr>
          <a:xfrm>
            <a:off x="6143636" y="2857496"/>
            <a:ext cx="235745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Комплексно-</a:t>
            </a:r>
          </a:p>
          <a:p>
            <a:pPr algn="ctr"/>
            <a:r>
              <a:rPr lang="ru-RU" dirty="0" smtClean="0"/>
              <a:t>тематические</a:t>
            </a:r>
          </a:p>
          <a:p>
            <a:pPr algn="ctr"/>
            <a:r>
              <a:rPr lang="ru-RU" dirty="0" smtClean="0"/>
              <a:t>занятия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4464843" y="2464587"/>
            <a:ext cx="285752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572662" y="242807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6036479" y="1964521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1571604" y="192880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142976" y="2714620"/>
            <a:ext cx="278608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85786" y="4714884"/>
            <a:ext cx="200026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Экскурсии</a:t>
            </a:r>
          </a:p>
        </p:txBody>
      </p:sp>
    </p:spTree>
    <p:extLst>
      <p:ext uri="{BB962C8B-B14F-4D97-AF65-F5344CB8AC3E}">
        <p14:creationId xmlns:p14="http://schemas.microsoft.com/office/powerpoint/2010/main" val="240250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29642" cy="12858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Центр экономического воспитания: «</a:t>
            </a:r>
            <a:r>
              <a:rPr lang="ru-RU" sz="3600" dirty="0" err="1" smtClean="0"/>
              <a:t>Экономград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1026" name="Picture 2" descr="C:\Users\ПК\Desktop\DSC06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0562" y="857232"/>
            <a:ext cx="3538534" cy="2628882"/>
          </a:xfrm>
          <a:prstGeom prst="rect">
            <a:avLst/>
          </a:prstGeom>
          <a:noFill/>
        </p:spPr>
      </p:pic>
      <p:pic>
        <p:nvPicPr>
          <p:cNvPr id="1030" name="Picture 6" descr="C:\Users\ПК\Desktop\DSC06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4038600" cy="2357454"/>
          </a:xfrm>
          <a:prstGeom prst="rect">
            <a:avLst/>
          </a:prstGeom>
          <a:noFill/>
        </p:spPr>
      </p:pic>
      <p:pic>
        <p:nvPicPr>
          <p:cNvPr id="1027" name="Picture 3" descr="C:\Users\ПК\Desktop\DSC060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3786182" cy="2839637"/>
          </a:xfrm>
          <a:prstGeom prst="rect">
            <a:avLst/>
          </a:prstGeom>
          <a:noFill/>
        </p:spPr>
      </p:pic>
      <p:pic>
        <p:nvPicPr>
          <p:cNvPr id="7" name="Picture 2" descr="C:\Users\ПК\Desktop\DSC060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3714776" cy="282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Сюжетно-ролевые игры.</a:t>
            </a:r>
            <a:endParaRPr lang="ru-RU" dirty="0"/>
          </a:p>
        </p:txBody>
      </p:sp>
      <p:pic>
        <p:nvPicPr>
          <p:cNvPr id="2052" name="Picture 4" descr="C:\Users\ПК\Desktop\DSC060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714776" cy="2786082"/>
          </a:xfrm>
          <a:prstGeom prst="rect">
            <a:avLst/>
          </a:prstGeom>
          <a:noFill/>
        </p:spPr>
      </p:pic>
      <p:pic>
        <p:nvPicPr>
          <p:cNvPr id="2053" name="Picture 5" descr="C:\Users\ПК\Desktop\DSC06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3714744" cy="2786058"/>
          </a:xfrm>
          <a:prstGeom prst="rect">
            <a:avLst/>
          </a:prstGeom>
          <a:noFill/>
        </p:spPr>
      </p:pic>
      <p:pic>
        <p:nvPicPr>
          <p:cNvPr id="2054" name="Picture 6" descr="C:\Users\ПК\Desktop\DSC06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3929066"/>
            <a:ext cx="3738557" cy="2803918"/>
          </a:xfrm>
          <a:prstGeom prst="rect">
            <a:avLst/>
          </a:prstGeom>
          <a:noFill/>
        </p:spPr>
      </p:pic>
      <p:sp>
        <p:nvSpPr>
          <p:cNvPr id="2059" name="AutoShape 11" descr="https://apf.mail.ru/cgi-bin/readmsg/DSC06095.JPG?id=15500763670000000089%3B0%3B0&amp;x-email=katusha04101998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1" name="AutoShape 13" descr="https://apf.mail.ru/cgi-bin/readmsg/DSC06095.JPG?id=15500763670000000089%3B0%3B0&amp;x-email=katusha04101998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C:\Users\ПК\Downloads\DSC06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Дидактические игры</a:t>
            </a:r>
            <a:endParaRPr lang="ru-RU" dirty="0"/>
          </a:p>
        </p:txBody>
      </p:sp>
      <p:pic>
        <p:nvPicPr>
          <p:cNvPr id="4098" name="Picture 2" descr="C:\Users\ПК\Desktop\DSC060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143116"/>
            <a:ext cx="4038600" cy="3028950"/>
          </a:xfrm>
          <a:prstGeom prst="rect">
            <a:avLst/>
          </a:prstGeom>
          <a:noFill/>
        </p:spPr>
      </p:pic>
      <p:pic>
        <p:nvPicPr>
          <p:cNvPr id="4100" name="Picture 4" descr="C:\Users\ПК\Desktop\DSC06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14686"/>
            <a:ext cx="403860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худ. литературы и решение проблемных ситуаций.</a:t>
            </a:r>
            <a:endParaRPr lang="ru-RU" dirty="0"/>
          </a:p>
        </p:txBody>
      </p:sp>
      <p:pic>
        <p:nvPicPr>
          <p:cNvPr id="3074" name="Picture 2" descr="C:\Users\ПК\Desktop\DSC060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ПК\Desktop\DSC060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76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Решение логических и арифметических задач </a:t>
            </a:r>
            <a:endParaRPr lang="ru-RU" dirty="0"/>
          </a:p>
        </p:txBody>
      </p:sp>
      <p:pic>
        <p:nvPicPr>
          <p:cNvPr id="1026" name="Picture 2" descr="C:\Users\ПК\Desktop\DSC060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00372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ПК\Desktop\DSC06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7167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656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Создание условий для формирования экономических знаний у детей старшего дошкольного возраста</vt:lpstr>
      <vt:lpstr>Презентация PowerPoint</vt:lpstr>
      <vt:lpstr>Презентация PowerPoint</vt:lpstr>
      <vt:lpstr>         Разнообразие форм</vt:lpstr>
      <vt:lpstr>Центр экономического воспитания: «Экономград»</vt:lpstr>
      <vt:lpstr>Сюжетно-ролевые игры.</vt:lpstr>
      <vt:lpstr>        Дидактические игры</vt:lpstr>
      <vt:lpstr>Чтение худ. литературы и решение проблемных ситуаций.</vt:lpstr>
      <vt:lpstr>    Решение логических и арифметических задач </vt:lpstr>
      <vt:lpstr>Развлечение, драматизация. К.Чуковский «Муха-цокотуха»</vt:lpstr>
      <vt:lpstr>Работа с родителями</vt:lpstr>
      <vt:lpstr> Родительское собрание в нетрадиционной форме  «Деловая игра «Брейн-ринг»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образовательная программа</dc:title>
  <dc:creator>ПК</dc:creator>
  <cp:lastModifiedBy>Новый</cp:lastModifiedBy>
  <cp:revision>44</cp:revision>
  <dcterms:created xsi:type="dcterms:W3CDTF">2019-02-10T10:29:32Z</dcterms:created>
  <dcterms:modified xsi:type="dcterms:W3CDTF">2019-08-21T16:58:51Z</dcterms:modified>
</cp:coreProperties>
</file>