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3" r:id="rId5"/>
    <p:sldId id="272" r:id="rId6"/>
    <p:sldId id="266" r:id="rId7"/>
    <p:sldId id="273" r:id="rId8"/>
    <p:sldId id="264" r:id="rId9"/>
    <p:sldId id="274" r:id="rId10"/>
    <p:sldId id="271" r:id="rId11"/>
    <p:sldId id="270" r:id="rId12"/>
    <p:sldId id="262" r:id="rId13"/>
    <p:sldId id="265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A595E-ECAE-45DF-AF03-45A1890C028E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D845-531A-48AF-8063-5A68D3C5F5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DFC5-07E4-4B8F-A010-AF88924B5E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508B-0891-4241-A318-F8C5F0285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331640" y="1916832"/>
            <a:ext cx="7200800" cy="3168352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1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Педсовет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 нравственных ценностей у дошкольников через знакомство с народным -декоративным искусством, фольклор, народные праздники и традиции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396335"/>
            <a:ext cx="3635895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Педсовет  подготовили воспитатели: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уканина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Денисенко Н.Г.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76470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 ОБРАЗОВАТЕЛЬНОЕ 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 САД  № 21  «УМКА»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Совхоз «Боровский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ознакомлении детей с бытом, традициями вызваны тем, что дошкольникам свойственно наглядно-образное мышление. Поэтому я использовала в работе не только художественную литературу, энциклопедии, иллюстрации, но и «живые» наглядные предметы и материалы. Для этого посещали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первые шаги 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замечено, что дети интересуются образом жизни, традициями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русского народа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разнообразными старинными предметами домашнего быта.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B555~1\AppData\Local\Temp\Rar$DIa0.307\IMG_9392.jpg"/>
          <p:cNvPicPr>
            <a:picLocks noChangeAspect="1" noChangeArrowheads="1"/>
          </p:cNvPicPr>
          <p:nvPr/>
        </p:nvPicPr>
        <p:blipFill>
          <a:blip r:embed="rId3" cstate="print"/>
          <a:srcRect l="14253" b="4770"/>
          <a:stretch>
            <a:fillRect/>
          </a:stretch>
        </p:blipFill>
        <p:spPr bwMode="auto">
          <a:xfrm rot="5400000">
            <a:off x="5672249" y="2184736"/>
            <a:ext cx="248002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6832" y="-2895601"/>
            <a:ext cx="12192000" cy="9753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9734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Целенаправленное ознакомление детей с русской народной игрушкой – это одна из частей приобщения детей к истокам русской народной культуры. Матрешка – самая известная русская игрушка. Но мало кто знает, откуда появилась матрешка. Появление матрешек удивляет – что же таится внутри, какая она, самая маленькая куколка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Ознакомление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народной игрушкой помогали узнать традиции русского народа и еще больше полюбить русскую игрушку –так как она несет в себе любовь и дружбу. На занятии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«Русская народная игрушка. Украшение матрешки»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B555~1\AppData\Local\Temp\Rar$DIa0.315\IMG_9396.jpg"/>
          <p:cNvPicPr>
            <a:picLocks noChangeAspect="1" noChangeArrowheads="1"/>
          </p:cNvPicPr>
          <p:nvPr/>
        </p:nvPicPr>
        <p:blipFill>
          <a:blip r:embed="rId3" cstate="print"/>
          <a:srcRect l="22143" t="18453" r="9211" b="52022"/>
          <a:stretch>
            <a:fillRect/>
          </a:stretch>
        </p:blipFill>
        <p:spPr bwMode="auto">
          <a:xfrm>
            <a:off x="3923928" y="2924944"/>
            <a:ext cx="2232248" cy="1368152"/>
          </a:xfrm>
          <a:prstGeom prst="rect">
            <a:avLst/>
          </a:prstGeom>
          <a:noFill/>
        </p:spPr>
      </p:pic>
      <p:pic>
        <p:nvPicPr>
          <p:cNvPr id="4098" name="Picture 2" descr="C:\Users\B555~1\AppData\Local\Temp\Rar$DIa0.033\IMG_9394.jpg"/>
          <p:cNvPicPr>
            <a:picLocks noChangeAspect="1" noChangeArrowheads="1"/>
          </p:cNvPicPr>
          <p:nvPr/>
        </p:nvPicPr>
        <p:blipFill>
          <a:blip r:embed="rId4" cstate="print"/>
          <a:srcRect l="44198" r="35403" b="52402"/>
          <a:stretch>
            <a:fillRect/>
          </a:stretch>
        </p:blipFill>
        <p:spPr bwMode="auto">
          <a:xfrm rot="10800000">
            <a:off x="6804248" y="2276872"/>
            <a:ext cx="165618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http://images.myshared.ru/65/1356030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B555~1\AppData\Local\Temp\Rar$DIa0.922\d89315c2-42b0-4653-9538-91729b846c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нсценирование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сказок.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C:\Users\Луканины\Downloads\PHOTO-2019-01-14-19-33-58.jpg"/>
          <p:cNvPicPr>
            <a:picLocks noChangeAspect="1" noChangeArrowheads="1"/>
          </p:cNvPicPr>
          <p:nvPr/>
        </p:nvPicPr>
        <p:blipFill>
          <a:blip r:embed="rId4" cstate="print"/>
          <a:srcRect t="31427" b="26144"/>
          <a:stretch>
            <a:fillRect/>
          </a:stretch>
        </p:blipFill>
        <p:spPr bwMode="auto">
          <a:xfrm>
            <a:off x="4716016" y="1124744"/>
            <a:ext cx="3672408" cy="207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B555~1\AppData\Local\Temp\Rar$DIa0.897\PHOTO-2018-12-05-12-58-52.jpg"/>
          <p:cNvPicPr>
            <a:picLocks noChangeAspect="1" noChangeArrowheads="1"/>
          </p:cNvPicPr>
          <p:nvPr/>
        </p:nvPicPr>
        <p:blipFill>
          <a:blip r:embed="rId5" cstate="print"/>
          <a:srcRect l="14076" t="27159" r="48204" b="20000"/>
          <a:stretch>
            <a:fillRect/>
          </a:stretch>
        </p:blipFill>
        <p:spPr bwMode="auto">
          <a:xfrm>
            <a:off x="1331640" y="1196752"/>
            <a:ext cx="2664296" cy="210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 l="3362" t="6725" r="31070"/>
          <a:stretch>
            <a:fillRect/>
          </a:stretch>
        </p:blipFill>
        <p:spPr bwMode="auto">
          <a:xfrm>
            <a:off x="5220072" y="3717032"/>
            <a:ext cx="2200896" cy="234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 l="8163" r="16326"/>
          <a:stretch>
            <a:fillRect/>
          </a:stretch>
        </p:blipFill>
        <p:spPr bwMode="auto">
          <a:xfrm>
            <a:off x="5724128" y="3068960"/>
            <a:ext cx="2771491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47664" y="3212976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7544" y="1628800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B555~1\AppData\Local\Temp\Rar$DIa0.391\IMG_6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196752"/>
            <a:ext cx="1597003" cy="18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692696"/>
            <a:ext cx="454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поделок к праздникам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1556792"/>
            <a:ext cx="609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81369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духовно-нравственных чувств дошкольников через ознакомление с народными промыслами России.</a:t>
            </a: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детей ко всем видам фольклорного жанра: сказки, хороводные игры, пословицы, поговорки, считалки, загадки.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Знать и различать народное искусство, промыслы, как основу русской культуры.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индивидуальность ребёнка,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приобщение к духовным ценностям.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к народному искусству, его необходимости и ценности, уважение к труду и таланту мастеров.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764704"/>
            <a:ext cx="8820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русскими народными традициями в воспитании дошкольников можно разделить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несколько приоритетных направлений: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1728620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атмосферы национального быта. Окружающие предметы, впервые пробуждающие душу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воспитывающие в нем чувство красоты, должны быть национальными.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позволяет детям с самого раннего возраста понять, что они - часть великого русского народа.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Известно, что окружающие предметы оказывают большое влияние на формирование душевных качеств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- развивают любознательность, воспитывают чувство прекрасного, способствуют нравственному,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умственному,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эстетическому развитию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http://images.myshared.ru/65/1356030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s04.infourok.ru/uploads/ex/0e1b/0007c2c2-0ae813fb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71400"/>
            <a:ext cx="925252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90872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фольклор - это сказки, песни, частушки,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пословицы, поговорки, былины и так далее. Знакомясь с фольклором, ребенок приобщается к нравственным ценностям.</a:t>
            </a:r>
          </a:p>
          <a:p>
            <a:endParaRPr lang="ru-RU" dirty="0"/>
          </a:p>
        </p:txBody>
      </p:sp>
      <p:pic>
        <p:nvPicPr>
          <p:cNvPr id="2051" name="Picture 3" descr="C:\Users\B555~1\AppData\Local\Temp\Rar$DIa0.671\IMG_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8" y="2384884"/>
            <a:ext cx="3168350" cy="2376263"/>
          </a:xfrm>
          <a:prstGeom prst="rect">
            <a:avLst/>
          </a:prstGeom>
          <a:noFill/>
        </p:spPr>
      </p:pic>
      <p:pic>
        <p:nvPicPr>
          <p:cNvPr id="2052" name="Picture 4" descr="C:\Users\B555~1\AppData\Local\Temp\Rar$DIa0.143\IMG_9390.jpg"/>
          <p:cNvPicPr>
            <a:picLocks noChangeAspect="1" noChangeArrowheads="1"/>
          </p:cNvPicPr>
          <p:nvPr/>
        </p:nvPicPr>
        <p:blipFill>
          <a:blip r:embed="rId4" cstate="print"/>
          <a:srcRect l="19909" t="8796" b="10858"/>
          <a:stretch>
            <a:fillRect/>
          </a:stretch>
        </p:blipFill>
        <p:spPr bwMode="auto">
          <a:xfrm rot="5400000">
            <a:off x="4348979" y="3363989"/>
            <a:ext cx="2091656" cy="2797742"/>
          </a:xfrm>
          <a:prstGeom prst="rect">
            <a:avLst/>
          </a:prstGeom>
          <a:noFill/>
        </p:spPr>
      </p:pic>
      <p:pic>
        <p:nvPicPr>
          <p:cNvPr id="2050" name="Picture 2" descr="C:\Users\B555~1\AppData\Local\Temp\Rar$DIa0.315\IMG_9396.jpg"/>
          <p:cNvPicPr>
            <a:picLocks noChangeAspect="1" noChangeArrowheads="1"/>
          </p:cNvPicPr>
          <p:nvPr/>
        </p:nvPicPr>
        <p:blipFill>
          <a:blip r:embed="rId5" cstate="print"/>
          <a:srcRect l="17513" t="53767" r="5063" b="8135"/>
          <a:stretch>
            <a:fillRect/>
          </a:stretch>
        </p:blipFill>
        <p:spPr bwMode="auto">
          <a:xfrm>
            <a:off x="3275856" y="1916832"/>
            <a:ext cx="429260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:\фото для презентации\SDC1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97152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:\фото для презентации\SDC12923.JPG"/>
          <p:cNvPicPr>
            <a:picLocks noChangeAspect="1" noChangeArrowheads="1"/>
          </p:cNvPicPr>
          <p:nvPr/>
        </p:nvPicPr>
        <p:blipFill>
          <a:blip r:embed="rId4" cstate="print"/>
          <a:srcRect l="10240" t="16385" r="6827"/>
          <a:stretch>
            <a:fillRect/>
          </a:stretch>
        </p:blipFill>
        <p:spPr bwMode="auto">
          <a:xfrm>
            <a:off x="179512" y="4214592"/>
            <a:ext cx="2448272" cy="185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22915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и обрядовые праздники.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Обрядовые праздники тесно связаны с трудом и различными сторонами общественной жизни человека.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Цикличность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календаря повторяет праздники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Рождество, Крещение, Масленица, Сороки,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Луканины\Pictures\осенины 2017\IMG-20171110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556792"/>
            <a:ext cx="1224136" cy="165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s://s3.eu-central-1.amazonaws.com/expert-static/3929/materials/4b5ad764a23cb0e5e191574eba043f3a.jpg?dt_tm_upd=30.03.2018%2014%3A13%3A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230425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Луканины\Pictures\2017-02-03\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772816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C:\Users\B555~1\AppData\Local\Temp\Rar$DIa0.401\8f0e266a-dfc3-47a1-a06b-f98b070a1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204864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s3.eu-central-1.amazonaws.com/expert-static/3929/materials/1fe25a0d93399178fad6e7432704a433.JPG?dt_tm_upd=14.01.2019%2021%3A20%3A30"/>
          <p:cNvPicPr>
            <a:picLocks noChangeAspect="1" noChangeArrowheads="1"/>
          </p:cNvPicPr>
          <p:nvPr/>
        </p:nvPicPr>
        <p:blipFill>
          <a:blip r:embed="rId9" cstate="print"/>
          <a:srcRect t="36612"/>
          <a:stretch>
            <a:fillRect/>
          </a:stretch>
        </p:blipFill>
        <p:spPr bwMode="auto">
          <a:xfrm>
            <a:off x="2987824" y="3284984"/>
            <a:ext cx="3096344" cy="147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игры,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забавы.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русских народных играх сохранился колорит обычаев, оригинальность самовыражения народа, своеобразие языка, формы и содержания разговорных текстов. Дети любят веселые считалки, жеребьевки, сопровождающие игры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Народная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игра отражает образы жизни, национальные традиции и обычаи.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Народные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 вызывают активность мысли, способствуют расширению кругозора. Кроме того, они совершенствуют все психические процессы – внимание, память, воображение, стимулируя переход детского организма на более высокую ступень развития. Они являются неотъемлемой частью художественного, физического, эмоционального формирования 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дошкольника.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были разучены такие игры, как «Горелки», «Золотые ворота», 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Гуси-гуси», «Масленица», «Мороз Красный нос», «Краски», «Колечко», 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Заря-заряница»,«Бояре» и др. Дети с большим удовольствием играли в них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Через народные 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 дети  выполнять 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игры, 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соблюдают нормы </a:t>
            </a: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поведения.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 descr="E:\DCIM\100SSCAM\SDC1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DCIM\100SSCAM\SDC12760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76470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Русское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искусство.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 проявлял свои творческие устремления и способности лишь в создании предметов, необходимых в труде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быту. Народные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мастера не копировали природу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.Реальность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окрашенная фантазией, порождала самобытные образы. Так рождались сказочно прекрасные росписи на прялках и посуде, узоры в кружеве и вышивке, причудливые игрушки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рождались сказочно прекрасные росписи (гжель,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жостовская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роспись, городецкая роспись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хохлома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на прялках и посуде; узоры в кружеве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вышивке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резьбе по дереву; причудливые деревянные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глиняные игрушки.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этим дети знакомились на таких НОД, как «Украшение кокошника»,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Городецкая роспись», «Гжель прекрасная»,«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Жостовские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подносы», «Веселая хохлома»,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расписыванию дымковских птиц,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1" name="Picture 1" descr="C:\Users\B555~1\AppData\Local\Temp\Rar$DIa0.033\IMG_9394.jpg"/>
          <p:cNvPicPr>
            <a:picLocks noChangeAspect="1" noChangeArrowheads="1"/>
          </p:cNvPicPr>
          <p:nvPr/>
        </p:nvPicPr>
        <p:blipFill>
          <a:blip r:embed="rId3" cstate="print"/>
          <a:srcRect l="3540" t="35403" r="7953" b="22114"/>
          <a:stretch>
            <a:fillRect/>
          </a:stretch>
        </p:blipFill>
        <p:spPr bwMode="auto">
          <a:xfrm rot="10800000">
            <a:off x="4499992" y="3861048"/>
            <a:ext cx="360040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up/datai/263465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42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азвивающая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группы  «Народное творчество»,  «Народные куклы – обереги»,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папки: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«Жизнь людей в старину»,  «Народное творчество», 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русские люди узор выбирали»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электронном виде:«Русская изба», «Горница», 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 народные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костюмы»,  «Домашняя утварь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6" name="Picture 2" descr="C:\Users\Луканины\Desktop\осенины 2017\фото для презентации\detsad-619379-1490900031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1699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69" name="Picture 1" descr="C:\Users\B555~1\AppData\Local\Temp\Rar$DIa0.693\IMG_9393.jpg"/>
          <p:cNvPicPr>
            <a:picLocks noChangeAspect="1" noChangeArrowheads="1"/>
          </p:cNvPicPr>
          <p:nvPr/>
        </p:nvPicPr>
        <p:blipFill>
          <a:blip r:embed="rId4" cstate="print"/>
          <a:srcRect l="3830" t="7890" b="5928"/>
          <a:stretch>
            <a:fillRect/>
          </a:stretch>
        </p:blipFill>
        <p:spPr bwMode="auto">
          <a:xfrm rot="5400000">
            <a:off x="5530473" y="4054703"/>
            <a:ext cx="2446725" cy="29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C:\Users\B555~1\AppData\Local\Temp\Rar$DIa0.258\IMG_9391.jpg"/>
          <p:cNvPicPr>
            <a:picLocks noChangeAspect="1" noChangeArrowheads="1"/>
          </p:cNvPicPr>
          <p:nvPr/>
        </p:nvPicPr>
        <p:blipFill>
          <a:blip r:embed="rId5" cstate="print"/>
          <a:srcRect l="10323" t="18710" b="13548"/>
          <a:stretch>
            <a:fillRect/>
          </a:stretch>
        </p:blipFill>
        <p:spPr bwMode="auto">
          <a:xfrm rot="5400000">
            <a:off x="1086540" y="3962132"/>
            <a:ext cx="2286254" cy="309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2" name="AutoShape 4" descr="https://apf.mail.ru/cgi-bin/readmsg/IMG_4235.JPG?id=15474908610000000341%3B0%3B1&amp;x-email=lukanina9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apf.mail.ru/cgi-bin/readmsg/IMG_4235.JPG?id=15474908610000000341%3B0%3B1&amp;x-email=lukanina9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5" name="Picture 7" descr="C:\Users\Луканины\Downloads\IMG_4235.JPG"/>
          <p:cNvPicPr>
            <a:picLocks noChangeAspect="1" noChangeArrowheads="1"/>
          </p:cNvPicPr>
          <p:nvPr/>
        </p:nvPicPr>
        <p:blipFill>
          <a:blip r:embed="rId6" cstate="print"/>
          <a:srcRect l="10428" b="17628"/>
          <a:stretch>
            <a:fillRect/>
          </a:stretch>
        </p:blipFill>
        <p:spPr bwMode="auto">
          <a:xfrm rot="10800000">
            <a:off x="755575" y="2065826"/>
            <a:ext cx="3120551" cy="21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328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Луканины</cp:lastModifiedBy>
  <cp:revision>19</cp:revision>
  <dcterms:created xsi:type="dcterms:W3CDTF">2019-01-11T18:23:11Z</dcterms:created>
  <dcterms:modified xsi:type="dcterms:W3CDTF">2019-01-16T19:17:30Z</dcterms:modified>
</cp:coreProperties>
</file>