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9" r:id="rId11"/>
    <p:sldId id="270" r:id="rId12"/>
    <p:sldId id="266" r:id="rId13"/>
    <p:sldId id="267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CD"/>
    <a:srgbClr val="F3FE8A"/>
    <a:srgbClr val="F0FF2D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64A-6B5A-49EA-9697-B6AE6A02C637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F2C-D117-4CF1-A8CD-4EF7B7EFB3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90B0-1B35-41B8-949C-532C6BA46A63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262E-ABD0-4A0A-9DD6-F41DBEF0A1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B03E-92DC-4171-BF7C-383F528F2D7C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B1C9-015E-4ACD-9330-5DFB0754C4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0461-7EAB-4BEE-A10F-E4F5E8F2EBE7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5163-CB0B-477B-ACC9-8FD609BBA7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ABA-DCFA-4FBC-B6A5-F5316FB0DDC8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E7BC-1DFF-4E44-9D2D-CFC839B943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9D40-D0E5-4014-9C7D-647311935734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97BF-95E5-439E-8BFD-F29AF52C52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22D0-4FF2-4AD7-A7A3-81505CE7C330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CD88-BD01-4285-B4EF-4CDEC2D06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ADC4-D38F-4B7D-BB82-C6EBF9C3238D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00E2-AF4B-4058-822C-C46545BEA9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D895-BB68-4B51-A29A-56C9384D9A19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FDC1-4000-4C60-BF06-C7D49FCD25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8129-37C1-467E-8E03-02408BB13DA6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797C-AF92-4CA3-AF49-3E9D002667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F461-3A7E-4EEA-BDDA-1B522B8D0D59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F15E-39F2-4A11-82E6-15CEF1653A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de-DE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78DEAB-8A85-40C4-B7C7-F16D614B400A}" type="datetimeFigureOut">
              <a:rPr lang="ru-RU"/>
              <a:pPr>
                <a:defRPr/>
              </a:pPr>
              <a:t>06.04.2019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40964-EB8F-472E-8C24-39DAD2B276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00CC"/>
                </a:solidFill>
              </a:rPr>
              <a:t>Русские</a:t>
            </a:r>
            <a:br>
              <a:rPr lang="ru-RU" sz="6600" b="1" dirty="0" smtClean="0">
                <a:solidFill>
                  <a:srgbClr val="0000CC"/>
                </a:solidFill>
              </a:rPr>
            </a:br>
            <a:r>
              <a:rPr lang="ru-RU" sz="6600" b="1" dirty="0" smtClean="0">
                <a:solidFill>
                  <a:srgbClr val="0000CC"/>
                </a:solidFill>
              </a:rPr>
              <a:t>народные праздники</a:t>
            </a:r>
            <a:endParaRPr lang="de-DE" sz="6600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6000750"/>
            <a:ext cx="4486275" cy="5429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28625"/>
            <a:ext cx="43576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Вербное воскресенье</a:t>
            </a:r>
            <a:endParaRPr lang="de-DE" sz="320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8" cy="4691063"/>
          </a:xfrm>
        </p:spPr>
        <p:txBody>
          <a:bodyPr rtlCol="0">
            <a:normAutofit/>
          </a:bodyPr>
          <a:lstStyle/>
          <a:p>
            <a:pPr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В этот день все спешили в церковь, чтобы освятить веточки вербы. Их приносили домой, а потом надолго сохраняли, чтобы они отводили от дома болезни.</a:t>
            </a:r>
            <a:endParaRPr lang="de-DE" sz="3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Вербное воскресенье</a:t>
            </a:r>
            <a:endParaRPr lang="de-DE" b="1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marL="0" indent="365125" eaLnBrk="1" hangingPunct="1">
              <a:buFont typeface="Arial" charset="0"/>
              <a:buNone/>
            </a:pPr>
            <a:r>
              <a:rPr lang="ru-RU" b="1" smtClean="0"/>
              <a:t>Верба обладает  магической силой (предохраняет от болезней; придает жизненную силу и здоровье; оберегает дом от молний, пожара, нечистой силы).</a:t>
            </a:r>
          </a:p>
          <a:p>
            <a:pPr marL="0" indent="365125" eaLnBrk="1" hangingPunct="1">
              <a:buFont typeface="Arial" charset="0"/>
              <a:buNone/>
            </a:pPr>
            <a:r>
              <a:rPr lang="ru-RU" b="1" smtClean="0"/>
              <a:t>Вербу хранили целый год на божнице.</a:t>
            </a:r>
          </a:p>
          <a:p>
            <a:pPr marL="0" indent="365125" eaLnBrk="1" hangingPunct="1">
              <a:buFont typeface="Arial" charset="0"/>
              <a:buNone/>
            </a:pPr>
            <a:r>
              <a:rPr lang="ru-RU" b="1" smtClean="0"/>
              <a:t>Народ примечал, что если хорошо цветет верба – пашня будет удачной.</a:t>
            </a:r>
            <a:endParaRPr lang="de-DE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Пасха – «праздник праздников», чудесное воскрешение из мертвых Иисуса Христа</a:t>
            </a:r>
            <a:endParaRPr lang="de-DE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2071688"/>
            <a:ext cx="3214688" cy="3714750"/>
          </a:xfrm>
        </p:spPr>
        <p:txBody>
          <a:bodyPr rtlCol="0">
            <a:normAutofit fontScale="77500" lnSpcReduction="20000"/>
          </a:bodyPr>
          <a:lstStyle/>
          <a:p>
            <a:pPr marL="0"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Иисус Христос был распят ради искупления грехов человеческих. Воскрес через три дня в седьмой день недели (воскресенье), поэтому каждое воскресение люди не работают в память о воскрешении Христа.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25"/>
            <a:ext cx="2705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143125"/>
            <a:ext cx="2208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FF2D"/>
            </a:gs>
            <a:gs pos="50000">
              <a:srgbClr val="F3FE8A"/>
            </a:gs>
            <a:gs pos="100000">
              <a:srgbClr val="F7FFC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0438"/>
            <a:ext cx="20637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Пасха</a:t>
            </a:r>
            <a:endParaRPr lang="de-DE" smtClean="0"/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5114925"/>
          </a:xfrm>
        </p:spPr>
        <p:txBody>
          <a:bodyPr/>
          <a:lstStyle/>
          <a:p>
            <a:pPr marL="0" indent="361950" eaLnBrk="1" hangingPunct="1">
              <a:buFont typeface="Arial" charset="0"/>
              <a:buNone/>
            </a:pPr>
            <a:r>
              <a:rPr lang="ru-RU" smtClean="0"/>
              <a:t>К Пасхе готовились, начиная с чистого четверга, красили и расписывали яйца, готовили пасху, пекли куличи.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214688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214688"/>
            <a:ext cx="3168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Пасха</a:t>
            </a:r>
            <a:endParaRPr lang="de-DE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 rtlCol="0">
            <a:normAutofit fontScale="77500" lnSpcReduction="20000"/>
          </a:bodyPr>
          <a:lstStyle/>
          <a:p>
            <a:pPr marL="0"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ночь с субботы на воскресенье происходит пасхальная служба – </a:t>
            </a:r>
            <a:r>
              <a:rPr lang="ru-RU" dirty="0" err="1" smtClean="0"/>
              <a:t>полуношница</a:t>
            </a:r>
            <a:r>
              <a:rPr lang="ru-RU" dirty="0" smtClean="0"/>
              <a:t>, после окончания службы прихожане поздравляли друг друга со светлым праздником, трижды целовались и произносили слова: 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!» -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!», обменивались крашенными яйцами.</a:t>
            </a:r>
            <a:endParaRPr lang="de-DE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25"/>
            <a:ext cx="4267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Пасха</a:t>
            </a:r>
            <a:endParaRPr lang="de-DE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4525963"/>
          </a:xfrm>
        </p:spPr>
        <p:txBody>
          <a:bodyPr rtlCol="0">
            <a:normAutofit fontScale="85000" lnSpcReduction="20000"/>
          </a:bodyPr>
          <a:lstStyle/>
          <a:p>
            <a:pPr marL="0" indent="360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Важнейший элемент праздника – утренняя пасхальная трапеза, после которой деревенские ребятишки шли «христосоваться», хозяева одаривали их пирогами, конфетами, крашенными яйцами. На улицах девушки и парни плясали, пели песни, соревновались в различных играх с пасхальными яйцами.</a:t>
            </a:r>
            <a:endParaRPr lang="de-DE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500188"/>
            <a:ext cx="3933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Пасха</a:t>
            </a:r>
            <a:endParaRPr lang="de-DE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0"/>
          </a:xfrm>
        </p:spPr>
        <p:txBody>
          <a:bodyPr/>
          <a:lstStyle/>
          <a:p>
            <a:pPr marL="0" indent="361950" eaLnBrk="1" hangingPunct="1">
              <a:buFont typeface="Arial" charset="0"/>
              <a:buNone/>
            </a:pPr>
            <a:r>
              <a:rPr lang="ru-RU" smtClean="0"/>
              <a:t>В пасхальное утро выходили на улицу смотреть как «радуется» солнышко, играет, а значит быть хорошей и здоровой жизни, богатому урожаю и счастливым свадьбам.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 а к л </a:t>
            </a:r>
            <a:r>
              <a:rPr lang="ru-RU" dirty="0" err="1" smtClean="0"/>
              <a:t>ю</a:t>
            </a:r>
            <a:r>
              <a:rPr lang="ru-RU" dirty="0" smtClean="0"/>
              <a:t> ч е </a:t>
            </a:r>
            <a:r>
              <a:rPr lang="ru-RU" dirty="0" err="1" smtClean="0"/>
              <a:t>н</a:t>
            </a:r>
            <a:r>
              <a:rPr lang="ru-RU" dirty="0" smtClean="0"/>
              <a:t> и 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В основном, обычаи и традиции русского народа связаны и с календарем, и с церковными таинствами, праздниками и непростыми обрядами. Формирование традиций – процесс непрерывный. Некоторые исторические традиции России уходят в прошлое или изменяются под натиском современных реалий. А вот новые традиции в России, напротив, завоевывают себе «место под солнцем» и входят в жизнь русского народа. Кроме того, некоторые национальные традиции в России постепенно набирают популярность и становятся общенародными и повсеместными. Отследить все эти процессы, пожалуй, могут только специалисты, а вот увидеть их результат – совокупность современных русских традиций – может каждый.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Жизнь русских людей в далеком прошлом состояла из трудовых будней и праздников.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будни пахали, сеяли, жали, работали в мастерских, воспитывали детей, вели домашнее хозяйство. Но наступало и время праздников- это было время отдыха, веселья, радости, когда люди чувствовали, что все они одна большая семья, все собираются за праздничным столом, все нарядно одеты и желают друг другу любви, счастья, здоровья, хорошего урожая, добра в доме, покоя и веселья в сердце и душе. Праздничных дней в России было много:140-150 в году. Эти праздники были направлены на укрепления здоровья и благополучия людей. Обычаи, обряды, само проведение праздников передавались из века в век, от старших к младшим, как великая драгоценность, общее богатство, в них русский человек раскрывал свой характер, свою душу, красоту, культуру.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1" y="1628800"/>
            <a:ext cx="31109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Масленица – праздник проводов зимы и встречи весны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651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Первое упоминание о масленице  - 16 век. К масленице начинали готовиться с середины предшествующей недели. Хозяйки наводили чистоту, закупали продукты, пекли блины. Строили ледяные горки, снежные крепости, городки, качели.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 smtClean="0"/>
              <a:t>Развлечения на Масленицу: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угощение блинами;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катание с гор;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скоморошьи балаганы;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подвесные качели;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катание на лошадях;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кулачные бои;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взятие снежных городков.</a:t>
            </a:r>
            <a:endParaRPr lang="de-DE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857500"/>
            <a:ext cx="3924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Масленица</a:t>
            </a:r>
            <a:endParaRPr lang="de-DE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 rtlCol="0">
            <a:normAutofit fontScale="92500" lnSpcReduction="10000"/>
          </a:bodyPr>
          <a:lstStyle/>
          <a:p>
            <a:pPr marL="0"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Особое значение имел ритуал почетного ввоза специально сделанного чучела – символа масленицы. Гостью приветствовали песнями-причитаниями. С этого момента считалось, что праздник начался.</a:t>
            </a:r>
            <a:endParaRPr lang="de-DE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43063"/>
            <a:ext cx="44227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Масленичная неделя</a:t>
            </a:r>
            <a:endParaRPr lang="de-DE" sz="3600" smtClean="0"/>
          </a:p>
        </p:txBody>
      </p:sp>
      <p:sp>
        <p:nvSpPr>
          <p:cNvPr id="5123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Понедельник – встреча</a:t>
            </a:r>
          </a:p>
          <a:p>
            <a:pPr eaLnBrk="1" hangingPunct="1"/>
            <a:r>
              <a:rPr lang="ru-RU" sz="2000" b="1" smtClean="0"/>
              <a:t>Вторник – «заигрыши»</a:t>
            </a:r>
          </a:p>
          <a:p>
            <a:pPr eaLnBrk="1" hangingPunct="1"/>
            <a:r>
              <a:rPr lang="ru-RU" sz="2000" b="1" smtClean="0"/>
              <a:t>Среда – «лакомка»</a:t>
            </a:r>
          </a:p>
          <a:p>
            <a:pPr eaLnBrk="1" hangingPunct="1"/>
            <a:r>
              <a:rPr lang="ru-RU" sz="2000" b="1" smtClean="0"/>
              <a:t>Четверг – «разгул»</a:t>
            </a:r>
          </a:p>
          <a:p>
            <a:pPr eaLnBrk="1" hangingPunct="1"/>
            <a:r>
              <a:rPr lang="ru-RU" sz="2000" b="1" smtClean="0"/>
              <a:t>Пятница – «тещины вечерки»</a:t>
            </a:r>
          </a:p>
          <a:p>
            <a:pPr eaLnBrk="1" hangingPunct="1"/>
            <a:r>
              <a:rPr lang="ru-RU" sz="2000" b="1" smtClean="0"/>
              <a:t>Суббота – «заловкины посиделки»</a:t>
            </a:r>
          </a:p>
          <a:p>
            <a:pPr eaLnBrk="1" hangingPunct="1"/>
            <a:r>
              <a:rPr lang="ru-RU" sz="2000" b="1" smtClean="0"/>
              <a:t>Воскресенье – «прощенный день»</a:t>
            </a:r>
            <a:endParaRPr lang="de-DE" sz="2000" b="1" smtClean="0"/>
          </a:p>
          <a:p>
            <a:pPr eaLnBrk="1" hangingPunct="1"/>
            <a:endParaRPr lang="de-DE" sz="2000" b="1" smtClean="0"/>
          </a:p>
        </p:txBody>
      </p:sp>
      <p:pic>
        <p:nvPicPr>
          <p:cNvPr id="5124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16363" y="273050"/>
            <a:ext cx="442912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Масленица</a:t>
            </a:r>
            <a:endParaRPr lang="de-DE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 fontScale="70000" lnSpcReduction="20000"/>
          </a:bodyPr>
          <a:lstStyle/>
          <a:p>
            <a:pPr marL="0"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последний день масленицы совершались очистительные обряды: на возвышенном месте разжигался большой ритуальный костер, и в нем сжигали старые ненужные вещи.</a:t>
            </a:r>
          </a:p>
          <a:p>
            <a:pPr marL="0" indent="361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Чучело символизирующее Масленицу сжигали, праздник считался законченным, все оставшиеся после масленицы угощения подлежали уничтожению, так как начинался Великий Пост.</a:t>
            </a:r>
            <a:endParaRPr lang="de-DE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500188"/>
            <a:ext cx="32305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Благовещение</a:t>
            </a:r>
            <a:endParaRPr lang="de-DE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75" cy="4525963"/>
          </a:xfrm>
        </p:spPr>
        <p:txBody>
          <a:bodyPr/>
          <a:lstStyle/>
          <a:p>
            <a:pPr marL="0" indent="358775" eaLnBrk="1" hangingPunct="1">
              <a:buFont typeface="Arial" charset="0"/>
              <a:buNone/>
            </a:pPr>
            <a:r>
              <a:rPr lang="ru-RU" sz="2800" b="1" smtClean="0"/>
              <a:t>Благовещение</a:t>
            </a:r>
            <a:r>
              <a:rPr lang="ru-RU" sz="2800" smtClean="0"/>
              <a:t> – благая весть о рождение Иисуса.</a:t>
            </a:r>
          </a:p>
          <a:p>
            <a:pPr marL="0" indent="358775" eaLnBrk="1" hangingPunct="1">
              <a:buFont typeface="Arial" charset="0"/>
              <a:buNone/>
            </a:pPr>
            <a:r>
              <a:rPr lang="ru-RU" sz="2800" smtClean="0"/>
              <a:t>Пора прилета птиц.</a:t>
            </a:r>
          </a:p>
          <a:p>
            <a:pPr marL="0" indent="358775" eaLnBrk="1" hangingPunct="1">
              <a:buFont typeface="Arial" charset="0"/>
              <a:buNone/>
            </a:pPr>
            <a:r>
              <a:rPr lang="ru-RU" sz="2800" smtClean="0"/>
              <a:t>Пора копать землю, сажать.</a:t>
            </a:r>
          </a:p>
          <a:p>
            <a:pPr marL="0" indent="358775" eaLnBrk="1" hangingPunct="1">
              <a:buFont typeface="Arial" charset="0"/>
              <a:buNone/>
            </a:pPr>
            <a:r>
              <a:rPr lang="ru-RU" sz="2800" smtClean="0"/>
              <a:t>Праздник не отмечался весельем, традиционны были посещение церкви, соблюдение запретов, беседы о севе, пахоте.</a:t>
            </a:r>
          </a:p>
        </p:txBody>
      </p:sp>
      <p:pic>
        <p:nvPicPr>
          <p:cNvPr id="7172" name="Picture 2" descr="D:\Информация на сайт\бояринова\картинки\0KapkovYF_BlagoveschenieG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714500"/>
            <a:ext cx="3379787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Благовещение</a:t>
            </a:r>
            <a:endParaRPr lang="de-DE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75" cy="4525963"/>
          </a:xfrm>
        </p:spPr>
        <p:txBody>
          <a:bodyPr/>
          <a:lstStyle/>
          <a:p>
            <a:pPr marL="0" indent="361950" eaLnBrk="1" hangingPunct="1">
              <a:buFont typeface="Arial" charset="0"/>
              <a:buNone/>
            </a:pPr>
            <a:r>
              <a:rPr lang="ru-RU" smtClean="0"/>
              <a:t>Рано утром крестьяне отправлялись в церковь к заутрене. В этот день разрешалось послабление поста. Девушки в этот день водили хороводы с пением веснянок. Принято было выпускать на волю птиц. Запрещалось заплетать косы, прясть, давать что-либо в долг. Освящали зерно, гадали на будущий урожай.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Вербное воскресенье</a:t>
            </a:r>
            <a:endParaRPr lang="de-DE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5" cy="4525963"/>
          </a:xfrm>
        </p:spPr>
        <p:txBody>
          <a:bodyPr/>
          <a:lstStyle/>
          <a:p>
            <a:pPr marL="0" indent="365125" eaLnBrk="1" hangingPunct="1">
              <a:buFont typeface="Arial" charset="0"/>
              <a:buNone/>
            </a:pPr>
            <a:r>
              <a:rPr lang="ru-RU" smtClean="0"/>
              <a:t>Приезд Иисуса Христа в Иерусалим народ приветствовал пальмовыми ветвями. У русских место пальмовых ветвей заняла верба.</a:t>
            </a:r>
            <a:endParaRPr lang="de-DE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214438"/>
            <a:ext cx="44005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829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Русские народные праздники</vt:lpstr>
      <vt:lpstr>Слайд 2</vt:lpstr>
      <vt:lpstr>Масленица – праздник проводов зимы и встречи весны</vt:lpstr>
      <vt:lpstr>Масленица</vt:lpstr>
      <vt:lpstr>Масленичная неделя</vt:lpstr>
      <vt:lpstr>Масленица</vt:lpstr>
      <vt:lpstr>Благовещение</vt:lpstr>
      <vt:lpstr>Благовещение</vt:lpstr>
      <vt:lpstr>Вербное воскресенье</vt:lpstr>
      <vt:lpstr>Вербное воскресенье</vt:lpstr>
      <vt:lpstr>Вербное воскресенье</vt:lpstr>
      <vt:lpstr>Пасха – «праздник праздников», чудесное воскрешение из мертвых Иисуса Христа</vt:lpstr>
      <vt:lpstr>Пасха</vt:lpstr>
      <vt:lpstr>Пасха</vt:lpstr>
      <vt:lpstr>Пасха</vt:lpstr>
      <vt:lpstr>Пасха</vt:lpstr>
      <vt:lpstr>З а к л ю ч е н и е</vt:lpstr>
    </vt:vector>
  </TitlesOfParts>
  <Company>КСОШ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русские народные праздники</dc:title>
  <dc:creator>ГДР</dc:creator>
  <cp:lastModifiedBy>Луканины</cp:lastModifiedBy>
  <cp:revision>39</cp:revision>
  <dcterms:created xsi:type="dcterms:W3CDTF">2009-02-25T14:58:36Z</dcterms:created>
  <dcterms:modified xsi:type="dcterms:W3CDTF">2019-04-06T19:04:33Z</dcterms:modified>
</cp:coreProperties>
</file>