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78" r:id="rId2"/>
    <p:sldId id="276" r:id="rId3"/>
    <p:sldId id="262" r:id="rId4"/>
    <p:sldId id="263" r:id="rId5"/>
    <p:sldId id="269" r:id="rId6"/>
    <p:sldId id="264" r:id="rId7"/>
    <p:sldId id="267" r:id="rId8"/>
    <p:sldId id="266" r:id="rId9"/>
    <p:sldId id="260" r:id="rId10"/>
    <p:sldId id="257" r:id="rId11"/>
    <p:sldId id="271" r:id="rId12"/>
    <p:sldId id="270" r:id="rId13"/>
    <p:sldId id="275" r:id="rId14"/>
    <p:sldId id="277" r:id="rId15"/>
    <p:sldId id="268" r:id="rId16"/>
    <p:sldId id="273" r:id="rId17"/>
    <p:sldId id="27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10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7AB55-D06B-475F-AD90-A202FB3279A4}" type="datetimeFigureOut">
              <a:rPr lang="ru-RU" smtClean="0"/>
              <a:t>03.12.2019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D7BAB-6D42-404D-936E-88435F6D42AF}" type="slidenum">
              <a:rPr lang="ru-RU" smtClean="0"/>
              <a:t>‹#›</a:t>
            </a:fld>
            <a:endParaRPr lang="ru-RU"/>
          </a:p>
        </p:txBody>
      </p:sp>
    </p:spTree>
    <p:extLst>
      <p:ext uri="{BB962C8B-B14F-4D97-AF65-F5344CB8AC3E}">
        <p14:creationId xmlns:p14="http://schemas.microsoft.com/office/powerpoint/2010/main" val="121274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FD7BAB-6D42-404D-936E-88435F6D42AF}" type="slidenum">
              <a:rPr lang="ru-RU" smtClean="0"/>
              <a:t>1</a:t>
            </a:fld>
            <a:endParaRPr lang="ru-RU"/>
          </a:p>
        </p:txBody>
      </p:sp>
    </p:spTree>
    <p:extLst>
      <p:ext uri="{BB962C8B-B14F-4D97-AF65-F5344CB8AC3E}">
        <p14:creationId xmlns:p14="http://schemas.microsoft.com/office/powerpoint/2010/main" val="257855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144689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77211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61963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382301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725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307262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4169257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125474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376881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3F479D-A3EC-4D72-B35A-E06EFEE937B1}" type="datetimeFigureOut">
              <a:rPr lang="ru-RU" smtClean="0"/>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121371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43F479D-A3EC-4D72-B35A-E06EFEE937B1}" type="datetimeFigureOut">
              <a:rPr lang="ru-RU" smtClean="0"/>
              <a:t>03.12.2019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351339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43F479D-A3EC-4D72-B35A-E06EFEE937B1}" type="datetimeFigureOut">
              <a:rPr lang="ru-RU" smtClean="0"/>
              <a:t>03.12.2019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185677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43F479D-A3EC-4D72-B35A-E06EFEE937B1}" type="datetimeFigureOut">
              <a:rPr lang="ru-RU" smtClean="0"/>
              <a:t>03.12.2019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144204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F479D-A3EC-4D72-B35A-E06EFEE937B1}" type="datetimeFigureOut">
              <a:rPr lang="ru-RU" smtClean="0"/>
              <a:t>03.12.2019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88149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3F479D-A3EC-4D72-B35A-E06EFEE937B1}" type="datetimeFigureOut">
              <a:rPr lang="ru-RU" smtClean="0"/>
              <a:t>03.12.2019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188252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3F479D-A3EC-4D72-B35A-E06EFEE937B1}" type="datetimeFigureOut">
              <a:rPr lang="ru-RU" smtClean="0"/>
              <a:t>03.12.2019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B9EE20-7A88-4726-B63F-AD104306675A}" type="slidenum">
              <a:rPr lang="ru-RU" smtClean="0"/>
              <a:t>‹#›</a:t>
            </a:fld>
            <a:endParaRPr lang="ru-RU"/>
          </a:p>
        </p:txBody>
      </p:sp>
    </p:spTree>
    <p:extLst>
      <p:ext uri="{BB962C8B-B14F-4D97-AF65-F5344CB8AC3E}">
        <p14:creationId xmlns:p14="http://schemas.microsoft.com/office/powerpoint/2010/main" val="399779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F479D-A3EC-4D72-B35A-E06EFEE937B1}" type="datetimeFigureOut">
              <a:rPr lang="ru-RU" smtClean="0"/>
              <a:t>03.12.2019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B9EE20-7A88-4726-B63F-AD104306675A}" type="slidenum">
              <a:rPr lang="ru-RU" smtClean="0"/>
              <a:t>‹#›</a:t>
            </a:fld>
            <a:endParaRPr lang="ru-RU"/>
          </a:p>
        </p:txBody>
      </p:sp>
    </p:spTree>
    <p:extLst>
      <p:ext uri="{BB962C8B-B14F-4D97-AF65-F5344CB8AC3E}">
        <p14:creationId xmlns:p14="http://schemas.microsoft.com/office/powerpoint/2010/main" val="30153134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7.jp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b="4145"/>
          <a:stretch/>
        </p:blipFill>
        <p:spPr>
          <a:xfrm>
            <a:off x="-1" y="0"/>
            <a:ext cx="12328634" cy="7057294"/>
          </a:xfrm>
          <a:prstGeom prst="rect">
            <a:avLst/>
          </a:prstGeom>
        </p:spPr>
      </p:pic>
      <p:sp>
        <p:nvSpPr>
          <p:cNvPr id="5" name="Прямоугольник 4"/>
          <p:cNvSpPr/>
          <p:nvPr/>
        </p:nvSpPr>
        <p:spPr>
          <a:xfrm>
            <a:off x="2987879" y="1720335"/>
            <a:ext cx="6352875" cy="1477328"/>
          </a:xfrm>
          <a:prstGeom prst="rect">
            <a:avLst/>
          </a:prstGeom>
        </p:spPr>
        <p:txBody>
          <a:bodyPr wrap="square">
            <a:spAutoFit/>
          </a:bodyPr>
          <a:lstStyle/>
          <a:p>
            <a:r>
              <a:rPr lang="ru-RU" sz="3600" dirty="0" smtClean="0">
                <a:solidFill>
                  <a:srgbClr val="002060"/>
                </a:solidFill>
                <a:latin typeface="Times New Roman" panose="02020603050405020304" pitchFamily="18" charset="0"/>
                <a:cs typeface="Times New Roman" panose="02020603050405020304" pitchFamily="18" charset="0"/>
              </a:rPr>
              <a:t>   Презентация по теме:      «</a:t>
            </a:r>
            <a:r>
              <a:rPr lang="ru-RU" sz="3600" dirty="0">
                <a:solidFill>
                  <a:srgbClr val="002060"/>
                </a:solidFill>
                <a:latin typeface="Times New Roman" panose="02020603050405020304" pitchFamily="18" charset="0"/>
                <a:cs typeface="Times New Roman" panose="02020603050405020304" pitchFamily="18" charset="0"/>
              </a:rPr>
              <a:t>Осторожно, </a:t>
            </a:r>
            <a:r>
              <a:rPr lang="ru-RU" sz="3600" dirty="0" smtClean="0">
                <a:solidFill>
                  <a:srgbClr val="002060"/>
                </a:solidFill>
                <a:latin typeface="Times New Roman" panose="02020603050405020304" pitchFamily="18" charset="0"/>
                <a:cs typeface="Times New Roman" panose="02020603050405020304" pitchFamily="18" charset="0"/>
              </a:rPr>
              <a:t> </a:t>
            </a:r>
            <a:r>
              <a:rPr lang="ru-RU" sz="3600" dirty="0">
                <a:solidFill>
                  <a:srgbClr val="002060"/>
                </a:solidFill>
                <a:latin typeface="Times New Roman" panose="02020603050405020304" pitchFamily="18" charset="0"/>
                <a:cs typeface="Times New Roman" panose="02020603050405020304" pitchFamily="18" charset="0"/>
              </a:rPr>
              <a:t>гололед!»</a:t>
            </a:r>
          </a:p>
          <a:p>
            <a:r>
              <a:rPr lang="ru-RU" dirty="0" smtClean="0"/>
              <a:t> </a:t>
            </a:r>
            <a:endParaRPr lang="ru-RU" dirty="0"/>
          </a:p>
        </p:txBody>
      </p:sp>
      <p:sp>
        <p:nvSpPr>
          <p:cNvPr id="3" name="TextBox 2"/>
          <p:cNvSpPr txBox="1"/>
          <p:nvPr/>
        </p:nvSpPr>
        <p:spPr>
          <a:xfrm>
            <a:off x="6844937" y="4794069"/>
            <a:ext cx="3918857"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Подготовила: </a:t>
            </a:r>
            <a:r>
              <a:rPr lang="ru-RU" sz="1400" dirty="0" err="1" smtClean="0">
                <a:latin typeface="Times New Roman" panose="02020603050405020304" pitchFamily="18" charset="0"/>
                <a:cs typeface="Times New Roman" panose="02020603050405020304" pitchFamily="18" charset="0"/>
              </a:rPr>
              <a:t>Луканина</a:t>
            </a:r>
            <a:r>
              <a:rPr lang="ru-RU" sz="1400" dirty="0" smtClean="0">
                <a:latin typeface="Times New Roman" panose="02020603050405020304" pitchFamily="18" charset="0"/>
                <a:cs typeface="Times New Roman" panose="02020603050405020304" pitchFamily="18" charset="0"/>
              </a:rPr>
              <a:t> Людмила Григорьевна</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96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4405"/>
          <a:stretch/>
        </p:blipFill>
        <p:spPr>
          <a:xfrm>
            <a:off x="-136634" y="0"/>
            <a:ext cx="12328634" cy="703810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8" y="955964"/>
            <a:ext cx="11734800" cy="59020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Прямоугольник 1"/>
          <p:cNvSpPr/>
          <p:nvPr/>
        </p:nvSpPr>
        <p:spPr>
          <a:xfrm>
            <a:off x="1551710" y="101170"/>
            <a:ext cx="8021782" cy="646331"/>
          </a:xfrm>
          <a:prstGeom prst="rect">
            <a:avLst/>
          </a:prstGeom>
        </p:spPr>
        <p:txBody>
          <a:bodyPr wrap="square">
            <a:spAutoFit/>
          </a:bodyPr>
          <a:lstStyle/>
          <a:p>
            <a:r>
              <a:rPr lang="ru-RU" sz="3600" dirty="0" smtClean="0">
                <a:solidFill>
                  <a:srgbClr val="C00000"/>
                </a:solidFill>
                <a:latin typeface="Times New Roman, serif"/>
              </a:rPr>
              <a:t>Соблюдай правила безопасности!</a:t>
            </a:r>
            <a:endParaRPr lang="ru-RU" sz="3600" dirty="0">
              <a:solidFill>
                <a:srgbClr val="C00000"/>
              </a:solidFill>
            </a:endParaRPr>
          </a:p>
        </p:txBody>
      </p:sp>
      <p:sp>
        <p:nvSpPr>
          <p:cNvPr id="3" name="Прямоугольник 2"/>
          <p:cNvSpPr/>
          <p:nvPr/>
        </p:nvSpPr>
        <p:spPr>
          <a:xfrm>
            <a:off x="8853056" y="-1"/>
            <a:ext cx="2192316" cy="1446550"/>
          </a:xfrm>
          <a:prstGeom prst="rect">
            <a:avLst/>
          </a:prstGeom>
        </p:spPr>
        <p:txBody>
          <a:bodyPr wrap="square">
            <a:spAutoFit/>
          </a:bodyPr>
          <a:lstStyle/>
          <a:p>
            <a:r>
              <a:rPr lang="ru-RU" sz="4400" dirty="0" smtClean="0">
                <a:solidFill>
                  <a:srgbClr val="FF0000"/>
                </a:solidFill>
                <a:latin typeface="Times New Roman, serif"/>
              </a:rPr>
              <a:t>   «112»</a:t>
            </a:r>
            <a:r>
              <a:rPr lang="ru-RU" sz="4400" dirty="0">
                <a:solidFill>
                  <a:srgbClr val="FF0000"/>
                </a:solidFill>
                <a:latin typeface="Times New Roman, serif"/>
              </a:rPr>
              <a:t/>
            </a:r>
            <a:br>
              <a:rPr lang="ru-RU" sz="4400" dirty="0">
                <a:solidFill>
                  <a:srgbClr val="FF0000"/>
                </a:solidFill>
                <a:latin typeface="Times New Roman, serif"/>
              </a:rPr>
            </a:br>
            <a:endParaRPr lang="ru-RU" sz="4400" dirty="0">
              <a:solidFill>
                <a:srgbClr val="FF0000"/>
              </a:solidFill>
            </a:endParaRPr>
          </a:p>
        </p:txBody>
      </p:sp>
    </p:spTree>
    <p:extLst>
      <p:ext uri="{BB962C8B-B14F-4D97-AF65-F5344CB8AC3E}">
        <p14:creationId xmlns:p14="http://schemas.microsoft.com/office/powerpoint/2010/main" val="162501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78654" y="7220607"/>
            <a:ext cx="251992" cy="369332"/>
          </a:xfrm>
          <a:prstGeom prst="rect">
            <a:avLst/>
          </a:prstGeom>
        </p:spPr>
        <p:txBody>
          <a:bodyPr wrap="none">
            <a:spAutoFit/>
          </a:bodyPr>
          <a:lstStyle/>
          <a:p>
            <a:r>
              <a:rPr lang="en-US" dirty="0" smtClean="0"/>
              <a:t>l</a:t>
            </a:r>
            <a:endParaRPr lang="ru-RU"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4925"/>
          <a:stretch/>
        </p:blipFill>
        <p:spPr>
          <a:xfrm>
            <a:off x="0" y="-141890"/>
            <a:ext cx="12328634" cy="6999890"/>
          </a:xfrm>
          <a:prstGeom prst="rect">
            <a:avLst/>
          </a:prstGeom>
        </p:spPr>
      </p:pic>
      <p:sp>
        <p:nvSpPr>
          <p:cNvPr id="5" name="Прямоугольник 4"/>
          <p:cNvSpPr/>
          <p:nvPr/>
        </p:nvSpPr>
        <p:spPr>
          <a:xfrm>
            <a:off x="867104" y="143880"/>
            <a:ext cx="10121462" cy="5386090"/>
          </a:xfrm>
          <a:prstGeom prst="rect">
            <a:avLst/>
          </a:prstGeom>
        </p:spPr>
        <p:txBody>
          <a:bodyPr wrap="square">
            <a:spAutoFit/>
          </a:bodyPr>
          <a:lstStyle/>
          <a:p>
            <a:r>
              <a:rPr lang="ru-RU" sz="2800" dirty="0" smtClean="0">
                <a:effectLst/>
                <a:latin typeface="Times New Roman" panose="02020603050405020304" pitchFamily="18" charset="0"/>
                <a:cs typeface="Times New Roman" panose="02020603050405020304" pitchFamily="18" charset="0"/>
              </a:rPr>
              <a:t>         </a:t>
            </a:r>
          </a:p>
          <a:p>
            <a:r>
              <a:rPr lang="ru-RU" sz="2800" dirty="0" smtClean="0">
                <a:effectLst/>
                <a:latin typeface="Times New Roman" panose="02020603050405020304" pitchFamily="18" charset="0"/>
                <a:cs typeface="Times New Roman" panose="02020603050405020304" pitchFamily="18" charset="0"/>
              </a:rPr>
              <a:t> </a:t>
            </a:r>
            <a:r>
              <a:rPr lang="ru-RU" sz="2800" b="1" i="1" dirty="0" smtClean="0">
                <a:solidFill>
                  <a:srgbClr val="C00000"/>
                </a:solidFill>
                <a:effectLst/>
                <a:latin typeface="Times New Roman" panose="02020603050405020304" pitchFamily="18" charset="0"/>
                <a:cs typeface="Times New Roman" panose="02020603050405020304" pitchFamily="18" charset="0"/>
              </a:rPr>
              <a:t>В гололедицу лучше носить удобную не скользкую  обувь. </a:t>
            </a:r>
          </a:p>
          <a:p>
            <a:r>
              <a:rPr lang="ru-RU" dirty="0" smtClean="0">
                <a:effectLst/>
                <a:latin typeface="Times New Roman" panose="02020603050405020304" pitchFamily="18" charset="0"/>
                <a:cs typeface="Times New Roman" panose="02020603050405020304" pitchFamily="18" charset="0"/>
              </a:rPr>
              <a:t>При ходьбе по скользкой поверхности следует ступать на всю подошву, слегка расслабляя при этом ноги в коленях. В момент падения необходимо максимально сгруппироваться, прижимая руки к груди. </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smtClean="0">
                <a:effectLst/>
                <a:latin typeface="Times New Roman" panose="02020603050405020304" pitchFamily="18" charset="0"/>
                <a:cs typeface="Times New Roman" panose="02020603050405020304" pitchFamily="18" charset="0"/>
              </a:rPr>
              <a:t>Если вы чувствуете, что падаете на спину, постарайтесь прижать подбородок к груди, чтобы не удариться затылком.</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smtClean="0">
                <a:effectLst/>
                <a:latin typeface="Times New Roman" panose="02020603050405020304" pitchFamily="18" charset="0"/>
                <a:cs typeface="Times New Roman" panose="02020603050405020304" pitchFamily="18" charset="0"/>
              </a:rPr>
              <a:t> Нежелательно падать на колени или выпрямленные руки. При падении вперед постарайтесь упасть на всю поверхность тела, максимально высоко поднимая голову. </a:t>
            </a:r>
            <a:br>
              <a:rPr lang="ru-RU" dirty="0" smtClean="0">
                <a:effectLst/>
                <a:latin typeface="Times New Roman" panose="02020603050405020304" pitchFamily="18" charset="0"/>
                <a:cs typeface="Times New Roman" panose="02020603050405020304" pitchFamily="18" charset="0"/>
              </a:rPr>
            </a:br>
            <a:r>
              <a:rPr lang="ru-RU" dirty="0" smtClean="0">
                <a:effectLst/>
                <a:latin typeface="Times New Roman" panose="02020603050405020304" pitchFamily="18" charset="0"/>
                <a:cs typeface="Times New Roman" panose="02020603050405020304" pitchFamily="18" charset="0"/>
              </a:rPr>
              <a:t>            Поскользнувшись и упав, человек стремиться побыстрее подняться. Но не стоит торопиться. Сначала надо осмотреть себя, пошевелить руками и ногами. Если боли нет, можно вставать. Ну а если появились болезненные ощущения, надо обратиться в травм пункт.</a:t>
            </a:r>
            <a:br>
              <a:rPr lang="ru-RU" dirty="0" smtClean="0">
                <a:effectLst/>
                <a:latin typeface="Times New Roman" panose="02020603050405020304" pitchFamily="18" charset="0"/>
                <a:cs typeface="Times New Roman" panose="02020603050405020304" pitchFamily="18" charset="0"/>
              </a:rPr>
            </a:br>
            <a:r>
              <a:rPr lang="ru-RU" dirty="0" smtClean="0">
                <a:effectLst/>
                <a:latin typeface="Times New Roman" panose="02020603050405020304" pitchFamily="18" charset="0"/>
                <a:cs typeface="Times New Roman" panose="02020603050405020304" pitchFamily="18" charset="0"/>
              </a:rPr>
              <a:t>             Для того, чтобы удержаться на покрытых льдом тротуарах, рекомендуется передвигаться по краю дороги мелкой, шаркающей походкой. Не торопитесь: спешка неизбежно приведет к потере равновесия, падению и как следствие — к ушибу. </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smtClean="0">
                <a:effectLst/>
                <a:latin typeface="Times New Roman" panose="02020603050405020304" pitchFamily="18" charset="0"/>
                <a:cs typeface="Times New Roman" panose="02020603050405020304" pitchFamily="18" charset="0"/>
              </a:rPr>
              <a:t>Если есть возможность, можно держаться за поручни, столбы, стены и другие потенциальные опоры.</a:t>
            </a:r>
          </a:p>
          <a:p>
            <a:r>
              <a:rPr lang="ru-RU" b="1" dirty="0" smtClean="0">
                <a:latin typeface="Times New Roman" panose="02020603050405020304" pitchFamily="18" charset="0"/>
                <a:cs typeface="Times New Roman" panose="02020603050405020304" pitchFamily="18" charset="0"/>
              </a:rPr>
              <a:t>                 </a:t>
            </a:r>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236" y="4986748"/>
            <a:ext cx="2006728" cy="1383792"/>
          </a:xfrm>
          <a:prstGeom prst="ellipse">
            <a:avLst/>
          </a:prstGeom>
          <a:ln>
            <a:noFill/>
          </a:ln>
          <a:effectLst>
            <a:softEdge rad="112500"/>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6235" y="4986748"/>
            <a:ext cx="1982156" cy="1662545"/>
          </a:xfrm>
          <a:prstGeom prst="ellipse">
            <a:avLst/>
          </a:prstGeom>
          <a:ln>
            <a:noFill/>
          </a:ln>
          <a:effectLst>
            <a:softEdge rad="112500"/>
          </a:effectLst>
        </p:spPr>
      </p:pic>
    </p:spTree>
    <p:extLst>
      <p:ext uri="{BB962C8B-B14F-4D97-AF65-F5344CB8AC3E}">
        <p14:creationId xmlns:p14="http://schemas.microsoft.com/office/powerpoint/2010/main" val="244676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4218"/>
          <a:stretch/>
        </p:blipFill>
        <p:spPr>
          <a:xfrm>
            <a:off x="0" y="0"/>
            <a:ext cx="12328634" cy="7051965"/>
          </a:xfrm>
          <a:prstGeom prst="rect">
            <a:avLst/>
          </a:prstGeom>
        </p:spPr>
      </p:pic>
      <p:sp>
        <p:nvSpPr>
          <p:cNvPr id="4" name="Прямоугольник 3"/>
          <p:cNvSpPr/>
          <p:nvPr/>
        </p:nvSpPr>
        <p:spPr>
          <a:xfrm>
            <a:off x="1848626" y="1367504"/>
            <a:ext cx="9047019" cy="1569660"/>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Обувь </a:t>
            </a:r>
            <a:r>
              <a:rPr lang="ru-RU" sz="2400" dirty="0">
                <a:latin typeface="Times New Roman" panose="02020603050405020304" pitchFamily="18" charset="0"/>
                <a:cs typeface="Times New Roman" panose="02020603050405020304" pitchFamily="18" charset="0"/>
              </a:rPr>
              <a:t>должна быть </a:t>
            </a:r>
            <a:r>
              <a:rPr lang="ru-RU" sz="2400" dirty="0" smtClean="0">
                <a:latin typeface="Times New Roman" panose="02020603050405020304" pitchFamily="18" charset="0"/>
                <a:cs typeface="Times New Roman" panose="02020603050405020304" pitchFamily="18" charset="0"/>
              </a:rPr>
              <a:t>удобной и обязательно устойчивой </a:t>
            </a:r>
            <a:r>
              <a:rPr lang="ru-RU" sz="2400" dirty="0">
                <a:latin typeface="Times New Roman" panose="02020603050405020304" pitchFamily="18" charset="0"/>
                <a:cs typeface="Times New Roman" panose="02020603050405020304" pitchFamily="18" charset="0"/>
              </a:rPr>
              <a:t>— либо на плоской подошве, либо на широком плотном каблуке высотой не более 3–4 см. </a:t>
            </a:r>
            <a:endParaRPr lang="ru-RU" sz="2400"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Подошва </a:t>
            </a:r>
            <a:r>
              <a:rPr lang="ru-RU" sz="2400" dirty="0">
                <a:latin typeface="Times New Roman" panose="02020603050405020304" pitchFamily="18" charset="0"/>
                <a:cs typeface="Times New Roman" panose="02020603050405020304" pitchFamily="18" charset="0"/>
              </a:rPr>
              <a:t>сапога или зимней обуви не должна скользить.</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88" y="2997424"/>
            <a:ext cx="2331385" cy="26552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762" y="4572824"/>
            <a:ext cx="2665022" cy="23008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3797" y="2997424"/>
            <a:ext cx="2574265" cy="22405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7144" y="4587932"/>
            <a:ext cx="2271401" cy="22857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Прямоугольник 8"/>
          <p:cNvSpPr/>
          <p:nvPr/>
        </p:nvSpPr>
        <p:spPr>
          <a:xfrm>
            <a:off x="2339507" y="620616"/>
            <a:ext cx="7769115" cy="707886"/>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 </a:t>
            </a:r>
            <a:r>
              <a:rPr lang="ru-RU" sz="4000" dirty="0" smtClean="0">
                <a:solidFill>
                  <a:srgbClr val="C00000"/>
                </a:solidFill>
                <a:latin typeface="Times New Roman" panose="02020603050405020304" pitchFamily="18" charset="0"/>
                <a:cs typeface="Times New Roman" panose="02020603050405020304" pitchFamily="18" charset="0"/>
              </a:rPr>
              <a:t>Запомни и постарайся выполнить!</a:t>
            </a:r>
            <a:endParaRPr lang="ru-RU" sz="4000" dirty="0">
              <a:solidFill>
                <a:srgbClr val="C00000"/>
              </a:solidFill>
            </a:endParaRPr>
          </a:p>
        </p:txBody>
      </p:sp>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1854" y="2997424"/>
            <a:ext cx="4266780" cy="40394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4926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937" y="2486025"/>
            <a:ext cx="2524125" cy="1885950"/>
          </a:xfrm>
          <a:prstGeom prst="rect">
            <a:avLst/>
          </a:prstGeom>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b="4102"/>
          <a:stretch/>
        </p:blipFill>
        <p:spPr>
          <a:xfrm>
            <a:off x="-42863" y="-151894"/>
            <a:ext cx="12328634" cy="7060434"/>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4559" y="4123833"/>
            <a:ext cx="2566817" cy="21603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850" y="1541645"/>
            <a:ext cx="2717526" cy="22581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424" y="3990037"/>
            <a:ext cx="3113597" cy="24278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1436" y="1541645"/>
            <a:ext cx="2896646" cy="36915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8424" y="1532531"/>
            <a:ext cx="3113597" cy="22672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Прямоугольник 9"/>
          <p:cNvSpPr/>
          <p:nvPr/>
        </p:nvSpPr>
        <p:spPr>
          <a:xfrm>
            <a:off x="1326392" y="-86824"/>
            <a:ext cx="9855327" cy="1569660"/>
          </a:xfrm>
          <a:prstGeom prst="rect">
            <a:avLst/>
          </a:prstGeom>
        </p:spPr>
        <p:txBody>
          <a:bodyPr wrap="none">
            <a:spAutoFit/>
          </a:bodyPr>
          <a:lstStyle/>
          <a:p>
            <a:r>
              <a:rPr lang="ru-RU" sz="4800" dirty="0" smtClean="0">
                <a:solidFill>
                  <a:srgbClr val="C00000"/>
                </a:solidFill>
                <a:latin typeface="Times New Roman" panose="02020603050405020304" pitchFamily="18" charset="0"/>
                <a:cs typeface="Times New Roman" panose="02020603050405020304" pitchFamily="18" charset="0"/>
              </a:rPr>
              <a:t>              </a:t>
            </a:r>
            <a:r>
              <a:rPr lang="ru-RU" sz="4800" dirty="0" smtClean="0">
                <a:solidFill>
                  <a:srgbClr val="FF0000"/>
                </a:solidFill>
                <a:latin typeface="Times New Roman" panose="02020603050405020304" pitchFamily="18" charset="0"/>
                <a:cs typeface="Times New Roman" panose="02020603050405020304" pitchFamily="18" charset="0"/>
              </a:rPr>
              <a:t>Красота или здоровье?</a:t>
            </a:r>
          </a:p>
          <a:p>
            <a:r>
              <a:rPr lang="ru-RU" sz="3600" dirty="0" smtClean="0">
                <a:solidFill>
                  <a:srgbClr val="FF0000"/>
                </a:solidFill>
                <a:latin typeface="Times New Roman" panose="02020603050405020304" pitchFamily="18" charset="0"/>
                <a:cs typeface="Times New Roman" panose="02020603050405020304" pitchFamily="18" charset="0"/>
              </a:rPr>
              <a:t>Красивая, модная, но очень </a:t>
            </a:r>
            <a:r>
              <a:rPr lang="ru-RU" sz="4800" b="1" dirty="0" smtClean="0">
                <a:solidFill>
                  <a:srgbClr val="C00000"/>
                </a:solidFill>
                <a:latin typeface="Times New Roman" panose="02020603050405020304" pitchFamily="18" charset="0"/>
                <a:cs typeface="Times New Roman" panose="02020603050405020304" pitchFamily="18" charset="0"/>
              </a:rPr>
              <a:t>опасная обувь!</a:t>
            </a:r>
            <a:endParaRPr lang="ru-RU" sz="4800" b="1" dirty="0"/>
          </a:p>
        </p:txBody>
      </p:sp>
      <p:sp>
        <p:nvSpPr>
          <p:cNvPr id="11" name="Прямоугольник 10"/>
          <p:cNvSpPr/>
          <p:nvPr/>
        </p:nvSpPr>
        <p:spPr>
          <a:xfrm>
            <a:off x="5159545" y="5443532"/>
            <a:ext cx="3661772" cy="1015663"/>
          </a:xfrm>
          <a:prstGeom prst="rect">
            <a:avLst/>
          </a:prstGeom>
        </p:spPr>
        <p:txBody>
          <a:bodyPr wrap="none">
            <a:spAutoFit/>
          </a:bodyPr>
          <a:lstStyle/>
          <a:p>
            <a:r>
              <a:rPr lang="ru-RU" sz="2000" b="1" dirty="0" smtClean="0">
                <a:latin typeface="Times New Roman" panose="02020603050405020304" pitchFamily="18" charset="0"/>
                <a:cs typeface="Times New Roman" panose="02020603050405020304" pitchFamily="18" charset="0"/>
              </a:rPr>
              <a:t>          Такая обувь </a:t>
            </a:r>
          </a:p>
          <a:p>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может привести</a:t>
            </a:r>
          </a:p>
          <a:p>
            <a:r>
              <a:rPr lang="ru-RU" sz="2000" b="1" dirty="0" smtClean="0">
                <a:latin typeface="Times New Roman" panose="02020603050405020304" pitchFamily="18" charset="0"/>
                <a:cs typeface="Times New Roman" panose="02020603050405020304" pitchFamily="18" charset="0"/>
              </a:rPr>
              <a:t> к травме, ушибу, </a:t>
            </a:r>
            <a:r>
              <a:rPr lang="ru-RU" sz="2000" b="1" dirty="0">
                <a:latin typeface="Times New Roman" panose="02020603050405020304" pitchFamily="18" charset="0"/>
                <a:cs typeface="Times New Roman" panose="02020603050405020304" pitchFamily="18" charset="0"/>
              </a:rPr>
              <a:t>п</a:t>
            </a:r>
            <a:r>
              <a:rPr lang="ru-RU" sz="2000" b="1" dirty="0" smtClean="0">
                <a:latin typeface="Times New Roman" panose="02020603050405020304" pitchFamily="18" charset="0"/>
                <a:cs typeface="Times New Roman" panose="02020603050405020304" pitchFamily="18" charset="0"/>
              </a:rPr>
              <a:t>ерелому… </a:t>
            </a:r>
            <a:endParaRPr lang="ru-RU" sz="2000" b="1" dirty="0"/>
          </a:p>
        </p:txBody>
      </p:sp>
    </p:spTree>
    <p:extLst>
      <p:ext uri="{BB962C8B-B14F-4D97-AF65-F5344CB8AC3E}">
        <p14:creationId xmlns:p14="http://schemas.microsoft.com/office/powerpoint/2010/main" val="329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59" y="0"/>
            <a:ext cx="12302359" cy="6858000"/>
          </a:xfrm>
          <a:prstGeom prst="rect">
            <a:avLst/>
          </a:prstGeom>
        </p:spPr>
      </p:pic>
    </p:spTree>
    <p:extLst>
      <p:ext uri="{BB962C8B-B14F-4D97-AF65-F5344CB8AC3E}">
        <p14:creationId xmlns:p14="http://schemas.microsoft.com/office/powerpoint/2010/main" val="379212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5159"/>
          <a:stretch/>
        </p:blipFill>
        <p:spPr>
          <a:xfrm>
            <a:off x="0" y="0"/>
            <a:ext cx="12328634" cy="6982691"/>
          </a:xfrm>
          <a:prstGeom prst="rect">
            <a:avLst/>
          </a:prstGeom>
        </p:spPr>
      </p:pic>
      <p:sp>
        <p:nvSpPr>
          <p:cNvPr id="3" name="Прямоугольник 2"/>
          <p:cNvSpPr/>
          <p:nvPr/>
        </p:nvSpPr>
        <p:spPr>
          <a:xfrm>
            <a:off x="302411" y="203045"/>
            <a:ext cx="10925503" cy="6555641"/>
          </a:xfrm>
          <a:prstGeom prst="rect">
            <a:avLst/>
          </a:prstGeom>
        </p:spPr>
        <p:txBody>
          <a:bodyPr wrap="square">
            <a:spAutoFit/>
          </a:bodyPr>
          <a:lstStyle/>
          <a:p>
            <a:pPr algn="ctr"/>
            <a:r>
              <a:rPr lang="ru-RU" sz="3600" b="1" i="1" dirty="0">
                <a:solidFill>
                  <a:srgbClr val="FF0000"/>
                </a:solidFill>
                <a:latin typeface="Times New Roman" panose="02020603050405020304" pitchFamily="18" charset="0"/>
                <a:cs typeface="Times New Roman" panose="02020603050405020304" pitchFamily="18" charset="0"/>
              </a:rPr>
              <a:t>П</a:t>
            </a:r>
            <a:r>
              <a:rPr lang="ru-RU" sz="3600" b="1" i="1" dirty="0" smtClean="0">
                <a:solidFill>
                  <a:srgbClr val="FF0000"/>
                </a:solidFill>
                <a:effectLst/>
                <a:latin typeface="Times New Roman" panose="02020603050405020304" pitchFamily="18" charset="0"/>
                <a:cs typeface="Times New Roman" panose="02020603050405020304" pitchFamily="18" charset="0"/>
              </a:rPr>
              <a:t>равила поведения (осень)</a:t>
            </a:r>
          </a:p>
          <a:p>
            <a:pPr algn="ctr"/>
            <a:r>
              <a:rPr lang="ru-RU" sz="2800" dirty="0" smtClean="0">
                <a:solidFill>
                  <a:srgbClr val="FF0000"/>
                </a:solidFill>
                <a:effectLst/>
                <a:latin typeface="Times New Roman" panose="02020603050405020304" pitchFamily="18" charset="0"/>
                <a:cs typeface="Times New Roman" panose="02020603050405020304" pitchFamily="18" charset="0"/>
              </a:rPr>
              <a:t>на водоеме, реке, озере</a:t>
            </a:r>
            <a:r>
              <a:rPr lang="ru-RU" sz="2800" dirty="0" smtClean="0">
                <a:solidFill>
                  <a:srgbClr val="000000"/>
                </a:solidFill>
                <a:latin typeface="Times New Roman" panose="02020603050405020304" pitchFamily="18" charset="0"/>
                <a:cs typeface="Times New Roman" panose="02020603050405020304" pitchFamily="18" charset="0"/>
              </a:rPr>
              <a:t>.</a:t>
            </a:r>
          </a:p>
          <a:p>
            <a:pPr algn="ctr"/>
            <a:r>
              <a:rPr lang="ru-RU" sz="2400" dirty="0" smtClean="0">
                <a:solidFill>
                  <a:srgbClr val="000000"/>
                </a:solidFill>
                <a:effectLst/>
                <a:latin typeface="Times New Roman" panose="02020603050405020304" pitchFamily="18" charset="0"/>
                <a:cs typeface="Times New Roman" panose="02020603050405020304" pitchFamily="18" charset="0"/>
              </a:rPr>
              <a:t> </a:t>
            </a:r>
            <a:endParaRPr lang="ru-RU" sz="2400" dirty="0">
              <a:solidFill>
                <a:srgbClr val="000000"/>
              </a:solidFill>
              <a:latin typeface="Times New Roman" panose="02020603050405020304" pitchFamily="18" charset="0"/>
              <a:cs typeface="Times New Roman" panose="02020603050405020304" pitchFamily="18" charset="0"/>
            </a:endParaRPr>
          </a:p>
          <a:p>
            <a:pPr algn="just"/>
            <a:r>
              <a:rPr lang="ru-RU" sz="2400" dirty="0" smtClean="0">
                <a:solidFill>
                  <a:srgbClr val="000000"/>
                </a:solidFill>
                <a:effectLst/>
                <a:latin typeface="Times New Roman" panose="02020603050405020304" pitchFamily="18" charset="0"/>
                <a:cs typeface="Times New Roman" panose="02020603050405020304" pitchFamily="18" charset="0"/>
              </a:rPr>
              <a:t>1.Лед можно считать прочным, если его толщина не менее </a:t>
            </a:r>
            <a:r>
              <a:rPr lang="ru-RU" sz="2400" dirty="0" smtClean="0">
                <a:solidFill>
                  <a:srgbClr val="000000"/>
                </a:solidFill>
                <a:latin typeface="Times New Roman" panose="02020603050405020304" pitchFamily="18" charset="0"/>
                <a:cs typeface="Times New Roman" panose="02020603050405020304" pitchFamily="18" charset="0"/>
              </a:rPr>
              <a:t>7-10 см</a:t>
            </a:r>
            <a:r>
              <a:rPr lang="ru-RU" sz="2400" dirty="0" smtClean="0">
                <a:solidFill>
                  <a:srgbClr val="000000"/>
                </a:solidFill>
                <a:effectLst/>
                <a:latin typeface="Times New Roman" panose="02020603050405020304" pitchFamily="18" charset="0"/>
                <a:cs typeface="Times New Roman" panose="02020603050405020304" pitchFamily="18" charset="0"/>
              </a:rPr>
              <a:t> - он может выдержать человека. Для группы людей, а также для устройства катка безопасен лед толщиной не менее 12см. </a:t>
            </a:r>
          </a:p>
          <a:p>
            <a:r>
              <a:rPr lang="ru-RU" sz="2400" dirty="0" smtClean="0">
                <a:solidFill>
                  <a:srgbClr val="000000"/>
                </a:solidFill>
                <a:effectLst/>
                <a:latin typeface="Times New Roman" panose="02020603050405020304" pitchFamily="18" charset="0"/>
                <a:cs typeface="Times New Roman" panose="02020603050405020304" pitchFamily="18" charset="0"/>
              </a:rPr>
              <a:t>2. Наиболее </a:t>
            </a:r>
            <a:r>
              <a:rPr lang="ru-RU" sz="3600" dirty="0" smtClean="0">
                <a:solidFill>
                  <a:srgbClr val="C00000"/>
                </a:solidFill>
                <a:effectLst/>
                <a:latin typeface="Times New Roman" panose="02020603050405020304" pitchFamily="18" charset="0"/>
                <a:cs typeface="Times New Roman" panose="02020603050405020304" pitchFamily="18" charset="0"/>
              </a:rPr>
              <a:t>прочный лед </a:t>
            </a:r>
            <a:r>
              <a:rPr lang="ru-RU" sz="2400" dirty="0" smtClean="0">
                <a:solidFill>
                  <a:srgbClr val="000000"/>
                </a:solidFill>
                <a:effectLst/>
                <a:latin typeface="Times New Roman" panose="02020603050405020304" pitchFamily="18" charset="0"/>
                <a:cs typeface="Times New Roman" panose="02020603050405020304" pitchFamily="18" charset="0"/>
              </a:rPr>
              <a:t>имеет синеватый или зеленоватый оттенок, </a:t>
            </a:r>
          </a:p>
          <a:p>
            <a:r>
              <a:rPr lang="ru-RU" sz="2400" dirty="0" smtClean="0">
                <a:solidFill>
                  <a:srgbClr val="000000"/>
                </a:solidFill>
                <a:effectLst/>
                <a:latin typeface="Times New Roman" panose="02020603050405020304" pitchFamily="18" charset="0"/>
                <a:cs typeface="Times New Roman" panose="02020603050405020304" pitchFamily="18" charset="0"/>
              </a:rPr>
              <a:t>                     а матово-белый или с желтоватым оттенком - </a:t>
            </a:r>
            <a:r>
              <a:rPr lang="ru-RU" sz="3200" dirty="0" smtClean="0">
                <a:solidFill>
                  <a:srgbClr val="FF0000"/>
                </a:solidFill>
                <a:effectLst/>
                <a:latin typeface="Times New Roman" panose="02020603050405020304" pitchFamily="18" charset="0"/>
                <a:cs typeface="Times New Roman" panose="02020603050405020304" pitchFamily="18" charset="0"/>
              </a:rPr>
              <a:t>ненадежен</a:t>
            </a:r>
            <a:r>
              <a:rPr lang="ru-RU" sz="2400" dirty="0" smtClean="0">
                <a:solidFill>
                  <a:srgbClr val="000000"/>
                </a:solidFill>
                <a:effectLst/>
                <a:latin typeface="Times New Roman" panose="02020603050405020304" pitchFamily="18" charset="0"/>
                <a:cs typeface="Times New Roman" panose="02020603050405020304" pitchFamily="18" charset="0"/>
              </a:rPr>
              <a:t>. </a:t>
            </a:r>
          </a:p>
          <a:p>
            <a:r>
              <a:rPr lang="ru-RU" sz="2400" dirty="0" smtClean="0">
                <a:solidFill>
                  <a:srgbClr val="000000"/>
                </a:solidFill>
                <a:effectLst/>
                <a:latin typeface="Times New Roman" panose="02020603050405020304" pitchFamily="18" charset="0"/>
                <a:cs typeface="Times New Roman" panose="02020603050405020304" pitchFamily="18" charset="0"/>
              </a:rPr>
              <a:t>3. Следует обходить участки, запорошенные снегом. Лед под снегом всегда тоньше. </a:t>
            </a:r>
          </a:p>
          <a:p>
            <a:r>
              <a:rPr lang="ru-RU" sz="2400" dirty="0" smtClean="0">
                <a:solidFill>
                  <a:srgbClr val="000000"/>
                </a:solidFill>
                <a:effectLst/>
                <a:latin typeface="Times New Roman" panose="02020603050405020304" pitchFamily="18" charset="0"/>
                <a:cs typeface="Times New Roman" panose="02020603050405020304" pitchFamily="18" charset="0"/>
              </a:rPr>
              <a:t>4. Очень осторожным следует быть в местах, где лед примыкает к берегу. Здесь лед может быть менее прочен, и в нем могут быть трещины. </a:t>
            </a:r>
          </a:p>
          <a:p>
            <a:r>
              <a:rPr lang="ru-RU" sz="2400" dirty="0" smtClean="0">
                <a:solidFill>
                  <a:srgbClr val="000000"/>
                </a:solidFill>
                <a:effectLst/>
                <a:latin typeface="Times New Roman" panose="02020603050405020304" pitchFamily="18" charset="0"/>
                <a:cs typeface="Times New Roman" panose="02020603050405020304" pitchFamily="18" charset="0"/>
              </a:rPr>
              <a:t>5.Прежде, чем ступить на лед, посмотрите, нет ли поблизости проложенной тропы или свежих следов - лучше двигаться по ним, так как этот путь проверен. Если следов нет, надо внимательно осмотреться и наметить свой маршрут так, чтобы избежать мест, где может быть слабый лед. </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6368" t="11222" r="3917" b="25761"/>
          <a:stretch/>
        </p:blipFill>
        <p:spPr>
          <a:xfrm>
            <a:off x="8839199" y="73581"/>
            <a:ext cx="2590801" cy="1468582"/>
          </a:xfrm>
          <a:prstGeom prst="ellipse">
            <a:avLst/>
          </a:prstGeom>
          <a:ln>
            <a:noFill/>
          </a:ln>
          <a:effectLst>
            <a:softEdge rad="112500"/>
          </a:effectLst>
        </p:spPr>
      </p:pic>
    </p:spTree>
    <p:extLst>
      <p:ext uri="{BB962C8B-B14F-4D97-AF65-F5344CB8AC3E}">
        <p14:creationId xmlns:p14="http://schemas.microsoft.com/office/powerpoint/2010/main" val="318324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4892"/>
          <a:stretch/>
        </p:blipFill>
        <p:spPr>
          <a:xfrm>
            <a:off x="-136634" y="0"/>
            <a:ext cx="12328634" cy="7002293"/>
          </a:xfrm>
          <a:prstGeom prst="rect">
            <a:avLst/>
          </a:prstGeom>
        </p:spPr>
      </p:pic>
      <p:sp>
        <p:nvSpPr>
          <p:cNvPr id="3" name="Прямоугольник 2"/>
          <p:cNvSpPr/>
          <p:nvPr/>
        </p:nvSpPr>
        <p:spPr>
          <a:xfrm>
            <a:off x="4455886" y="700857"/>
            <a:ext cx="6096000" cy="1446550"/>
          </a:xfrm>
          <a:prstGeom prst="rect">
            <a:avLst/>
          </a:prstGeom>
        </p:spPr>
        <p:txBody>
          <a:bodyPr>
            <a:spAutoFit/>
          </a:bodyPr>
          <a:lstStyle/>
          <a:p>
            <a:pPr algn="just"/>
            <a:r>
              <a:rPr lang="ru-RU" sz="4400" dirty="0" smtClean="0">
                <a:solidFill>
                  <a:srgbClr val="FF0000"/>
                </a:solidFill>
                <a:latin typeface="Times New Roman" panose="02020603050405020304" pitchFamily="18" charset="0"/>
                <a:cs typeface="Times New Roman" panose="02020603050405020304" pitchFamily="18" charset="0"/>
              </a:rPr>
              <a:t>Будьте осторожны !</a:t>
            </a:r>
          </a:p>
          <a:p>
            <a:pPr algn="just"/>
            <a:r>
              <a:rPr lang="ru-RU" sz="4400" dirty="0" smtClean="0">
                <a:solidFill>
                  <a:srgbClr val="FF0000"/>
                </a:solidFill>
                <a:latin typeface="Times New Roman" panose="02020603050405020304" pitchFamily="18" charset="0"/>
                <a:cs typeface="Times New Roman" panose="02020603050405020304" pitchFamily="18" charset="0"/>
              </a:rPr>
              <a:t>              Будьте здоровы!</a:t>
            </a:r>
            <a:endParaRPr lang="ru-RU" sz="44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105231" y="4702451"/>
            <a:ext cx="12233564" cy="1200329"/>
          </a:xfrm>
          <a:prstGeom prst="rect">
            <a:avLst/>
          </a:prstGeom>
        </p:spPr>
        <p:txBody>
          <a:bodyPr wrap="square">
            <a:spAutoFit/>
          </a:bodyPr>
          <a:lstStyle/>
          <a:p>
            <a:pPr algn="just"/>
            <a:r>
              <a:rPr lang="ru-RU" sz="3600" dirty="0" smtClean="0">
                <a:solidFill>
                  <a:srgbClr val="00B0F0"/>
                </a:solidFill>
                <a:latin typeface="Times New Roman" panose="02020603050405020304" pitchFamily="18" charset="0"/>
                <a:cs typeface="Times New Roman" panose="02020603050405020304" pitchFamily="18" charset="0"/>
              </a:rPr>
              <a:t>Будьте внимательны во время</a:t>
            </a:r>
          </a:p>
          <a:p>
            <a:pPr algn="just"/>
            <a:r>
              <a:rPr lang="ru-RU" sz="3600" dirty="0" smtClean="0">
                <a:solidFill>
                  <a:srgbClr val="00B0F0"/>
                </a:solidFill>
                <a:latin typeface="Times New Roman" panose="02020603050405020304" pitchFamily="18" charset="0"/>
                <a:cs typeface="Times New Roman" panose="02020603050405020304" pitchFamily="18" charset="0"/>
              </a:rPr>
              <a:t> гололедицы и гололеда</a:t>
            </a:r>
            <a:r>
              <a:rPr lang="ru-RU" sz="3600" dirty="0">
                <a:solidFill>
                  <a:srgbClr val="00B0F0"/>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1436913" y="2297546"/>
            <a:ext cx="11030857" cy="1569660"/>
          </a:xfrm>
          <a:prstGeom prst="rect">
            <a:avLst/>
          </a:prstGeom>
        </p:spPr>
        <p:txBody>
          <a:bodyPr wrap="square">
            <a:spAutoFit/>
          </a:bodyPr>
          <a:lstStyle/>
          <a:p>
            <a:pPr algn="just"/>
            <a:r>
              <a:rPr lang="ru-RU" sz="4800" dirty="0" smtClean="0">
                <a:solidFill>
                  <a:srgbClr val="7030A0"/>
                </a:solidFill>
                <a:latin typeface="Times New Roman" panose="02020603050405020304" pitchFamily="18" charset="0"/>
                <a:cs typeface="Times New Roman" panose="02020603050405020304" pitchFamily="18" charset="0"/>
              </a:rPr>
              <a:t>     Спасибо всем !</a:t>
            </a:r>
          </a:p>
          <a:p>
            <a:pPr algn="just"/>
            <a:r>
              <a:rPr lang="ru-RU" sz="4800" dirty="0" smtClean="0">
                <a:solidFill>
                  <a:srgbClr val="7030A0"/>
                </a:solidFill>
                <a:latin typeface="Times New Roman" panose="02020603050405020304" pitchFamily="18" charset="0"/>
                <a:cs typeface="Times New Roman" panose="02020603050405020304" pitchFamily="18" charset="0"/>
              </a:rPr>
              <a:t>                    До новых встреч!</a:t>
            </a:r>
            <a:endParaRPr lang="ru-RU" sz="4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77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8634" cy="7362497"/>
          </a:xfrm>
          <a:prstGeom prst="rect">
            <a:avLst/>
          </a:prstGeom>
        </p:spPr>
      </p:pic>
      <p:sp>
        <p:nvSpPr>
          <p:cNvPr id="3" name="Прямоугольник 2"/>
          <p:cNvSpPr/>
          <p:nvPr/>
        </p:nvSpPr>
        <p:spPr>
          <a:xfrm>
            <a:off x="1387047" y="1087288"/>
            <a:ext cx="4262705" cy="338554"/>
          </a:xfrm>
          <a:prstGeom prst="rect">
            <a:avLst/>
          </a:prstGeom>
        </p:spPr>
        <p:txBody>
          <a:bodyPr wrap="none">
            <a:spAutoFit/>
          </a:bodyPr>
          <a:lstStyle/>
          <a:p>
            <a:r>
              <a:rPr lang="en-US" sz="1600" dirty="0" smtClean="0"/>
              <a:t>https://botan.cc/prepod/obj/ojkbrvp6.htm</a:t>
            </a:r>
            <a:endParaRPr lang="ru-RU" sz="1600" dirty="0"/>
          </a:p>
        </p:txBody>
      </p:sp>
      <p:sp>
        <p:nvSpPr>
          <p:cNvPr id="4" name="Прямоугольник 3"/>
          <p:cNvSpPr/>
          <p:nvPr/>
        </p:nvSpPr>
        <p:spPr>
          <a:xfrm>
            <a:off x="1301262" y="1816297"/>
            <a:ext cx="6096000" cy="584775"/>
          </a:xfrm>
          <a:prstGeom prst="rect">
            <a:avLst/>
          </a:prstGeom>
        </p:spPr>
        <p:txBody>
          <a:bodyPr>
            <a:spAutoFit/>
          </a:bodyPr>
          <a:lstStyle/>
          <a:p>
            <a:r>
              <a:rPr lang="en-US" sz="1600" dirty="0" smtClean="0"/>
              <a:t>https://nsportal.ru/nachalnaya-shkola/vospitatelnaya-rabota/2016/01/27/ostorozhno-gololyod</a:t>
            </a:r>
            <a:endParaRPr lang="ru-RU" sz="1600" dirty="0"/>
          </a:p>
        </p:txBody>
      </p:sp>
      <p:sp>
        <p:nvSpPr>
          <p:cNvPr id="5" name="Прямоугольник 4"/>
          <p:cNvSpPr/>
          <p:nvPr/>
        </p:nvSpPr>
        <p:spPr>
          <a:xfrm>
            <a:off x="1301262" y="2937058"/>
            <a:ext cx="6096000" cy="584775"/>
          </a:xfrm>
          <a:prstGeom prst="rect">
            <a:avLst/>
          </a:prstGeom>
        </p:spPr>
        <p:txBody>
          <a:bodyPr>
            <a:spAutoFit/>
          </a:bodyPr>
          <a:lstStyle/>
          <a:p>
            <a:r>
              <a:rPr lang="en-US" sz="1600" dirty="0" smtClean="0"/>
              <a:t>https://videouroki.net/razrabotki/beseda-na-temu-profilaktika-travmatizma-na-ulitse-gololed.html</a:t>
            </a:r>
            <a:endParaRPr lang="ru-RU" sz="1600" dirty="0"/>
          </a:p>
        </p:txBody>
      </p:sp>
      <p:sp>
        <p:nvSpPr>
          <p:cNvPr id="7" name="Прямоугольник 6"/>
          <p:cNvSpPr/>
          <p:nvPr/>
        </p:nvSpPr>
        <p:spPr>
          <a:xfrm>
            <a:off x="1387047" y="3867836"/>
            <a:ext cx="6096000" cy="584775"/>
          </a:xfrm>
          <a:prstGeom prst="rect">
            <a:avLst/>
          </a:prstGeom>
        </p:spPr>
        <p:txBody>
          <a:bodyPr>
            <a:spAutoFit/>
          </a:bodyPr>
          <a:lstStyle/>
          <a:p>
            <a:r>
              <a:rPr lang="en-US" sz="1600" dirty="0"/>
              <a:t>https://infourok.ru/beseda-po-teme-ostorozhno-gololed-1913170.html</a:t>
            </a:r>
            <a:endParaRPr lang="ru-RU" sz="1600" dirty="0"/>
          </a:p>
        </p:txBody>
      </p:sp>
      <p:sp>
        <p:nvSpPr>
          <p:cNvPr id="8" name="Прямоугольник 7"/>
          <p:cNvSpPr/>
          <p:nvPr/>
        </p:nvSpPr>
        <p:spPr>
          <a:xfrm>
            <a:off x="1301262" y="251799"/>
            <a:ext cx="6096000" cy="369332"/>
          </a:xfrm>
          <a:prstGeom prst="rect">
            <a:avLst/>
          </a:prstGeom>
        </p:spPr>
        <p:txBody>
          <a:bodyPr>
            <a:spAutoFit/>
          </a:bodyPr>
          <a:lstStyle/>
          <a:p>
            <a:r>
              <a:rPr lang="ru-RU" b="1" dirty="0" smtClean="0"/>
              <a:t>Использованный материал:</a:t>
            </a:r>
            <a:endParaRPr lang="ru-RU" b="1" dirty="0"/>
          </a:p>
        </p:txBody>
      </p:sp>
    </p:spTree>
    <p:extLst>
      <p:ext uri="{BB962C8B-B14F-4D97-AF65-F5344CB8AC3E}">
        <p14:creationId xmlns:p14="http://schemas.microsoft.com/office/powerpoint/2010/main" val="347140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4145"/>
          <a:stretch/>
        </p:blipFill>
        <p:spPr>
          <a:xfrm>
            <a:off x="0" y="19593"/>
            <a:ext cx="12328634" cy="705729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6345" y="4946144"/>
            <a:ext cx="2343808" cy="1911856"/>
          </a:xfrm>
          <a:prstGeom prst="ellipse">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10" y="344948"/>
            <a:ext cx="4705131" cy="3528848"/>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055" y="4939785"/>
            <a:ext cx="2535820" cy="2065458"/>
          </a:xfrm>
          <a:prstGeom prst="ellipse">
            <a:avLst/>
          </a:prstGeom>
          <a:ln>
            <a:noFill/>
          </a:ln>
          <a:effectLst>
            <a:softEdge rad="112500"/>
          </a:effectLst>
        </p:spPr>
      </p:pic>
      <p:sp>
        <p:nvSpPr>
          <p:cNvPr id="7" name="Прямоугольник 6"/>
          <p:cNvSpPr/>
          <p:nvPr/>
        </p:nvSpPr>
        <p:spPr>
          <a:xfrm>
            <a:off x="5277024" y="1093709"/>
            <a:ext cx="5026889" cy="1938992"/>
          </a:xfrm>
          <a:prstGeom prst="rect">
            <a:avLst/>
          </a:prstGeom>
        </p:spPr>
        <p:txBody>
          <a:bodyPr wrap="none">
            <a:spAutoFit/>
          </a:bodyPr>
          <a:lstStyle/>
          <a:p>
            <a:r>
              <a:rPr lang="ru-RU" sz="6000" dirty="0" smtClean="0">
                <a:solidFill>
                  <a:srgbClr val="FF0000"/>
                </a:solidFill>
                <a:latin typeface="Times New Roman" panose="02020603050405020304" pitchFamily="18" charset="0"/>
                <a:cs typeface="Times New Roman" panose="02020603050405020304" pitchFamily="18" charset="0"/>
              </a:rPr>
              <a:t>  «Осторожно, </a:t>
            </a:r>
          </a:p>
          <a:p>
            <a:r>
              <a:rPr lang="ru-RU" sz="6000" dirty="0">
                <a:solidFill>
                  <a:srgbClr val="FF0000"/>
                </a:solidFill>
                <a:latin typeface="Times New Roman" panose="02020603050405020304" pitchFamily="18" charset="0"/>
                <a:cs typeface="Times New Roman" panose="02020603050405020304" pitchFamily="18" charset="0"/>
              </a:rPr>
              <a:t> </a:t>
            </a:r>
            <a:r>
              <a:rPr lang="ru-RU" sz="6000" dirty="0" smtClean="0">
                <a:solidFill>
                  <a:srgbClr val="FF0000"/>
                </a:solidFill>
                <a:latin typeface="Times New Roman" panose="02020603050405020304" pitchFamily="18" charset="0"/>
                <a:cs typeface="Times New Roman" panose="02020603050405020304" pitchFamily="18" charset="0"/>
              </a:rPr>
              <a:t>    гололед!»</a:t>
            </a:r>
            <a:endParaRPr lang="ru-RU" sz="60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30268" y="4283425"/>
            <a:ext cx="8268097" cy="769441"/>
          </a:xfrm>
          <a:prstGeom prst="rect">
            <a:avLst/>
          </a:prstGeom>
        </p:spPr>
        <p:txBody>
          <a:bodyPr wrap="none">
            <a:spAutoFit/>
          </a:bodyPr>
          <a:lstStyle/>
          <a:p>
            <a:r>
              <a:rPr lang="ru-RU" sz="4400" dirty="0" smtClean="0">
                <a:solidFill>
                  <a:srgbClr val="002060"/>
                </a:solidFill>
                <a:latin typeface="Times New Roman" panose="02020603050405020304" pitchFamily="18" charset="0"/>
                <a:cs typeface="Times New Roman" panose="02020603050405020304" pitchFamily="18" charset="0"/>
              </a:rPr>
              <a:t>Соблюдай правила безопасности!</a:t>
            </a:r>
            <a:endParaRPr lang="ru-RU" sz="4400" dirty="0">
              <a:solidFill>
                <a:srgbClr val="002060"/>
              </a:solidFill>
            </a:endParaRPr>
          </a:p>
        </p:txBody>
      </p:sp>
    </p:spTree>
    <p:extLst>
      <p:ext uri="{BB962C8B-B14F-4D97-AF65-F5344CB8AC3E}">
        <p14:creationId xmlns:p14="http://schemas.microsoft.com/office/powerpoint/2010/main" val="318065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4782"/>
          <a:stretch/>
        </p:blipFill>
        <p:spPr>
          <a:xfrm>
            <a:off x="0" y="-1"/>
            <a:ext cx="12328634" cy="7010401"/>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6086" r="7763" b="8854"/>
          <a:stretch/>
        </p:blipFill>
        <p:spPr>
          <a:xfrm>
            <a:off x="539263" y="1510145"/>
            <a:ext cx="11007968" cy="51485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Прямоугольник 1"/>
          <p:cNvSpPr/>
          <p:nvPr/>
        </p:nvSpPr>
        <p:spPr>
          <a:xfrm>
            <a:off x="1773382" y="251844"/>
            <a:ext cx="8659091" cy="1231106"/>
          </a:xfrm>
          <a:prstGeom prst="rect">
            <a:avLst/>
          </a:prstGeom>
        </p:spPr>
        <p:txBody>
          <a:bodyPr wrap="square">
            <a:spAutoFit/>
          </a:bodyPr>
          <a:lstStyle/>
          <a:p>
            <a:pPr algn="ctr"/>
            <a:r>
              <a:rPr lang="ru-RU" sz="2800" dirty="0" smtClean="0">
                <a:solidFill>
                  <a:srgbClr val="002060"/>
                </a:solidFill>
                <a:latin typeface="Times New Roman, serif"/>
              </a:rPr>
              <a:t>     Наступает </a:t>
            </a:r>
            <a:r>
              <a:rPr lang="ru-RU" sz="2800" dirty="0">
                <a:solidFill>
                  <a:srgbClr val="002060"/>
                </a:solidFill>
                <a:latin typeface="Times New Roman, serif"/>
              </a:rPr>
              <a:t>зима, первые заморозки, гололед… </a:t>
            </a:r>
          </a:p>
          <a:p>
            <a:pPr algn="ctr"/>
            <a:r>
              <a:rPr lang="ru-RU" sz="2800" dirty="0">
                <a:solidFill>
                  <a:srgbClr val="002060"/>
                </a:solidFill>
                <a:latin typeface="Times New Roman, serif"/>
              </a:rPr>
              <a:t> А гололед, как известно, опасная территория</a:t>
            </a:r>
            <a:r>
              <a:rPr lang="ru-RU" dirty="0">
                <a:solidFill>
                  <a:srgbClr val="002060"/>
                </a:solidFill>
                <a:latin typeface="Times New Roman, serif"/>
              </a:rPr>
              <a:t>.</a:t>
            </a:r>
            <a:r>
              <a:rPr lang="ru-RU" dirty="0">
                <a:latin typeface="Times New Roman, serif"/>
              </a:rPr>
              <a:t/>
            </a:r>
            <a:br>
              <a:rPr lang="ru-RU" dirty="0">
                <a:latin typeface="Times New Roman, serif"/>
              </a:rPr>
            </a:br>
            <a:endParaRPr lang="ru-RU" dirty="0"/>
          </a:p>
        </p:txBody>
      </p:sp>
    </p:spTree>
    <p:extLst>
      <p:ext uri="{BB962C8B-B14F-4D97-AF65-F5344CB8AC3E}">
        <p14:creationId xmlns:p14="http://schemas.microsoft.com/office/powerpoint/2010/main" val="288357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4069"/>
          <a:stretch/>
        </p:blipFill>
        <p:spPr>
          <a:xfrm>
            <a:off x="0" y="-1"/>
            <a:ext cx="12328634" cy="7062953"/>
          </a:xfrm>
          <a:prstGeom prst="rect">
            <a:avLst/>
          </a:prstGeom>
        </p:spPr>
      </p:pic>
      <p:sp>
        <p:nvSpPr>
          <p:cNvPr id="3" name="Прямоугольник 2"/>
          <p:cNvSpPr/>
          <p:nvPr/>
        </p:nvSpPr>
        <p:spPr>
          <a:xfrm>
            <a:off x="736931" y="270723"/>
            <a:ext cx="10363200" cy="3508653"/>
          </a:xfrm>
          <a:prstGeom prst="rect">
            <a:avLst/>
          </a:prstGeom>
        </p:spPr>
        <p:txBody>
          <a:bodyPr wrap="square">
            <a:spAutoFit/>
          </a:bodyPr>
          <a:lstStyle/>
          <a:p>
            <a:pPr algn="ctr"/>
            <a:r>
              <a:rPr lang="ru-RU" sz="4400" dirty="0" smtClean="0">
                <a:solidFill>
                  <a:srgbClr val="002060"/>
                </a:solidFill>
                <a:effectLst/>
                <a:latin typeface="Times New Roman, serif"/>
              </a:rPr>
              <a:t>  Гололед и гололедица</a:t>
            </a:r>
          </a:p>
          <a:p>
            <a:pPr algn="ctr"/>
            <a:r>
              <a:rPr lang="ru-RU" dirty="0" smtClean="0">
                <a:effectLst/>
                <a:latin typeface="Times New Roman, serif"/>
              </a:rPr>
              <a:t>(совершенно разные понятия. </a:t>
            </a:r>
            <a:r>
              <a:rPr lang="ru-RU" dirty="0" smtClean="0">
                <a:solidFill>
                  <a:srgbClr val="C00000"/>
                </a:solidFill>
                <a:latin typeface="Times New Roman, serif"/>
              </a:rPr>
              <a:t>Гололед</a:t>
            </a:r>
            <a:r>
              <a:rPr lang="ru-RU" dirty="0" smtClean="0">
                <a:effectLst/>
                <a:latin typeface="Times New Roman, serif"/>
              </a:rPr>
              <a:t> - явление природы</a:t>
            </a:r>
            <a:r>
              <a:rPr lang="ru-RU" dirty="0" smtClean="0">
                <a:solidFill>
                  <a:srgbClr val="FF0000"/>
                </a:solidFill>
                <a:effectLst/>
                <a:latin typeface="Times New Roman, serif"/>
              </a:rPr>
              <a:t>, </a:t>
            </a:r>
            <a:r>
              <a:rPr lang="ru-RU" dirty="0">
                <a:solidFill>
                  <a:srgbClr val="FF0000"/>
                </a:solidFill>
                <a:latin typeface="Times New Roman, serif"/>
              </a:rPr>
              <a:t>г</a:t>
            </a:r>
            <a:r>
              <a:rPr lang="ru-RU" dirty="0" smtClean="0">
                <a:solidFill>
                  <a:srgbClr val="FF0000"/>
                </a:solidFill>
                <a:latin typeface="Times New Roman, serif"/>
              </a:rPr>
              <a:t>ололедица</a:t>
            </a:r>
            <a:r>
              <a:rPr lang="ru-RU" dirty="0" smtClean="0">
                <a:solidFill>
                  <a:srgbClr val="FF0000"/>
                </a:solidFill>
                <a:effectLst/>
                <a:latin typeface="Times New Roman, serif"/>
              </a:rPr>
              <a:t> - </a:t>
            </a:r>
            <a:r>
              <a:rPr lang="ru-RU" dirty="0" smtClean="0">
                <a:effectLst/>
                <a:latin typeface="Times New Roman, serif"/>
              </a:rPr>
              <a:t>ее состояние).</a:t>
            </a:r>
            <a:br>
              <a:rPr lang="ru-RU" dirty="0" smtClean="0">
                <a:effectLst/>
                <a:latin typeface="Times New Roman, serif"/>
              </a:rPr>
            </a:br>
            <a:endParaRPr lang="ru-RU" sz="3200" dirty="0">
              <a:solidFill>
                <a:srgbClr val="002060"/>
              </a:solidFill>
              <a:latin typeface="Times New Roman, serif"/>
            </a:endParaRPr>
          </a:p>
          <a:p>
            <a:pPr algn="just"/>
            <a:endParaRPr lang="ru-RU" sz="3200" dirty="0" smtClean="0">
              <a:solidFill>
                <a:srgbClr val="002060"/>
              </a:solidFill>
              <a:effectLst/>
              <a:latin typeface="Times New Roman, serif"/>
            </a:endParaRPr>
          </a:p>
          <a:p>
            <a:pPr algn="just"/>
            <a:endParaRPr lang="ru-RU" sz="3200" dirty="0">
              <a:solidFill>
                <a:srgbClr val="002060"/>
              </a:solidFill>
              <a:latin typeface="Times New Roman, serif"/>
            </a:endParaRPr>
          </a:p>
          <a:p>
            <a:pPr algn="just"/>
            <a:endParaRPr lang="ru-RU" sz="3200" dirty="0" smtClean="0">
              <a:solidFill>
                <a:srgbClr val="002060"/>
              </a:solidFill>
              <a:effectLst/>
              <a:latin typeface="Times New Roman, serif"/>
            </a:endParaRPr>
          </a:p>
          <a:p>
            <a:pPr algn="just"/>
            <a:endParaRPr lang="ru-RU" sz="3200" dirty="0">
              <a:solidFill>
                <a:srgbClr val="002060"/>
              </a:solidFill>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2226" t="5264" r="3616" b="9691"/>
          <a:stretch/>
        </p:blipFill>
        <p:spPr>
          <a:xfrm>
            <a:off x="942110" y="1676400"/>
            <a:ext cx="10529454" cy="50569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639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4782"/>
          <a:stretch/>
        </p:blipFill>
        <p:spPr>
          <a:xfrm>
            <a:off x="0" y="1"/>
            <a:ext cx="12328634" cy="7010400"/>
          </a:xfrm>
          <a:prstGeom prst="rect">
            <a:avLst/>
          </a:prstGeom>
        </p:spPr>
      </p:pic>
      <p:sp>
        <p:nvSpPr>
          <p:cNvPr id="4" name="Прямоугольник 3"/>
          <p:cNvSpPr/>
          <p:nvPr/>
        </p:nvSpPr>
        <p:spPr>
          <a:xfrm>
            <a:off x="1136073" y="426126"/>
            <a:ext cx="10099963" cy="6370975"/>
          </a:xfrm>
          <a:prstGeom prst="rect">
            <a:avLst/>
          </a:prstGeom>
        </p:spPr>
        <p:txBody>
          <a:bodyPr wrap="square">
            <a:spAutoFit/>
          </a:bodyPr>
          <a:lstStyle/>
          <a:p>
            <a:pPr algn="ctr"/>
            <a:r>
              <a:rPr lang="ru-RU" sz="3600" b="1" dirty="0">
                <a:solidFill>
                  <a:srgbClr val="C00000"/>
                </a:solidFill>
                <a:latin typeface="Times New Roman" panose="02020603050405020304" pitchFamily="18" charset="0"/>
                <a:cs typeface="Times New Roman" panose="02020603050405020304" pitchFamily="18" charset="0"/>
              </a:rPr>
              <a:t>П</a:t>
            </a:r>
            <a:r>
              <a:rPr lang="ru-RU" sz="3600" b="1" dirty="0" smtClean="0">
                <a:solidFill>
                  <a:srgbClr val="C00000"/>
                </a:solidFill>
                <a:latin typeface="Times New Roman" panose="02020603050405020304" pitchFamily="18" charset="0"/>
                <a:cs typeface="Times New Roman" panose="02020603050405020304" pitchFamily="18" charset="0"/>
              </a:rPr>
              <a:t>равила техники безопасности</a:t>
            </a:r>
          </a:p>
          <a:p>
            <a:pPr algn="ctr"/>
            <a:endParaRPr lang="ru-RU" sz="3600" dirty="0" smtClean="0">
              <a:solidFill>
                <a:srgbClr val="C00000"/>
              </a:solidFill>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1. </a:t>
            </a:r>
            <a:r>
              <a:rPr lang="ru-RU" sz="2400" dirty="0">
                <a:latin typeface="Times New Roman" panose="02020603050405020304" pitchFamily="18" charset="0"/>
                <a:cs typeface="Times New Roman" panose="02020603050405020304" pitchFamily="18" charset="0"/>
              </a:rPr>
              <a:t>Носите только удобную обувь.</a:t>
            </a:r>
          </a:p>
          <a:p>
            <a:pPr algn="just"/>
            <a:r>
              <a:rPr lang="ru-RU" sz="2400" dirty="0">
                <a:latin typeface="Times New Roman" panose="02020603050405020304" pitchFamily="18" charset="0"/>
                <a:cs typeface="Times New Roman" panose="02020603050405020304" pitchFamily="18" charset="0"/>
              </a:rPr>
              <a:t>2. Старайтесь избегать нечищеных улиц и раскатанных ледяных дорожек.         </a:t>
            </a:r>
            <a:r>
              <a:rPr lang="ru-RU" sz="2400" dirty="0" smtClean="0">
                <a:latin typeface="Times New Roman" panose="02020603050405020304" pitchFamily="18" charset="0"/>
                <a:cs typeface="Times New Roman" panose="02020603050405020304" pitchFamily="18" charset="0"/>
              </a:rPr>
              <a:t>      Выбирайте </a:t>
            </a:r>
            <a:r>
              <a:rPr lang="ru-RU" sz="2400" dirty="0">
                <a:latin typeface="Times New Roman" panose="02020603050405020304" pitchFamily="18" charset="0"/>
                <a:cs typeface="Times New Roman" panose="02020603050405020304" pitchFamily="18" charset="0"/>
              </a:rPr>
              <a:t>себе путь там, где тротуары расчищены и посыпаны.</a:t>
            </a:r>
          </a:p>
          <a:p>
            <a:pPr algn="just"/>
            <a:r>
              <a:rPr lang="ru-RU" sz="2400" dirty="0" smtClean="0">
                <a:latin typeface="Times New Roman" panose="02020603050405020304" pitchFamily="18" charset="0"/>
                <a:cs typeface="Times New Roman" panose="02020603050405020304" pitchFamily="18" charset="0"/>
              </a:rPr>
              <a:t>3. Передвигайтесь осторожно, не торопясь, наступая на всю подошву. </a:t>
            </a: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При этом ноги должны быть слегка расслаблены, руки свободны.</a:t>
            </a:r>
          </a:p>
          <a:p>
            <a:pPr algn="just"/>
            <a:r>
              <a:rPr lang="ru-RU" sz="2400" dirty="0">
                <a:latin typeface="Times New Roman" panose="02020603050405020304" pitchFamily="18" charset="0"/>
                <a:cs typeface="Times New Roman" panose="02020603050405020304" pitchFamily="18" charset="0"/>
              </a:rPr>
              <a:t>4</a:t>
            </a:r>
            <a:r>
              <a:rPr lang="ru-RU" sz="2400" dirty="0" smtClean="0">
                <a:latin typeface="Times New Roman" panose="02020603050405020304" pitchFamily="18" charset="0"/>
                <a:cs typeface="Times New Roman" panose="02020603050405020304" pitchFamily="18" charset="0"/>
              </a:rPr>
              <a:t>. Если вы поскользнулись, присядьте, чтобы снизить высоту падения. В момент падения постарайтесь сгруппироваться, и, перекатившись, смягчить удар о землю.</a:t>
            </a:r>
          </a:p>
          <a:p>
            <a:pPr algn="just"/>
            <a:r>
              <a:rPr lang="ru-RU" sz="2400" dirty="0">
                <a:latin typeface="Times New Roman" panose="02020603050405020304" pitchFamily="18" charset="0"/>
                <a:cs typeface="Times New Roman" panose="02020603050405020304" pitchFamily="18" charset="0"/>
              </a:rPr>
              <a:t>5</a:t>
            </a:r>
            <a:r>
              <a:rPr lang="ru-RU" sz="2400" dirty="0" smtClean="0">
                <a:latin typeface="Times New Roman" panose="02020603050405020304" pitchFamily="18" charset="0"/>
                <a:cs typeface="Times New Roman" panose="02020603050405020304" pitchFamily="18" charset="0"/>
              </a:rPr>
              <a:t>. Откажитесь от сумок на длинных ручках, свисающих через плечо. Носите сумки в обеих руках, равномерно распределяя тяжесть на правую и левую руки.</a:t>
            </a:r>
          </a:p>
          <a:p>
            <a:pPr algn="just"/>
            <a:r>
              <a:rPr lang="ru-RU" sz="2400" dirty="0" smtClean="0">
                <a:latin typeface="Times New Roman" panose="02020603050405020304" pitchFamily="18" charset="0"/>
                <a:cs typeface="Times New Roman" panose="02020603050405020304" pitchFamily="18" charset="0"/>
              </a:rPr>
              <a:t>6. Если </a:t>
            </a:r>
            <a:r>
              <a:rPr lang="ru-RU" sz="2400" dirty="0">
                <a:latin typeface="Times New Roman" panose="02020603050405020304" pitchFamily="18" charset="0"/>
                <a:cs typeface="Times New Roman" panose="02020603050405020304" pitchFamily="18" charset="0"/>
              </a:rPr>
              <a:t>вы упали на улице и при этом почувствовали сильную боль в какой-нибудь части тела  немедленно направляйтесь в травматологический пункт.</a:t>
            </a:r>
          </a:p>
          <a:p>
            <a:pPr algn="just"/>
            <a:endParaRPr lang="ru-RU"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1948" y="277090"/>
            <a:ext cx="2384416" cy="1288473"/>
          </a:xfrm>
          <a:prstGeom prst="ellipse">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064" y="5973521"/>
            <a:ext cx="1098771" cy="934724"/>
          </a:xfrm>
          <a:prstGeom prst="ellipse">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5387" y="6107038"/>
            <a:ext cx="882758" cy="750962"/>
          </a:xfrm>
          <a:prstGeom prst="ellipse">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770" y="121325"/>
            <a:ext cx="1450794" cy="1234191"/>
          </a:xfrm>
          <a:prstGeom prst="ellipse">
            <a:avLst/>
          </a:prstGeom>
          <a:ln>
            <a:noFill/>
          </a:ln>
          <a:effectLst>
            <a:softEdge rad="112500"/>
          </a:effectLst>
        </p:spPr>
      </p:pic>
    </p:spTree>
    <p:extLst>
      <p:ext uri="{BB962C8B-B14F-4D97-AF65-F5344CB8AC3E}">
        <p14:creationId xmlns:p14="http://schemas.microsoft.com/office/powerpoint/2010/main" val="128012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5260"/>
          <a:stretch/>
        </p:blipFill>
        <p:spPr>
          <a:xfrm>
            <a:off x="0" y="0"/>
            <a:ext cx="12328634" cy="697523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9637" y="4271639"/>
            <a:ext cx="2507852" cy="25306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537" y="476414"/>
            <a:ext cx="3594539" cy="343688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5490" y="476414"/>
            <a:ext cx="3736548" cy="343688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0076" y="4246031"/>
            <a:ext cx="2765864" cy="25818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116" y="4246031"/>
            <a:ext cx="3530321" cy="25818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2180" y="4246031"/>
            <a:ext cx="2586620" cy="25818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Прямоугольник 9"/>
          <p:cNvSpPr/>
          <p:nvPr/>
        </p:nvSpPr>
        <p:spPr>
          <a:xfrm>
            <a:off x="4735145" y="891432"/>
            <a:ext cx="2326021" cy="954107"/>
          </a:xfrm>
          <a:prstGeom prst="rect">
            <a:avLst/>
          </a:prstGeom>
        </p:spPr>
        <p:txBody>
          <a:bodyPr wrap="none">
            <a:spAutoFit/>
          </a:bodyPr>
          <a:lstStyle/>
          <a:p>
            <a:pPr algn="ctr"/>
            <a:r>
              <a:rPr lang="ru-RU" sz="2800" dirty="0" smtClean="0">
                <a:solidFill>
                  <a:srgbClr val="FF0000"/>
                </a:solidFill>
                <a:latin typeface="Times New Roman, serif"/>
              </a:rPr>
              <a:t>«Гололед </a:t>
            </a:r>
            <a:r>
              <a:rPr lang="ru-RU" sz="2800" dirty="0">
                <a:solidFill>
                  <a:srgbClr val="FF0000"/>
                </a:solidFill>
                <a:latin typeface="Times New Roman, serif"/>
              </a:rPr>
              <a:t>и </a:t>
            </a:r>
            <a:endParaRPr lang="ru-RU" sz="2800" dirty="0" smtClean="0">
              <a:solidFill>
                <a:srgbClr val="FF0000"/>
              </a:solidFill>
              <a:latin typeface="Times New Roman, serif"/>
            </a:endParaRPr>
          </a:p>
          <a:p>
            <a:pPr algn="ctr"/>
            <a:r>
              <a:rPr lang="ru-RU" sz="2800" dirty="0">
                <a:solidFill>
                  <a:srgbClr val="FF0000"/>
                </a:solidFill>
                <a:latin typeface="Times New Roman, serif"/>
              </a:rPr>
              <a:t>г</a:t>
            </a:r>
            <a:r>
              <a:rPr lang="ru-RU" sz="2800" dirty="0" smtClean="0">
                <a:solidFill>
                  <a:srgbClr val="FF0000"/>
                </a:solidFill>
                <a:latin typeface="Times New Roman, serif"/>
              </a:rPr>
              <a:t>ололедица»</a:t>
            </a:r>
            <a:endParaRPr lang="ru-RU" sz="2800" dirty="0">
              <a:solidFill>
                <a:srgbClr val="FF0000"/>
              </a:solidFill>
              <a:latin typeface="Times New Roman, serif"/>
            </a:endParaRPr>
          </a:p>
        </p:txBody>
      </p:sp>
      <p:sp>
        <p:nvSpPr>
          <p:cNvPr id="11" name="Прямоугольник 10"/>
          <p:cNvSpPr/>
          <p:nvPr/>
        </p:nvSpPr>
        <p:spPr>
          <a:xfrm>
            <a:off x="3980076" y="2010189"/>
            <a:ext cx="4308763" cy="1446550"/>
          </a:xfrm>
          <a:prstGeom prst="rect">
            <a:avLst/>
          </a:prstGeom>
        </p:spPr>
        <p:txBody>
          <a:bodyPr wrap="square">
            <a:spAutoFit/>
          </a:bodyPr>
          <a:lstStyle/>
          <a:p>
            <a:pPr algn="just"/>
            <a:r>
              <a:rPr lang="ru-RU" sz="2400" dirty="0" smtClean="0">
                <a:solidFill>
                  <a:schemeClr val="tx2">
                    <a:lumMod val="50000"/>
                  </a:schemeClr>
                </a:solidFill>
                <a:latin typeface="Times New Roman, serif"/>
              </a:rPr>
              <a:t>       Это </a:t>
            </a:r>
            <a:r>
              <a:rPr lang="ru-RU" sz="2400" dirty="0">
                <a:solidFill>
                  <a:schemeClr val="tx2">
                    <a:lumMod val="50000"/>
                  </a:schemeClr>
                </a:solidFill>
                <a:latin typeface="Times New Roman, serif"/>
              </a:rPr>
              <a:t>опасное </a:t>
            </a:r>
            <a:endParaRPr lang="ru-RU" sz="2400" dirty="0" smtClean="0">
              <a:solidFill>
                <a:schemeClr val="tx2">
                  <a:lumMod val="50000"/>
                </a:schemeClr>
              </a:solidFill>
              <a:latin typeface="Times New Roman, serif"/>
            </a:endParaRPr>
          </a:p>
          <a:p>
            <a:pPr algn="just"/>
            <a:r>
              <a:rPr lang="ru-RU" sz="2400" dirty="0" smtClean="0">
                <a:solidFill>
                  <a:schemeClr val="tx2">
                    <a:lumMod val="50000"/>
                  </a:schemeClr>
                </a:solidFill>
                <a:latin typeface="Times New Roman, serif"/>
              </a:rPr>
              <a:t>  явление для человека </a:t>
            </a:r>
          </a:p>
          <a:p>
            <a:pPr algn="ctr"/>
            <a:r>
              <a:rPr lang="ru-RU" sz="2000" dirty="0" smtClean="0">
                <a:solidFill>
                  <a:schemeClr val="tx2">
                    <a:lumMod val="50000"/>
                  </a:schemeClr>
                </a:solidFill>
                <a:latin typeface="Times New Roman, serif"/>
              </a:rPr>
              <a:t>  </a:t>
            </a:r>
            <a:r>
              <a:rPr lang="ru-RU" dirty="0" smtClean="0">
                <a:solidFill>
                  <a:schemeClr val="tx2">
                    <a:lumMod val="50000"/>
                  </a:schemeClr>
                </a:solidFill>
                <a:latin typeface="Times New Roman, serif"/>
              </a:rPr>
              <a:t>(большое количество травм,   переломов) . </a:t>
            </a:r>
            <a:endParaRPr lang="ru-RU" dirty="0">
              <a:solidFill>
                <a:schemeClr val="tx2">
                  <a:lumMod val="50000"/>
                </a:schemeClr>
              </a:solidFill>
              <a:latin typeface="Times New Roman, serif"/>
            </a:endParaRPr>
          </a:p>
        </p:txBody>
      </p:sp>
    </p:spTree>
    <p:extLst>
      <p:ext uri="{BB962C8B-B14F-4D97-AF65-F5344CB8AC3E}">
        <p14:creationId xmlns:p14="http://schemas.microsoft.com/office/powerpoint/2010/main" val="9356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4623"/>
          <a:stretch/>
        </p:blipFill>
        <p:spPr>
          <a:xfrm>
            <a:off x="0" y="0"/>
            <a:ext cx="12328634" cy="7022124"/>
          </a:xfrm>
          <a:prstGeom prst="rect">
            <a:avLst/>
          </a:prstGeom>
        </p:spPr>
      </p:pic>
      <p:sp>
        <p:nvSpPr>
          <p:cNvPr id="3" name="Прямоугольник 2"/>
          <p:cNvSpPr/>
          <p:nvPr/>
        </p:nvSpPr>
        <p:spPr>
          <a:xfrm>
            <a:off x="277973" y="161615"/>
            <a:ext cx="11499420" cy="4185761"/>
          </a:xfrm>
          <a:prstGeom prst="rect">
            <a:avLst/>
          </a:prstGeom>
        </p:spPr>
        <p:txBody>
          <a:bodyPr wrap="square">
            <a:spAutoFit/>
          </a:bodyPr>
          <a:lstStyle/>
          <a:p>
            <a:pPr algn="ct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b="1" dirty="0" smtClean="0">
                <a:solidFill>
                  <a:srgbClr val="002060"/>
                </a:solidFill>
                <a:latin typeface="Times New Roman" panose="02020603050405020304" pitchFamily="18" charset="0"/>
                <a:cs typeface="Times New Roman" panose="02020603050405020304" pitchFamily="18" charset="0"/>
              </a:rPr>
              <a:t>П</a:t>
            </a:r>
            <a:r>
              <a:rPr lang="ru-RU" sz="2800" b="1" dirty="0" smtClean="0">
                <a:solidFill>
                  <a:srgbClr val="002060"/>
                </a:solidFill>
                <a:effectLst/>
                <a:latin typeface="Times New Roman" panose="02020603050405020304" pitchFamily="18" charset="0"/>
                <a:cs typeface="Times New Roman" panose="02020603050405020304" pitchFamily="18" charset="0"/>
              </a:rPr>
              <a:t>равила поведения на дороге и улице </a:t>
            </a:r>
          </a:p>
          <a:p>
            <a:pPr algn="ctr"/>
            <a:r>
              <a:rPr lang="ru-RU" sz="2800" b="1" dirty="0" smtClean="0">
                <a:solidFill>
                  <a:srgbClr val="002060"/>
                </a:solidFill>
                <a:effectLst/>
                <a:latin typeface="Times New Roman" panose="02020603050405020304" pitchFamily="18" charset="0"/>
                <a:cs typeface="Times New Roman" panose="02020603050405020304" pitchFamily="18" charset="0"/>
              </a:rPr>
              <a:t>в осенний - зимний периоды:</a:t>
            </a:r>
            <a:br>
              <a:rPr lang="ru-RU" sz="2800" b="1" dirty="0" smtClean="0">
                <a:solidFill>
                  <a:srgbClr val="002060"/>
                </a:solidFill>
                <a:effectLst/>
                <a:latin typeface="Times New Roman" panose="02020603050405020304" pitchFamily="18" charset="0"/>
                <a:cs typeface="Times New Roman" panose="02020603050405020304" pitchFamily="18" charset="0"/>
              </a:rPr>
            </a:br>
            <a:r>
              <a:rPr lang="ru-RU" b="1" dirty="0" smtClean="0">
                <a:solidFill>
                  <a:srgbClr val="002060"/>
                </a:solidFill>
                <a:effectLst/>
                <a:latin typeface="Arial" panose="020B0604020202020204" pitchFamily="34" charset="0"/>
              </a:rPr>
              <a:t/>
            </a:r>
            <a:br>
              <a:rPr lang="ru-RU" b="1" dirty="0" smtClean="0">
                <a:solidFill>
                  <a:srgbClr val="002060"/>
                </a:solidFill>
                <a:effectLst/>
                <a:latin typeface="Arial" panose="020B0604020202020204" pitchFamily="34" charset="0"/>
              </a:rPr>
            </a:br>
            <a:r>
              <a:rPr lang="ru-RU" sz="2400" dirty="0">
                <a:solidFill>
                  <a:srgbClr val="000000"/>
                </a:solidFill>
                <a:latin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smtClean="0">
                <a:solidFill>
                  <a:srgbClr val="000000"/>
                </a:solidFill>
                <a:effectLst/>
                <a:latin typeface="Times New Roman" panose="02020603050405020304" pitchFamily="18" charset="0"/>
                <a:cs typeface="Times New Roman" panose="02020603050405020304" pitchFamily="18" charset="0"/>
              </a:rPr>
              <a:t>В гололедицу (на дорогах скользко. Вполне можно упасть. Водителю трудно остановить машину (автобус). Нельзя перебегать перед близко идущим транспортом, так как водитель, если даже затормозит, машина будет на скользкой дороге передвигаться какое - то время дальше.</a:t>
            </a:r>
          </a:p>
          <a:p>
            <a:pPr algn="just"/>
            <a:r>
              <a:rPr lang="ru-RU" sz="2400" dirty="0">
                <a:solidFill>
                  <a:srgbClr val="000000"/>
                </a:solidFill>
                <a:latin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smtClean="0">
                <a:solidFill>
                  <a:srgbClr val="000000"/>
                </a:solidFill>
                <a:effectLst/>
                <a:latin typeface="Times New Roman" panose="02020603050405020304" pitchFamily="18" charset="0"/>
                <a:cs typeface="Times New Roman" panose="02020603050405020304" pitchFamily="18" charset="0"/>
              </a:rPr>
              <a:t> Надо терпеливо ждать, когда проедут машины. А если на переходе есть светофор, надо дождаться зеленого сигнала светофора, посмотреть, все ли машины успели притормозить, и только после этого спокойно переходить дорогу.); </a:t>
            </a:r>
            <a:r>
              <a:rPr lang="ru-RU" sz="2400" dirty="0" smtClean="0">
                <a:solidFill>
                  <a:srgbClr val="000000"/>
                </a:solidFill>
                <a:effectLst/>
                <a:latin typeface="Arial" panose="020B0604020202020204" pitchFamily="34" charset="0"/>
              </a:rPr>
              <a:t/>
            </a:r>
            <a:br>
              <a:rPr lang="ru-RU" sz="2400" dirty="0" smtClean="0">
                <a:solidFill>
                  <a:srgbClr val="000000"/>
                </a:solidFill>
                <a:effectLst/>
                <a:latin typeface="Arial" panose="020B0604020202020204" pitchFamily="34" charset="0"/>
              </a:rPr>
            </a:br>
            <a:endParaRPr lang="ru-RU" sz="24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989" y="3681246"/>
            <a:ext cx="3121152" cy="23316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398" y="3681247"/>
            <a:ext cx="4269529" cy="263967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0457" y="3681248"/>
            <a:ext cx="3358055" cy="2331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Прямоугольник 6"/>
          <p:cNvSpPr/>
          <p:nvPr/>
        </p:nvSpPr>
        <p:spPr>
          <a:xfrm>
            <a:off x="3509141" y="6488668"/>
            <a:ext cx="6791731" cy="461665"/>
          </a:xfrm>
          <a:prstGeom prst="rect">
            <a:avLst/>
          </a:prstGeom>
        </p:spPr>
        <p:txBody>
          <a:bodyPr wrap="none">
            <a:spAutoFit/>
          </a:bodyPr>
          <a:lstStyle/>
          <a:p>
            <a:r>
              <a:rPr lang="ru-RU" sz="2400" b="1" i="1" dirty="0">
                <a:solidFill>
                  <a:srgbClr val="C00000"/>
                </a:solidFill>
                <a:latin typeface="Times New Roman" panose="02020603050405020304" pitchFamily="18" charset="0"/>
                <a:cs typeface="Times New Roman" panose="02020603050405020304" pitchFamily="18" charset="0"/>
              </a:rPr>
              <a:t>В такую погоду надо быть очень </a:t>
            </a:r>
            <a:r>
              <a:rPr lang="ru-RU" sz="2400" b="1" i="1" dirty="0" smtClean="0">
                <a:solidFill>
                  <a:srgbClr val="C00000"/>
                </a:solidFill>
                <a:latin typeface="Times New Roman" panose="02020603050405020304" pitchFamily="18" charset="0"/>
                <a:cs typeface="Times New Roman" panose="02020603050405020304" pitchFamily="18" charset="0"/>
              </a:rPr>
              <a:t>осторожным! </a:t>
            </a:r>
            <a:endParaRPr lang="ru-RU" sz="2400" b="1" i="1" dirty="0">
              <a:solidFill>
                <a:srgbClr val="C00000"/>
              </a:solidFill>
            </a:endParaRPr>
          </a:p>
        </p:txBody>
      </p:sp>
    </p:spTree>
    <p:extLst>
      <p:ext uri="{BB962C8B-B14F-4D97-AF65-F5344CB8AC3E}">
        <p14:creationId xmlns:p14="http://schemas.microsoft.com/office/powerpoint/2010/main" val="241907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28634" cy="7362497"/>
          </a:xfrm>
          <a:prstGeom prst="rect">
            <a:avLst/>
          </a:prstGeom>
        </p:spPr>
      </p:pic>
      <p:sp>
        <p:nvSpPr>
          <p:cNvPr id="3" name="Прямоугольник 2"/>
          <p:cNvSpPr/>
          <p:nvPr/>
        </p:nvSpPr>
        <p:spPr>
          <a:xfrm>
            <a:off x="0" y="101960"/>
            <a:ext cx="11554691" cy="4308872"/>
          </a:xfrm>
          <a:prstGeom prst="rect">
            <a:avLst/>
          </a:prstGeom>
        </p:spPr>
        <p:txBody>
          <a:bodyPr wrap="square">
            <a:spAutoFit/>
          </a:bodyPr>
          <a:lstStyle/>
          <a:p>
            <a:pPr algn="ctr"/>
            <a:r>
              <a:rPr lang="ru-RU" sz="3200" dirty="0" smtClean="0">
                <a:solidFill>
                  <a:srgbClr val="FF0000"/>
                </a:solidFill>
                <a:effectLst/>
                <a:latin typeface="Times New Roman" panose="02020603050405020304" pitchFamily="18" charset="0"/>
                <a:cs typeface="Times New Roman" panose="02020603050405020304" pitchFamily="18" charset="0"/>
              </a:rPr>
              <a:t>Меры предосторожности при гололеде:</a:t>
            </a:r>
            <a:br>
              <a:rPr lang="ru-RU" sz="3200" dirty="0" smtClean="0">
                <a:solidFill>
                  <a:srgbClr val="FF0000"/>
                </a:solidFill>
                <a:effectLst/>
                <a:latin typeface="Times New Roman" panose="02020603050405020304" pitchFamily="18" charset="0"/>
                <a:cs typeface="Times New Roman" panose="02020603050405020304" pitchFamily="18" charset="0"/>
              </a:rPr>
            </a:br>
            <a:r>
              <a:rPr lang="ru-RU" dirty="0">
                <a:solidFill>
                  <a:srgbClr val="FF0000"/>
                </a:solidFill>
                <a:latin typeface="Times New Roman" panose="02020603050405020304" pitchFamily="18" charset="0"/>
                <a:cs typeface="Times New Roman" panose="02020603050405020304" pitchFamily="18" charset="0"/>
              </a:rPr>
              <a:t>(</a:t>
            </a:r>
            <a:r>
              <a:rPr lang="ru-RU" dirty="0" smtClean="0">
                <a:solidFill>
                  <a:srgbClr val="FF0000"/>
                </a:solidFill>
                <a:effectLst/>
                <a:latin typeface="Times New Roman" panose="02020603050405020304" pitchFamily="18" charset="0"/>
                <a:cs typeface="Times New Roman" panose="02020603050405020304" pitchFamily="18" charset="0"/>
              </a:rPr>
              <a:t>как предупредить получение травмы зимой в гололед?)</a:t>
            </a:r>
            <a:r>
              <a:rPr lang="ru-RU" dirty="0" smtClean="0">
                <a:solidFill>
                  <a:srgbClr val="000000"/>
                </a:solidFill>
                <a:effectLst/>
                <a:latin typeface="Arial" panose="020B0604020202020204" pitchFamily="34" charset="0"/>
              </a:rPr>
              <a:t/>
            </a:r>
            <a:br>
              <a:rPr lang="ru-RU" dirty="0" smtClean="0">
                <a:solidFill>
                  <a:srgbClr val="000000"/>
                </a:solidFill>
                <a:effectLst/>
                <a:latin typeface="Arial" panose="020B0604020202020204" pitchFamily="34" charset="0"/>
              </a:rPr>
            </a:br>
            <a:r>
              <a:rPr lang="ru-RU" dirty="0" smtClean="0">
                <a:solidFill>
                  <a:srgbClr val="000000"/>
                </a:solidFill>
                <a:effectLst/>
                <a:latin typeface="Arial" panose="020B0604020202020204" pitchFamily="34" charset="0"/>
              </a:rPr>
              <a:t>     </a:t>
            </a:r>
          </a:p>
          <a:p>
            <a:pPr algn="ctr"/>
            <a:r>
              <a:rPr lang="ru-RU" sz="2400" dirty="0" smtClean="0">
                <a:solidFill>
                  <a:srgbClr val="000000"/>
                </a:solidFill>
                <a:effectLst/>
                <a:latin typeface="Times New Roman" panose="02020603050405020304" pitchFamily="18" charset="0"/>
                <a:cs typeface="Times New Roman" panose="02020603050405020304" pitchFamily="18" charset="0"/>
              </a:rPr>
              <a:t>Для того, чтобы удержаться на покрытых льдом тротуарах, рекомендуется передвигаться по краю дороги мелкой, шаркающей походкой. </a:t>
            </a:r>
          </a:p>
          <a:p>
            <a:pPr algn="ctr"/>
            <a:r>
              <a:rPr lang="ru-RU" sz="2400" dirty="0">
                <a:solidFill>
                  <a:srgbClr val="000000"/>
                </a:solidFill>
                <a:latin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smtClean="0">
                <a:solidFill>
                  <a:srgbClr val="000000"/>
                </a:solidFill>
                <a:effectLst/>
                <a:latin typeface="Times New Roman" panose="02020603050405020304" pitchFamily="18" charset="0"/>
                <a:cs typeface="Times New Roman" panose="02020603050405020304" pitchFamily="18" charset="0"/>
              </a:rPr>
              <a:t>Не торопитесь: спешка неизбежно приведет к потере равновесия, падению и как следствие - к ушибу. </a:t>
            </a:r>
          </a:p>
          <a:p>
            <a:pPr algn="ctr"/>
            <a:endParaRPr lang="ru-RU" sz="2400" dirty="0">
              <a:solidFill>
                <a:srgbClr val="000000"/>
              </a:solidFill>
              <a:latin typeface="Times New Roman" panose="02020603050405020304" pitchFamily="18" charset="0"/>
              <a:cs typeface="Times New Roman" panose="02020603050405020304" pitchFamily="18" charset="0"/>
            </a:endParaRPr>
          </a:p>
          <a:p>
            <a:pPr algn="ctr"/>
            <a:r>
              <a:rPr lang="ru-RU" sz="2400" dirty="0" smtClean="0">
                <a:solidFill>
                  <a:srgbClr val="000000"/>
                </a:solidFill>
                <a:effectLst/>
                <a:latin typeface="Times New Roman" panose="02020603050405020304" pitchFamily="18" charset="0"/>
                <a:cs typeface="Times New Roman" panose="02020603050405020304" pitchFamily="18" charset="0"/>
              </a:rPr>
              <a:t>   Если есть возможность, можно держаться за поручни, столбы, стены и другие потенциальные опоры. </a:t>
            </a:r>
          </a:p>
          <a:p>
            <a:r>
              <a:rPr lang="ru-RU" dirty="0" smtClean="0">
                <a:solidFill>
                  <a:srgbClr val="000000"/>
                </a:solidFill>
                <a:effectLst/>
                <a:latin typeface="Times New Roman" panose="02020603050405020304" pitchFamily="18" charset="0"/>
                <a:cs typeface="Times New Roman" panose="02020603050405020304" pitchFamily="18" charset="0"/>
              </a:rPr>
              <a:t>         </a:t>
            </a:r>
            <a:r>
              <a:rPr lang="ru-RU" sz="2000" dirty="0" smtClean="0">
                <a:solidFill>
                  <a:srgbClr val="000000"/>
                </a:solidFill>
                <a:effectLst/>
                <a:latin typeface="Times New Roman" panose="02020603050405020304" pitchFamily="18" charset="0"/>
                <a:cs typeface="Times New Roman" panose="02020603050405020304" pitchFamily="18" charset="0"/>
              </a:rPr>
              <a:t/>
            </a:r>
            <a:br>
              <a:rPr lang="ru-RU" sz="2000" dirty="0" smtClean="0">
                <a:solidFill>
                  <a:srgbClr val="000000"/>
                </a:solidFill>
                <a:effectLst/>
                <a:latin typeface="Times New Roman" panose="02020603050405020304" pitchFamily="18" charset="0"/>
                <a:cs typeface="Times New Roman" panose="02020603050405020304" pitchFamily="18" charset="0"/>
              </a:rPr>
            </a:br>
            <a:endParaRPr lang="ru-RU" sz="2000" dirty="0">
              <a:solidFill>
                <a:srgbClr val="000000"/>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4200974"/>
            <a:ext cx="3131127" cy="2310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220" y="4089034"/>
            <a:ext cx="2760743" cy="2422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2109" y="4163660"/>
            <a:ext cx="3009914" cy="234797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7115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4623"/>
          <a:stretch/>
        </p:blipFill>
        <p:spPr>
          <a:xfrm>
            <a:off x="-77614" y="-164124"/>
            <a:ext cx="12328634" cy="702212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0612" y="4143169"/>
            <a:ext cx="2736412" cy="2235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Прямоугольник 3"/>
          <p:cNvSpPr/>
          <p:nvPr/>
        </p:nvSpPr>
        <p:spPr>
          <a:xfrm>
            <a:off x="2884283" y="377021"/>
            <a:ext cx="7380442" cy="5139869"/>
          </a:xfrm>
          <a:prstGeom prst="rect">
            <a:avLst/>
          </a:prstGeom>
        </p:spPr>
        <p:txBody>
          <a:bodyPr wrap="square">
            <a:spAutoFit/>
          </a:bodyPr>
          <a:lstStyle/>
          <a:p>
            <a:pPr algn="ctr"/>
            <a:r>
              <a:rPr lang="ru-RU" sz="4400" dirty="0" smtClean="0">
                <a:solidFill>
                  <a:srgbClr val="FF0000"/>
                </a:solidFill>
                <a:effectLst/>
                <a:latin typeface="Times New Roman" panose="02020603050405020304" pitchFamily="18" charset="0"/>
                <a:cs typeface="Times New Roman" panose="02020603050405020304" pitchFamily="18" charset="0"/>
              </a:rPr>
              <a:t>Запомни и выполняй правила при гололеде:</a:t>
            </a:r>
          </a:p>
          <a:p>
            <a:pPr algn="ctr"/>
            <a:r>
              <a:rPr lang="ru-RU" sz="4400" dirty="0" smtClean="0">
                <a:solidFill>
                  <a:srgbClr val="FF0000"/>
                </a:solidFill>
                <a:effectLst/>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ru-RU" sz="2800" dirty="0" smtClean="0">
                <a:effectLst/>
                <a:latin typeface="Times New Roman" panose="02020603050405020304" pitchFamily="18" charset="0"/>
                <a:cs typeface="Times New Roman" panose="02020603050405020304" pitchFamily="18" charset="0"/>
              </a:rPr>
              <a:t>Не толкаться, не бегать по льду; </a:t>
            </a:r>
          </a:p>
          <a:p>
            <a:pPr>
              <a:buFont typeface="Arial" panose="020B0604020202020204" pitchFamily="34" charset="0"/>
              <a:buChar char="•"/>
            </a:pPr>
            <a:r>
              <a:rPr lang="ru-RU" sz="2800" dirty="0" smtClean="0">
                <a:effectLst/>
                <a:latin typeface="Times New Roman" panose="02020603050405020304" pitchFamily="18" charset="0"/>
                <a:cs typeface="Times New Roman" panose="02020603050405020304" pitchFamily="18" charset="0"/>
              </a:rPr>
              <a:t>Не играть на скользкой дороге;</a:t>
            </a:r>
          </a:p>
          <a:p>
            <a:pPr>
              <a:buFont typeface="Arial" panose="020B0604020202020204" pitchFamily="34" charset="0"/>
              <a:buChar char="•"/>
            </a:pPr>
            <a:r>
              <a:rPr lang="ru-RU" sz="2800" dirty="0" smtClean="0">
                <a:effectLst/>
                <a:latin typeface="Times New Roman" panose="02020603050405020304" pitchFamily="18" charset="0"/>
                <a:cs typeface="Times New Roman" panose="02020603050405020304" pitchFamily="18" charset="0"/>
              </a:rPr>
              <a:t>Не подставлять подножки товарищам;</a:t>
            </a:r>
          </a:p>
          <a:p>
            <a:pPr>
              <a:buFont typeface="Arial" panose="020B0604020202020204" pitchFamily="34" charset="0"/>
              <a:buChar char="•"/>
            </a:pPr>
            <a:r>
              <a:rPr lang="ru-RU" sz="2800" dirty="0" smtClean="0">
                <a:effectLst/>
                <a:latin typeface="Times New Roman" panose="02020603050405020304" pitchFamily="18" charset="0"/>
                <a:cs typeface="Times New Roman" panose="02020603050405020304" pitchFamily="18" charset="0"/>
              </a:rPr>
              <a:t>Идти осторожно;</a:t>
            </a:r>
          </a:p>
          <a:p>
            <a:pPr>
              <a:buFont typeface="Arial" panose="020B0604020202020204" pitchFamily="34" charset="0"/>
              <a:buChar char="•"/>
            </a:pPr>
            <a:r>
              <a:rPr lang="ru-RU" sz="2800" dirty="0" smtClean="0">
                <a:effectLst/>
                <a:latin typeface="Times New Roman" panose="02020603050405020304" pitchFamily="18" charset="0"/>
                <a:cs typeface="Times New Roman" panose="02020603050405020304" pitchFamily="18" charset="0"/>
              </a:rPr>
              <a:t>Не кататься; </a:t>
            </a:r>
          </a:p>
          <a:p>
            <a:pPr>
              <a:buFont typeface="Arial" panose="020B0604020202020204" pitchFamily="34" charset="0"/>
              <a:buChar char="•"/>
            </a:pPr>
            <a:r>
              <a:rPr lang="ru-RU" sz="2800" dirty="0" smtClean="0">
                <a:effectLst/>
                <a:latin typeface="Times New Roman" panose="02020603050405020304" pitchFamily="18" charset="0"/>
                <a:cs typeface="Times New Roman" panose="02020603050405020304" pitchFamily="18" charset="0"/>
              </a:rPr>
              <a:t>Если кто-то упал, помоги подняться;</a:t>
            </a:r>
          </a:p>
          <a:p>
            <a:pPr>
              <a:buFont typeface="Arial" panose="020B0604020202020204" pitchFamily="34" charset="0"/>
              <a:buChar char="•"/>
            </a:pPr>
            <a:r>
              <a:rPr lang="ru-RU" sz="2800" dirty="0" smtClean="0">
                <a:effectLst/>
                <a:latin typeface="Times New Roman" panose="02020603050405020304" pitchFamily="18" charset="0"/>
                <a:cs typeface="Times New Roman" panose="02020603050405020304" pitchFamily="18" charset="0"/>
              </a:rPr>
              <a:t>Звать на помощь взрослого!</a:t>
            </a:r>
            <a:endParaRPr lang="ru-RU" sz="2800" dirty="0">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847" y="192673"/>
            <a:ext cx="2708435" cy="27267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5748964"/>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270</TotalTime>
  <Words>625</Words>
  <Application>Microsoft Office PowerPoint</Application>
  <PresentationFormat>Широкоэкранный</PresentationFormat>
  <Paragraphs>84</Paragraphs>
  <Slides>17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Times New Roman</vt:lpstr>
      <vt:lpstr>Times New Roman, serif</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 Windows</cp:lastModifiedBy>
  <cp:revision>28</cp:revision>
  <dcterms:created xsi:type="dcterms:W3CDTF">2017-09-21T10:07:37Z</dcterms:created>
  <dcterms:modified xsi:type="dcterms:W3CDTF">2019-12-03T04:28:52Z</dcterms:modified>
</cp:coreProperties>
</file>