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75" r:id="rId4"/>
    <p:sldId id="276" r:id="rId5"/>
    <p:sldId id="277" r:id="rId6"/>
    <p:sldId id="268" r:id="rId7"/>
    <p:sldId id="266" r:id="rId8"/>
    <p:sldId id="278" r:id="rId9"/>
    <p:sldId id="272" r:id="rId10"/>
    <p:sldId id="263" r:id="rId11"/>
    <p:sldId id="279" r:id="rId12"/>
    <p:sldId id="273" r:id="rId13"/>
    <p:sldId id="264" r:id="rId14"/>
    <p:sldId id="274" r:id="rId15"/>
    <p:sldId id="271" r:id="rId16"/>
    <p:sldId id="270" r:id="rId17"/>
    <p:sldId id="262" r:id="rId18"/>
    <p:sldId id="265" r:id="rId19"/>
    <p:sldId id="258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138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FA595E-ECAE-45DF-AF03-45A1890C028E}" type="datetimeFigureOut">
              <a:rPr lang="ru-RU" smtClean="0"/>
              <a:t>17.02.2022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9AD845-531A-48AF-8063-5A68D3C5F5E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BDFC5-07E4-4B8F-A010-AF88924B5EC4}" type="datetimeFigureOut">
              <a:rPr lang="ru-RU" smtClean="0"/>
              <a:pPr/>
              <a:t>17.02.2022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7508B-0891-4241-A318-F8C5F02850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BDFC5-07E4-4B8F-A010-AF88924B5EC4}" type="datetimeFigureOut">
              <a:rPr lang="ru-RU" smtClean="0"/>
              <a:pPr/>
              <a:t>17.02.2022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7508B-0891-4241-A318-F8C5F02850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BDFC5-07E4-4B8F-A010-AF88924B5EC4}" type="datetimeFigureOut">
              <a:rPr lang="ru-RU" smtClean="0"/>
              <a:pPr/>
              <a:t>17.02.2022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7508B-0891-4241-A318-F8C5F02850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BDFC5-07E4-4B8F-A010-AF88924B5EC4}" type="datetimeFigureOut">
              <a:rPr lang="ru-RU" smtClean="0"/>
              <a:pPr/>
              <a:t>17.02.2022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7508B-0891-4241-A318-F8C5F02850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BDFC5-07E4-4B8F-A010-AF88924B5EC4}" type="datetimeFigureOut">
              <a:rPr lang="ru-RU" smtClean="0"/>
              <a:pPr/>
              <a:t>17.02.2022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7508B-0891-4241-A318-F8C5F02850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BDFC5-07E4-4B8F-A010-AF88924B5EC4}" type="datetimeFigureOut">
              <a:rPr lang="ru-RU" smtClean="0"/>
              <a:pPr/>
              <a:t>17.02.2022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7508B-0891-4241-A318-F8C5F02850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BDFC5-07E4-4B8F-A010-AF88924B5EC4}" type="datetimeFigureOut">
              <a:rPr lang="ru-RU" smtClean="0"/>
              <a:pPr/>
              <a:t>17.02.2022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7508B-0891-4241-A318-F8C5F02850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BDFC5-07E4-4B8F-A010-AF88924B5EC4}" type="datetimeFigureOut">
              <a:rPr lang="ru-RU" smtClean="0"/>
              <a:pPr/>
              <a:t>17.02.2022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7508B-0891-4241-A318-F8C5F02850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BDFC5-07E4-4B8F-A010-AF88924B5EC4}" type="datetimeFigureOut">
              <a:rPr lang="ru-RU" smtClean="0"/>
              <a:pPr/>
              <a:t>17.02.2022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7508B-0891-4241-A318-F8C5F02850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BDFC5-07E4-4B8F-A010-AF88924B5EC4}" type="datetimeFigureOut">
              <a:rPr lang="ru-RU" smtClean="0"/>
              <a:pPr/>
              <a:t>17.02.2022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7508B-0891-4241-A318-F8C5F02850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BDFC5-07E4-4B8F-A010-AF88924B5EC4}" type="datetimeFigureOut">
              <a:rPr lang="ru-RU" smtClean="0"/>
              <a:pPr/>
              <a:t>17.02.2022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7508B-0891-4241-A318-F8C5F02850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CBDFC5-07E4-4B8F-A010-AF88924B5EC4}" type="datetimeFigureOut">
              <a:rPr lang="ru-RU" smtClean="0"/>
              <a:pPr/>
              <a:t>17.02.2022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7508B-0891-4241-A318-F8C5F02850D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1%D0%BE%D1%80%D0%BE%D0%B2%D1%81%D0%BA%D0%B8%D0%B9_%D1%80%D0%B0%D0%B9%D0%BE%D0%BD_(%D0%9A%D0%B0%D0%BB%D1%83%D0%B6%D1%81%D0%BA%D0%B0%D1%8F_%D0%BE%D0%B1%D0%BB%D0%B0%D1%81%D1%82%D1%8C)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ru.wikipedia.org/wiki/%D0%AE%D1%80%D0%B8%D0%B9_%D0%94%D0%BC%D0%B8%D1%82%D1%80%D0%B8%D0%B5%D0%B2%D0%B8%D1%87" TargetMode="External"/><Relationship Id="rId4" Type="http://schemas.openxmlformats.org/officeDocument/2006/relationships/hyperlink" Target="https://ru.wikipedia.org/wiki/%D0%9A%D0%B0%D0%BB%D1%83%D0%B6%D1%81%D0%BA%D0%B0%D1%8F_%D0%BE%D0%B1%D0%BB%D0%B0%D1%81%D1%82%D1%8C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://900igr.net/up/datai/263465/0001-001-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8356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Овал 5"/>
          <p:cNvSpPr/>
          <p:nvPr/>
        </p:nvSpPr>
        <p:spPr>
          <a:xfrm>
            <a:off x="1331640" y="1916832"/>
            <a:ext cx="7200800" cy="3672408"/>
          </a:xfrm>
          <a:prstGeom prst="ellipse">
            <a:avLst/>
          </a:prstGeom>
          <a:blipFill>
            <a:blip r:embed="rId4" cstate="print"/>
            <a:tile tx="0" ty="0" sx="100000" sy="100000" flip="none" algn="tl"/>
          </a:blipFill>
          <a:ln w="3175"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Воспитание дошкольников на основе  духовно –нравственных ценностей наров России»</a:t>
            </a:r>
            <a:endParaRPr lang="ru-RU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60032" y="6396335"/>
            <a:ext cx="3635895" cy="276999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Подготовил воспитатель: </a:t>
            </a:r>
            <a:r>
              <a:rPr lang="ru-RU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ru-RU" sz="1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уканина</a:t>
            </a:r>
            <a:r>
              <a:rPr lang="ru-RU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Л.Г.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259632" y="764704"/>
            <a:ext cx="66247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161925" algn="l"/>
              </a:tabLst>
            </a:pPr>
            <a:r>
              <a:rPr lang="ru-RU" sz="12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МУНИЦИПАЛЬНОЕ  ДОШКОЛЬНОЕ  ОБРАЗОВАТЕЛЬНОЕ  УЧРЕЖДЕНИЕ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61925" algn="l"/>
              </a:tabLst>
            </a:pPr>
            <a:r>
              <a:rPr lang="ru-RU" sz="12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«ДЕТСКИЙ  САД  № 21  «УМКА»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61925" algn="l"/>
              </a:tabLst>
            </a:pPr>
            <a:r>
              <a:rPr lang="ru-RU" sz="1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___________________________________________________________________________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61925" algn="l"/>
              </a:tabLst>
            </a:pPr>
            <a:r>
              <a:rPr lang="ru-RU" sz="1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село Совхоз «Боровский</a:t>
            </a:r>
            <a:endParaRPr lang="ru-RU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098" name="AutoShape 2" descr="http://images.myshared.ru/65/1356030/slide_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0" name="Picture 4" descr="https://ds04.infourok.ru/uploads/ex/0e1b/0007c2c2-0ae813fb/img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8520" y="-171400"/>
            <a:ext cx="9252520" cy="7029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://900igr.net/up/datai/263465/0001-001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971600" y="908720"/>
            <a:ext cx="7704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Творческая художественная деятельность детей               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знакомство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 элементами росписи , используемые  для росписи посуды ,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игрушек.</a:t>
            </a:r>
            <a:endParaRPr lang="ru-RU" sz="1400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10729" y="1790057"/>
            <a:ext cx="3707488" cy="2084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9" y="4195456"/>
            <a:ext cx="3840813" cy="2158171"/>
          </a:xfrm>
          <a:prstGeom prst="rect">
            <a:avLst/>
          </a:prstGeom>
        </p:spPr>
      </p:pic>
      <p:pic>
        <p:nvPicPr>
          <p:cNvPr id="11" name="Рисунок 10" descr="20210315_17031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-480592" y="2484755"/>
            <a:ext cx="3359425" cy="18884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5659" y="2556106"/>
            <a:ext cx="2024047" cy="35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3244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://900igr.net/up/datai/263465/0001-001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39552" y="836712"/>
            <a:ext cx="813690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Русские народные игры, забавы. </a:t>
            </a:r>
            <a:endParaRPr lang="ru-RU" sz="1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indent="228600" algn="just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русских народных играх сохранился колорит обычаев, оригинальность самовыражения народа, своеобразие языка, формы и содержания разговорных текстов. Дети любят веселые считалки, жеребьевки, сопровождающие игры.</a:t>
            </a:r>
            <a:r>
              <a:rPr lang="ru-RU" sz="1400" b="1" dirty="0" smtClean="0">
                <a:solidFill>
                  <a:srgbClr val="11111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lvl="0" indent="228600" algn="just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1400" dirty="0" smtClean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Народная игра отражает образы жизни, национальные традиции и обычаи.</a:t>
            </a:r>
            <a:endParaRPr lang="ru-RU" sz="14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2286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Народные игры вызывают активность мысли, способствуют расширению кругозора. Кроме того, они совершенствуют все психические процессы – внимание, память, воображение, стимулируя переход детского организма на более высокую ступень развития. Они являются неотъемлемой частью художественного, физического, эмоционального формирования дошкольника.</a:t>
            </a:r>
            <a:endParaRPr lang="ru-RU" sz="14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2286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 детьми были разучены такие игры, как «Горелки», «Золотые ворота», «Гуси-гуси», «Масленица», «Мороз Красный нос», «Краски», «Колечко», «Заря-заряница»,«Бояре» и др. Дети с большим удовольствием играли в них. Через народные игры  дети  выполнять правила игры, соблюдают нормы поведения</a:t>
            </a:r>
            <a:r>
              <a:rPr lang="ru-RU" sz="1200" dirty="0" smtClean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6" name="Picture 6" descr="E:\DCIM\100SSCAM\SDC127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3717032"/>
            <a:ext cx="3611893" cy="2708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E:\DCIM\100SSCAM\SDC12760.JPG"/>
          <p:cNvPicPr>
            <a:picLocks noGrp="1"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24803" y="3717032"/>
            <a:ext cx="3312368" cy="2484276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891" y="3422292"/>
            <a:ext cx="1943911" cy="34580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://900igr.net/up/datai/263465/0001-001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827584" y="764704"/>
            <a:ext cx="7992888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3233738" algn="l"/>
              </a:tabLst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Русское народное искусство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lvl="0" indent="22860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«Народ проявлял свои творческие устремления и способности лишь в создании предметов, необходимых в труде и быту. Народные мастера не копировали природу .Реальность, окрашенная фантазией, порождала самобытные образы. Так рождались сказочно прекрасные росписи на прялках и посуде, узоры в кружеве и вышивке, причудливые игрушки.</a:t>
            </a:r>
            <a:r>
              <a:rPr lang="ru-RU" sz="1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Так рождались сказочно прекрасные росписи (гжель, </a:t>
            </a:r>
            <a:r>
              <a:rPr lang="ru-RU" sz="14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жостовская</a:t>
            </a:r>
            <a:r>
              <a:rPr lang="ru-RU" sz="1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роспись, городецкая роспись и хохлома) на прялках и посуде; узоры в кружеве и вышивке, резьбе по дереву; причудливые деревянные и глиняные игрушки. Со всем этим дети знакомились на таких НОД, как «Украшение кокошника», «Городецкая роспись», «Гжель прекрасная»,«</a:t>
            </a:r>
            <a:r>
              <a:rPr lang="ru-RU" sz="14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Жостовские</a:t>
            </a:r>
            <a:r>
              <a:rPr lang="ru-RU" sz="1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подносы», «Веселая хохлома», лепке и расписыванию дымковских птиц,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15361" name="Picture 1" descr="C:\Users\B555~1\AppData\Local\Temp\Rar$DIa0.033\IMG_9394.jpg"/>
          <p:cNvPicPr>
            <a:picLocks noChangeAspect="1" noChangeArrowheads="1"/>
          </p:cNvPicPr>
          <p:nvPr/>
        </p:nvPicPr>
        <p:blipFill>
          <a:blip r:embed="rId3" cstate="print"/>
          <a:srcRect l="3540" t="35403" r="7953" b="22114"/>
          <a:stretch>
            <a:fillRect/>
          </a:stretch>
        </p:blipFill>
        <p:spPr bwMode="auto">
          <a:xfrm rot="10800000">
            <a:off x="4786265" y="3398495"/>
            <a:ext cx="3600400" cy="1768771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328" y="2845951"/>
            <a:ext cx="3416423" cy="403185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://900igr.net/up/datai/263465/0001-001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2427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95536" y="764704"/>
            <a:ext cx="84969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Развивающая среда </a:t>
            </a:r>
            <a:endParaRPr lang="ru-RU" sz="1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«Народное творчество»,  «Народные куклы – обереги»,  папки: «Жизнь людей в старину»,  «Народное творчество»,  </a:t>
            </a:r>
          </a:p>
          <a:p>
            <a:pPr algn="just"/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«Где русские люди узор выбирали» альбомы в электронном виде:«Русская изба», «Горница», «Русские  народные костюмы»,  «Домашняя утварь»</a:t>
            </a:r>
          </a:p>
          <a:p>
            <a:pPr algn="just"/>
            <a:endParaRPr lang="ru-RU" sz="1400" dirty="0"/>
          </a:p>
        </p:txBody>
      </p:sp>
      <p:pic>
        <p:nvPicPr>
          <p:cNvPr id="6" name="Picture 2" descr="C:\Users\Луканины\Desktop\осенины 2017\фото для презентации\detsad-619379-149090003124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988840"/>
            <a:ext cx="3169916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769" name="Picture 1" descr="C:\Users\B555~1\AppData\Local\Temp\Rar$DIa0.693\IMG_9393.jpg"/>
          <p:cNvPicPr>
            <a:picLocks noChangeAspect="1" noChangeArrowheads="1"/>
          </p:cNvPicPr>
          <p:nvPr/>
        </p:nvPicPr>
        <p:blipFill>
          <a:blip r:embed="rId4" cstate="print"/>
          <a:srcRect l="3830" t="7890" b="5928"/>
          <a:stretch>
            <a:fillRect/>
          </a:stretch>
        </p:blipFill>
        <p:spPr bwMode="auto">
          <a:xfrm rot="5400000">
            <a:off x="5530473" y="4054703"/>
            <a:ext cx="2446725" cy="2923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770" name="Picture 2" descr="C:\Users\B555~1\AppData\Local\Temp\Rar$DIa0.258\IMG_9391.jpg"/>
          <p:cNvPicPr>
            <a:picLocks noChangeAspect="1" noChangeArrowheads="1"/>
          </p:cNvPicPr>
          <p:nvPr/>
        </p:nvPicPr>
        <p:blipFill>
          <a:blip r:embed="rId5" cstate="print"/>
          <a:srcRect l="10323" t="18710" b="13548"/>
          <a:stretch>
            <a:fillRect/>
          </a:stretch>
        </p:blipFill>
        <p:spPr bwMode="auto">
          <a:xfrm rot="5400000">
            <a:off x="1086540" y="3962132"/>
            <a:ext cx="2286254" cy="3092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2772" name="AutoShape 4" descr="https://apf.mail.ru/cgi-bin/readmsg/IMG_4235.JPG?id=15474908610000000341%3B0%3B1&amp;x-email=lukanina9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2774" name="AutoShape 6" descr="https://apf.mail.ru/cgi-bin/readmsg/IMG_4235.JPG?id=15474908610000000341%3B0%3B1&amp;x-email=lukanina9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2775" name="Picture 7" descr="C:\Users\Луканины\Downloads\IMG_4235.JPG"/>
          <p:cNvPicPr>
            <a:picLocks noChangeAspect="1" noChangeArrowheads="1"/>
          </p:cNvPicPr>
          <p:nvPr/>
        </p:nvPicPr>
        <p:blipFill>
          <a:blip r:embed="rId6" cstate="print"/>
          <a:srcRect l="10428" b="17628"/>
          <a:stretch>
            <a:fillRect/>
          </a:stretch>
        </p:blipFill>
        <p:spPr bwMode="auto">
          <a:xfrm rot="10800000">
            <a:off x="755575" y="2065826"/>
            <a:ext cx="3120551" cy="21522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://900igr.net/up/datai/263465/0001-001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11560" y="764704"/>
            <a:ext cx="784887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Трудности в ознакомлении детей с бытом, традициями вызваны тем, что дошкольникам свойственно наглядно-образное мышление. Поэтому я использовала в работе не только художественную литературу, энциклопедии, иллюстрации, но и «живые» наглядные предметы и материалы. Для этого посещали музей. Уже первые шаги было замечено, что дети интересуются образом жизни, традициями русского народа, разнообразными старинными предметами домашнего быта. </a:t>
            </a:r>
          </a:p>
        </p:txBody>
      </p:sp>
      <p:pic>
        <p:nvPicPr>
          <p:cNvPr id="3073" name="Picture 1" descr="C:\Users\B555~1\AppData\Local\Temp\Rar$DIa0.307\IMG_9392.jpg"/>
          <p:cNvPicPr>
            <a:picLocks noChangeAspect="1" noChangeArrowheads="1"/>
          </p:cNvPicPr>
          <p:nvPr/>
        </p:nvPicPr>
        <p:blipFill>
          <a:blip r:embed="rId3" cstate="print"/>
          <a:srcRect l="14253" b="4770"/>
          <a:stretch>
            <a:fillRect/>
          </a:stretch>
        </p:blipFill>
        <p:spPr bwMode="auto">
          <a:xfrm rot="5400000">
            <a:off x="3545780" y="2153009"/>
            <a:ext cx="2480023" cy="36724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://900igr.net/up/datai/263465/0001-001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0" y="-2915547"/>
            <a:ext cx="12192000" cy="9753601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-2844824" y="197346"/>
            <a:ext cx="113052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Целенаправленное ознакомление детей с русской народной игрушкой – это одна из частей приобщения детей к истокам русской народной культуры. Матрешка – самая известная русская игрушка. Но мало кто знает, откуда появилась матрешка. Появление матрешек удивляет – что же таится внутри, какая она, самая маленькая куколка! Ознакомление с народной игрушкой помогали узнать традиции русского народа и еще больше полюбить русскую игрушку –так как она несет в себе любовь и дружбу. На занятии «Русская народная игрушка. Украшение матрешки»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7" name="Picture 1" descr="C:\Users\B555~1\AppData\Local\Temp\Rar$DIa0.315\IMG_9396.jpg"/>
          <p:cNvPicPr>
            <a:picLocks noChangeAspect="1" noChangeArrowheads="1"/>
          </p:cNvPicPr>
          <p:nvPr/>
        </p:nvPicPr>
        <p:blipFill>
          <a:blip r:embed="rId3" cstate="print"/>
          <a:srcRect l="22143" t="18453" r="9211" b="52022"/>
          <a:stretch>
            <a:fillRect/>
          </a:stretch>
        </p:blipFill>
        <p:spPr bwMode="auto">
          <a:xfrm>
            <a:off x="2801787" y="2130425"/>
            <a:ext cx="5967361" cy="3657415"/>
          </a:xfrm>
          <a:prstGeom prst="rect">
            <a:avLst/>
          </a:prstGeom>
          <a:noFill/>
        </p:spPr>
      </p:pic>
      <p:pic>
        <p:nvPicPr>
          <p:cNvPr id="4098" name="Picture 2" descr="C:\Users\B555~1\AppData\Local\Temp\Rar$DIa0.033\IMG_9394.jpg"/>
          <p:cNvPicPr>
            <a:picLocks noChangeAspect="1" noChangeArrowheads="1"/>
          </p:cNvPicPr>
          <p:nvPr/>
        </p:nvPicPr>
        <p:blipFill>
          <a:blip r:embed="rId4" cstate="print"/>
          <a:srcRect l="44198" r="35403" b="52402"/>
          <a:stretch>
            <a:fillRect/>
          </a:stretch>
        </p:blipFill>
        <p:spPr bwMode="auto">
          <a:xfrm rot="10800000">
            <a:off x="-886408" y="2130425"/>
            <a:ext cx="3144416" cy="38279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://900igr.net/up/datai/263465/0001-001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122" name="AutoShape 2" descr="http://images.myshared.ru/65/1356030/slide_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Picture 2" descr="C:\Users\B555~1\AppData\Local\Temp\Rar$DIa0.922\d89315c2-42b0-4653-9538-91729b846c1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3356992"/>
            <a:ext cx="2016224" cy="26882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2339752" y="692696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Инсценирование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сказок.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7" descr="C:\Users\Луканины\Downloads\PHOTO-2019-01-14-19-33-58.jpg"/>
          <p:cNvPicPr>
            <a:picLocks noChangeAspect="1" noChangeArrowheads="1"/>
          </p:cNvPicPr>
          <p:nvPr/>
        </p:nvPicPr>
        <p:blipFill>
          <a:blip r:embed="rId4" cstate="print"/>
          <a:srcRect t="31427" b="26144"/>
          <a:stretch>
            <a:fillRect/>
          </a:stretch>
        </p:blipFill>
        <p:spPr bwMode="auto">
          <a:xfrm>
            <a:off x="4716016" y="1124744"/>
            <a:ext cx="3672408" cy="20775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 descr="C:\Users\B555~1\AppData\Local\Temp\Rar$DIa0.897\PHOTO-2018-12-05-12-58-52.jpg"/>
          <p:cNvPicPr>
            <a:picLocks noChangeAspect="1" noChangeArrowheads="1"/>
          </p:cNvPicPr>
          <p:nvPr/>
        </p:nvPicPr>
        <p:blipFill>
          <a:blip r:embed="rId5" cstate="print"/>
          <a:srcRect l="14076" t="27159" r="48204" b="20000"/>
          <a:stretch>
            <a:fillRect/>
          </a:stretch>
        </p:blipFill>
        <p:spPr bwMode="auto">
          <a:xfrm>
            <a:off x="1331640" y="1196752"/>
            <a:ext cx="2664296" cy="21014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6" cstate="print"/>
          <a:srcRect l="3362" t="6725" r="31070"/>
          <a:stretch>
            <a:fillRect/>
          </a:stretch>
        </p:blipFill>
        <p:spPr bwMode="auto">
          <a:xfrm>
            <a:off x="5220072" y="3717032"/>
            <a:ext cx="2200896" cy="23482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://900igr.net/up/datai/263465/0001-001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14"/>
          <p:cNvPicPr>
            <a:picLocks noChangeAspect="1" noChangeArrowheads="1"/>
          </p:cNvPicPr>
          <p:nvPr/>
        </p:nvPicPr>
        <p:blipFill>
          <a:blip r:embed="rId3" cstate="print"/>
          <a:srcRect l="8163" r="16326"/>
          <a:stretch>
            <a:fillRect/>
          </a:stretch>
        </p:blipFill>
        <p:spPr bwMode="auto">
          <a:xfrm>
            <a:off x="4838941" y="3815393"/>
            <a:ext cx="3847248" cy="2860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85799" y="3696599"/>
            <a:ext cx="3467344" cy="26005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67544" y="1034734"/>
            <a:ext cx="2880320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3" descr="C:\Users\B555~1\AppData\Local\Temp\Rar$DIa0.391\IMG_692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5976" y="1196751"/>
            <a:ext cx="3024336" cy="20311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1691680" y="692696"/>
            <a:ext cx="45426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Изготовление поделок к праздникам</a:t>
            </a:r>
            <a:endParaRPr lang="ru-RU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://900igr.net/up/datai/263465/0001-001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619672" y="1556792"/>
            <a:ext cx="60977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 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ru-RU" sz="32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://900igr.net/up/datai/263465/0001-001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95536" y="980728"/>
            <a:ext cx="8136905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Цель работы: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endParaRPr lang="ru-RU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Воспитание гармонично –развитой и социально –ответственной личности на основе духовно –нравственных ценностей народов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РФ,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исторических и национальных традиций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Задачи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Углублять представление о нашей малой Родине,</a:t>
            </a:r>
          </a:p>
          <a:p>
            <a:pPr marL="285750" indent="-285750">
              <a:buFontTx/>
              <a:buChar char="-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Формировать первичное представление о вере, традициях и обрядах</a:t>
            </a:r>
          </a:p>
          <a:p>
            <a:pPr marL="285750" indent="-285750">
              <a:buFontTx/>
              <a:buChar char="-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Воспитывать уважение к окружающим, желание помочь, выручить. доставить радость трудом и заботой,</a:t>
            </a: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 Приобщать детей ко всем видам фольклорного жанра: сказки, хороводные игры, пословицы, поговорки, считалки, загадки.</a:t>
            </a: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 Знать и различать народное искусство, промыслы, как основу русской культуры.</a:t>
            </a: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 Развивать индивидуальность ребёнка, через приобщение к духовным ценностям.</a:t>
            </a: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 Воспитывать интерес к народному искусству, его необходимости и ценности, уважение к труду и таланту мастеров.</a:t>
            </a:r>
          </a:p>
          <a:p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://900igr.net/up/datai/263465/0001-001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95536" y="404665"/>
            <a:ext cx="8280920" cy="63709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ru-RU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Моя малая Родина село совхоз «Боровский»</a:t>
            </a:r>
          </a:p>
          <a:p>
            <a:pPr algn="ctr"/>
            <a:endParaRPr lang="ru-RU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dirty="0" smtClean="0"/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Совхоз «Боровский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— село в 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3" tooltip="Боровский район (Калужская область)"/>
              </a:rPr>
              <a:t>Боровском района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4" tooltip="Калужская область"/>
              </a:rPr>
              <a:t>Калужской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 tooltip="Калужская область"/>
              </a:rPr>
              <a:t>области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XIV-XVI веках на территории современного села находилось древнерусское поселение – погост Троица. Оно впервые упоминается в 1433 году, в духовной грамоте князя 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5" tooltip="Юрий Дмитриевич"/>
              </a:rPr>
              <a:t>Юрия Дмитриевича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сына Дмитрия Донского.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ело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упоминается в письменных документах 1613 и 1625 годов, в котором погост именуется Троицой в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Косеках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1704 году в селе вновь начато строительство церкви «во имя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Живоначальной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Троицы, что в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Косягах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XIX веке население села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Косяги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составляли только церковнослужители со своими семьями. В 1874 году в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Косягах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построена новая деревянная церковь Святой Троицы на каменном основании и с колокольней. В 1891 году в селе открыта церковно-приходская школа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400" dirty="0"/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1916 году в церковно-приходской школе обучались 28 мальчиков и 23 девочки, учительницей работала Александра Васильевна Чернышева (закончившая второклассную земскую школу). В приход церкви тогда входили помимо поселка Балабаново деревни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Вашутино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Кабицыно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Ново-Михайловское,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Маланьино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Лапшинка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Общее число дворов – 270, в коих проживало 777 мужчин и 930 женщин. 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Октябрьской революции сельский храм пережил изъятие церковных ценностей и закрытие. Здание церкви долгое время использовалось для хозяйственных нужд созданного в селе совхоза, а после Великой Отечественной войны было разобрано. 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Вот так закончилась история села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Косяги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Троице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Секии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Началась история села Совхоз Боровский. Но жители поселения уже делают первые шаги по восстановлению связи времен – в селе установлен Поклонный крест на месте строительства нового храма - тоже в честь Святой Троицы, начат сбор средств на его возведение. 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годы советской власти село было переименовано в село совхоза «Боровский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3038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://900igr.net/up/datai/263465/0001-001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21295" y="862291"/>
            <a:ext cx="81369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Мое родное село совхоз «Боровский»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016" y="1284621"/>
            <a:ext cx="3471482" cy="26015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438574" y="4225970"/>
            <a:ext cx="4867647" cy="24338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8896" y="1284621"/>
            <a:ext cx="3585592" cy="260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570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://900igr.net/up/datai/263465/0001-001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569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21295" y="862291"/>
            <a:ext cx="813690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музея «Русская изба»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детском саду создан музей «Русская изба», где размещены предметы обихода жизни наших предков.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Посещая русскую избу, дошкольники знакомятся с народным бытом, 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 «бабьим»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кутом. кухонными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принадлежностями : кочерга, ухват, чугунок,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горшок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крынка, прялка, самовар, коромысло,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деревянные ведра, игрушками, красным уголком.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07" y="2091320"/>
            <a:ext cx="4099153" cy="2349994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2058663"/>
            <a:ext cx="3866421" cy="2342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71800" y="4628233"/>
            <a:ext cx="3966521" cy="2229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54619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://900igr.net/up/datai/263465/0001-001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48" y="0"/>
            <a:ext cx="9144000" cy="6858000"/>
          </a:xfrm>
          <a:prstGeom prst="rect">
            <a:avLst/>
          </a:prstGeom>
          <a:noFill/>
        </p:spPr>
      </p:pic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179512" y="-35514"/>
            <a:ext cx="8820472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b="1" dirty="0">
              <a:solidFill>
                <a:srgbClr val="FF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Знакомство с православными и   праздниками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Педагоги знакомят дошкольников с православными праздниками: Рождество Пресвятой Богородицы, Рождество Христово, Вербное Воскресенье, Красная Пасха. На встречи регулярно приходит  иерей - отец Вадим.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53" y="1258469"/>
            <a:ext cx="1895922" cy="27465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7" y="2759707"/>
            <a:ext cx="2572556" cy="39802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5" y="4142713"/>
            <a:ext cx="4713345" cy="264959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5067" y="1258468"/>
            <a:ext cx="3521880" cy="2804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://900igr.net/up/datai/263465/0001-001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3" descr="F:\фото для презентации\SDC129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4797152"/>
            <a:ext cx="2400266" cy="18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F:\фото для презентации\SDC12923.JPG"/>
          <p:cNvPicPr>
            <a:picLocks noChangeAspect="1" noChangeArrowheads="1"/>
          </p:cNvPicPr>
          <p:nvPr/>
        </p:nvPicPr>
        <p:blipFill>
          <a:blip r:embed="rId4" cstate="print"/>
          <a:srcRect l="10240" t="16385" r="6827"/>
          <a:stretch>
            <a:fillRect/>
          </a:stretch>
        </p:blipFill>
        <p:spPr bwMode="auto">
          <a:xfrm>
            <a:off x="179512" y="4214592"/>
            <a:ext cx="2448272" cy="18513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251520" y="506152"/>
            <a:ext cx="871296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Традиционные и обрядовые праздники.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Обрядовые праздники тесно связаны с трудом и различными сторонами общественной жизни человека.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Цикличность народного календаря повторяет праздники :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Осенины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Масленица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Сороки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4" descr="C:\Users\Луканины\Pictures\осенины 2017\IMG-20171110-WA00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73625" y="1633970"/>
            <a:ext cx="1224136" cy="16510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8" descr="https://s3.eu-central-1.amazonaws.com/expert-static/3929/materials/4b5ad764a23cb0e5e191574eba043f3a.jpg?dt_tm_upd=30.03.2018%2014%3A13%3A2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28184" y="3933056"/>
            <a:ext cx="2304257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" descr="C:\Users\B555~1\AppData\Local\Temp\Rar$DIa0.401\8f0e266a-dfc3-47a1-a06b-f98b070a101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2204864"/>
            <a:ext cx="2267744" cy="1700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6" descr="https://s3.eu-central-1.amazonaws.com/expert-static/3929/materials/1fe25a0d93399178fad6e7432704a433.JPG?dt_tm_upd=14.01.2019%2021%3A20%3A30"/>
          <p:cNvPicPr>
            <a:picLocks noChangeAspect="1" noChangeArrowheads="1"/>
          </p:cNvPicPr>
          <p:nvPr/>
        </p:nvPicPr>
        <p:blipFill>
          <a:blip r:embed="rId8" cstate="print"/>
          <a:srcRect t="36612"/>
          <a:stretch>
            <a:fillRect/>
          </a:stretch>
        </p:blipFill>
        <p:spPr bwMode="auto">
          <a:xfrm>
            <a:off x="2684509" y="3503857"/>
            <a:ext cx="3096344" cy="14720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96622" y="1919299"/>
            <a:ext cx="2998831" cy="16885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://900igr.net/up/datai/263465/0001-001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48" y="0"/>
            <a:ext cx="9144000" cy="6858000"/>
          </a:xfrm>
          <a:prstGeom prst="rect">
            <a:avLst/>
          </a:prstGeom>
          <a:noFill/>
        </p:spPr>
      </p:pic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179512" y="-174013"/>
            <a:ext cx="8820472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b="1" dirty="0">
              <a:solidFill>
                <a:srgbClr val="FF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b="1" dirty="0">
              <a:solidFill>
                <a:srgbClr val="FF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Знакомство с представлением семьи.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Педагоги знакомят дошкольников с семьей, формируют понятие ценности семьи. Учат уважать старших, проявлять любовь, уважение и терпение.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67" y="1690840"/>
            <a:ext cx="3258970" cy="2370379"/>
          </a:xfrm>
          <a:prstGeom prst="rect">
            <a:avLst/>
          </a:prstGeom>
        </p:spPr>
      </p:pic>
      <p:pic>
        <p:nvPicPr>
          <p:cNvPr id="11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927" y="4156538"/>
            <a:ext cx="4029371" cy="260177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685" y="1624804"/>
            <a:ext cx="3573397" cy="243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14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://900igr.net/up/datai/263465/0001-001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971600" y="908720"/>
            <a:ext cx="720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Русский народный фольклор - это сказки, песни, частушки, </a:t>
            </a:r>
            <a:r>
              <a:rPr lang="ru-RU" sz="14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пестушки</a:t>
            </a:r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пословицы, поговорки, былины </a:t>
            </a:r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Знакомясь с фольклором, ребенок приобщается к нравственным ценностям.</a:t>
            </a:r>
          </a:p>
          <a:p>
            <a:endParaRPr lang="ru-RU" dirty="0"/>
          </a:p>
        </p:txBody>
      </p:sp>
      <p:pic>
        <p:nvPicPr>
          <p:cNvPr id="2051" name="Picture 3" descr="C:\Users\B555~1\AppData\Local\Temp\Rar$DIa0.671\IMG_93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508" y="2384884"/>
            <a:ext cx="3168350" cy="2376263"/>
          </a:xfrm>
          <a:prstGeom prst="rect">
            <a:avLst/>
          </a:prstGeom>
          <a:noFill/>
        </p:spPr>
      </p:pic>
      <p:pic>
        <p:nvPicPr>
          <p:cNvPr id="2052" name="Picture 4" descr="C:\Users\B555~1\AppData\Local\Temp\Rar$DIa0.143\IMG_9390.jpg"/>
          <p:cNvPicPr>
            <a:picLocks noChangeAspect="1" noChangeArrowheads="1"/>
          </p:cNvPicPr>
          <p:nvPr/>
        </p:nvPicPr>
        <p:blipFill>
          <a:blip r:embed="rId4" cstate="print"/>
          <a:srcRect l="19909" t="8796" b="10858"/>
          <a:stretch>
            <a:fillRect/>
          </a:stretch>
        </p:blipFill>
        <p:spPr bwMode="auto">
          <a:xfrm rot="5400000">
            <a:off x="4348979" y="3363989"/>
            <a:ext cx="2091656" cy="2797742"/>
          </a:xfrm>
          <a:prstGeom prst="rect">
            <a:avLst/>
          </a:prstGeom>
          <a:noFill/>
        </p:spPr>
      </p:pic>
      <p:pic>
        <p:nvPicPr>
          <p:cNvPr id="2050" name="Picture 2" descr="C:\Users\B555~1\AppData\Local\Temp\Rar$DIa0.315\IMG_9396.jpg"/>
          <p:cNvPicPr>
            <a:picLocks noChangeAspect="1" noChangeArrowheads="1"/>
          </p:cNvPicPr>
          <p:nvPr/>
        </p:nvPicPr>
        <p:blipFill>
          <a:blip r:embed="rId5" cstate="print"/>
          <a:srcRect l="17513" t="53767" r="5063" b="8135"/>
          <a:stretch>
            <a:fillRect/>
          </a:stretch>
        </p:blipFill>
        <p:spPr bwMode="auto">
          <a:xfrm>
            <a:off x="3275856" y="1916832"/>
            <a:ext cx="4292606" cy="15841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404</TotalTime>
  <Words>1220</Words>
  <Application>Microsoft Office PowerPoint</Application>
  <PresentationFormat>Экран (4:3)</PresentationFormat>
  <Paragraphs>71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3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Луканины</dc:creator>
  <cp:lastModifiedBy>Пользователь Windows</cp:lastModifiedBy>
  <cp:revision>34</cp:revision>
  <dcterms:created xsi:type="dcterms:W3CDTF">2019-01-11T18:23:11Z</dcterms:created>
  <dcterms:modified xsi:type="dcterms:W3CDTF">2022-02-17T14:56:44Z</dcterms:modified>
</cp:coreProperties>
</file>