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6" r:id="rId2"/>
    <p:sldId id="320" r:id="rId3"/>
    <p:sldId id="298" r:id="rId4"/>
    <p:sldId id="269" r:id="rId5"/>
    <p:sldId id="309" r:id="rId6"/>
    <p:sldId id="321" r:id="rId7"/>
    <p:sldId id="322" r:id="rId8"/>
    <p:sldId id="334" r:id="rId9"/>
    <p:sldId id="342" r:id="rId10"/>
    <p:sldId id="323" r:id="rId11"/>
    <p:sldId id="324" r:id="rId12"/>
    <p:sldId id="327" r:id="rId13"/>
    <p:sldId id="263" r:id="rId14"/>
    <p:sldId id="330" r:id="rId15"/>
    <p:sldId id="331" r:id="rId16"/>
    <p:sldId id="304" r:id="rId17"/>
    <p:sldId id="287" r:id="rId18"/>
    <p:sldId id="314" r:id="rId19"/>
    <p:sldId id="328" r:id="rId20"/>
    <p:sldId id="312" r:id="rId21"/>
    <p:sldId id="339" r:id="rId22"/>
    <p:sldId id="338" r:id="rId23"/>
    <p:sldId id="317" r:id="rId24"/>
    <p:sldId id="288" r:id="rId25"/>
    <p:sldId id="299" r:id="rId26"/>
    <p:sldId id="29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C3399"/>
    <a:srgbClr val="008000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-7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B4BD084-3D06-4E6D-A9EE-D118C3B5528C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743AC0F-9BC9-4662-9979-74E1E2E3D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4387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3AC0F-9BC9-4662-9979-74E1E2E3D4A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3AC0F-9BC9-4662-9979-74E1E2E3D4A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90BB9-E780-4A5E-B6D8-8CE462C676C2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48B1D-5B99-415E-84BB-5FBE5A401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FC5D-03DF-4816-9D44-24F2946E81EB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C8333-F1F1-445B-AA88-B23C546BA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26E24-8356-4C2A-8A6D-7F4D4B684848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43765-CDAD-4591-AD3B-D3A285C94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3EC7-D8C3-4206-BBF1-8FA8E51C0EE1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4CA3-46E4-478E-A626-8F7927B73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8AA75-636E-4A4A-BC91-3DADDCA31804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103F-9900-4F14-A021-4F0927757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B8BA-8A9A-415C-BEB2-82C0CE9BDD9D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28C5-C6C2-4963-AF30-54CB44C74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EE38-FE8F-4BE3-A47C-10916D352663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AC1B8-8C23-4E79-B353-63202E7C5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CB6BB-7268-4736-9E91-07451AF37CA5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05FFE-EAF1-43E3-9C99-98C78CE9E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476DC-BDF3-439C-9C7B-CD19085F8E77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9A64-E9CF-488F-8DFE-2BB8A051A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A09C9-8E46-4474-A57D-4D609693825F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9481C-6491-4A97-B726-3BA36AAA69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5EAB-A60A-4F68-8CF6-F7914D33BE74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A55A-7E27-460B-AF64-5ED8803DF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7759-CB85-4F8F-A274-883A341C429E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ADABF-4075-484E-ADE8-1099757B2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A0CFDE-79F5-422C-A6DA-3F1C5758693F}" type="datetimeFigureOut">
              <a:rPr lang="ru-RU"/>
              <a:pPr>
                <a:defRPr/>
              </a:pPr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DCB6AF-22C9-4DA4-818C-299E613CD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1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684213" y="1412875"/>
            <a:ext cx="75215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Портфолио воспитателя</a:t>
            </a:r>
          </a:p>
          <a:p>
            <a:pPr algn="ctr"/>
            <a:r>
              <a:rPr lang="ru-RU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Луканиной</a:t>
            </a:r>
            <a:r>
              <a:rPr lang="ru-RU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Людмилы Григорьевны</a:t>
            </a:r>
          </a:p>
          <a:p>
            <a:pPr algn="ctr"/>
            <a:r>
              <a:rPr lang="ru-RU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МДОУ «Детский сад № 21</a:t>
            </a:r>
          </a:p>
          <a:p>
            <a:pPr algn="ctr"/>
            <a:r>
              <a:rPr lang="ru-RU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«Умка»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3132138" y="6092825"/>
            <a:ext cx="241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с. Совхоз Боровский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5288" y="0"/>
            <a:ext cx="7993062" cy="109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CC3399"/>
                </a:solidFill>
                <a:latin typeface="Times New Roman" pitchFamily="18" charset="0"/>
              </a:rPr>
              <a:t>     </a:t>
            </a:r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«Посещение открытых мероприятий ДОУ»</a:t>
            </a:r>
          </a:p>
          <a:p>
            <a:endParaRPr lang="ru-RU" sz="240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  <a:p>
            <a:endParaRPr lang="ru-RU" sz="3200">
              <a:solidFill>
                <a:srgbClr val="CC3399"/>
              </a:solidFill>
            </a:endParaRPr>
          </a:p>
        </p:txBody>
      </p:sp>
      <p:graphicFrame>
        <p:nvGraphicFramePr>
          <p:cNvPr id="9261" name="Group 45"/>
          <p:cNvGraphicFramePr>
            <a:graphicFrameLocks noGrp="1"/>
          </p:cNvGraphicFramePr>
          <p:nvPr/>
        </p:nvGraphicFramePr>
        <p:xfrm>
          <a:off x="971550" y="765175"/>
          <a:ext cx="6696075" cy="5097845"/>
        </p:xfrm>
        <a:graphic>
          <a:graphicData uri="http://schemas.openxmlformats.org/drawingml/2006/table">
            <a:tbl>
              <a:tblPr/>
              <a:tblGrid>
                <a:gridCol w="1274763"/>
                <a:gridCol w="3621087"/>
                <a:gridCol w="1800225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Учебный год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Тема мероприятия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Кто проводил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2016- 2017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ООД по  развитию речи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 Звуковая культура речи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[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ш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]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Фатеева В.Н.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2016- 2017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ООД по ИЗО « Рыбки плавают в аквариуме»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Юдаева  И.Б.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2016- 2017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ООД по  ФЭМП « В гости к зайчику»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Федулова О.Г.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2017- 2018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ООД по  развитию речи « Звуковая культура речи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[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]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Денисенко Н.Н.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2017- 2018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ООД по ИЗО « Божья коровка»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Акимова О.Г.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2017- 2018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Досуг по пожарной безопасности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« Огонь - друг»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Юдаева  И.Б.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Акимова О.Г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2017- 2018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Опытно- экспериментальная деятельность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 Такая разная вода»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Денисенко Н.Н.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3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76463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9750" y="188913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 Участие в методической работе ДОУ »</a:t>
            </a:r>
          </a:p>
        </p:txBody>
      </p:sp>
      <p:graphicFrame>
        <p:nvGraphicFramePr>
          <p:cNvPr id="10278" name="Group 38"/>
          <p:cNvGraphicFramePr>
            <a:graphicFrameLocks noGrp="1"/>
          </p:cNvGraphicFramePr>
          <p:nvPr/>
        </p:nvGraphicFramePr>
        <p:xfrm>
          <a:off x="468313" y="981075"/>
          <a:ext cx="8064500" cy="3813620"/>
        </p:xfrm>
        <a:graphic>
          <a:graphicData uri="http://schemas.openxmlformats.org/drawingml/2006/table">
            <a:tbl>
              <a:tblPr/>
              <a:tblGrid>
                <a:gridCol w="1406525"/>
                <a:gridCol w="1219200"/>
                <a:gridCol w="5438775"/>
              </a:tblGrid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Учебный год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Тема мероприятия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февраль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МО «Формы и методы работы в ДОУ по  духовно - нравственному воспитанию»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апрель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Психологический тренинг «Педагогический коллектив – это группа»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октябрь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Педсовет «Здоровьесберегающие технологии в образовательном процессе в ДОУ»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октябрь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Общее родительское собрание «Правила поведения взрослого в воспитании детей»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январь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Педсовет«Дошкольное воспитание – как важнейший период становления духовно- нравственных основ ребенка»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7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50825" y="188913"/>
            <a:ext cx="9450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C3399"/>
                </a:solidFill>
                <a:latin typeface="Times New Roman" pitchFamily="18" charset="0"/>
              </a:rPr>
              <a:t>«Общественная деятельность </a:t>
            </a:r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</a:rPr>
              <a:t>»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rgbClr val="CC3399"/>
                </a:solidFill>
              </a:rPr>
              <a:t> </a:t>
            </a: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Победитель в соревнованиях по лыжным гонкам</a:t>
            </a:r>
          </a:p>
          <a:p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среди работников образовательных организаций Боровского района – </a:t>
            </a:r>
            <a:r>
              <a:rPr lang="en-US" sz="1400" dirty="0">
                <a:solidFill>
                  <a:srgbClr val="009900"/>
                </a:solidFill>
                <a:latin typeface="Times New Roman" pitchFamily="18" charset="0"/>
              </a:rPr>
              <a:t>III </a:t>
            </a: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место-2017 год</a:t>
            </a:r>
          </a:p>
          <a:p>
            <a:endParaRPr lang="ru-RU" sz="1400" dirty="0">
              <a:solidFill>
                <a:srgbClr val="009900"/>
              </a:solidFill>
              <a:latin typeface="Times New Roman" pitchFamily="18" charset="0"/>
            </a:endParaRPr>
          </a:p>
          <a:p>
            <a:endParaRPr lang="ru-RU" sz="1400" dirty="0"/>
          </a:p>
        </p:txBody>
      </p:sp>
      <p:pic>
        <p:nvPicPr>
          <p:cNvPr id="11269" name="Picture 5" descr="Отсканировано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12875"/>
            <a:ext cx="370998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4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341438"/>
            <a:ext cx="33845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Луканины\Pictures\2017-02-03\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345721"/>
            <a:ext cx="2016224" cy="251227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3995738" y="2276475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2411413" y="333375"/>
            <a:ext cx="5040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«Самообразование »</a:t>
            </a:r>
          </a:p>
        </p:txBody>
      </p:sp>
      <p:graphicFrame>
        <p:nvGraphicFramePr>
          <p:cNvPr id="1232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4569631"/>
              </p:ext>
            </p:extLst>
          </p:nvPr>
        </p:nvGraphicFramePr>
        <p:xfrm>
          <a:off x="468313" y="981075"/>
          <a:ext cx="7704137" cy="4044061"/>
        </p:xfrm>
        <a:graphic>
          <a:graphicData uri="http://schemas.openxmlformats.org/drawingml/2006/table">
            <a:tbl>
              <a:tblPr/>
              <a:tblGrid>
                <a:gridCol w="935037"/>
                <a:gridCol w="2663825"/>
                <a:gridCol w="4105275"/>
              </a:tblGrid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Учебный год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Тема работы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Результат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2015- 2016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 Моя малая Родина»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-Нравственное,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-патриотическое воспитание,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 развитие коммуникативных навыков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«Способы и направления поддержки детской инициативы как средство приобщения  к социальной действительности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-Формирование навыков сотрудничества,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-развитие познавательной сферы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2017-2018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«Развитие мелкой моторики рук дошкольников. »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-Улучшилась координация и точность движений руки и глаза,  ритмичность; развивается     речь,      воображение, логическое мышление, произвольное внимание, зрительное и     слуховое восприятие, творческая  активность.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07200"/>
          </a:xfrm>
          <a:noFill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411413" y="188913"/>
            <a:ext cx="354012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«Работа с родителями»</a:t>
            </a:r>
          </a:p>
          <a:p>
            <a:r>
              <a:rPr lang="ru-RU" sz="3200">
                <a:solidFill>
                  <a:srgbClr val="CC3399"/>
                </a:solidFill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13356" name="Group 44"/>
          <p:cNvGraphicFramePr>
            <a:graphicFrameLocks noGrp="1"/>
          </p:cNvGraphicFramePr>
          <p:nvPr/>
        </p:nvGraphicFramePr>
        <p:xfrm>
          <a:off x="395288" y="1052513"/>
          <a:ext cx="7848600" cy="5228528"/>
        </p:xfrm>
        <a:graphic>
          <a:graphicData uri="http://schemas.openxmlformats.org/drawingml/2006/table">
            <a:tbl>
              <a:tblPr/>
              <a:tblGrid>
                <a:gridCol w="993775"/>
                <a:gridCol w="685482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Форма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Собрание «Семья на пороге школьной жизни ребёнка»  - сентябрь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Анкетирование родителей  Тема: «Какой вы родитель?». - октябрь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 Папка – передвижка (Новогодние советы, приметы, развлечения, конкурсы т.д.)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«Скоро, скоро Новый год!» - декабрь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День открытых дверей « Хотите посмотреть как мы живем?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Чем занимаемся?» -октябрь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Круглый стол « Давайте узнавать вместе» - январь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Физкультурно-музыкальный праздник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 Папа, мама , я – спортивная семья»  - январь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Консультация«Возрастные особенности ребёнка 6-7 лет».ноябрь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Сайт ДОУ рубрика « Родителям»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Родительский уголок  тема«Здравствуй, гостья Зима!» декабрь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Участие в создании развивающей среды « Изготовление игр по ПДД» - ноябрь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94825" cy="6858000"/>
          </a:xfrm>
          <a:noFill/>
          <a:ln>
            <a:solidFill>
              <a:schemeClr val="tx1"/>
            </a:solidFill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958975" y="157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900113" y="115888"/>
            <a:ext cx="74168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CC3399"/>
                </a:solidFill>
                <a:latin typeface="Times New Roman" pitchFamily="18" charset="0"/>
              </a:rPr>
              <a:t>Результаты педагогического мониторинга детей освоения детьми образовательной программы ДОУ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Результаты мониторинга детского развития</a:t>
            </a:r>
          </a:p>
          <a:p>
            <a:pPr algn="ctr"/>
            <a:r>
              <a:rPr lang="ru-RU" sz="1400">
                <a:latin typeface="Times New Roman" pitchFamily="18" charset="0"/>
              </a:rPr>
              <a:t>( </a:t>
            </a:r>
            <a:r>
              <a:rPr lang="ru-RU" sz="1200">
                <a:latin typeface="Times New Roman" pitchFamily="18" charset="0"/>
              </a:rPr>
              <a:t>Сводная таблица результатов тестов в подготовительной группе</a:t>
            </a:r>
          </a:p>
          <a:p>
            <a:pPr algn="ctr"/>
            <a:r>
              <a:rPr lang="ru-RU" sz="1200">
                <a:latin typeface="Times New Roman" pitchFamily="18" charset="0"/>
              </a:rPr>
              <a:t>сентябрь – май   2016-2017 уч.год  , чел.)</a:t>
            </a:r>
          </a:p>
          <a:p>
            <a:pPr algn="ctr"/>
            <a:endParaRPr lang="ru-RU" sz="1200">
              <a:latin typeface="Times New Roman" pitchFamily="18" charset="0"/>
            </a:endParaRPr>
          </a:p>
          <a:p>
            <a:pPr algn="ctr"/>
            <a:endParaRPr lang="ru-RU" sz="1200">
              <a:latin typeface="Times New Roman" pitchFamily="18" charset="0"/>
            </a:endParaRPr>
          </a:p>
        </p:txBody>
      </p:sp>
      <p:graphicFrame>
        <p:nvGraphicFramePr>
          <p:cNvPr id="14470" name="Group 134"/>
          <p:cNvGraphicFramePr>
            <a:graphicFrameLocks noGrp="1"/>
          </p:cNvGraphicFramePr>
          <p:nvPr/>
        </p:nvGraphicFramePr>
        <p:xfrm>
          <a:off x="1619250" y="1196975"/>
          <a:ext cx="6191250" cy="3444876"/>
        </p:xfrm>
        <a:graphic>
          <a:graphicData uri="http://schemas.openxmlformats.org/drawingml/2006/table">
            <a:tbl>
              <a:tblPr/>
              <a:tblGrid>
                <a:gridCol w="1187450"/>
                <a:gridCol w="527050"/>
                <a:gridCol w="857250"/>
                <a:gridCol w="857250"/>
                <a:gridCol w="858838"/>
                <a:gridCol w="855662"/>
                <a:gridCol w="1047750"/>
              </a:tblGrid>
              <a:tr h="930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Образовательные области  ФГОС ДО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Уровень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Социально- коммуникативное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Речевое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Познавательное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Художественно- эстетическое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Физическое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2016- 2017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    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-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          -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Всего детей-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18 человек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          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05" name="Rectangle 73"/>
          <p:cNvSpPr>
            <a:spLocks noChangeArrowheads="1"/>
          </p:cNvSpPr>
          <p:nvPr/>
        </p:nvSpPr>
        <p:spPr bwMode="auto">
          <a:xfrm>
            <a:off x="684213" y="4365625"/>
            <a:ext cx="81708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solidFill>
                <a:srgbClr val="009900"/>
              </a:solidFill>
              <a:latin typeface="Times New Roman" pitchFamily="18" charset="0"/>
            </a:endParaRPr>
          </a:p>
          <a:p>
            <a:pPr algn="ctr"/>
            <a:endParaRPr lang="ru-RU" sz="1400">
              <a:solidFill>
                <a:srgbClr val="009900"/>
              </a:solidFill>
              <a:latin typeface="Times New Roman" pitchFamily="18" charset="0"/>
            </a:endParaRPr>
          </a:p>
          <a:p>
            <a:pPr algn="ctr"/>
            <a:r>
              <a:rPr lang="ru-RU" sz="1400">
                <a:solidFill>
                  <a:srgbClr val="009900"/>
                </a:solidFill>
                <a:latin typeface="Times New Roman" pitchFamily="18" charset="0"/>
              </a:rPr>
              <a:t>Анализ заболеваемости и посещаемости воспитанников в учебном году</a:t>
            </a:r>
          </a:p>
          <a:p>
            <a:pPr algn="ctr"/>
            <a:r>
              <a:rPr lang="ru-RU" sz="1400">
                <a:solidFill>
                  <a:srgbClr val="009900"/>
                </a:solidFill>
                <a:latin typeface="Times New Roman" pitchFamily="18" charset="0"/>
              </a:rPr>
              <a:t>      </a:t>
            </a:r>
            <a:r>
              <a:rPr lang="ru-RU" sz="1200">
                <a:latin typeface="Times New Roman" pitchFamily="18" charset="0"/>
              </a:rPr>
              <a:t>Группа в количестве 24 чел.</a:t>
            </a:r>
          </a:p>
        </p:txBody>
      </p:sp>
      <p:graphicFrame>
        <p:nvGraphicFramePr>
          <p:cNvPr id="14479" name="Group 143"/>
          <p:cNvGraphicFramePr>
            <a:graphicFrameLocks noGrp="1"/>
          </p:cNvGraphicFramePr>
          <p:nvPr/>
        </p:nvGraphicFramePr>
        <p:xfrm>
          <a:off x="1476375" y="5300663"/>
          <a:ext cx="6408738" cy="1590040"/>
        </p:xfrm>
        <a:graphic>
          <a:graphicData uri="http://schemas.openxmlformats.org/drawingml/2006/table">
            <a:tbl>
              <a:tblPr/>
              <a:tblGrid>
                <a:gridCol w="715963"/>
                <a:gridCol w="566737"/>
                <a:gridCol w="417513"/>
                <a:gridCol w="414337"/>
                <a:gridCol w="414338"/>
                <a:gridCol w="412750"/>
                <a:gridCol w="414337"/>
                <a:gridCol w="415925"/>
                <a:gridCol w="414338"/>
                <a:gridCol w="412750"/>
                <a:gridCol w="414337"/>
                <a:gridCol w="439738"/>
                <a:gridCol w="452437"/>
                <a:gridCol w="503238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месяц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п/п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итого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78%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72%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83%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78%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83%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72%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79%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82%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52413" y="0"/>
            <a:ext cx="9144001" cy="6858000"/>
          </a:xfrm>
          <a:noFill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42988" y="0"/>
            <a:ext cx="70580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9900"/>
                </a:solidFill>
                <a:latin typeface="Times New Roman" pitchFamily="18" charset="0"/>
              </a:rPr>
              <a:t>«Методические пособия »</a:t>
            </a:r>
          </a:p>
          <a:p>
            <a:pPr algn="ctr"/>
            <a:endParaRPr lang="ru-RU">
              <a:solidFill>
                <a:srgbClr val="009900"/>
              </a:solidFill>
              <a:latin typeface="Times New Roman" pitchFamily="18" charset="0"/>
            </a:endParaRPr>
          </a:p>
          <a:p>
            <a:endParaRPr lang="ru-RU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>
              <a:solidFill>
                <a:srgbClr val="CC3399"/>
              </a:solidFill>
            </a:endParaRPr>
          </a:p>
          <a:p>
            <a:endParaRPr lang="ru-RU"/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3059113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5366" name="Picture 50" descr="175373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692150"/>
            <a:ext cx="169545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54" descr="10111194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692150"/>
            <a:ext cx="1898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52" descr="10109002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338638"/>
            <a:ext cx="17383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56" descr="10158141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500438"/>
            <a:ext cx="180498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53" descr="10109082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3141663"/>
            <a:ext cx="18018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59" descr="im698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3213100"/>
            <a:ext cx="1695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51" descr="10094984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26100" y="549275"/>
            <a:ext cx="1587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49" descr="20883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713" y="3573463"/>
            <a:ext cx="16351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58" descr="101969029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113" y="981075"/>
            <a:ext cx="14462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55" descr="10128536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388" y="404813"/>
            <a:ext cx="172878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57" descr="101652992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7675" y="2276475"/>
            <a:ext cx="18732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7402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CC3399"/>
                </a:solidFill>
              </a:rPr>
              <a:t>          «</a:t>
            </a:r>
            <a:r>
              <a:rPr lang="ru-RU" sz="2400">
                <a:solidFill>
                  <a:srgbClr val="CC3399"/>
                </a:solidFill>
              </a:rPr>
              <a:t>Участие детей в конкурсах, выставках»</a:t>
            </a:r>
          </a:p>
        </p:txBody>
      </p:sp>
      <p:pic>
        <p:nvPicPr>
          <p:cNvPr id="16389" name="Picture 5" descr="Отсканировано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84313"/>
            <a:ext cx="37020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Отсканировано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84313"/>
            <a:ext cx="391953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2" descr="C:\Users\Луканины\Desktop\картинки для фона\rozovyj-fo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455738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258888" y="260350"/>
            <a:ext cx="533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 Вклад педагога  в развитии детей»</a:t>
            </a:r>
          </a:p>
        </p:txBody>
      </p:sp>
      <p:pic>
        <p:nvPicPr>
          <p:cNvPr id="174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4122738"/>
            <a:ext cx="20510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IMG-20180104-WA0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365625"/>
            <a:ext cx="226853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8" descr="3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7300" y="836613"/>
            <a:ext cx="28067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805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836613"/>
            <a:ext cx="21431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9" descr="0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292600"/>
            <a:ext cx="305911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3" descr="WP_20171225_10_29_02_Pr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24150" y="836613"/>
            <a:ext cx="19256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4" descr="IMG-20171110-WA00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775" y="3573463"/>
            <a:ext cx="22336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E:\DCIM\100SSCAM\SDC1228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0"/>
            <a:ext cx="2171734" cy="1628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2" descr="C:\Users\Луканины\Desktop\картинки для фона\rozovyj-fon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2" descr="WP_20170519_07_33_27_Pro"/>
          <p:cNvPicPr>
            <a:picLocks noChangeAspect="1" noChangeArrowheads="1"/>
          </p:cNvPicPr>
          <p:nvPr/>
        </p:nvPicPr>
        <p:blipFill>
          <a:blip r:embed="rId4" cstate="print"/>
          <a:srcRect r="2220" b="-267"/>
          <a:stretch>
            <a:fillRect/>
          </a:stretch>
        </p:blipFill>
        <p:spPr bwMode="auto">
          <a:xfrm>
            <a:off x="0" y="0"/>
            <a:ext cx="3203848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260850"/>
            <a:ext cx="34575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6" cstate="print"/>
          <a:srcRect b="27324"/>
          <a:stretch>
            <a:fillRect/>
          </a:stretch>
        </p:blipFill>
        <p:spPr bwMode="auto">
          <a:xfrm>
            <a:off x="3203575" y="0"/>
            <a:ext cx="338455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 cstate="print"/>
          <a:srcRect r="16675"/>
          <a:stretch>
            <a:fillRect/>
          </a:stretch>
        </p:blipFill>
        <p:spPr bwMode="auto">
          <a:xfrm>
            <a:off x="1523944" y="3789040"/>
            <a:ext cx="246272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5"/>
          <p:cNvPicPr>
            <a:picLocks noChangeAspect="1" noChangeArrowheads="1"/>
          </p:cNvPicPr>
          <p:nvPr/>
        </p:nvPicPr>
        <p:blipFill>
          <a:blip r:embed="rId8" cstate="print"/>
          <a:srcRect r="6256"/>
          <a:stretch>
            <a:fillRect/>
          </a:stretch>
        </p:blipFill>
        <p:spPr bwMode="auto">
          <a:xfrm>
            <a:off x="1187624" y="1772816"/>
            <a:ext cx="2898273" cy="232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9" cstate="print"/>
          <a:srcRect t="29163" b="11177"/>
          <a:stretch>
            <a:fillRect/>
          </a:stretch>
        </p:blipFill>
        <p:spPr bwMode="auto">
          <a:xfrm>
            <a:off x="6584950" y="0"/>
            <a:ext cx="255905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0" descr="WP_20170504_11_43_22_Pro"/>
          <p:cNvPicPr>
            <a:picLocks noChangeAspect="1" noChangeArrowheads="1"/>
          </p:cNvPicPr>
          <p:nvPr/>
        </p:nvPicPr>
        <p:blipFill>
          <a:blip r:embed="rId10" cstate="print"/>
          <a:srcRect l="14893" r="19153"/>
          <a:stretch>
            <a:fillRect/>
          </a:stretch>
        </p:blipFill>
        <p:spPr bwMode="auto">
          <a:xfrm>
            <a:off x="6660232" y="4437112"/>
            <a:ext cx="2483768" cy="24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1" descr="WP_20170523_16_46_42_Pro"/>
          <p:cNvPicPr>
            <a:picLocks noChangeAspect="1" noChangeArrowheads="1"/>
          </p:cNvPicPr>
          <p:nvPr/>
        </p:nvPicPr>
        <p:blipFill>
          <a:blip r:embed="rId11" cstate="print"/>
          <a:srcRect l="13888" r="17582"/>
          <a:stretch>
            <a:fillRect/>
          </a:stretch>
        </p:blipFill>
        <p:spPr bwMode="auto">
          <a:xfrm>
            <a:off x="6479704" y="2276872"/>
            <a:ext cx="2664296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Луканины\Desktop\конкурс\WP_20170518_10_57_00_Pr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1700808"/>
            <a:ext cx="2736304" cy="2520280"/>
          </a:xfrm>
          <a:prstGeom prst="rect">
            <a:avLst/>
          </a:prstGeom>
          <a:noFill/>
        </p:spPr>
      </p:pic>
      <p:pic>
        <p:nvPicPr>
          <p:cNvPr id="3076" name="Picture 4" descr="C:\Users\Луканины\Desktop\пдд\WP_20170912_09_31_14_Pro.jpg"/>
          <p:cNvPicPr>
            <a:picLocks noChangeAspect="1" noChangeArrowheads="1"/>
          </p:cNvPicPr>
          <p:nvPr/>
        </p:nvPicPr>
        <p:blipFill>
          <a:blip r:embed="rId13" cstate="print"/>
          <a:srcRect t="294"/>
          <a:stretch>
            <a:fillRect/>
          </a:stretch>
        </p:blipFill>
        <p:spPr bwMode="auto">
          <a:xfrm>
            <a:off x="2843808" y="5517232"/>
            <a:ext cx="2008199" cy="1340768"/>
          </a:xfrm>
          <a:prstGeom prst="rect">
            <a:avLst/>
          </a:prstGeom>
          <a:noFill/>
        </p:spPr>
      </p:pic>
      <p:pic>
        <p:nvPicPr>
          <p:cNvPr id="3077" name="Picture 5" descr="C:\Users\Луканины\Desktop\конкурс\WP_20171018_11_10_01_Pro.jpg"/>
          <p:cNvPicPr>
            <a:picLocks noChangeAspect="1" noChangeArrowheads="1"/>
          </p:cNvPicPr>
          <p:nvPr/>
        </p:nvPicPr>
        <p:blipFill>
          <a:blip r:embed="rId14" cstate="print"/>
          <a:srcRect t="34250" r="1880" b="15351"/>
          <a:stretch>
            <a:fillRect/>
          </a:stretch>
        </p:blipFill>
        <p:spPr bwMode="auto">
          <a:xfrm>
            <a:off x="0" y="1772816"/>
            <a:ext cx="1968704" cy="2088232"/>
          </a:xfrm>
          <a:prstGeom prst="rect">
            <a:avLst/>
          </a:prstGeom>
          <a:noFill/>
        </p:spPr>
      </p:pic>
      <p:pic>
        <p:nvPicPr>
          <p:cNvPr id="3078" name="Picture 6" descr="C:\Users\Луканины\Desktop\Новая папка\WP_20170518_10_41_16_Pr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6512" y="3861048"/>
            <a:ext cx="1656184" cy="29969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5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268538" y="1412875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259632" y="333375"/>
            <a:ext cx="7884368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/>
            <a:r>
              <a:rPr lang="ru-RU" sz="2400" dirty="0">
                <a:solidFill>
                  <a:srgbClr val="CC3399"/>
                </a:solidFill>
                <a:latin typeface="Times New Roman" pitchFamily="18" charset="0"/>
              </a:rPr>
              <a:t>                                Содержание</a:t>
            </a:r>
          </a:p>
          <a:p>
            <a:pPr marL="342900" indent="-342900" algn="just"/>
            <a:r>
              <a:rPr lang="ru-RU" sz="2400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1.Визитная карточка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2.Официальные документы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3.Обобщение и распространение собственного опыта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4.Посещение открытых  мероприятий ДОУ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5.Участие в методической работе ДОУ 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6.Общественная </a:t>
            </a:r>
            <a:r>
              <a:rPr lang="ru-RU" sz="1400" dirty="0" smtClean="0">
                <a:solidFill>
                  <a:srgbClr val="008000"/>
                </a:solidFill>
                <a:latin typeface="Times New Roman" pitchFamily="18" charset="0"/>
              </a:rPr>
              <a:t>деятельность</a:t>
            </a:r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7.Самообразование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8.Работа с родителями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9.Результаты педагогического мониторинга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10. Методические пособия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11.Участие детей в конкурсах, выставках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12 . Вклад педагога в развитии детей</a:t>
            </a:r>
          </a:p>
          <a:p>
            <a:pPr marL="342900" indent="-342900"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 13.Поощрения, награды, отзывы</a:t>
            </a:r>
          </a:p>
          <a:p>
            <a:pPr marL="342900" indent="-342900"/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marL="342900" indent="-342900"/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marL="342900" indent="-342900"/>
            <a:endParaRPr lang="ru-RU" sz="1400" dirty="0">
              <a:solidFill>
                <a:srgbClr val="CC3399"/>
              </a:solidFill>
            </a:endParaRPr>
          </a:p>
          <a:p>
            <a:pPr marL="342900" indent="-342900"/>
            <a:endParaRPr lang="ru-RU" sz="1400" dirty="0">
              <a:solidFill>
                <a:srgbClr val="CC3399"/>
              </a:solidFill>
            </a:endParaRPr>
          </a:p>
          <a:p>
            <a:pPr marL="342900" indent="-342900">
              <a:buFontTx/>
              <a:buAutoNum type="arabicPeriod"/>
            </a:pPr>
            <a:endParaRPr lang="ru-RU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Rectangle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sp>
        <p:nvSpPr>
          <p:cNvPr id="19460" name="Rectangle 2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pic>
        <p:nvPicPr>
          <p:cNvPr id="19461" name="Picture 2" descr="C:\Users\Луканины\Desktop\картинки для фона\rozovyj-fo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3"/>
          <p:cNvPicPr>
            <a:picLocks noChangeAspect="1" noChangeArrowheads="1"/>
          </p:cNvPicPr>
          <p:nvPr/>
        </p:nvPicPr>
        <p:blipFill>
          <a:blip r:embed="rId3" cstate="print"/>
          <a:srcRect t="22319"/>
          <a:stretch>
            <a:fillRect/>
          </a:stretch>
        </p:blipFill>
        <p:spPr bwMode="auto">
          <a:xfrm>
            <a:off x="0" y="188640"/>
            <a:ext cx="23637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3184525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464" name="Rectangle 25"/>
          <p:cNvSpPr>
            <a:spLocks noChangeArrowheads="1"/>
          </p:cNvSpPr>
          <p:nvPr/>
        </p:nvSpPr>
        <p:spPr bwMode="auto">
          <a:xfrm>
            <a:off x="2484438" y="0"/>
            <a:ext cx="3519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9900"/>
                </a:solidFill>
                <a:latin typeface="Times New Roman" pitchFamily="18" charset="0"/>
              </a:rPr>
              <a:t>« Наше творчество»</a:t>
            </a:r>
          </a:p>
        </p:txBody>
      </p:sp>
      <p:pic>
        <p:nvPicPr>
          <p:cNvPr id="19465" name="Picture 27" descr="WP_20170412_12_47_06_Pro"/>
          <p:cNvPicPr>
            <a:picLocks noChangeAspect="1" noChangeArrowheads="1"/>
          </p:cNvPicPr>
          <p:nvPr/>
        </p:nvPicPr>
        <p:blipFill>
          <a:blip r:embed="rId4" cstate="print"/>
          <a:srcRect l="14435" r="7203"/>
          <a:stretch>
            <a:fillRect/>
          </a:stretch>
        </p:blipFill>
        <p:spPr bwMode="auto">
          <a:xfrm>
            <a:off x="6156176" y="-144254"/>
            <a:ext cx="2736304" cy="188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8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 l="12905" r="20418" b="22178"/>
          <a:stretch>
            <a:fillRect/>
          </a:stretch>
        </p:blipFill>
        <p:spPr>
          <a:xfrm>
            <a:off x="6732240" y="1916832"/>
            <a:ext cx="2232248" cy="1008112"/>
          </a:xfrm>
        </p:spPr>
      </p:pic>
      <p:pic>
        <p:nvPicPr>
          <p:cNvPr id="19468" name="Picture 15"/>
          <p:cNvPicPr>
            <a:picLocks noChangeAspect="1" noChangeArrowheads="1"/>
          </p:cNvPicPr>
          <p:nvPr/>
        </p:nvPicPr>
        <p:blipFill>
          <a:blip r:embed="rId6" cstate="print"/>
          <a:srcRect l="14575" t="10555" r="17075" b="15972"/>
          <a:stretch>
            <a:fillRect/>
          </a:stretch>
        </p:blipFill>
        <p:spPr bwMode="auto">
          <a:xfrm>
            <a:off x="5724128" y="3068960"/>
            <a:ext cx="27363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2" descr="074"/>
          <p:cNvPicPr>
            <a:picLocks noChangeAspect="1" noChangeArrowheads="1"/>
          </p:cNvPicPr>
          <p:nvPr/>
        </p:nvPicPr>
        <p:blipFill>
          <a:blip r:embed="rId7" cstate="print"/>
          <a:srcRect t="36040" b="9404"/>
          <a:stretch>
            <a:fillRect/>
          </a:stretch>
        </p:blipFill>
        <p:spPr bwMode="auto">
          <a:xfrm>
            <a:off x="0" y="5085184"/>
            <a:ext cx="155733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8" cstate="print"/>
          <a:srcRect l="8249" r="7203"/>
          <a:stretch>
            <a:fillRect/>
          </a:stretch>
        </p:blipFill>
        <p:spPr bwMode="auto">
          <a:xfrm>
            <a:off x="5940152" y="4895131"/>
            <a:ext cx="2952328" cy="19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26" descr="WP_20170413_13_57_08_Pro"/>
          <p:cNvPicPr>
            <a:picLocks noChangeAspect="1" noChangeArrowheads="1"/>
          </p:cNvPicPr>
          <p:nvPr/>
        </p:nvPicPr>
        <p:blipFill>
          <a:blip r:embed="rId9" cstate="print"/>
          <a:srcRect r="28289"/>
          <a:stretch>
            <a:fillRect/>
          </a:stretch>
        </p:blipFill>
        <p:spPr bwMode="auto">
          <a:xfrm>
            <a:off x="3275856" y="4653136"/>
            <a:ext cx="244827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Луканины\Desktop\конкурс\WP_20170109_17_24_02_Pro.jpg"/>
          <p:cNvPicPr>
            <a:picLocks noChangeAspect="1" noChangeArrowheads="1"/>
          </p:cNvPicPr>
          <p:nvPr/>
        </p:nvPicPr>
        <p:blipFill>
          <a:blip r:embed="rId10" cstate="print"/>
          <a:srcRect t="30407"/>
          <a:stretch>
            <a:fillRect/>
          </a:stretch>
        </p:blipFill>
        <p:spPr bwMode="auto">
          <a:xfrm>
            <a:off x="3491880" y="2420888"/>
            <a:ext cx="2128411" cy="2636912"/>
          </a:xfrm>
          <a:prstGeom prst="rect">
            <a:avLst/>
          </a:prstGeom>
          <a:noFill/>
        </p:spPr>
      </p:pic>
      <p:pic>
        <p:nvPicPr>
          <p:cNvPr id="19473" name="Picture 11" descr="04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708920"/>
            <a:ext cx="2692400" cy="215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4"/>
          <p:cNvPicPr>
            <a:picLocks noChangeAspect="1" noChangeArrowheads="1"/>
          </p:cNvPicPr>
          <p:nvPr/>
        </p:nvPicPr>
        <p:blipFill>
          <a:blip r:embed="rId12" cstate="print"/>
          <a:srcRect l="8163" r="16326"/>
          <a:stretch>
            <a:fillRect/>
          </a:stretch>
        </p:blipFill>
        <p:spPr bwMode="auto">
          <a:xfrm>
            <a:off x="3059832" y="404664"/>
            <a:ext cx="2664296" cy="19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7" descr="28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23728" y="3573016"/>
            <a:ext cx="133508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6" descr="07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1412776"/>
            <a:ext cx="136683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DCIM\100SSCAM\SDC12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2696" y="-387424"/>
            <a:ext cx="6034617" cy="4525963"/>
          </a:xfrm>
          <a:prstGeom prst="rect">
            <a:avLst/>
          </a:prstGeom>
          <a:noFill/>
        </p:spPr>
      </p:pic>
      <p:pic>
        <p:nvPicPr>
          <p:cNvPr id="24579" name="Picture 3" descr="E:\DCIM\100SSCAM\SDC12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46" y="0"/>
            <a:ext cx="5052053" cy="3789040"/>
          </a:xfrm>
          <a:prstGeom prst="rect">
            <a:avLst/>
          </a:prstGeom>
          <a:noFill/>
        </p:spPr>
      </p:pic>
      <p:pic>
        <p:nvPicPr>
          <p:cNvPr id="24580" name="Picture 4" descr="E:\DCIM\100SSCAM\SDC12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3356992"/>
            <a:ext cx="5124061" cy="3843046"/>
          </a:xfrm>
          <a:prstGeom prst="rect">
            <a:avLst/>
          </a:prstGeom>
          <a:noFill/>
        </p:spPr>
      </p:pic>
      <p:pic>
        <p:nvPicPr>
          <p:cNvPr id="24581" name="Picture 5" descr="E:\DCIM\100SSCAM\SDC127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429000"/>
            <a:ext cx="4572000" cy="3429000"/>
          </a:xfrm>
          <a:prstGeom prst="rect">
            <a:avLst/>
          </a:prstGeom>
          <a:noFill/>
        </p:spPr>
      </p:pic>
      <p:pic>
        <p:nvPicPr>
          <p:cNvPr id="24582" name="Picture 6" descr="E:\DCIM\100SSCAM\SDC12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3" y="3501008"/>
            <a:ext cx="4475989" cy="335699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5288" y="0"/>
            <a:ext cx="7993062" cy="109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99"/>
                </a:solidFill>
                <a:latin typeface="Times New Roman" pitchFamily="18" charset="0"/>
              </a:rPr>
              <a:t>     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</p:txBody>
      </p:sp>
      <p:pic>
        <p:nvPicPr>
          <p:cNvPr id="7" name="Picture 24" descr="F:\фото для презентации\WP_20180115_09_56_55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12358" y="2768742"/>
            <a:ext cx="4320480" cy="2904693"/>
          </a:xfrm>
          <a:prstGeom prst="rect">
            <a:avLst/>
          </a:prstGeom>
          <a:noFill/>
        </p:spPr>
      </p:pic>
      <p:pic>
        <p:nvPicPr>
          <p:cNvPr id="9" name="Picture 16" descr="F:\фото для презентации\WP_20180117_17_32_02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988840"/>
            <a:ext cx="2467386" cy="4392488"/>
          </a:xfrm>
          <a:prstGeom prst="rect">
            <a:avLst/>
          </a:prstGeom>
          <a:noFill/>
        </p:spPr>
      </p:pic>
      <p:pic>
        <p:nvPicPr>
          <p:cNvPr id="8" name="Picture 2" descr="C:\Users\Луканины\Desktop\нод зизра фото\WP_20171123_07_48_41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32656"/>
            <a:ext cx="4102082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2" descr="C:\Users\Луканины\Desktop\картинки для фона\rozovyj-fo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1116012" y="0"/>
            <a:ext cx="45361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C3399"/>
                </a:solidFill>
                <a:latin typeface="Times New Roman" pitchFamily="18" charset="0"/>
              </a:rPr>
              <a:t>        «Наши родители»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</p:txBody>
      </p:sp>
      <p:pic>
        <p:nvPicPr>
          <p:cNvPr id="4103" name="Picture 7" descr="C:\Users\Луканины\Desktop\конкурс\WP_20170506_10_46_06_Pro.jpg"/>
          <p:cNvPicPr>
            <a:picLocks noChangeAspect="1" noChangeArrowheads="1"/>
          </p:cNvPicPr>
          <p:nvPr/>
        </p:nvPicPr>
        <p:blipFill>
          <a:blip r:embed="rId3" cstate="print"/>
          <a:srcRect l="7681" t="5250" r="8548" b="41600"/>
          <a:stretch>
            <a:fillRect/>
          </a:stretch>
        </p:blipFill>
        <p:spPr bwMode="auto">
          <a:xfrm>
            <a:off x="0" y="332656"/>
            <a:ext cx="4644008" cy="3645024"/>
          </a:xfrm>
          <a:prstGeom prst="rect">
            <a:avLst/>
          </a:prstGeom>
          <a:noFill/>
        </p:spPr>
      </p:pic>
      <p:pic>
        <p:nvPicPr>
          <p:cNvPr id="4099" name="Picture 3" descr="C:\Users\Луканины\Desktop\конкурс\WP_20170519_07_30_18_Pro.jpg"/>
          <p:cNvPicPr>
            <a:picLocks noChangeAspect="1" noChangeArrowheads="1"/>
          </p:cNvPicPr>
          <p:nvPr/>
        </p:nvPicPr>
        <p:blipFill>
          <a:blip r:embed="rId4" cstate="print"/>
          <a:srcRect r="31144"/>
          <a:stretch>
            <a:fillRect/>
          </a:stretch>
        </p:blipFill>
        <p:spPr bwMode="auto">
          <a:xfrm>
            <a:off x="2843808" y="3573016"/>
            <a:ext cx="3059832" cy="2496214"/>
          </a:xfrm>
          <a:prstGeom prst="rect">
            <a:avLst/>
          </a:prstGeom>
          <a:noFill/>
        </p:spPr>
      </p:pic>
      <p:pic>
        <p:nvPicPr>
          <p:cNvPr id="4104" name="Picture 8" descr="C:\Users\Луканины\Desktop\конкурс\WP_20170506_10_45_37_Pro.jpg"/>
          <p:cNvPicPr>
            <a:picLocks noChangeAspect="1" noChangeArrowheads="1"/>
          </p:cNvPicPr>
          <p:nvPr/>
        </p:nvPicPr>
        <p:blipFill>
          <a:blip r:embed="rId5" cstate="print"/>
          <a:srcRect r="31579" b="-15621"/>
          <a:stretch>
            <a:fillRect/>
          </a:stretch>
        </p:blipFill>
        <p:spPr bwMode="auto">
          <a:xfrm>
            <a:off x="827584" y="3501008"/>
            <a:ext cx="1872208" cy="3816424"/>
          </a:xfrm>
          <a:prstGeom prst="rect">
            <a:avLst/>
          </a:prstGeom>
          <a:noFill/>
        </p:spPr>
      </p:pic>
      <p:pic>
        <p:nvPicPr>
          <p:cNvPr id="4098" name="Picture 2" descr="C:\Users\Луканины\Desktop\конкурс\WP_20170506_10_45_23_Pro.jpg"/>
          <p:cNvPicPr>
            <a:picLocks noChangeAspect="1" noChangeArrowheads="1"/>
          </p:cNvPicPr>
          <p:nvPr/>
        </p:nvPicPr>
        <p:blipFill>
          <a:blip r:embed="rId6" cstate="print"/>
          <a:srcRect t="15924" b="10248"/>
          <a:stretch>
            <a:fillRect/>
          </a:stretch>
        </p:blipFill>
        <p:spPr bwMode="auto">
          <a:xfrm>
            <a:off x="4967536" y="260648"/>
            <a:ext cx="4176464" cy="36724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101" name="Picture 5" descr="C:\Users\Луканины\Desktop\конкурс\WP_20170506_10_45_47_Pro.jpg"/>
          <p:cNvPicPr>
            <a:picLocks noChangeAspect="1" noChangeArrowheads="1"/>
          </p:cNvPicPr>
          <p:nvPr/>
        </p:nvPicPr>
        <p:blipFill>
          <a:blip r:embed="rId7" cstate="print"/>
          <a:srcRect l="9198" r="25496"/>
          <a:stretch>
            <a:fillRect/>
          </a:stretch>
        </p:blipFill>
        <p:spPr bwMode="auto">
          <a:xfrm>
            <a:off x="6084168" y="3429001"/>
            <a:ext cx="2304256" cy="342899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39750" y="0"/>
            <a:ext cx="8064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 Поощрения, награды, отзывы»</a:t>
            </a:r>
          </a:p>
          <a:p>
            <a:pPr algn="ctr"/>
            <a:endParaRPr lang="ru-RU" sz="2800">
              <a:solidFill>
                <a:srgbClr val="CC3399"/>
              </a:solidFill>
              <a:latin typeface="Times New Roman" pitchFamily="18" charset="0"/>
            </a:endParaRPr>
          </a:p>
          <a:p>
            <a:pPr algn="ctr"/>
            <a:endParaRPr lang="ru-RU" sz="3200">
              <a:solidFill>
                <a:srgbClr val="CC3399"/>
              </a:solidFill>
            </a:endParaRPr>
          </a:p>
        </p:txBody>
      </p:sp>
      <p:pic>
        <p:nvPicPr>
          <p:cNvPr id="21509" name="Picture 6" descr="Отсканировано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660" y="3803297"/>
            <a:ext cx="2197412" cy="311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Отсканировано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9573" y="3803297"/>
            <a:ext cx="2159657" cy="305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46" name="Group 42"/>
          <p:cNvGraphicFramePr>
            <a:graphicFrameLocks noGrp="1"/>
          </p:cNvGraphicFramePr>
          <p:nvPr/>
        </p:nvGraphicFramePr>
        <p:xfrm>
          <a:off x="250825" y="549275"/>
          <a:ext cx="8569325" cy="3232595"/>
        </p:xfrm>
        <a:graphic>
          <a:graphicData uri="http://schemas.openxmlformats.org/drawingml/2006/table">
            <a:tbl>
              <a:tblPr/>
              <a:tblGrid>
                <a:gridCol w="360363"/>
                <a:gridCol w="1296987"/>
                <a:gridCol w="3270250"/>
                <a:gridCol w="2562225"/>
                <a:gridCol w="1079500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№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Название документа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Содержание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Кем выдан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Когда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Грамота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Лауреат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I-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го городского конкурса « Воспитатель года - 2003»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Глава МО « Город Балабаново» Алексеев В.Ф.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Декабрь 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Благодарственное письмо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Благодарность за личный вклад в благородное дело воспитания и обучения подростающего поколения ,задобросовестный труд в сфере образования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Глава МО « Город Балабано» В.Г. Соколов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Глава  администрации « Город Балабано»                      Г.И. Гурьянов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Октябрь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Благодарственное письмо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Благодарность за высокий профессионализм, добросовестный труд и достигнутые успехи в деле обучения и воспитания дошкольников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Глава Администрации МО МР «Боровский район»Веселов И.Б.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Октябрь 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43" name="Picture 158" descr="Отсканировано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789363"/>
            <a:ext cx="2088480" cy="302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2" descr="C:\Users\Луканины\Desktop\картинки для фона\rozovyj-fo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348038" y="260350"/>
            <a:ext cx="1376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Отзывы</a:t>
            </a:r>
            <a:r>
              <a:rPr lang="ru-RU" sz="2400">
                <a:latin typeface="Times New Roman" pitchFamily="18" charset="0"/>
              </a:rPr>
              <a:t> </a:t>
            </a:r>
          </a:p>
        </p:txBody>
      </p:sp>
      <p:pic>
        <p:nvPicPr>
          <p:cNvPr id="1026" name="Picture 2" descr="C:\Users\Луканины\Desktop\конкурс\юда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925" y="0"/>
            <a:ext cx="1762075" cy="234888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356992"/>
            <a:ext cx="5714184" cy="320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 descr="Отсканировано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507729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print"/>
          <a:srcRect l="-2359" t="28116" b="3902"/>
          <a:stretch>
            <a:fillRect/>
          </a:stretch>
        </p:blipFill>
        <p:spPr bwMode="auto">
          <a:xfrm>
            <a:off x="0" y="3645024"/>
            <a:ext cx="16240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34290" r="9891"/>
          <a:stretch>
            <a:fillRect/>
          </a:stretch>
        </p:blipFill>
        <p:spPr bwMode="auto">
          <a:xfrm>
            <a:off x="6911752" y="4608512"/>
            <a:ext cx="2232248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Луканины\Desktop\конкурс\IMG-20180114-WA0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1124744"/>
            <a:ext cx="2388165" cy="32437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94825" cy="6858000"/>
          </a:xfr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600200" y="1865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2081213"/>
            <a:ext cx="916781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Портфолио воспитателя МДОУ </a:t>
            </a: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« Детский сад № 21 «Умка»</a:t>
            </a: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Луканиной Людмилы Григорьевны</a:t>
            </a:r>
          </a:p>
          <a:p>
            <a:pPr algn="ctr"/>
            <a:endParaRPr lang="ru-RU" sz="1600">
              <a:solidFill>
                <a:srgbClr val="008000"/>
              </a:solidFill>
              <a:latin typeface="Times New Roman" pitchFamily="18" charset="0"/>
            </a:endParaRP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Калужская область</a:t>
            </a: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с.Совхоз Боровский</a:t>
            </a: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Ул. Центральная, 7</a:t>
            </a:r>
          </a:p>
          <a:p>
            <a:pPr algn="ctr"/>
            <a:endParaRPr lang="ru-RU" sz="1600">
              <a:solidFill>
                <a:srgbClr val="008000"/>
              </a:solidFill>
              <a:latin typeface="Times New Roman" pitchFamily="18" charset="0"/>
            </a:endParaRP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Тел. 8 910 591 19 41</a:t>
            </a:r>
          </a:p>
          <a:p>
            <a:pPr algn="ctr"/>
            <a:r>
              <a:rPr lang="ru-RU" sz="160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1600">
                <a:solidFill>
                  <a:srgbClr val="008000"/>
                </a:solidFill>
                <a:latin typeface="Times New Roman" pitchFamily="18" charset="0"/>
              </a:rPr>
              <a:t>Lukanina99@mail.ru</a:t>
            </a:r>
            <a:endParaRPr lang="ru-RU" sz="1600">
              <a:solidFill>
                <a:srgbClr val="008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9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268538" y="1412875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683568" y="0"/>
            <a:ext cx="8460432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latin typeface="Calibri" pitchFamily="34" charset="0"/>
            </a:endParaRPr>
          </a:p>
          <a:p>
            <a:r>
              <a:rPr lang="ru-RU" dirty="0">
                <a:solidFill>
                  <a:srgbClr val="CC3399"/>
                </a:solidFill>
              </a:rPr>
              <a:t>                                                  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«Визитная карточка»</a:t>
            </a:r>
          </a:p>
          <a:p>
            <a:endParaRPr lang="ru-RU" sz="24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40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Луканина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Людмила Григорьевна</a:t>
            </a:r>
          </a:p>
          <a:p>
            <a:endParaRPr lang="ru-RU" sz="240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CC3399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ru-RU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endParaRPr lang="ru-RU" sz="1400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endParaRPr lang="ru-RU" sz="1400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1400" dirty="0" smtClean="0">
                <a:solidFill>
                  <a:srgbClr val="008000"/>
                </a:solidFill>
                <a:latin typeface="Times New Roman" pitchFamily="18" charset="0"/>
              </a:rPr>
              <a:t>Дата </a:t>
            </a: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назначения на должность воспитателя МДОУ « Детский сад № 21« Умка»</a:t>
            </a:r>
          </a:p>
          <a:p>
            <a:pPr algn="just">
              <a:buFontTx/>
              <a:buChar char="•"/>
            </a:pPr>
            <a:r>
              <a:rPr lang="ru-RU" sz="1400" dirty="0" err="1">
                <a:solidFill>
                  <a:srgbClr val="008000"/>
                </a:solidFill>
                <a:latin typeface="Times New Roman" pitchFamily="18" charset="0"/>
              </a:rPr>
              <a:t>Новозыбковское</a:t>
            </a: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педагогическое училище  в1991году по специальности – </a:t>
            </a:r>
            <a:endParaRPr lang="en-US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учитель начальных классов</a:t>
            </a:r>
          </a:p>
          <a:p>
            <a:pPr algn="just">
              <a:buFontTx/>
              <a:buChar char="•"/>
            </a:pPr>
            <a:r>
              <a:rPr lang="ru-RU" sz="1400" dirty="0" err="1">
                <a:solidFill>
                  <a:srgbClr val="008000"/>
                </a:solidFill>
                <a:latin typeface="Times New Roman" pitchFamily="18" charset="0"/>
              </a:rPr>
              <a:t>Московкий</a:t>
            </a: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 педагогический гуманитарный университет в 2017 году </a:t>
            </a:r>
            <a:endParaRPr lang="en-US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психолого- педагогическое образование </a:t>
            </a:r>
          </a:p>
          <a:p>
            <a:pPr algn="just">
              <a:buFontTx/>
              <a:buChar char="•"/>
            </a:pP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Образование – высшее</a:t>
            </a:r>
          </a:p>
          <a:p>
            <a:pPr algn="just">
              <a:buFontTx/>
              <a:buChar char="•"/>
            </a:pP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Стаж работы:</a:t>
            </a:r>
          </a:p>
          <a:p>
            <a:pPr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Общий- 23года 7 месяцев</a:t>
            </a:r>
          </a:p>
          <a:p>
            <a:pPr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Педагогический-15 лет</a:t>
            </a:r>
          </a:p>
          <a:p>
            <a:pPr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Стаж в данном дошкольном учреждении – 5 лет</a:t>
            </a:r>
          </a:p>
          <a:p>
            <a:pPr algn="just">
              <a:buFontTx/>
              <a:buChar char="•"/>
            </a:pPr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Дата последней аттестации - 02.10.2015 года</a:t>
            </a:r>
          </a:p>
          <a:p>
            <a:pPr algn="just"/>
            <a:r>
              <a:rPr lang="ru-RU" sz="1400" dirty="0">
                <a:solidFill>
                  <a:srgbClr val="008000"/>
                </a:solidFill>
                <a:latin typeface="Times New Roman" pitchFamily="18" charset="0"/>
              </a:rPr>
              <a:t>Приказ № 229 от 05.10.2015 года</a:t>
            </a:r>
          </a:p>
          <a:p>
            <a:pPr algn="just"/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4102" name="Picture 9" descr="2f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172" y="-18741"/>
            <a:ext cx="2339752" cy="311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3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527175" y="1073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103438" y="1289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2608263" y="150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971600" y="260350"/>
            <a:ext cx="741682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</a:rPr>
              <a:t>Я, </a:t>
            </a:r>
            <a:r>
              <a:rPr lang="ru-RU" sz="1400" dirty="0" err="1">
                <a:latin typeface="Times New Roman" pitchFamily="18" charset="0"/>
              </a:rPr>
              <a:t>Луканина</a:t>
            </a:r>
            <a:r>
              <a:rPr lang="ru-RU" sz="1400" dirty="0">
                <a:latin typeface="Times New Roman" pitchFamily="18" charset="0"/>
              </a:rPr>
              <a:t> Людмила Григорьевна, родилась 3 ноября 1972г. на Украине. После окончания школы поступила в </a:t>
            </a:r>
            <a:r>
              <a:rPr lang="ru-RU" sz="1400" dirty="0" err="1">
                <a:latin typeface="Times New Roman" pitchFamily="18" charset="0"/>
              </a:rPr>
              <a:t>Новозыбковское</a:t>
            </a:r>
            <a:r>
              <a:rPr lang="ru-RU" sz="1400" dirty="0">
                <a:latin typeface="Times New Roman" pitchFamily="18" charset="0"/>
              </a:rPr>
              <a:t> педагогическое училище.  Затем работала 7 лет учителем начальных классов. Время шло, и так случилось, что я оказалась в детском саду. </a:t>
            </a:r>
          </a:p>
          <a:p>
            <a:pPr algn="just"/>
            <a:r>
              <a:rPr lang="ru-RU" sz="1400" dirty="0">
                <a:latin typeface="Times New Roman" pitchFamily="18" charset="0"/>
              </a:rPr>
              <a:t>	Сначала мне казалось, что профессия учитель и воспитатель очень похожи, но они в корне отличаются друг от друга. Первое время  я строила  организации учебного процесса  как в школе. Детей усаживала на занятиях, соблюдая строгость и дисциплину. Это подходило для детей старшего возраста. Постепенно я стала менять свои принципы и подходы в  своей работе с дошкольниками. </a:t>
            </a:r>
          </a:p>
          <a:p>
            <a:pPr algn="just"/>
            <a:r>
              <a:rPr lang="ru-RU" sz="1400" dirty="0">
                <a:latin typeface="Times New Roman" pitchFamily="18" charset="0"/>
              </a:rPr>
              <a:t> Я закончила Московский педагогический государственный университет по специальности педагог -психолог. Я стала понимать, что воспитать – это человек, который должен не только давать детям знание, но и по-матерински окружить заботой, нежностью, лаской и вниманием всех детей. Воспитатель должен развивать крошечные задатки каждого ребенка, выстроить свой образовательный процесс так, чтобы каждый ребенок чувствовал теплоту, заботу и  любовь.  Работа современного воспитателя складывается не только с детьми, но и с  родителями. Только совместная работа воспитателя с родителями может дать хороший результат в воспитании и развитии ребенка. Профессия воспитать - это очень интересная работа. Сейчас в дошкольном образовании очень много различных технологий, которые позволяют выстроить образовательную среду так чтобы сделать ее доступной, современной, познавательной  и интересной. Малыши  верят и ждут понимания, а ты должен всему соответствовать, стараться быть на высоте. Именно от меня зависит то, какими выйдут  в школьную жизнь мои дети. Любовь к себе воспитатель должен заслужить своим трудом, талантом, желанием совершенствоваться, меняться и творить. Я всегда стараюсь объективно оценивать ситуации, рассчитываю на свои способности и возможности, нахожу пути выхода из проблемных ситуаций, анализирую результаты своего труда. </a:t>
            </a:r>
          </a:p>
          <a:p>
            <a:pPr algn="just"/>
            <a:r>
              <a:rPr lang="ru-RU" sz="1400" dirty="0">
                <a:latin typeface="Times New Roman" pitchFamily="18" charset="0"/>
              </a:rPr>
              <a:t>	В.А. Сухомлинский писал: «От того, как пройдет детство, кто будет вести ребенка за руку в детские годы, что вложат в его разум и сердце – от этого будет зависеть, каким станет сегодняшний малыш».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2" descr="C:\Users\Луканины\Desktop\картинки для фона\rozovyj-fo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900113" y="0"/>
            <a:ext cx="67675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«Официальные документы»</a:t>
            </a:r>
            <a:r>
              <a:rPr lang="ru-RU" sz="2400">
                <a:solidFill>
                  <a:srgbClr val="009900"/>
                </a:solidFill>
                <a:latin typeface="Times New Roman" pitchFamily="18" charset="0"/>
              </a:rPr>
              <a:t>   </a:t>
            </a:r>
          </a:p>
          <a:p>
            <a:pPr algn="ctr"/>
            <a:r>
              <a:rPr lang="ru-RU" sz="2400">
                <a:solidFill>
                  <a:srgbClr val="009900"/>
                </a:solidFill>
                <a:latin typeface="Times New Roman" pitchFamily="18" charset="0"/>
              </a:rPr>
              <a:t>     Образование</a:t>
            </a:r>
          </a:p>
        </p:txBody>
      </p:sp>
      <p:pic>
        <p:nvPicPr>
          <p:cNvPr id="6150" name="Picture 7" descr="Отсканировано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3900488"/>
            <a:ext cx="4103688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1" descr="Отсканировано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83549">
            <a:off x="274893" y="983076"/>
            <a:ext cx="4392613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9" descr="Отсканировано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3655">
            <a:off x="4824413" y="1260475"/>
            <a:ext cx="398938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9592" y="188913"/>
            <a:ext cx="784912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200" b="1" dirty="0">
                <a:solidFill>
                  <a:srgbClr val="009900"/>
                </a:solidFill>
                <a:latin typeface="Times New Roman" pitchFamily="18" charset="0"/>
              </a:rPr>
              <a:t>   </a:t>
            </a:r>
            <a:r>
              <a:rPr lang="ru-RU" sz="2400" dirty="0">
                <a:solidFill>
                  <a:srgbClr val="CC3399"/>
                </a:solidFill>
                <a:latin typeface="Times New Roman" pitchFamily="18" charset="0"/>
              </a:rPr>
              <a:t>«Обобщение и распространение собственного опыта»</a:t>
            </a:r>
          </a:p>
          <a:p>
            <a:pPr marL="342900" indent="-342900">
              <a:buFontTx/>
              <a:buChar char="•"/>
            </a:pP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 ООД « Путешествие в космос»  -апрель2016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Проект « Осенние, зимние и весенние явления неживой природы » - август2016 - май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ООД познавательное развитие « Воздух – вокруг нас»-ноябрь2016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Физкультурный досуг «Семейные старты» - ноябрь 2016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 Праздник – соревнование « Наши папы- самые, самые» - февраль2017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Праздник « Масленица» - февраль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Развлечение « Сороки» - март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Мероприятие « На светофор – зеленый свет» -апрель2017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Праздник «Светлая Пасха» - апрель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Конкурс поделок « Осенняя фантазия»  -сентябрь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Развлечение « Осень золотая в гости к нам пришла»- сентябрь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ООД « Олимпийские надежды» ноябрь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9900"/>
                </a:solidFill>
                <a:latin typeface="Times New Roman" pitchFamily="18" charset="0"/>
              </a:rPr>
              <a:t>Спартакиада « В стране </a:t>
            </a: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Здоровья». – октябрь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Мероприятие « Моя мамочка» - ноябрь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Праздник к новому году « Проказы старухи Шапокляк» - декабрь 2017</a:t>
            </a:r>
          </a:p>
          <a:p>
            <a:pPr marL="342900" indent="-342900">
              <a:buFontTx/>
              <a:buChar char="•"/>
            </a:pPr>
            <a:r>
              <a:rPr lang="ru-RU" sz="1400" dirty="0">
                <a:solidFill>
                  <a:srgbClr val="009900"/>
                </a:solidFill>
                <a:latin typeface="Times New Roman" pitchFamily="18" charset="0"/>
              </a:rPr>
              <a:t>Развлечение к Рождеству « Пришла коляда – отворяй ворота» - январь 2018</a:t>
            </a:r>
          </a:p>
          <a:p>
            <a:pPr marL="342900" indent="-342900">
              <a:buFontTx/>
              <a:buChar char="•"/>
            </a:pPr>
            <a:endParaRPr lang="ru-RU" sz="1400" dirty="0">
              <a:solidFill>
                <a:srgbClr val="009900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ru-RU" sz="1400" dirty="0">
              <a:solidFill>
                <a:srgbClr val="009900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ru-RU" sz="1400" dirty="0">
              <a:solidFill>
                <a:srgbClr val="009900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ru-RU" sz="1400" dirty="0"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ru-RU" sz="14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032000" y="1073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9900"/>
                </a:solidFill>
              </a:rPr>
              <a:t> </a:t>
            </a:r>
            <a:r>
              <a:rPr lang="ru-RU" sz="2400">
                <a:solidFill>
                  <a:srgbClr val="CC3399"/>
                </a:solidFill>
                <a:latin typeface="Times New Roman" pitchFamily="18" charset="0"/>
              </a:rPr>
              <a:t>«Обобщение и распространение педагогического опыта»</a:t>
            </a:r>
          </a:p>
          <a:p>
            <a:endParaRPr lang="ru-RU" sz="240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>
              <a:solidFill>
                <a:srgbClr val="009900"/>
              </a:solidFill>
              <a:latin typeface="Times New Roman" pitchFamily="18" charset="0"/>
            </a:endParaRPr>
          </a:p>
          <a:p>
            <a:endParaRPr lang="ru-RU" sz="2800">
              <a:solidFill>
                <a:srgbClr val="009900"/>
              </a:solidFill>
            </a:endParaRPr>
          </a:p>
          <a:p>
            <a:endParaRPr lang="ru-RU" sz="2800">
              <a:solidFill>
                <a:srgbClr val="009900"/>
              </a:solidFill>
            </a:endParaRPr>
          </a:p>
        </p:txBody>
      </p:sp>
      <p:pic>
        <p:nvPicPr>
          <p:cNvPr id="8198" name="Picture 6" descr="817080-016-015-s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65367">
            <a:off x="1093788" y="1258888"/>
            <a:ext cx="36687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817083-015-016-se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9848">
            <a:off x="4803775" y="1331913"/>
            <a:ext cx="3729038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8520" y="0"/>
            <a:ext cx="9252520" cy="6858000"/>
          </a:xfr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5288" y="0"/>
            <a:ext cx="7993062" cy="109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99"/>
                </a:solidFill>
                <a:latin typeface="Times New Roman" pitchFamily="18" charset="0"/>
              </a:rPr>
              <a:t>     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260648"/>
            <a:ext cx="220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9900"/>
                </a:solidFill>
              </a:rPr>
              <a:t>« Мое увлечение »</a:t>
            </a:r>
            <a:endParaRPr lang="ru-RU" dirty="0">
              <a:solidFill>
                <a:srgbClr val="009900"/>
              </a:solidFill>
            </a:endParaRPr>
          </a:p>
        </p:txBody>
      </p:sp>
      <p:pic>
        <p:nvPicPr>
          <p:cNvPr id="49" name="Picture 42" descr="F:\фото для презентации\WP_20180120_20_38_39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80728"/>
            <a:ext cx="5004048" cy="281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F:\фото для презентации\WP_20180120_20_38_02_Pro.jpg"/>
          <p:cNvPicPr>
            <a:picLocks noChangeAspect="1" noChangeArrowheads="1"/>
          </p:cNvPicPr>
          <p:nvPr/>
        </p:nvPicPr>
        <p:blipFill>
          <a:blip r:embed="rId4" cstate="print"/>
          <a:srcRect l="6656" r="15375"/>
          <a:stretch>
            <a:fillRect/>
          </a:stretch>
        </p:blipFill>
        <p:spPr bwMode="auto">
          <a:xfrm>
            <a:off x="4860032" y="3717032"/>
            <a:ext cx="3612787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C:\Users\Луканины\Desktop\фото для презентации\IMG-20180120-WA0011.jpg"/>
          <p:cNvPicPr>
            <a:picLocks noChangeAspect="1" noChangeArrowheads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395536" y="3501008"/>
            <a:ext cx="3888432" cy="272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2" descr="C:\Users\Луканины\Desktop\картинки для фона\rozovyj-fon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 rot="10800000">
            <a:off x="0" y="0"/>
            <a:ext cx="9252520" cy="7046640"/>
          </a:xfr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5288" y="0"/>
            <a:ext cx="7993062" cy="109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99"/>
                </a:solidFill>
                <a:latin typeface="Times New Roman" pitchFamily="18" charset="0"/>
              </a:rPr>
              <a:t>     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8367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Мое увлечение </a:t>
            </a:r>
            <a:endParaRPr lang="ru-RU" dirty="0"/>
          </a:p>
        </p:txBody>
      </p:sp>
      <p:pic>
        <p:nvPicPr>
          <p:cNvPr id="2050" name="Picture 2" descr="C:\Users\Луканины\Desktop\фото для презентации\IMG-20180120-WA0005.jpg"/>
          <p:cNvPicPr>
            <a:picLocks noChangeAspect="1" noChangeArrowheads="1"/>
          </p:cNvPicPr>
          <p:nvPr/>
        </p:nvPicPr>
        <p:blipFill>
          <a:blip r:embed="rId4" cstate="print"/>
          <a:srcRect l="9066" t="13871" r="13013" b="8836"/>
          <a:stretch>
            <a:fillRect/>
          </a:stretch>
        </p:blipFill>
        <p:spPr bwMode="auto">
          <a:xfrm>
            <a:off x="179512" y="3905672"/>
            <a:ext cx="223224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Луканины\Desktop\фото для презентации\IMG-20180120-WA0008.jpg"/>
          <p:cNvPicPr>
            <a:picLocks noChangeAspect="1" noChangeArrowheads="1"/>
          </p:cNvPicPr>
          <p:nvPr/>
        </p:nvPicPr>
        <p:blipFill>
          <a:blip r:embed="rId5" cstate="print"/>
          <a:srcRect l="6879" t="11402" r="6968" b="10680"/>
          <a:stretch>
            <a:fillRect/>
          </a:stretch>
        </p:blipFill>
        <p:spPr bwMode="auto">
          <a:xfrm>
            <a:off x="3347864" y="317831"/>
            <a:ext cx="2520280" cy="303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Users\Луканины\Desktop\фото для презентации\IMG-20180120-WA0007.jpg"/>
          <p:cNvPicPr>
            <a:picLocks noChangeAspect="1" noChangeArrowheads="1"/>
          </p:cNvPicPr>
          <p:nvPr/>
        </p:nvPicPr>
        <p:blipFill>
          <a:blip r:embed="rId6" cstate="print"/>
          <a:srcRect l="8642" t="11111" r="4938" b="9259"/>
          <a:stretch>
            <a:fillRect/>
          </a:stretch>
        </p:blipFill>
        <p:spPr bwMode="auto">
          <a:xfrm>
            <a:off x="395536" y="332656"/>
            <a:ext cx="252028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C:\Users\Луканины\Desktop\фото для презентации\IMG-20180120-WA0006.jpg"/>
          <p:cNvPicPr>
            <a:picLocks noChangeAspect="1" noChangeArrowheads="1"/>
          </p:cNvPicPr>
          <p:nvPr/>
        </p:nvPicPr>
        <p:blipFill>
          <a:blip r:embed="rId7" cstate="print"/>
          <a:srcRect l="5166" t="16698" r="7012" b="5812"/>
          <a:stretch>
            <a:fillRect/>
          </a:stretch>
        </p:blipFill>
        <p:spPr bwMode="auto">
          <a:xfrm>
            <a:off x="3275856" y="3977680"/>
            <a:ext cx="244827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89" name="Picture 41" descr="F:\фото для презентации\WP_20180120_20_39_41_Pro.jpg"/>
          <p:cNvPicPr>
            <a:picLocks noChangeAspect="1" noChangeArrowheads="1"/>
          </p:cNvPicPr>
          <p:nvPr/>
        </p:nvPicPr>
        <p:blipFill>
          <a:blip r:embed="rId8" cstate="print"/>
          <a:srcRect l="23836" t="5608" r="13983"/>
          <a:stretch>
            <a:fillRect/>
          </a:stretch>
        </p:blipFill>
        <p:spPr bwMode="auto">
          <a:xfrm rot="5400000">
            <a:off x="6216066" y="4143445"/>
            <a:ext cx="3014705" cy="2414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F:\фото для презентации\WP_20180120_20_39_22_Pro.jpg"/>
          <p:cNvPicPr>
            <a:picLocks noChangeAspect="1" noChangeArrowheads="1"/>
          </p:cNvPicPr>
          <p:nvPr/>
        </p:nvPicPr>
        <p:blipFill>
          <a:blip r:embed="rId9" cstate="print"/>
          <a:srcRect l="20431" r="10364"/>
          <a:stretch>
            <a:fillRect/>
          </a:stretch>
        </p:blipFill>
        <p:spPr bwMode="auto">
          <a:xfrm rot="5400000">
            <a:off x="6052711" y="652145"/>
            <a:ext cx="3284984" cy="2357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1122</Words>
  <Application>Microsoft Office PowerPoint</Application>
  <PresentationFormat>Экран (4:3)</PresentationFormat>
  <Paragraphs>414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Луканины</dc:creator>
  <cp:lastModifiedBy>Луканины</cp:lastModifiedBy>
  <cp:revision>60</cp:revision>
  <dcterms:created xsi:type="dcterms:W3CDTF">2017-11-18T15:38:36Z</dcterms:created>
  <dcterms:modified xsi:type="dcterms:W3CDTF">2018-01-24T19:03:32Z</dcterms:modified>
</cp:coreProperties>
</file>