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23"/>
  </p:notesMasterIdLst>
  <p:sldIdLst>
    <p:sldId id="256" r:id="rId2"/>
    <p:sldId id="292" r:id="rId3"/>
    <p:sldId id="281" r:id="rId4"/>
    <p:sldId id="258" r:id="rId5"/>
    <p:sldId id="291" r:id="rId6"/>
    <p:sldId id="260" r:id="rId7"/>
    <p:sldId id="265" r:id="rId8"/>
    <p:sldId id="271" r:id="rId9"/>
    <p:sldId id="275" r:id="rId10"/>
    <p:sldId id="290" r:id="rId11"/>
    <p:sldId id="285" r:id="rId12"/>
    <p:sldId id="289" r:id="rId13"/>
    <p:sldId id="274" r:id="rId14"/>
    <p:sldId id="276" r:id="rId15"/>
    <p:sldId id="286" r:id="rId16"/>
    <p:sldId id="287" r:id="rId17"/>
    <p:sldId id="288" r:id="rId18"/>
    <p:sldId id="284" r:id="rId19"/>
    <p:sldId id="277" r:id="rId20"/>
    <p:sldId id="278" r:id="rId21"/>
    <p:sldId id="279"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49" autoAdjust="0"/>
  </p:normalViewPr>
  <p:slideViewPr>
    <p:cSldViewPr>
      <p:cViewPr varScale="1">
        <p:scale>
          <a:sx n="66" d="100"/>
          <a:sy n="66" d="100"/>
        </p:scale>
        <p:origin x="-15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4"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4"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C9110-2964-4E39-84C1-6AC8FBCBAE15}" type="datetimeFigureOut">
              <a:rPr lang="ru-RU" smtClean="0"/>
              <a:pPr/>
              <a:t>17.01.2018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7CDE7-4005-4510-B944-0E29C74E2970}" type="slidenum">
              <a:rPr lang="ru-RU" smtClean="0"/>
              <a:pPr/>
              <a:t>‹#›</a:t>
            </a:fld>
            <a:endParaRPr lang="ru-RU"/>
          </a:p>
        </p:txBody>
      </p:sp>
    </p:spTree>
    <p:extLst>
      <p:ext uri="{BB962C8B-B14F-4D97-AF65-F5344CB8AC3E}">
        <p14:creationId xmlns:p14="http://schemas.microsoft.com/office/powerpoint/2010/main" val="31222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547CDE7-4005-4510-B944-0E29C74E2970}"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547CDE7-4005-4510-B944-0E29C74E2970}" type="slidenum">
              <a:rPr lang="ru-RU" smtClean="0"/>
              <a:pPr/>
              <a:t>8</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547CDE7-4005-4510-B944-0E29C74E2970}" type="slidenum">
              <a:rPr lang="ru-RU" smtClean="0"/>
              <a:pPr/>
              <a:t>10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547CDE7-4005-4510-B944-0E29C74E2970}" type="slidenum">
              <a:rPr lang="ru-RU" smtClean="0"/>
              <a:pPr/>
              <a:t>12</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547CDE7-4005-4510-B944-0E29C74E2970}" type="slidenum">
              <a:rPr lang="ru-RU" smtClean="0"/>
              <a:pPr/>
              <a:t>15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547CDE7-4005-4510-B944-0E29C74E2970}"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BFD475AD-A405-4A9A-B8F0-D355E3ED1CCF}" type="datetimeFigureOut">
              <a:rPr lang="ru-RU" smtClean="0"/>
              <a:pPr>
                <a:defRPr/>
              </a:pPr>
              <a:t>17.01.2018</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6E08139D-BD68-4738-821D-B7A54EC9C5BE}"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DDF56E27-6769-4764-AD6F-CA97E637393E}" type="datetimeFigureOut">
              <a:rPr lang="ru-RU" smtClean="0"/>
              <a:pPr>
                <a:defRPr/>
              </a:pPr>
              <a:t>17.01.2018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BA79C33-4190-420E-AD03-1AB68DF595F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212B00C3-6FEB-4F3F-B284-0DC8E4CB2FFA}" type="datetimeFigureOut">
              <a:rPr lang="ru-RU" smtClean="0"/>
              <a:pPr>
                <a:defRPr/>
              </a:pPr>
              <a:t>17.01.2018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3BF1634-C427-4F61-9283-F61B8511393B}"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E343104C-8A6E-46E8-91BB-DE079F8990F9}" type="datetimeFigureOut">
              <a:rPr lang="ru-RU" smtClean="0"/>
              <a:pPr>
                <a:defRPr/>
              </a:pPr>
              <a:t>17.01.2018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EFCE7C7-19AA-4D50-9D30-5BE763173901}"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F3A57057-0C3F-4632-AFCE-2C369C4565DE}" type="datetimeFigureOut">
              <a:rPr lang="ru-RU" smtClean="0"/>
              <a:pPr>
                <a:defRPr/>
              </a:pPr>
              <a:t>17.01.2018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5F88FFA-1344-4811-96A9-83478B73DDDD}"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51A40F7-F652-463B-B424-B8A6F4F985E9}" type="datetimeFigureOut">
              <a:rPr lang="ru-RU" smtClean="0"/>
              <a:pPr>
                <a:defRPr/>
              </a:pPr>
              <a:t>17.01.2018</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443F946-2DF5-4BAA-A031-3AF6AC22205E}"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0595D2EE-1A78-4E67-83F1-59CF1F11F103}" type="datetimeFigureOut">
              <a:rPr lang="ru-RU" smtClean="0"/>
              <a:pPr>
                <a:defRPr/>
              </a:pPr>
              <a:t>17.01.2018</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84DAF726-BB62-435A-8FB8-8EF1BEAE41D9}"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60D40092-2E0C-4C0D-9BBA-51CFF10472DD}" type="datetimeFigureOut">
              <a:rPr lang="ru-RU" smtClean="0"/>
              <a:pPr>
                <a:defRPr/>
              </a:pPr>
              <a:t>17.01.2018</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FFA8C32A-96BF-4FF5-AA07-9CAB1D37092E}"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868DB841-7396-4B6E-8B1D-B70FD7B92126}" type="datetimeFigureOut">
              <a:rPr lang="ru-RU" smtClean="0"/>
              <a:pPr>
                <a:defRPr/>
              </a:pPr>
              <a:t>17.01.2018</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714F14DF-04E9-4660-A731-5B5A63BF3C39}"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1AFB5790-A0D1-481B-B4A7-3C6F3B83F030}" type="datetimeFigureOut">
              <a:rPr lang="ru-RU" smtClean="0"/>
              <a:pPr>
                <a:defRPr/>
              </a:pPr>
              <a:t>17.01.2018</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01BA2F7-2D4D-4F2C-8AE1-EF4824CC1CAC}"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F51066EE-4910-4D3A-97C8-A66DE6325488}" type="datetimeFigureOut">
              <a:rPr lang="ru-RU" smtClean="0"/>
              <a:pPr>
                <a:defRPr/>
              </a:pPr>
              <a:t>17.01.2018</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D574604C-0388-4681-9DE7-C78FD148F309}"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B8E6AF4-3744-425B-A892-7715232145A5}" type="datetimeFigureOut">
              <a:rPr lang="ru-RU" smtClean="0"/>
              <a:pPr>
                <a:defRPr/>
              </a:pPr>
              <a:t>17.01.2018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B673C32-F334-483F-8837-3D7A15D928A5}"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2.bin"/><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4.emf"/><Relationship Id="rId5" Type="http://schemas.openxmlformats.org/officeDocument/2006/relationships/image" Target="../media/image11.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3.emf"/></Relationships>
</file>

<file path=ppt/slides/_rels/slide1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oleObject10.bin"/><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14.bin"/><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mindgame.info/...i.../kak-vospityvat-iniciativu-u-rebenka.ht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ad37.oskoluno.ru/files/proektnaya_deyatelnost_konsultaciya.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07704" y="-508218"/>
            <a:ext cx="5636478" cy="4801314"/>
          </a:xfrm>
          <a:prstGeom prst="rect">
            <a:avLst/>
          </a:prstGeom>
          <a:noFill/>
        </p:spPr>
        <p:txBody>
          <a:bodyPr wrap="square" anchor="b">
            <a:spAutoFit/>
          </a:bodyPr>
          <a:lstStyle/>
          <a:p>
            <a:pPr algn="ctr" fontAlgn="auto">
              <a:spcBef>
                <a:spcPts val="0"/>
              </a:spcBef>
              <a:spcAft>
                <a:spcPts val="0"/>
              </a:spcAft>
              <a:defRPr/>
            </a:pPr>
            <a:endParaRPr lang="ru-RU"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onotype Corsiva" pitchFamily="66" charset="0"/>
              <a:cs typeface="+mn-cs"/>
            </a:endParaRPr>
          </a:p>
          <a:p>
            <a:pPr algn="ctr" fontAlgn="auto">
              <a:spcBef>
                <a:spcPts val="0"/>
              </a:spcBef>
              <a:spcAft>
                <a:spcPts val="0"/>
              </a:spcAft>
              <a:defRPr/>
            </a:pPr>
            <a:endParaRPr lang="ru-RU"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onotype Corsiva" pitchFamily="66" charset="0"/>
              <a:cs typeface="+mn-cs"/>
            </a:endParaRPr>
          </a:p>
          <a:p>
            <a:pPr algn="ctr" fontAlgn="auto">
              <a:spcBef>
                <a:spcPts val="0"/>
              </a:spcBef>
              <a:spcAft>
                <a:spcPts val="0"/>
              </a:spcAft>
              <a:defRPr/>
            </a:pPr>
            <a:endParaRPr lang="ru-RU"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onotype Corsiva" pitchFamily="66" charset="0"/>
              <a:cs typeface="+mn-cs"/>
            </a:endParaRPr>
          </a:p>
          <a:p>
            <a:pPr algn="ctr" fontAlgn="auto">
              <a:spcBef>
                <a:spcPts val="0"/>
              </a:spcBef>
              <a:spcAft>
                <a:spcPts val="0"/>
              </a:spcAft>
              <a:defRPr/>
            </a:pPr>
            <a:endParaRPr lang="ru-RU"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onotype Corsiva" pitchFamily="66" charset="0"/>
              <a:cs typeface="+mn-cs"/>
            </a:endParaRPr>
          </a:p>
          <a:p>
            <a:pPr algn="ctr" fontAlgn="auto">
              <a:spcBef>
                <a:spcPts val="0"/>
              </a:spcBef>
              <a:spcAft>
                <a:spcPts val="0"/>
              </a:spcAft>
              <a:defRPr/>
            </a:pPr>
            <a:r>
              <a:rPr lang="ru-RU" b="1" dirty="0" smtClean="0">
                <a:ln w="12700">
                  <a:solidFill>
                    <a:schemeClr val="tx2">
                      <a:satMod val="155000"/>
                    </a:schemeClr>
                  </a:solidFill>
                  <a:prstDash val="solid"/>
                </a:ln>
                <a:solidFill>
                  <a:srgbClr val="FF0000"/>
                </a:solidFill>
                <a:latin typeface="Times New Roman" pitchFamily="18" charset="0"/>
                <a:cs typeface="Times New Roman" pitchFamily="18" charset="0"/>
              </a:rPr>
              <a:t>Методический семинар</a:t>
            </a:r>
          </a:p>
          <a:p>
            <a:pPr algn="ctr" fontAlgn="auto">
              <a:spcBef>
                <a:spcPts val="0"/>
              </a:spcBef>
              <a:spcAft>
                <a:spcPts val="0"/>
              </a:spcAft>
              <a:defRPr/>
            </a:pPr>
            <a:r>
              <a:rPr lang="ru-RU" b="1" dirty="0" smtClean="0">
                <a:ln w="12700">
                  <a:solidFill>
                    <a:schemeClr val="tx2">
                      <a:satMod val="155000"/>
                    </a:schemeClr>
                  </a:solidFill>
                  <a:prstDash val="solid"/>
                </a:ln>
                <a:solidFill>
                  <a:srgbClr val="FF0000"/>
                </a:solidFill>
                <a:latin typeface="Times New Roman" pitchFamily="18" charset="0"/>
                <a:cs typeface="Times New Roman" pitchFamily="18" charset="0"/>
              </a:rPr>
              <a:t>          </a:t>
            </a:r>
            <a:r>
              <a:rPr lang="ru-RU"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onotype Corsiva" pitchFamily="66" charset="0"/>
              </a:rPr>
              <a:t>«</a:t>
            </a:r>
            <a:r>
              <a:rPr lang="ru-RU"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onotype Corsiva" pitchFamily="66" charset="0"/>
                <a:cs typeface="+mn-cs"/>
              </a:rPr>
              <a:t>Метод	проектов в </a:t>
            </a:r>
            <a:r>
              <a:rPr lang="ru-RU" sz="32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onotype Corsiva" pitchFamily="66" charset="0"/>
                <a:cs typeface="+mn-cs"/>
              </a:rPr>
              <a:t>ДОУ </a:t>
            </a:r>
            <a:r>
              <a:rPr lang="ru-RU"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onotype Corsiva" pitchFamily="66" charset="0"/>
                <a:cs typeface="+mn-cs"/>
              </a:rPr>
              <a:t>как </a:t>
            </a:r>
            <a:r>
              <a:rPr lang="ru-RU" sz="32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onotype Corsiva" pitchFamily="66" charset="0"/>
                <a:cs typeface="+mn-cs"/>
              </a:rPr>
              <a:t/>
            </a:r>
            <a:br>
              <a:rPr lang="ru-RU" sz="32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onotype Corsiva" pitchFamily="66" charset="0"/>
                <a:cs typeface="+mn-cs"/>
              </a:rPr>
            </a:br>
            <a:r>
              <a:rPr lang="ru-RU"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onotype Corsiva" pitchFamily="66" charset="0"/>
                <a:cs typeface="+mn-cs"/>
              </a:rPr>
              <a:t>технология, способствующая развитию познавательной активности  у детей дошкольного возраста»</a:t>
            </a:r>
            <a:endParaRPr lang="ru-RU" sz="32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onotype Corsiva" pitchFamily="66" charset="0"/>
              <a:cs typeface="+mn-cs"/>
            </a:endParaRPr>
          </a:p>
        </p:txBody>
      </p:sp>
      <p:pic>
        <p:nvPicPr>
          <p:cNvPr id="13315" name="Picture 2"/>
          <p:cNvPicPr>
            <a:picLocks noChangeAspect="1" noChangeArrowheads="1"/>
          </p:cNvPicPr>
          <p:nvPr/>
        </p:nvPicPr>
        <p:blipFill>
          <a:blip r:embed="rId3" cstate="print"/>
          <a:srcRect/>
          <a:stretch>
            <a:fillRect/>
          </a:stretch>
        </p:blipFill>
        <p:spPr bwMode="auto">
          <a:xfrm>
            <a:off x="179512" y="4406900"/>
            <a:ext cx="2451100" cy="2451100"/>
          </a:xfrm>
          <a:prstGeom prst="rect">
            <a:avLst/>
          </a:prstGeom>
          <a:noFill/>
          <a:ln w="9525">
            <a:noFill/>
            <a:miter lim="800000"/>
            <a:headEnd/>
            <a:tailEnd/>
          </a:ln>
        </p:spPr>
      </p:pic>
      <p:sp>
        <p:nvSpPr>
          <p:cNvPr id="13316" name="TextBox 1"/>
          <p:cNvSpPr txBox="1">
            <a:spLocks noChangeArrowheads="1"/>
          </p:cNvSpPr>
          <p:nvPr/>
        </p:nvSpPr>
        <p:spPr bwMode="auto">
          <a:xfrm>
            <a:off x="4355976" y="5702300"/>
            <a:ext cx="4539999" cy="830997"/>
          </a:xfrm>
          <a:prstGeom prst="rect">
            <a:avLst/>
          </a:prstGeom>
          <a:noFill/>
          <a:ln w="9525">
            <a:noFill/>
            <a:miter lim="800000"/>
            <a:headEnd/>
            <a:tailEnd/>
          </a:ln>
        </p:spPr>
        <p:txBody>
          <a:bodyPr wrap="square">
            <a:spAutoFit/>
          </a:bodyPr>
          <a:lstStyle/>
          <a:p>
            <a:pPr algn="just"/>
            <a:r>
              <a:rPr lang="ru-RU" sz="1600" dirty="0" smtClean="0">
                <a:latin typeface="Times New Roman" pitchFamily="18" charset="0"/>
                <a:cs typeface="Times New Roman" pitchFamily="18" charset="0"/>
              </a:rPr>
              <a:t>Подготовила: воспитатель Луканина Л.Г.</a:t>
            </a:r>
          </a:p>
          <a:p>
            <a:pPr algn="just"/>
            <a:r>
              <a:rPr lang="ru-RU" sz="1600" dirty="0" smtClean="0">
                <a:latin typeface="Times New Roman" pitchFamily="18" charset="0"/>
                <a:cs typeface="Times New Roman" pitchFamily="18" charset="0"/>
              </a:rPr>
              <a:t>МДОУ  « Детский сад №21 « Умка»</a:t>
            </a:r>
          </a:p>
          <a:p>
            <a:pPr algn="just"/>
            <a:r>
              <a:rPr lang="ru-RU" sz="1600" dirty="0" smtClean="0">
                <a:latin typeface="Times New Roman" pitchFamily="18" charset="0"/>
                <a:cs typeface="Times New Roman" pitchFamily="18" charset="0"/>
              </a:rPr>
              <a:t>С. Совхоз Боровский</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08720"/>
            <a:ext cx="8208912" cy="37548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spcBef>
                <a:spcPts val="0"/>
              </a:spcBef>
            </a:pPr>
            <a:r>
              <a:rPr lang="ru-RU" sz="1400" dirty="0" smtClean="0">
                <a:latin typeface="Times New Roman" pitchFamily="18" charset="0"/>
                <a:cs typeface="Times New Roman" pitchFamily="18" charset="0"/>
              </a:rPr>
              <a:t>Создание	центра	экспериментальной	деятельности;	       </a:t>
            </a:r>
          </a:p>
          <a:p>
            <a:pPr algn="just">
              <a:spcBef>
                <a:spcPts val="0"/>
              </a:spcBef>
            </a:pPr>
            <a:r>
              <a:rPr lang="ru-RU" sz="1400" dirty="0" smtClean="0">
                <a:latin typeface="Times New Roman" pitchFamily="18" charset="0"/>
                <a:cs typeface="Times New Roman" pitchFamily="18" charset="0"/>
              </a:rPr>
              <a:t>Обучение воспитанников навыкам исследовательской деятельности;  </a:t>
            </a:r>
          </a:p>
          <a:p>
            <a:pPr algn="just">
              <a:spcBef>
                <a:spcPts val="0"/>
              </a:spcBef>
            </a:pPr>
            <a:r>
              <a:rPr lang="ru-RU" sz="1400" dirty="0" smtClean="0">
                <a:latin typeface="Times New Roman" pitchFamily="18" charset="0"/>
                <a:cs typeface="Times New Roman" pitchFamily="18" charset="0"/>
              </a:rPr>
              <a:t>Создание у воспитанников и их родителей устойчивого интереса к экспериментальной деятельности.		                                                                                                                Для реализации проекта рекомендуется использовать следующие формы работы	по экспериментальной	деятельности совместная деятельность  воспитателя с ребенком, совместная деятельность родителя с ребенком, самостоятельная деятельность детей.	                                         Рассматривание сюжетных картин, чтение художественной и познавательной литера	                                     Беседы и загадки  по теме эксперимента.			                                                             Целевые	наблюдения	 на	прогулке.                                                                                      Проведение игры–экспериментирования со снегом, водой, ветром.                           </a:t>
            </a:r>
          </a:p>
          <a:p>
            <a:pPr algn="just">
              <a:spcBef>
                <a:spcPts val="0"/>
              </a:spcBef>
            </a:pPr>
            <a:r>
              <a:rPr lang="ru-RU" sz="1400" dirty="0" smtClean="0">
                <a:latin typeface="Times New Roman" pitchFamily="18" charset="0"/>
                <a:cs typeface="Times New Roman" pitchFamily="18" charset="0"/>
              </a:rPr>
              <a:t> Игры (речевые, настольные, дидактические, подвижные).                                 </a:t>
            </a:r>
          </a:p>
          <a:p>
            <a:pPr algn="just">
              <a:spcBef>
                <a:spcPts val="0"/>
              </a:spcBef>
            </a:pPr>
            <a:r>
              <a:rPr lang="ru-RU" sz="1400" dirty="0" smtClean="0">
                <a:latin typeface="Times New Roman" pitchFamily="18" charset="0"/>
                <a:cs typeface="Times New Roman" pitchFamily="18" charset="0"/>
              </a:rPr>
              <a:t>Трудовая деятельность (аппликация, конструирование, рисование, самообслуживание).  </a:t>
            </a:r>
          </a:p>
          <a:p>
            <a:pPr algn="just">
              <a:spcBef>
                <a:spcPts val="0"/>
              </a:spcBef>
            </a:pPr>
            <a:r>
              <a:rPr lang="ru-RU" sz="1400" dirty="0" smtClean="0">
                <a:latin typeface="Times New Roman" pitchFamily="18" charset="0"/>
                <a:cs typeface="Times New Roman" pitchFamily="18" charset="0"/>
              </a:rPr>
              <a:t> Прослушивание и исполнение музыкальных произведений. </a:t>
            </a:r>
          </a:p>
          <a:p>
            <a:pPr algn="just">
              <a:spcBef>
                <a:spcPts val="0"/>
              </a:spcBef>
            </a:pPr>
            <a:r>
              <a:rPr lang="ru-RU" sz="1400" dirty="0" smtClean="0">
                <a:latin typeface="Times New Roman" pitchFamily="18" charset="0"/>
                <a:cs typeface="Times New Roman" pitchFamily="18" charset="0"/>
              </a:rPr>
              <a:t>Танцевальная	деятельность.                                                                                         </a:t>
            </a:r>
          </a:p>
          <a:p>
            <a:pPr algn="just">
              <a:spcBef>
                <a:spcPts val="0"/>
              </a:spcBef>
            </a:pPr>
            <a:r>
              <a:rPr lang="ru-RU" sz="1400" dirty="0" smtClean="0">
                <a:latin typeface="Times New Roman" pitchFamily="18" charset="0"/>
                <a:cs typeface="Times New Roman" pitchFamily="18" charset="0"/>
              </a:rPr>
              <a:t> Показ презентаций  и видеофильмов по тематике явлений неживой природы.  </a:t>
            </a:r>
          </a:p>
          <a:p>
            <a:pPr algn="just">
              <a:spcBef>
                <a:spcPts val="0"/>
              </a:spcBef>
            </a:pPr>
            <a:r>
              <a:rPr lang="ru-RU" sz="1400" dirty="0" smtClean="0">
                <a:latin typeface="Times New Roman" pitchFamily="18" charset="0"/>
                <a:cs typeface="Times New Roman" pitchFamily="18" charset="0"/>
              </a:rPr>
              <a:t>Консультации и анкеты для родителей.</a:t>
            </a:r>
            <a:r>
              <a:rPr lang="ru-RU" sz="1400" dirty="0" smtClean="0"/>
              <a:t>	</a:t>
            </a:r>
            <a:endParaRPr lang="ru-RU" sz="1400" dirty="0"/>
          </a:p>
        </p:txBody>
      </p:sp>
      <p:sp>
        <p:nvSpPr>
          <p:cNvPr id="4" name="TextBox 3"/>
          <p:cNvSpPr txBox="1"/>
          <p:nvPr/>
        </p:nvSpPr>
        <p:spPr>
          <a:xfrm>
            <a:off x="1475656" y="260648"/>
            <a:ext cx="5724644"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Содержание	реализации	проекта.</a:t>
            </a:r>
            <a:r>
              <a:rPr lang="ru-RU" sz="2000" b="1" dirty="0" smtClean="0"/>
              <a:t>	</a:t>
            </a:r>
            <a:endParaRPr lang="ru-RU" sz="2000" dirty="0"/>
          </a:p>
        </p:txBody>
      </p:sp>
      <p:sp>
        <p:nvSpPr>
          <p:cNvPr id="66562" name="Rectangle 2"/>
          <p:cNvSpPr>
            <a:spLocks noChangeArrowheads="1"/>
          </p:cNvSpPr>
          <p:nvPr/>
        </p:nvSpPr>
        <p:spPr bwMode="auto">
          <a:xfrm>
            <a:off x="323528" y="5733256"/>
            <a:ext cx="8316146" cy="73866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Направления деятельности в интеграции  образовательных областей: познавательное развитие, речевое развитие, социально – коммуникативное развитие, художественно – эстетическое развитие, физическое развитие.</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8" name="Прямоугольник 7"/>
          <p:cNvSpPr/>
          <p:nvPr/>
        </p:nvSpPr>
        <p:spPr>
          <a:xfrm>
            <a:off x="1187624" y="5013176"/>
            <a:ext cx="648072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ru-RU" b="1" dirty="0" smtClean="0">
                <a:solidFill>
                  <a:srgbClr val="FF0000"/>
                </a:solidFill>
                <a:latin typeface="Times New Roman" pitchFamily="18" charset="0"/>
                <a:ea typeface="Times New Roman" pitchFamily="18" charset="0"/>
                <a:cs typeface="Times New Roman" pitchFamily="18" charset="0"/>
              </a:rPr>
              <a:t>Механизм реализации проекта</a:t>
            </a:r>
            <a:endParaRPr lang="ru-RU" dirty="0" smtClean="0">
              <a:solidFill>
                <a:srgbClr val="FF0000"/>
              </a:solidFill>
              <a:latin typeface="Times New Roman" pitchFamily="18" charset="0"/>
              <a:ea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539552" y="2492894"/>
          <a:ext cx="7992888" cy="3800286"/>
        </p:xfrm>
        <a:graphic>
          <a:graphicData uri="http://schemas.openxmlformats.org/drawingml/2006/table">
            <a:tbl>
              <a:tblPr/>
              <a:tblGrid>
                <a:gridCol w="939505"/>
                <a:gridCol w="4923004"/>
                <a:gridCol w="2130379"/>
              </a:tblGrid>
              <a:tr h="349975">
                <a:tc>
                  <a:txBody>
                    <a:bodyPr/>
                    <a:lstStyle/>
                    <a:p>
                      <a:pPr algn="just">
                        <a:spcAft>
                          <a:spcPts val="0"/>
                        </a:spcAft>
                      </a:pP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ru-RU" sz="1200" dirty="0">
                          <a:latin typeface="Times New Roman"/>
                          <a:ea typeface="Times New Roman"/>
                        </a:rPr>
                        <a:t>Содержание</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spcAft>
                          <a:spcPts val="0"/>
                        </a:spcAft>
                      </a:pPr>
                      <a:r>
                        <a:rPr lang="ru-RU" sz="1200" dirty="0">
                          <a:latin typeface="Times New Roman"/>
                          <a:ea typeface="Times New Roman"/>
                        </a:rPr>
                        <a:t>Сроки</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15966">
                <a:tc gridSpan="3">
                  <a:txBody>
                    <a:bodyPr/>
                    <a:lstStyle/>
                    <a:p>
                      <a:pPr algn="ctr">
                        <a:spcAft>
                          <a:spcPts val="0"/>
                        </a:spcAft>
                      </a:pPr>
                      <a:r>
                        <a:rPr lang="ru-RU" sz="1200" dirty="0">
                          <a:solidFill>
                            <a:srgbClr val="FF0000"/>
                          </a:solidFill>
                          <a:latin typeface="Times New Roman"/>
                          <a:ea typeface="Times New Roman"/>
                        </a:rPr>
                        <a:t>I этап. Подготовительный (Организационный</a:t>
                      </a:r>
                      <a:r>
                        <a:rPr lang="ru-RU" sz="1200" dirty="0">
                          <a:latin typeface="Times New Roman"/>
                          <a:ea typeface="Times New Roman"/>
                        </a:rPr>
                        <a:t>)</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hMerge="1">
                  <a:txBody>
                    <a:bodyPr/>
                    <a:lstStyle/>
                    <a:p>
                      <a:endParaRPr lang="ru-RU"/>
                    </a:p>
                  </a:txBody>
                  <a:tcPr/>
                </a:tc>
              </a:tr>
              <a:tr h="315966">
                <a:tc>
                  <a:txBody>
                    <a:bodyPr/>
                    <a:lstStyle/>
                    <a:p>
                      <a:pPr algn="just">
                        <a:spcAft>
                          <a:spcPts val="0"/>
                        </a:spcAft>
                      </a:pPr>
                      <a:r>
                        <a:rPr lang="ru-RU" sz="1200" dirty="0">
                          <a:latin typeface="Times New Roman"/>
                          <a:ea typeface="Times New Roman"/>
                        </a:rPr>
                        <a:t>1.</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spcAft>
                          <a:spcPts val="0"/>
                        </a:spcAft>
                      </a:pPr>
                      <a:r>
                        <a:rPr lang="ru-RU" sz="1200" dirty="0">
                          <a:latin typeface="Times New Roman"/>
                          <a:ea typeface="Times New Roman"/>
                        </a:rPr>
                        <a:t>Изучить и проанализировать методическую литературу по теме</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spcAft>
                          <a:spcPts val="0"/>
                        </a:spcAft>
                      </a:pPr>
                      <a:r>
                        <a:rPr lang="ru-RU" sz="1200" dirty="0">
                          <a:latin typeface="Times New Roman"/>
                          <a:ea typeface="Times New Roman"/>
                        </a:rPr>
                        <a:t>Август</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411414">
                <a:tc>
                  <a:txBody>
                    <a:bodyPr/>
                    <a:lstStyle/>
                    <a:p>
                      <a:pPr algn="just">
                        <a:spcAft>
                          <a:spcPts val="0"/>
                        </a:spcAft>
                      </a:pPr>
                      <a:r>
                        <a:rPr lang="ru-RU" sz="1200" dirty="0">
                          <a:latin typeface="Times New Roman"/>
                          <a:ea typeface="Times New Roman"/>
                        </a:rPr>
                        <a:t>2.</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spcAft>
                          <a:spcPts val="0"/>
                        </a:spcAft>
                      </a:pPr>
                      <a:r>
                        <a:rPr lang="ru-RU" sz="1200" dirty="0">
                          <a:latin typeface="Times New Roman"/>
                          <a:ea typeface="Times New Roman"/>
                        </a:rPr>
                        <a:t>Составление планирования детской  деятельности в рамках проекта</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spcAft>
                          <a:spcPts val="0"/>
                        </a:spcAft>
                      </a:pPr>
                      <a:r>
                        <a:rPr lang="ru-RU" sz="1200" dirty="0">
                          <a:latin typeface="Times New Roman"/>
                          <a:ea typeface="Times New Roman"/>
                        </a:rPr>
                        <a:t>Август</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631933">
                <a:tc>
                  <a:txBody>
                    <a:bodyPr/>
                    <a:lstStyle/>
                    <a:p>
                      <a:pPr algn="just">
                        <a:spcAft>
                          <a:spcPts val="0"/>
                        </a:spcAft>
                      </a:pPr>
                      <a:r>
                        <a:rPr lang="ru-RU" sz="1200" dirty="0">
                          <a:latin typeface="Times New Roman"/>
                          <a:ea typeface="Times New Roman"/>
                        </a:rPr>
                        <a:t>3.</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spcAft>
                          <a:spcPts val="0"/>
                        </a:spcAft>
                      </a:pPr>
                      <a:r>
                        <a:rPr lang="ru-RU" sz="1200" dirty="0">
                          <a:latin typeface="Times New Roman"/>
                          <a:ea typeface="Times New Roman"/>
                        </a:rPr>
                        <a:t>Подбор основного оборудования и материала для оснащения центра экспериментальной деятельности</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spcAft>
                          <a:spcPts val="0"/>
                        </a:spcAft>
                      </a:pPr>
                      <a:r>
                        <a:rPr lang="ru-RU" sz="1200" dirty="0">
                          <a:latin typeface="Times New Roman"/>
                          <a:ea typeface="Times New Roman"/>
                        </a:rPr>
                        <a:t>Сентябрь</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29132">
                <a:tc gridSpan="3">
                  <a:txBody>
                    <a:bodyPr/>
                    <a:lstStyle/>
                    <a:p>
                      <a:pPr algn="just">
                        <a:spcAft>
                          <a:spcPts val="0"/>
                        </a:spcAft>
                      </a:pPr>
                      <a:r>
                        <a:rPr lang="ru-RU" sz="1200" dirty="0" smtClean="0">
                          <a:solidFill>
                            <a:srgbClr val="FF0000"/>
                          </a:solidFill>
                          <a:latin typeface="Times New Roman"/>
                          <a:ea typeface="Times New Roman"/>
                        </a:rPr>
                        <a:t>                                                                 II </a:t>
                      </a:r>
                      <a:r>
                        <a:rPr lang="ru-RU" sz="1200" dirty="0">
                          <a:solidFill>
                            <a:srgbClr val="FF0000"/>
                          </a:solidFill>
                          <a:latin typeface="Times New Roman"/>
                          <a:ea typeface="Times New Roman"/>
                        </a:rPr>
                        <a:t>этап. Внедренческий</a:t>
                      </a:r>
                      <a:endParaRPr lang="ru-RU" sz="1400"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hMerge="1">
                  <a:txBody>
                    <a:bodyPr/>
                    <a:lstStyle/>
                    <a:p>
                      <a:endParaRPr lang="ru-RU"/>
                    </a:p>
                  </a:txBody>
                  <a:tcPr/>
                </a:tc>
              </a:tr>
              <a:tr h="442133">
                <a:tc>
                  <a:txBody>
                    <a:bodyPr/>
                    <a:lstStyle/>
                    <a:p>
                      <a:pPr algn="just">
                        <a:spcAft>
                          <a:spcPts val="0"/>
                        </a:spcAft>
                      </a:pPr>
                      <a:r>
                        <a:rPr lang="ru-RU" sz="1200" dirty="0">
                          <a:latin typeface="Times New Roman"/>
                          <a:ea typeface="Times New Roman"/>
                        </a:rPr>
                        <a:t>1.</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spcAft>
                          <a:spcPts val="0"/>
                        </a:spcAft>
                      </a:pPr>
                      <a:r>
                        <a:rPr lang="ru-RU" sz="1200" dirty="0">
                          <a:latin typeface="Times New Roman"/>
                          <a:ea typeface="Times New Roman"/>
                        </a:rPr>
                        <a:t>Работы с детьми  в реализации  проекта</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spcAft>
                          <a:spcPts val="0"/>
                        </a:spcAft>
                      </a:pPr>
                      <a:r>
                        <a:rPr lang="ru-RU" sz="1200" dirty="0">
                          <a:latin typeface="Times New Roman"/>
                          <a:ea typeface="Times New Roman"/>
                        </a:rPr>
                        <a:t>Сентябрь-апрель</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71835">
                <a:tc>
                  <a:txBody>
                    <a:bodyPr/>
                    <a:lstStyle/>
                    <a:p>
                      <a:pPr algn="just">
                        <a:spcAft>
                          <a:spcPts val="0"/>
                        </a:spcAft>
                      </a:pPr>
                      <a:r>
                        <a:rPr lang="ru-RU" sz="1200" dirty="0">
                          <a:latin typeface="Times New Roman"/>
                          <a:ea typeface="Times New Roman"/>
                        </a:rPr>
                        <a:t>2.</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spcAft>
                          <a:spcPts val="0"/>
                        </a:spcAft>
                      </a:pPr>
                      <a:r>
                        <a:rPr lang="ru-RU" sz="1200" dirty="0">
                          <a:latin typeface="Times New Roman"/>
                          <a:ea typeface="Times New Roman"/>
                        </a:rPr>
                        <a:t>Привлечение родителей к участию в проектной  деятельности детей</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spcAft>
                          <a:spcPts val="0"/>
                        </a:spcAft>
                      </a:pPr>
                      <a:r>
                        <a:rPr lang="ru-RU" sz="1200" dirty="0">
                          <a:latin typeface="Times New Roman"/>
                          <a:ea typeface="Times New Roman"/>
                        </a:rPr>
                        <a:t>Сентябрь-апрель</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15966">
                <a:tc gridSpan="3">
                  <a:txBody>
                    <a:bodyPr/>
                    <a:lstStyle/>
                    <a:p>
                      <a:pPr algn="just">
                        <a:spcAft>
                          <a:spcPts val="0"/>
                        </a:spcAft>
                      </a:pPr>
                      <a:r>
                        <a:rPr lang="ru-RU" sz="1200" dirty="0" smtClean="0">
                          <a:solidFill>
                            <a:srgbClr val="FF0000"/>
                          </a:solidFill>
                          <a:latin typeface="Times New Roman"/>
                          <a:ea typeface="Times New Roman"/>
                        </a:rPr>
                        <a:t>                                                                III </a:t>
                      </a:r>
                      <a:r>
                        <a:rPr lang="ru-RU" sz="1200" dirty="0">
                          <a:solidFill>
                            <a:srgbClr val="FF0000"/>
                          </a:solidFill>
                          <a:latin typeface="Times New Roman"/>
                          <a:ea typeface="Times New Roman"/>
                        </a:rPr>
                        <a:t>этап. Обобщающий</a:t>
                      </a:r>
                      <a:endParaRPr lang="ru-RU" sz="1400"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hMerge="1">
                  <a:txBody>
                    <a:bodyPr/>
                    <a:lstStyle/>
                    <a:p>
                      <a:endParaRPr lang="ru-RU"/>
                    </a:p>
                  </a:txBody>
                  <a:tcPr/>
                </a:tc>
              </a:tr>
              <a:tr h="315966">
                <a:tc>
                  <a:txBody>
                    <a:bodyPr/>
                    <a:lstStyle/>
                    <a:p>
                      <a:pPr algn="just">
                        <a:spcAft>
                          <a:spcPts val="0"/>
                        </a:spcAft>
                      </a:pPr>
                      <a:r>
                        <a:rPr lang="ru-RU" sz="1200" dirty="0">
                          <a:latin typeface="Times New Roman"/>
                          <a:ea typeface="Times New Roman"/>
                        </a:rPr>
                        <a:t>1.</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spcAft>
                          <a:spcPts val="0"/>
                        </a:spcAft>
                      </a:pPr>
                      <a:r>
                        <a:rPr lang="ru-RU" sz="1200" dirty="0">
                          <a:latin typeface="Times New Roman"/>
                          <a:ea typeface="Times New Roman"/>
                        </a:rPr>
                        <a:t>Провести анализ полученных результатов. Мониторинг.</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spcAft>
                          <a:spcPts val="0"/>
                        </a:spcAft>
                      </a:pPr>
                      <a:r>
                        <a:rPr lang="ru-RU" sz="1200" dirty="0">
                          <a:latin typeface="Times New Roman"/>
                          <a:ea typeface="Times New Roman"/>
                        </a:rPr>
                        <a:t> Апрель</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
        <p:nvSpPr>
          <p:cNvPr id="1025" name="Rectangle 1"/>
          <p:cNvSpPr>
            <a:spLocks noChangeArrowheads="1"/>
          </p:cNvSpPr>
          <p:nvPr/>
        </p:nvSpPr>
        <p:spPr bwMode="auto">
          <a:xfrm>
            <a:off x="179512" y="-1248726"/>
            <a:ext cx="7344816"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7" name="TextBox 6"/>
          <p:cNvSpPr txBox="1"/>
          <p:nvPr/>
        </p:nvSpPr>
        <p:spPr>
          <a:xfrm>
            <a:off x="2555776" y="188640"/>
            <a:ext cx="345638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r>
              <a:rPr lang="ru-RU" sz="2000" b="1" dirty="0" smtClean="0">
                <a:solidFill>
                  <a:srgbClr val="FF0000"/>
                </a:solidFill>
                <a:latin typeface="Times New Roman" pitchFamily="18" charset="0"/>
                <a:ea typeface="Times New Roman" pitchFamily="18" charset="0"/>
                <a:cs typeface="Times New Roman" pitchFamily="18" charset="0"/>
              </a:rPr>
              <a:t>Этапы реализации проекта:</a:t>
            </a:r>
            <a:endParaRPr lang="ru-RU" sz="2000" dirty="0" smtClean="0">
              <a:solidFill>
                <a:srgbClr val="FF0000"/>
              </a:solidFill>
              <a:latin typeface="Times New Roman" pitchFamily="18" charset="0"/>
              <a:cs typeface="Times New Roman" pitchFamily="18" charset="0"/>
            </a:endParaRPr>
          </a:p>
          <a:p>
            <a:pPr algn="ctr"/>
            <a:endParaRPr lang="ru-RU" sz="2000" dirty="0"/>
          </a:p>
        </p:txBody>
      </p:sp>
      <p:sp>
        <p:nvSpPr>
          <p:cNvPr id="8" name="TextBox 7"/>
          <p:cNvSpPr txBox="1"/>
          <p:nvPr/>
        </p:nvSpPr>
        <p:spPr>
          <a:xfrm>
            <a:off x="1115616" y="1124744"/>
            <a:ext cx="705678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eaLnBrk="0" hangingPunct="0"/>
            <a:r>
              <a:rPr lang="ru-RU" dirty="0" smtClean="0">
                <a:latin typeface="Times New Roman" pitchFamily="18" charset="0"/>
                <a:ea typeface="Times New Roman" pitchFamily="18" charset="0"/>
                <a:cs typeface="Times New Roman" pitchFamily="18" charset="0"/>
              </a:rPr>
              <a:t>I этап – подготовительный (организационный).</a:t>
            </a:r>
            <a:endParaRPr lang="ru-RU" dirty="0" smtClean="0">
              <a:latin typeface="Times New Roman" pitchFamily="18" charset="0"/>
              <a:cs typeface="Times New Roman" pitchFamily="18" charset="0"/>
            </a:endParaRPr>
          </a:p>
          <a:p>
            <a:pPr lvl="0" eaLnBrk="0" hangingPunct="0"/>
            <a:r>
              <a:rPr lang="ru-RU" dirty="0" smtClean="0">
                <a:latin typeface="Times New Roman" pitchFamily="18" charset="0"/>
                <a:ea typeface="Times New Roman" pitchFamily="18" charset="0"/>
                <a:cs typeface="Times New Roman" pitchFamily="18" charset="0"/>
              </a:rPr>
              <a:t>II этап – внедренческий.</a:t>
            </a:r>
            <a:endParaRPr lang="ru-RU" dirty="0" smtClean="0">
              <a:latin typeface="Times New Roman" pitchFamily="18" charset="0"/>
              <a:cs typeface="Times New Roman" pitchFamily="18" charset="0"/>
            </a:endParaRPr>
          </a:p>
          <a:p>
            <a:pPr lvl="0" eaLnBrk="0" hangingPunct="0"/>
            <a:r>
              <a:rPr lang="ru-RU" dirty="0" smtClean="0">
                <a:latin typeface="Times New Roman" pitchFamily="18" charset="0"/>
                <a:ea typeface="Times New Roman" pitchFamily="18" charset="0"/>
                <a:cs typeface="Times New Roman" pitchFamily="18" charset="0"/>
              </a:rPr>
              <a:t>III этап – итоговый (обобщающий).</a:t>
            </a:r>
            <a:endParaRPr lang="ru-RU" dirty="0" smtClean="0">
              <a:latin typeface="Times New Roman" pitchFamily="18" charset="0"/>
              <a:cs typeface="Times New Roman" pitchFamily="18" charset="0"/>
            </a:endParaRPr>
          </a:p>
          <a:p>
            <a:endParaRPr lang="ru-RU" dirty="0"/>
          </a:p>
        </p:txBody>
      </p:sp>
      <p:sp>
        <p:nvSpPr>
          <p:cNvPr id="6" name="TextBox 5"/>
          <p:cNvSpPr txBox="1"/>
          <p:nvPr/>
        </p:nvSpPr>
        <p:spPr>
          <a:xfrm>
            <a:off x="2483768" y="188640"/>
            <a:ext cx="345638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r>
              <a:rPr lang="ru-RU" sz="2000" b="1" dirty="0" smtClean="0">
                <a:solidFill>
                  <a:srgbClr val="FF0000"/>
                </a:solidFill>
                <a:latin typeface="Times New Roman" pitchFamily="18" charset="0"/>
                <a:ea typeface="Times New Roman" pitchFamily="18" charset="0"/>
                <a:cs typeface="Times New Roman" pitchFamily="18" charset="0"/>
              </a:rPr>
              <a:t>Этапы реализации проекта:</a:t>
            </a:r>
            <a:endParaRPr lang="ru-RU" sz="2000" dirty="0" smtClean="0">
              <a:solidFill>
                <a:srgbClr val="FF0000"/>
              </a:solidFill>
              <a:latin typeface="Times New Roman" pitchFamily="18" charset="0"/>
              <a:cs typeface="Times New Roman" pitchFamily="18" charset="0"/>
            </a:endParaRPr>
          </a:p>
          <a:p>
            <a:pPr algn="ctr"/>
            <a:endParaRPr lang="ru-RU"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24936" cy="98488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000" dirty="0" smtClean="0">
                <a:solidFill>
                  <a:srgbClr val="FF0000"/>
                </a:solidFill>
                <a:latin typeface="Times New Roman" pitchFamily="18" charset="0"/>
                <a:cs typeface="Times New Roman" pitchFamily="18" charset="0"/>
              </a:rPr>
              <a:t>Блоки проекта</a:t>
            </a:r>
          </a:p>
          <a:p>
            <a:pPr algn="ctr"/>
            <a:r>
              <a:rPr lang="ru-RU" sz="2000" dirty="0" smtClean="0">
                <a:solidFill>
                  <a:srgbClr val="FF0000"/>
                </a:solidFill>
                <a:latin typeface="Times New Roman" pitchFamily="18" charset="0"/>
                <a:cs typeface="Times New Roman" pitchFamily="18" charset="0"/>
              </a:rPr>
              <a:t> «Осенние, весенние , зимние явления  неживой природы»</a:t>
            </a:r>
          </a:p>
          <a:p>
            <a:pPr algn="ctr"/>
            <a:endParaRPr lang="ru-RU" dirty="0" smtClean="0">
              <a:solidFill>
                <a:srgbClr val="FF0000"/>
              </a:solidFill>
            </a:endParaRPr>
          </a:p>
        </p:txBody>
      </p:sp>
      <p:sp>
        <p:nvSpPr>
          <p:cNvPr id="3" name="TextBox 2"/>
          <p:cNvSpPr txBox="1"/>
          <p:nvPr/>
        </p:nvSpPr>
        <p:spPr>
          <a:xfrm>
            <a:off x="323528" y="1412776"/>
            <a:ext cx="8424936" cy="738664"/>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r>
              <a:rPr lang="ru-RU" sz="1400" dirty="0" smtClean="0">
                <a:solidFill>
                  <a:srgbClr val="FF0000"/>
                </a:solidFill>
                <a:latin typeface="Times New Roman" pitchFamily="18" charset="0"/>
                <a:cs typeface="Times New Roman" pitchFamily="18" charset="0"/>
              </a:rPr>
              <a:t>1блок« Облака и дождь»( сентябрь) </a:t>
            </a:r>
          </a:p>
          <a:p>
            <a:pPr marL="342900" indent="-342900" algn="just"/>
            <a:r>
              <a:rPr lang="ru-RU" sz="1400" dirty="0" smtClean="0">
                <a:latin typeface="Times New Roman" pitchFamily="18" charset="0"/>
                <a:cs typeface="Times New Roman" pitchFamily="18" charset="0"/>
              </a:rPr>
              <a:t>Цель: Познакомить с природными явлениями  облако и дождь. Расширить и углубить знания детей. Развить любознательность и познавательный интерес.</a:t>
            </a:r>
            <a:endParaRPr lang="ru-RU" sz="1400" dirty="0">
              <a:latin typeface="Times New Roman" pitchFamily="18" charset="0"/>
              <a:cs typeface="Times New Roman" pitchFamily="18" charset="0"/>
            </a:endParaRPr>
          </a:p>
        </p:txBody>
      </p:sp>
      <p:sp>
        <p:nvSpPr>
          <p:cNvPr id="4" name="TextBox 3"/>
          <p:cNvSpPr txBox="1"/>
          <p:nvPr/>
        </p:nvSpPr>
        <p:spPr>
          <a:xfrm>
            <a:off x="323528" y="2276872"/>
            <a:ext cx="8424936" cy="684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r>
              <a:rPr lang="ru-RU" sz="1400" dirty="0" smtClean="0">
                <a:solidFill>
                  <a:srgbClr val="FF0000"/>
                </a:solidFill>
                <a:latin typeface="Times New Roman" pitchFamily="18" charset="0"/>
                <a:cs typeface="Times New Roman" pitchFamily="18" charset="0"/>
              </a:rPr>
              <a:t>2блок « Туман и роса» ( октябрь) </a:t>
            </a:r>
          </a:p>
          <a:p>
            <a:pPr marL="342900" indent="-342900" algn="just"/>
            <a:r>
              <a:rPr lang="ru-RU" sz="1400" dirty="0" smtClean="0">
                <a:latin typeface="Times New Roman" pitchFamily="18" charset="0"/>
                <a:cs typeface="Times New Roman" pitchFamily="18" charset="0"/>
              </a:rPr>
              <a:t>Цель: Познакомить с природными явлениями  туман  и роса. Развить любознательность и познавательный интерес.</a:t>
            </a:r>
          </a:p>
          <a:p>
            <a:endParaRPr lang="ru-RU" sz="1400" dirty="0">
              <a:latin typeface="Times New Roman" pitchFamily="18" charset="0"/>
              <a:cs typeface="Times New Roman" pitchFamily="18" charset="0"/>
            </a:endParaRPr>
          </a:p>
        </p:txBody>
      </p:sp>
      <p:sp>
        <p:nvSpPr>
          <p:cNvPr id="5" name="TextBox 4"/>
          <p:cNvSpPr txBox="1"/>
          <p:nvPr/>
        </p:nvSpPr>
        <p:spPr>
          <a:xfrm>
            <a:off x="323528" y="3068960"/>
            <a:ext cx="8424936" cy="523220"/>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r>
              <a:rPr lang="ru-RU" sz="1400" dirty="0" smtClean="0">
                <a:solidFill>
                  <a:srgbClr val="FF0000"/>
                </a:solidFill>
                <a:latin typeface="Times New Roman" pitchFamily="18" charset="0"/>
                <a:cs typeface="Times New Roman" pitchFamily="18" charset="0"/>
              </a:rPr>
              <a:t>3блок « Иней» ( ноябрь) </a:t>
            </a:r>
          </a:p>
          <a:p>
            <a:pPr marL="342900" indent="-342900" algn="just"/>
            <a:r>
              <a:rPr lang="ru-RU" sz="1400" dirty="0" smtClean="0">
                <a:latin typeface="Times New Roman" pitchFamily="18" charset="0"/>
                <a:cs typeface="Times New Roman" pitchFamily="18" charset="0"/>
              </a:rPr>
              <a:t>Цель: Познакомить с природными явлениями иней. Развить познавательный интерес.</a:t>
            </a:r>
          </a:p>
        </p:txBody>
      </p:sp>
      <p:sp>
        <p:nvSpPr>
          <p:cNvPr id="7" name="TextBox 6"/>
          <p:cNvSpPr txBox="1"/>
          <p:nvPr/>
        </p:nvSpPr>
        <p:spPr>
          <a:xfrm>
            <a:off x="323528" y="3717032"/>
            <a:ext cx="8424936" cy="738664"/>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r>
              <a:rPr lang="ru-RU" sz="1400" dirty="0" smtClean="0">
                <a:solidFill>
                  <a:srgbClr val="FF0000"/>
                </a:solidFill>
                <a:latin typeface="Times New Roman" pitchFamily="18" charset="0"/>
                <a:cs typeface="Times New Roman" pitchFamily="18" charset="0"/>
              </a:rPr>
              <a:t>4 блок « Снег и град» ( декабрь - январь) </a:t>
            </a:r>
          </a:p>
          <a:p>
            <a:pPr marL="342900" indent="-342900" algn="just"/>
            <a:r>
              <a:rPr lang="ru-RU" sz="1400" dirty="0" smtClean="0">
                <a:latin typeface="Times New Roman" pitchFamily="18" charset="0"/>
                <a:cs typeface="Times New Roman" pitchFamily="18" charset="0"/>
              </a:rPr>
              <a:t>Цель: Познакомить с природными явлениями снег и град. Развить любознательность и познавательный интерес.</a:t>
            </a:r>
          </a:p>
        </p:txBody>
      </p:sp>
      <p:sp>
        <p:nvSpPr>
          <p:cNvPr id="9" name="TextBox 8"/>
          <p:cNvSpPr txBox="1"/>
          <p:nvPr/>
        </p:nvSpPr>
        <p:spPr>
          <a:xfrm>
            <a:off x="323528" y="5229200"/>
            <a:ext cx="8424936" cy="523220"/>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r>
              <a:rPr lang="ru-RU" sz="1400" dirty="0" smtClean="0">
                <a:solidFill>
                  <a:srgbClr val="FF0000"/>
                </a:solidFill>
                <a:latin typeface="Times New Roman" pitchFamily="18" charset="0"/>
                <a:cs typeface="Times New Roman" pitchFamily="18" charset="0"/>
              </a:rPr>
              <a:t>6 блок « Проталинки, капель» ( март ) </a:t>
            </a:r>
          </a:p>
          <a:p>
            <a:pPr marL="342900" indent="-342900" algn="just"/>
            <a:r>
              <a:rPr lang="ru-RU" sz="1400" dirty="0" smtClean="0">
                <a:latin typeface="Times New Roman" pitchFamily="18" charset="0"/>
                <a:cs typeface="Times New Roman" pitchFamily="18" charset="0"/>
              </a:rPr>
              <a:t>Цель: Познакомить с природными явлениями проталинки и капель. Расширять и углублять знания.</a:t>
            </a:r>
          </a:p>
        </p:txBody>
      </p:sp>
      <p:sp>
        <p:nvSpPr>
          <p:cNvPr id="10" name="TextBox 9"/>
          <p:cNvSpPr txBox="1"/>
          <p:nvPr/>
        </p:nvSpPr>
        <p:spPr>
          <a:xfrm>
            <a:off x="691952" y="5525616"/>
            <a:ext cx="184731" cy="369332"/>
          </a:xfrm>
          <a:prstGeom prst="rect">
            <a:avLst/>
          </a:prstGeom>
          <a:noFill/>
        </p:spPr>
        <p:txBody>
          <a:bodyPr wrap="none" rtlCol="0">
            <a:spAutoFit/>
          </a:bodyPr>
          <a:lstStyle/>
          <a:p>
            <a:endParaRPr lang="ru-RU" dirty="0"/>
          </a:p>
        </p:txBody>
      </p:sp>
      <p:sp>
        <p:nvSpPr>
          <p:cNvPr id="11" name="Прямоугольник 10"/>
          <p:cNvSpPr/>
          <p:nvPr/>
        </p:nvSpPr>
        <p:spPr>
          <a:xfrm>
            <a:off x="323528" y="4581128"/>
            <a:ext cx="8424936" cy="523220"/>
          </a:xfrm>
          <a:prstGeom prst="rect">
            <a:avLst/>
          </a:prstGeom>
          <a:solidFill>
            <a:schemeClr val="bg2">
              <a:lumMod val="9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r>
              <a:rPr lang="ru-RU" sz="1400" dirty="0" smtClean="0">
                <a:solidFill>
                  <a:srgbClr val="FF0000"/>
                </a:solidFill>
                <a:latin typeface="Times New Roman" pitchFamily="18" charset="0"/>
                <a:cs typeface="Times New Roman" pitchFamily="18" charset="0"/>
              </a:rPr>
              <a:t>5 блок « Лед» ( февраль) </a:t>
            </a:r>
          </a:p>
          <a:p>
            <a:pPr marL="342900" indent="-342900" algn="just"/>
            <a:r>
              <a:rPr lang="ru-RU" sz="1400" dirty="0" smtClean="0">
                <a:latin typeface="Times New Roman" pitchFamily="18" charset="0"/>
                <a:cs typeface="Times New Roman" pitchFamily="18" charset="0"/>
              </a:rPr>
              <a:t>Цель: Познакомить с природными явлениями  лед. Развить любознательность , желание проводить опыты.</a:t>
            </a:r>
          </a:p>
        </p:txBody>
      </p:sp>
      <p:sp>
        <p:nvSpPr>
          <p:cNvPr id="12" name="Прямоугольник 11"/>
          <p:cNvSpPr/>
          <p:nvPr/>
        </p:nvSpPr>
        <p:spPr>
          <a:xfrm>
            <a:off x="323528" y="5949280"/>
            <a:ext cx="8424936" cy="523220"/>
          </a:xfrm>
          <a:prstGeom prst="rect">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r>
              <a:rPr lang="ru-RU" sz="1400" dirty="0" smtClean="0">
                <a:solidFill>
                  <a:srgbClr val="FF0000"/>
                </a:solidFill>
                <a:latin typeface="Times New Roman" pitchFamily="18" charset="0"/>
                <a:cs typeface="Times New Roman" pitchFamily="18" charset="0"/>
              </a:rPr>
              <a:t>7 блок «  Гром, молния, радуга» (  апрель) </a:t>
            </a:r>
          </a:p>
          <a:p>
            <a:pPr marL="342900" indent="-342900" algn="just"/>
            <a:r>
              <a:rPr lang="ru-RU" sz="1400" dirty="0" smtClean="0">
                <a:latin typeface="Times New Roman" pitchFamily="18" charset="0"/>
                <a:cs typeface="Times New Roman" pitchFamily="18" charset="0"/>
              </a:rPr>
              <a:t>Цель: Познакомить с природными явлениями гром, молния, град. Развить познавательную активность.</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23850"/>
            <a:ext cx="7992887"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ru-RU" dirty="0" smtClean="0">
                <a:solidFill>
                  <a:srgbClr val="FF0000"/>
                </a:solidFill>
              </a:rPr>
              <a:t>Методики позволяющие выявить уровень</a:t>
            </a:r>
          </a:p>
          <a:p>
            <a:pPr algn="ctr" fontAlgn="auto">
              <a:spcBef>
                <a:spcPts val="0"/>
              </a:spcBef>
              <a:spcAft>
                <a:spcPts val="0"/>
              </a:spcAft>
              <a:defRPr/>
            </a:pPr>
            <a:r>
              <a:rPr lang="ru-RU" dirty="0" smtClean="0">
                <a:solidFill>
                  <a:srgbClr val="FF0000"/>
                </a:solidFill>
              </a:rPr>
              <a:t> познавательной активности дошкольников через проектную деятельность и использованием </a:t>
            </a:r>
          </a:p>
          <a:p>
            <a:pPr algn="ctr" fontAlgn="auto">
              <a:spcBef>
                <a:spcPts val="0"/>
              </a:spcBef>
              <a:spcAft>
                <a:spcPts val="0"/>
              </a:spcAft>
              <a:defRPr/>
            </a:pPr>
            <a:r>
              <a:rPr lang="ru-RU" dirty="0" smtClean="0">
                <a:solidFill>
                  <a:srgbClr val="FF0000"/>
                </a:solidFill>
              </a:rPr>
              <a:t>опытов и экспериментов</a:t>
            </a:r>
            <a:endParaRPr lang="ru-RU" dirty="0">
              <a:solidFill>
                <a:srgbClr val="FF0000"/>
              </a:solidFill>
            </a:endParaRPr>
          </a:p>
        </p:txBody>
      </p:sp>
      <p:sp>
        <p:nvSpPr>
          <p:cNvPr id="3" name="Прямоугольник 2"/>
          <p:cNvSpPr/>
          <p:nvPr/>
        </p:nvSpPr>
        <p:spPr>
          <a:xfrm>
            <a:off x="467544" y="2204864"/>
            <a:ext cx="8208912" cy="37440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lvl="0"/>
            <a:r>
              <a:rPr lang="ru-RU" sz="1400" dirty="0" smtClean="0">
                <a:solidFill>
                  <a:srgbClr val="FF0000"/>
                </a:solidFill>
                <a:latin typeface="Times New Roman" pitchFamily="18" charset="0"/>
                <a:cs typeface="Times New Roman" pitchFamily="18" charset="0"/>
              </a:rPr>
              <a:t>1.Методика «Выбор деятельности» Л.Н. Прохорова</a:t>
            </a:r>
          </a:p>
          <a:p>
            <a:pPr lvl="0"/>
            <a:r>
              <a:rPr lang="ru-RU" sz="1400" dirty="0" smtClean="0">
                <a:latin typeface="Times New Roman" pitchFamily="18" charset="0"/>
                <a:cs typeface="Times New Roman" pitchFamily="18" charset="0"/>
              </a:rPr>
              <a:t>Цель: методика исследует предпочитаемый вид деятельности, выявляет место детского экспериментирования в предпочтениях детей. </a:t>
            </a:r>
          </a:p>
          <a:p>
            <a:pPr lvl="0"/>
            <a:endParaRPr lang="ru-RU" sz="1400" dirty="0" smtClean="0">
              <a:latin typeface="Times New Roman" pitchFamily="18" charset="0"/>
              <a:cs typeface="Times New Roman" pitchFamily="18" charset="0"/>
            </a:endParaRPr>
          </a:p>
          <a:p>
            <a:pPr lvl="0"/>
            <a:r>
              <a:rPr lang="ru-RU" sz="1400" dirty="0" smtClean="0">
                <a:solidFill>
                  <a:srgbClr val="FF0000"/>
                </a:solidFill>
                <a:latin typeface="Times New Roman" pitchFamily="18" charset="0"/>
                <a:cs typeface="Times New Roman" pitchFamily="18" charset="0"/>
              </a:rPr>
              <a:t>2.Анкета "Изучение познавательных интересов" В.С. Юркевич </a:t>
            </a:r>
          </a:p>
          <a:p>
            <a:r>
              <a:rPr lang="ru-RU" sz="1400" dirty="0" smtClean="0">
                <a:latin typeface="Times New Roman" pitchFamily="18" charset="0"/>
                <a:cs typeface="Times New Roman" pitchFamily="18" charset="0"/>
              </a:rPr>
              <a:t>модификация и адаптация применительно к дошкольному возрасту Э.А.Барановой).</a:t>
            </a:r>
          </a:p>
          <a:p>
            <a:r>
              <a:rPr lang="ru-RU" sz="1400" dirty="0" smtClean="0">
                <a:latin typeface="Times New Roman" pitchFamily="18" charset="0"/>
                <a:cs typeface="Times New Roman" pitchFamily="18" charset="0"/>
              </a:rPr>
              <a:t> Цель. Выявление наличия, силы и устойчивости познавательной потребности.</a:t>
            </a:r>
          </a:p>
          <a:p>
            <a:pPr lvl="0"/>
            <a:endParaRPr lang="ru-RU" sz="1400" dirty="0" smtClean="0">
              <a:latin typeface="Times New Roman" pitchFamily="18" charset="0"/>
              <a:cs typeface="Times New Roman" pitchFamily="18" charset="0"/>
            </a:endParaRPr>
          </a:p>
          <a:p>
            <a:r>
              <a:rPr lang="ru-RU" sz="1400" dirty="0" smtClean="0">
                <a:solidFill>
                  <a:srgbClr val="FF0000"/>
                </a:solidFill>
                <a:latin typeface="Times New Roman" pitchFamily="18" charset="0"/>
                <a:cs typeface="Times New Roman" pitchFamily="18" charset="0"/>
              </a:rPr>
              <a:t>3.Методика «Детская любознательность» Д.Б. </a:t>
            </a:r>
            <a:r>
              <a:rPr lang="ru-RU" sz="1400" dirty="0" err="1" smtClean="0">
                <a:solidFill>
                  <a:srgbClr val="FF0000"/>
                </a:solidFill>
                <a:latin typeface="Times New Roman" pitchFamily="18" charset="0"/>
                <a:cs typeface="Times New Roman" pitchFamily="18" charset="0"/>
              </a:rPr>
              <a:t>Годовикова</a:t>
            </a:r>
            <a:endParaRPr lang="ru-RU" sz="1400" dirty="0" smtClean="0">
              <a:solidFill>
                <a:srgbClr val="FF0000"/>
              </a:solidFill>
              <a:latin typeface="Times New Roman" pitchFamily="18" charset="0"/>
              <a:cs typeface="Times New Roman" pitchFamily="18" charset="0"/>
            </a:endParaRPr>
          </a:p>
          <a:p>
            <a:r>
              <a:rPr lang="ru-RU" sz="1400" dirty="0" smtClean="0">
                <a:latin typeface="Times New Roman" pitchFamily="18" charset="0"/>
                <a:cs typeface="Times New Roman" pitchFamily="18" charset="0"/>
              </a:rPr>
              <a:t>Цель: определить уровень </a:t>
            </a:r>
            <a:r>
              <a:rPr lang="ru-RU" sz="1400" dirty="0" err="1" smtClean="0">
                <a:latin typeface="Times New Roman" pitchFamily="18" charset="0"/>
                <a:cs typeface="Times New Roman" pitchFamily="18" charset="0"/>
              </a:rPr>
              <a:t>сформированности</a:t>
            </a:r>
            <a:r>
              <a:rPr lang="ru-RU" sz="1400" dirty="0" smtClean="0">
                <a:latin typeface="Times New Roman" pitchFamily="18" charset="0"/>
                <a:cs typeface="Times New Roman" pitchFamily="18" charset="0"/>
              </a:rPr>
              <a:t> любознательности у дошкольников. </a:t>
            </a:r>
          </a:p>
          <a:p>
            <a:endParaRPr lang="ru-RU" sz="1400" dirty="0" smtClean="0">
              <a:latin typeface="Times New Roman" pitchFamily="18" charset="0"/>
              <a:cs typeface="Times New Roman" pitchFamily="18" charset="0"/>
            </a:endParaRPr>
          </a:p>
          <a:p>
            <a:r>
              <a:rPr lang="ru-RU" sz="1400" dirty="0" smtClean="0">
                <a:solidFill>
                  <a:srgbClr val="FF0000"/>
                </a:solidFill>
                <a:latin typeface="Times New Roman" pitchFamily="18" charset="0"/>
                <a:cs typeface="Times New Roman" pitchFamily="18" charset="0"/>
              </a:rPr>
              <a:t>4.Методика «Угадай, что в ящике». Э.А. Баранова</a:t>
            </a:r>
          </a:p>
          <a:p>
            <a:r>
              <a:rPr lang="ru-RU" sz="1400" dirty="0" smtClean="0">
                <a:latin typeface="Times New Roman" pitchFamily="18" charset="0"/>
                <a:cs typeface="Times New Roman" pitchFamily="18" charset="0"/>
              </a:rPr>
              <a:t>Цель: Изучение познавательной  активности ребенка. Исследование осуществляется индивидуально: перед ребенком ставится ящик со спрятанным предметом</a:t>
            </a: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lvl="0"/>
            <a:endParaRPr lang="ru-RU" sz="1400" u="sng" dirty="0" smtClean="0"/>
          </a:p>
          <a:p>
            <a:pPr lvl="0"/>
            <a:endParaRPr lang="ru-RU" sz="1400" dirty="0" smtClean="0"/>
          </a:p>
          <a:p>
            <a:endParaRPr lang="ru-RU" sz="1400" u="sng" dirty="0" smtClean="0"/>
          </a:p>
          <a:p>
            <a:endParaRPr lang="ru-RU" sz="1400" dirty="0" smtClean="0"/>
          </a:p>
          <a:p>
            <a:endParaRPr lang="ru-RU" sz="2400" dirty="0" smtClean="0"/>
          </a:p>
          <a:p>
            <a:endParaRPr lang="ru-RU" sz="2400" dirty="0" smtClean="0"/>
          </a:p>
          <a:p>
            <a:pPr algn="ctr" fontAlgn="auto">
              <a:spcBef>
                <a:spcPts val="0"/>
              </a:spcBef>
              <a:spcAft>
                <a:spcPts val="0"/>
              </a:spcAft>
              <a:defRPr/>
            </a:pPr>
            <a:r>
              <a:rPr lang="ru-RU" sz="2400" dirty="0" smtClean="0"/>
              <a:t> </a:t>
            </a:r>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539552" y="194157"/>
            <a:ext cx="7992888" cy="9233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tabLst>
                <a:tab pos="90488" algn="l"/>
                <a:tab pos="269875" algn="l"/>
              </a:tabLst>
            </a:pPr>
            <a:r>
              <a:rPr kumimoji="0" lang="ru-RU" i="0" u="none" strike="noStrike" cap="none" normalizeH="0" baseline="0" dirty="0" smtClean="0">
                <a:ln>
                  <a:noFill/>
                </a:ln>
                <a:solidFill>
                  <a:srgbClr val="FF0000"/>
                </a:solidFill>
                <a:latin typeface="Times New Roman" pitchFamily="18" charset="0"/>
                <a:ea typeface="Times New Roman" pitchFamily="18" charset="0"/>
                <a:cs typeface="Times New Roman" pitchFamily="18" charset="0"/>
              </a:rPr>
              <a:t>Эффективность внедрения метода проектирования </a:t>
            </a:r>
            <a:r>
              <a:rPr lang="ru-RU" dirty="0" smtClean="0">
                <a:solidFill>
                  <a:srgbClr val="FF0000"/>
                </a:solidFill>
              </a:rPr>
              <a:t>в ДОУ как технологии, </a:t>
            </a:r>
            <a:r>
              <a:rPr lang="ru-RU" dirty="0" smtClean="0">
                <a:solidFill>
                  <a:srgbClr val="FF0000"/>
                </a:solidFill>
              </a:rPr>
              <a:t>способствующей развитию </a:t>
            </a:r>
            <a:r>
              <a:rPr lang="ru-RU" dirty="0" smtClean="0">
                <a:solidFill>
                  <a:srgbClr val="FF0000"/>
                </a:solidFill>
              </a:rPr>
              <a:t>познавательной активности  у детей дошкольного возраста»</a:t>
            </a:r>
          </a:p>
        </p:txBody>
      </p:sp>
      <p:graphicFrame>
        <p:nvGraphicFramePr>
          <p:cNvPr id="6150" name="Object 6"/>
          <p:cNvGraphicFramePr>
            <a:graphicFrameLocks noChangeAspect="1"/>
          </p:cNvGraphicFramePr>
          <p:nvPr>
            <p:extLst>
              <p:ext uri="{D42A27DB-BD31-4B8C-83A1-F6EECF244321}">
                <p14:modId xmlns:p14="http://schemas.microsoft.com/office/powerpoint/2010/main" val="697596627"/>
              </p:ext>
            </p:extLst>
          </p:nvPr>
        </p:nvGraphicFramePr>
        <p:xfrm>
          <a:off x="465199" y="2278440"/>
          <a:ext cx="2590800" cy="1876425"/>
        </p:xfrm>
        <a:graphic>
          <a:graphicData uri="http://schemas.openxmlformats.org/presentationml/2006/ole">
            <mc:AlternateContent xmlns:mc="http://schemas.openxmlformats.org/markup-compatibility/2006">
              <mc:Choice xmlns:v="urn:schemas-microsoft-com:vml" Requires="v">
                <p:oleObj spid="_x0000_s6188" name="Диаграмма" r:id="rId3" imgW="2590883" imgH="1876311" progId="MSGraph.Chart.8">
                  <p:embed/>
                </p:oleObj>
              </mc:Choice>
              <mc:Fallback>
                <p:oleObj name="Диаграмма" r:id="rId3" imgW="2590883" imgH="1876311" progId="MSGraph.Chart.8">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99" y="2278440"/>
                        <a:ext cx="2590800" cy="187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3393546044"/>
              </p:ext>
            </p:extLst>
          </p:nvPr>
        </p:nvGraphicFramePr>
        <p:xfrm>
          <a:off x="539552" y="4293096"/>
          <a:ext cx="2752725" cy="1828800"/>
        </p:xfrm>
        <a:graphic>
          <a:graphicData uri="http://schemas.openxmlformats.org/presentationml/2006/ole">
            <mc:AlternateContent xmlns:mc="http://schemas.openxmlformats.org/markup-compatibility/2006">
              <mc:Choice xmlns:v="urn:schemas-microsoft-com:vml" Requires="v">
                <p:oleObj spid="_x0000_s6189" name="Диаграмма" r:id="rId5" imgW="2752766" imgH="1828800" progId="MSGraph.Chart.8">
                  <p:embed/>
                </p:oleObj>
              </mc:Choice>
              <mc:Fallback>
                <p:oleObj name="Диаграмма" r:id="rId5" imgW="2752766" imgH="1828800" progId="MSGraph.Char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4293096"/>
                        <a:ext cx="2752725"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7"/>
          <p:cNvGraphicFramePr>
            <a:graphicFrameLocks noChangeAspect="1"/>
          </p:cNvGraphicFramePr>
          <p:nvPr>
            <p:extLst>
              <p:ext uri="{D42A27DB-BD31-4B8C-83A1-F6EECF244321}">
                <p14:modId xmlns:p14="http://schemas.microsoft.com/office/powerpoint/2010/main" val="1417569367"/>
              </p:ext>
            </p:extLst>
          </p:nvPr>
        </p:nvGraphicFramePr>
        <p:xfrm>
          <a:off x="5508104" y="2264453"/>
          <a:ext cx="2657475" cy="1765300"/>
        </p:xfrm>
        <a:graphic>
          <a:graphicData uri="http://schemas.openxmlformats.org/presentationml/2006/ole">
            <mc:AlternateContent xmlns:mc="http://schemas.openxmlformats.org/markup-compatibility/2006">
              <mc:Choice xmlns:v="urn:schemas-microsoft-com:vml" Requires="v">
                <p:oleObj spid="_x0000_s6190" name="Диаграмма" r:id="rId7" imgW="2657452" imgH="1762058" progId="MSGraph.Chart.8">
                  <p:embed/>
                </p:oleObj>
              </mc:Choice>
              <mc:Fallback>
                <p:oleObj name="Диаграмма" r:id="rId7" imgW="2657452" imgH="1762058" progId="MSGraph.Chart.8">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104" y="2264453"/>
                        <a:ext cx="2657475" cy="176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Объект 6"/>
          <p:cNvGraphicFramePr>
            <a:graphicFrameLocks noChangeAspect="1"/>
          </p:cNvGraphicFramePr>
          <p:nvPr>
            <p:extLst>
              <p:ext uri="{D42A27DB-BD31-4B8C-83A1-F6EECF244321}">
                <p14:modId xmlns:p14="http://schemas.microsoft.com/office/powerpoint/2010/main" val="3037279245"/>
              </p:ext>
            </p:extLst>
          </p:nvPr>
        </p:nvGraphicFramePr>
        <p:xfrm>
          <a:off x="5436096" y="4293096"/>
          <a:ext cx="2808312" cy="1970010"/>
        </p:xfrm>
        <a:graphic>
          <a:graphicData uri="http://schemas.openxmlformats.org/presentationml/2006/ole">
            <mc:AlternateContent xmlns:mc="http://schemas.openxmlformats.org/markup-compatibility/2006">
              <mc:Choice xmlns:v="urn:schemas-microsoft-com:vml" Requires="v">
                <p:oleObj spid="_x0000_s6191" name="Диаграмма" r:id="rId9" imgW="2552682" imgH="1790716" progId="MSGraph.Chart.8">
                  <p:embed/>
                </p:oleObj>
              </mc:Choice>
              <mc:Fallback>
                <p:oleObj name="Диаграмма" r:id="rId9" imgW="2552682" imgH="1790716" progId="MSGraph.Chart.8">
                  <p:embed/>
                  <p:pic>
                    <p:nvPicPr>
                      <p:cNvPr id="0" name="Объект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6096" y="4293096"/>
                        <a:ext cx="2808312" cy="197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2" name="Rectangle 8"/>
          <p:cNvSpPr>
            <a:spLocks noChangeArrowheads="1"/>
          </p:cNvSpPr>
          <p:nvPr/>
        </p:nvSpPr>
        <p:spPr bwMode="auto">
          <a:xfrm>
            <a:off x="2213484" y="1386041"/>
            <a:ext cx="4968552"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612582" bIns="45720" numCol="1" anchor="ctr" anchorCtr="0" compatLnSpc="1">
            <a:prstTxWarp prst="textNoShape">
              <a:avLst/>
            </a:prstTxWarp>
            <a:spAutoFit/>
          </a:bodyPr>
          <a:lstStyle/>
          <a:p>
            <a:pPr lvl="0" algn="ctr"/>
            <a:r>
              <a:rPr lang="ru-RU" sz="1200" b="1" dirty="0" smtClean="0">
                <a:latin typeface="Times New Roman" pitchFamily="18" charset="0"/>
                <a:ea typeface="Times New Roman" pitchFamily="18" charset="0"/>
                <a:cs typeface="Times New Roman" pitchFamily="18" charset="0"/>
              </a:rPr>
              <a:t> </a:t>
            </a:r>
          </a:p>
          <a:p>
            <a:pPr lvl="0" algn="ctr"/>
            <a:r>
              <a:rPr lang="ru-RU" sz="1200" b="1" dirty="0" smtClean="0">
                <a:solidFill>
                  <a:srgbClr val="FF0000"/>
                </a:solidFill>
                <a:latin typeface="Times New Roman" pitchFamily="18" charset="0"/>
                <a:ea typeface="Times New Roman" pitchFamily="18" charset="0"/>
                <a:cs typeface="Times New Roman" pitchFamily="18" charset="0"/>
              </a:rPr>
              <a:t>   Методика "Выбор деятельности" Л.Н. Прохорова  </a:t>
            </a:r>
          </a:p>
          <a:p>
            <a:pPr lvl="0" algn="ctr"/>
            <a:r>
              <a:rPr lang="ru-RU" sz="1200" b="1" dirty="0" smtClean="0">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3" name="Rectangle 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154" name="Rectangle 10"/>
          <p:cNvSpPr>
            <a:spLocks noChangeArrowheads="1"/>
          </p:cNvSpPr>
          <p:nvPr/>
        </p:nvSpPr>
        <p:spPr bwMode="auto">
          <a:xfrm>
            <a:off x="0" y="2041237"/>
            <a:ext cx="45717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269875" algn="l"/>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l"/>
                <a:tab pos="26987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5" name="Rectangle 11"/>
          <p:cNvSpPr>
            <a:spLocks noChangeArrowheads="1"/>
          </p:cNvSpPr>
          <p:nvPr/>
        </p:nvSpPr>
        <p:spPr bwMode="auto">
          <a:xfrm>
            <a:off x="0" y="2333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 name="Прямоугольник 15"/>
          <p:cNvSpPr/>
          <p:nvPr/>
        </p:nvSpPr>
        <p:spPr>
          <a:xfrm>
            <a:off x="1835696" y="4037822"/>
            <a:ext cx="4680520" cy="276999"/>
          </a:xfrm>
          <a:prstGeom prst="rect">
            <a:avLst/>
          </a:prstGeom>
        </p:spPr>
        <p:txBody>
          <a:bodyPr wrap="square">
            <a:spAutoFit/>
          </a:bodyPr>
          <a:lstStyle/>
          <a:p>
            <a:pPr algn="ctr"/>
            <a:r>
              <a:rPr lang="ru-RU" sz="1200" b="1" dirty="0" smtClean="0">
                <a:latin typeface="Times New Roman" pitchFamily="18" charset="0"/>
                <a:ea typeface="Times New Roman" pitchFamily="18" charset="0"/>
                <a:cs typeface="Times New Roman" pitchFamily="18" charset="0"/>
              </a:rPr>
              <a:t> Показатели после  внедрения проекта</a:t>
            </a:r>
            <a:endParaRPr lang="ru-RU" sz="1200" b="1" dirty="0">
              <a:latin typeface="Times New Roman" pitchFamily="18" charset="0"/>
              <a:cs typeface="Times New Roman" pitchFamily="18" charset="0"/>
            </a:endParaRPr>
          </a:p>
        </p:txBody>
      </p:sp>
      <p:sp>
        <p:nvSpPr>
          <p:cNvPr id="17" name="Прямоугольник 16"/>
          <p:cNvSpPr/>
          <p:nvPr/>
        </p:nvSpPr>
        <p:spPr>
          <a:xfrm>
            <a:off x="251520" y="5103674"/>
            <a:ext cx="8892480" cy="1569660"/>
          </a:xfrm>
          <a:prstGeom prst="rect">
            <a:avLst/>
          </a:prstGeom>
        </p:spPr>
        <p:txBody>
          <a:bodyPr wrap="square">
            <a:spAutoFit/>
          </a:bodyPr>
          <a:lstStyle/>
          <a:p>
            <a:endParaRPr lang="ru-RU" sz="1200" dirty="0" smtClean="0">
              <a:solidFill>
                <a:schemeClr val="bg1"/>
              </a:solidFill>
              <a:latin typeface="Times New Roman" pitchFamily="18" charset="0"/>
              <a:cs typeface="Times New Roman" pitchFamily="18" charset="0"/>
            </a:endParaRPr>
          </a:p>
          <a:p>
            <a:endParaRPr lang="ru-RU" sz="1200" dirty="0" smtClean="0">
              <a:solidFill>
                <a:schemeClr val="bg1"/>
              </a:solidFill>
              <a:latin typeface="Times New Roman" pitchFamily="18" charset="0"/>
              <a:cs typeface="Times New Roman" pitchFamily="18" charset="0"/>
            </a:endParaRPr>
          </a:p>
          <a:p>
            <a:endParaRPr lang="ru-RU" sz="1200" dirty="0" smtClean="0">
              <a:solidFill>
                <a:schemeClr val="bg1"/>
              </a:solidFill>
              <a:latin typeface="Times New Roman" pitchFamily="18" charset="0"/>
              <a:cs typeface="Times New Roman" pitchFamily="18" charset="0"/>
            </a:endParaRPr>
          </a:p>
          <a:p>
            <a:endParaRPr lang="ru-RU" sz="1200" dirty="0" smtClean="0">
              <a:solidFill>
                <a:schemeClr val="bg1"/>
              </a:solidFill>
              <a:latin typeface="Times New Roman" pitchFamily="18" charset="0"/>
              <a:cs typeface="Times New Roman" pitchFamily="18" charset="0"/>
            </a:endParaRPr>
          </a:p>
          <a:p>
            <a:endParaRPr lang="ru-RU" sz="1200" dirty="0" smtClean="0">
              <a:solidFill>
                <a:schemeClr val="bg1"/>
              </a:solidFill>
              <a:latin typeface="Times New Roman" pitchFamily="18" charset="0"/>
              <a:cs typeface="Times New Roman" pitchFamily="18" charset="0"/>
            </a:endParaRPr>
          </a:p>
          <a:p>
            <a:endParaRPr lang="ru-RU" sz="1200" dirty="0" smtClean="0">
              <a:solidFill>
                <a:schemeClr val="bg1"/>
              </a:solidFill>
              <a:latin typeface="Times New Roman" pitchFamily="18" charset="0"/>
              <a:cs typeface="Times New Roman" pitchFamily="18" charset="0"/>
            </a:endParaRPr>
          </a:p>
          <a:p>
            <a:r>
              <a:rPr lang="ru-RU" sz="1200" dirty="0" smtClean="0">
                <a:latin typeface="Times New Roman" pitchFamily="18" charset="0"/>
                <a:cs typeface="Times New Roman" pitchFamily="18" charset="0"/>
              </a:rPr>
              <a:t>Рис. 1.1. </a:t>
            </a:r>
            <a:r>
              <a:rPr lang="ru-RU" sz="1200" b="1" dirty="0" smtClean="0">
                <a:latin typeface="Times New Roman" pitchFamily="18" charset="0"/>
                <a:cs typeface="Times New Roman" pitchFamily="18" charset="0"/>
              </a:rPr>
              <a:t>Сравнительный анализ экспериментальных данных по методике « Выбор деятельности » Л.Н. Прохорова </a:t>
            </a:r>
            <a:r>
              <a:rPr lang="ru-RU" sz="1200" b="1" dirty="0" smtClean="0">
                <a:latin typeface="Times New Roman" pitchFamily="18" charset="0"/>
                <a:cs typeface="Times New Roman" pitchFamily="18" charset="0"/>
              </a:rPr>
              <a:t> до </a:t>
            </a:r>
            <a:r>
              <a:rPr lang="ru-RU" sz="1200" b="1" dirty="0" smtClean="0">
                <a:latin typeface="Times New Roman" pitchFamily="18" charset="0"/>
                <a:cs typeface="Times New Roman" pitchFamily="18" charset="0"/>
              </a:rPr>
              <a:t>и </a:t>
            </a:r>
            <a:r>
              <a:rPr lang="ru-RU" sz="1200" b="1" dirty="0" smtClean="0">
                <a:latin typeface="Times New Roman" pitchFamily="18" charset="0"/>
                <a:cs typeface="Times New Roman" pitchFamily="18" charset="0"/>
              </a:rPr>
              <a:t>после внедрения проекта</a:t>
            </a:r>
            <a:endParaRPr lang="ru-RU" sz="1200" dirty="0">
              <a:latin typeface="Times New Roman" pitchFamily="18" charset="0"/>
              <a:cs typeface="Times New Roman" pitchFamily="18" charset="0"/>
            </a:endParaRPr>
          </a:p>
        </p:txBody>
      </p:sp>
      <p:sp>
        <p:nvSpPr>
          <p:cNvPr id="13" name="Прямоугольник 12"/>
          <p:cNvSpPr/>
          <p:nvPr/>
        </p:nvSpPr>
        <p:spPr>
          <a:xfrm>
            <a:off x="2987824" y="1977807"/>
            <a:ext cx="2664296" cy="276999"/>
          </a:xfrm>
          <a:prstGeom prst="rect">
            <a:avLst/>
          </a:prstGeom>
        </p:spPr>
        <p:txBody>
          <a:bodyPr wrap="square">
            <a:spAutoFit/>
          </a:bodyPr>
          <a:lstStyle/>
          <a:p>
            <a:r>
              <a:rPr lang="ru-RU" sz="1200" b="1" dirty="0" smtClean="0">
                <a:latin typeface="Times New Roman" pitchFamily="18" charset="0"/>
                <a:ea typeface="Times New Roman" pitchFamily="18" charset="0"/>
                <a:cs typeface="Times New Roman" pitchFamily="18" charset="0"/>
              </a:rPr>
              <a:t>Показатели  до внедрения проекта</a:t>
            </a:r>
            <a:endParaRPr lang="ru-RU"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488752" y="229815"/>
            <a:ext cx="6166496" cy="30777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90488" algn="l"/>
                <a:tab pos="269875" algn="l"/>
              </a:tabLst>
            </a:pPr>
            <a:r>
              <a:rPr kumimoji="0" lang="ru-RU" sz="14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Методика «  Изучение познавательных интересов» В.С. Юркевич </a:t>
            </a:r>
            <a:endParaRPr kumimoji="0" lang="ru-RU" sz="1400" b="0" i="0" strike="noStrike" cap="none" normalizeH="0" baseline="0" dirty="0" smtClean="0">
              <a:ln>
                <a:noFill/>
              </a:ln>
              <a:solidFill>
                <a:srgbClr val="FF0000"/>
              </a:solidFill>
              <a:effectLst/>
              <a:latin typeface="Times New Roman" pitchFamily="18" charset="0"/>
              <a:cs typeface="Times New Roman" pitchFamily="18" charset="0"/>
            </a:endParaRPr>
          </a:p>
        </p:txBody>
      </p:sp>
      <p:graphicFrame>
        <p:nvGraphicFramePr>
          <p:cNvPr id="37891" name="Object 3"/>
          <p:cNvGraphicFramePr>
            <a:graphicFrameLocks noChangeAspect="1"/>
          </p:cNvGraphicFramePr>
          <p:nvPr/>
        </p:nvGraphicFramePr>
        <p:xfrm>
          <a:off x="323528" y="1412776"/>
          <a:ext cx="2867025" cy="1905000"/>
        </p:xfrm>
        <a:graphic>
          <a:graphicData uri="http://schemas.openxmlformats.org/presentationml/2006/ole">
            <mc:AlternateContent xmlns:mc="http://schemas.openxmlformats.org/markup-compatibility/2006">
              <mc:Choice xmlns:v="urn:schemas-microsoft-com:vml" Requires="v">
                <p:oleObj spid="_x0000_s37931" name="Диаграмма" r:id="rId4" imgW="2866992" imgH="1904969" progId="MSGraph.Chart.8">
                  <p:embed/>
                </p:oleObj>
              </mc:Choice>
              <mc:Fallback>
                <p:oleObj name="Диаграмма" r:id="rId4" imgW="2866992" imgH="1904969" progId="MSGraph.Char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412776"/>
                        <a:ext cx="286702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0" name="Object 2"/>
          <p:cNvGraphicFramePr>
            <a:graphicFrameLocks noChangeAspect="1"/>
          </p:cNvGraphicFramePr>
          <p:nvPr/>
        </p:nvGraphicFramePr>
        <p:xfrm>
          <a:off x="5436096" y="1484784"/>
          <a:ext cx="2867025" cy="1905000"/>
        </p:xfrm>
        <a:graphic>
          <a:graphicData uri="http://schemas.openxmlformats.org/presentationml/2006/ole">
            <mc:AlternateContent xmlns:mc="http://schemas.openxmlformats.org/markup-compatibility/2006">
              <mc:Choice xmlns:v="urn:schemas-microsoft-com:vml" Requires="v">
                <p:oleObj spid="_x0000_s37932" name="Диаграмма" r:id="rId6" imgW="2866992" imgH="1904969" progId="MSGraph.Chart.8">
                  <p:embed/>
                </p:oleObj>
              </mc:Choice>
              <mc:Fallback>
                <p:oleObj name="Диаграмма" r:id="rId6" imgW="2866992" imgH="1904969" progId="MSGraph.Chart.8">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6" y="1484784"/>
                        <a:ext cx="286702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2" name="Rectangle 4"/>
          <p:cNvSpPr>
            <a:spLocks noChangeArrowheads="1"/>
          </p:cNvSpPr>
          <p:nvPr/>
        </p:nvSpPr>
        <p:spPr bwMode="auto">
          <a:xfrm>
            <a:off x="827584" y="-15389"/>
            <a:ext cx="6300192"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Показатели </a:t>
            </a:r>
            <a:r>
              <a:rPr lang="ru-RU" sz="1200" b="1" dirty="0" smtClean="0">
                <a:latin typeface="Times New Roman" pitchFamily="18" charset="0"/>
                <a:ea typeface="Times New Roman" pitchFamily="18" charset="0"/>
                <a:cs typeface="Times New Roman" pitchFamily="18" charset="0"/>
              </a:rPr>
              <a:t> до внедрения проекта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37894" name="Object 6"/>
          <p:cNvGraphicFramePr>
            <a:graphicFrameLocks noChangeAspect="1"/>
          </p:cNvGraphicFramePr>
          <p:nvPr/>
        </p:nvGraphicFramePr>
        <p:xfrm>
          <a:off x="5364088" y="3861048"/>
          <a:ext cx="2867025" cy="1905000"/>
        </p:xfrm>
        <a:graphic>
          <a:graphicData uri="http://schemas.openxmlformats.org/presentationml/2006/ole">
            <mc:AlternateContent xmlns:mc="http://schemas.openxmlformats.org/markup-compatibility/2006">
              <mc:Choice xmlns:v="urn:schemas-microsoft-com:vml" Requires="v">
                <p:oleObj spid="_x0000_s37933" name="Диаграмма" r:id="rId8" imgW="2866992" imgH="1904969" progId="MSGraph.Chart.8">
                  <p:embed/>
                </p:oleObj>
              </mc:Choice>
              <mc:Fallback>
                <p:oleObj name="Диаграмма" r:id="rId8" imgW="2866992" imgH="1904969" progId="MSGraph.Chart.8">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088" y="3861048"/>
                        <a:ext cx="286702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3" name="Object 5"/>
          <p:cNvGraphicFramePr>
            <a:graphicFrameLocks noChangeAspect="1"/>
          </p:cNvGraphicFramePr>
          <p:nvPr/>
        </p:nvGraphicFramePr>
        <p:xfrm>
          <a:off x="251520" y="3933056"/>
          <a:ext cx="2867025" cy="1905000"/>
        </p:xfrm>
        <a:graphic>
          <a:graphicData uri="http://schemas.openxmlformats.org/presentationml/2006/ole">
            <mc:AlternateContent xmlns:mc="http://schemas.openxmlformats.org/markup-compatibility/2006">
              <mc:Choice xmlns:v="urn:schemas-microsoft-com:vml" Requires="v">
                <p:oleObj spid="_x0000_s37934" name="Диаграмма" r:id="rId10" imgW="2866992" imgH="1904969" progId="MSGraph.Chart.8">
                  <p:embed/>
                </p:oleObj>
              </mc:Choice>
              <mc:Fallback>
                <p:oleObj name="Диаграмма" r:id="rId10" imgW="2866992" imgH="1904969" progId="MSGraph.Chart.8">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520" y="3933056"/>
                        <a:ext cx="286702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5" name="Rectangle 7"/>
          <p:cNvSpPr>
            <a:spLocks noChangeArrowheads="1"/>
          </p:cNvSpPr>
          <p:nvPr/>
        </p:nvSpPr>
        <p:spPr bwMode="auto">
          <a:xfrm>
            <a:off x="611560" y="-3939540"/>
            <a:ext cx="6624736" cy="7879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ru-RU" sz="1200" b="1" dirty="0" smtClean="0">
                <a:latin typeface="Times New Roman" pitchFamily="18" charset="0"/>
                <a:ea typeface="Times New Roman" pitchFamily="18" charset="0"/>
                <a:cs typeface="Times New Roman" pitchFamily="18" charset="0"/>
              </a:rPr>
              <a:t>                  </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Показатели</a:t>
            </a:r>
            <a:r>
              <a:rPr kumimoji="0" lang="ru-RU" sz="12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после внедрения проекта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7896" name="Rectangle 8"/>
          <p:cNvSpPr>
            <a:spLocks noChangeArrowheads="1"/>
          </p:cNvSpPr>
          <p:nvPr/>
        </p:nvSpPr>
        <p:spPr bwMode="auto">
          <a:xfrm>
            <a:off x="395536" y="2602975"/>
            <a:ext cx="828092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 2.2.</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Сравнительный анализ экспериментальных данных по методике</a:t>
            </a:r>
            <a:r>
              <a:rPr kumimoji="0" lang="ru-RU" sz="12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"Изучение познавательных интересов" В.С. </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Юркевич</a:t>
            </a:r>
            <a:r>
              <a:rPr kumimoji="0" lang="ru-RU" sz="12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до и после внедрения проекта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971600" y="260648"/>
            <a:ext cx="6696744" cy="30777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Методика «Детская любознательность» Д.Б. </a:t>
            </a:r>
            <a:r>
              <a:rPr kumimoji="0" lang="ru-RU" sz="1400" b="1" i="0"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Годовикова</a:t>
            </a:r>
            <a:endParaRPr kumimoji="0" lang="ru-RU" sz="1400" b="0" i="0" strike="noStrike" cap="none" normalizeH="0" baseline="0" dirty="0" smtClean="0">
              <a:ln>
                <a:noFill/>
              </a:ln>
              <a:solidFill>
                <a:srgbClr val="FF0000"/>
              </a:solidFill>
              <a:effectLst/>
              <a:latin typeface="Times New Roman" pitchFamily="18" charset="0"/>
              <a:cs typeface="Times New Roman" pitchFamily="18" charset="0"/>
            </a:endParaRPr>
          </a:p>
        </p:txBody>
      </p:sp>
      <p:graphicFrame>
        <p:nvGraphicFramePr>
          <p:cNvPr id="36877" name="Object 13"/>
          <p:cNvGraphicFramePr>
            <a:graphicFrameLocks noChangeAspect="1"/>
          </p:cNvGraphicFramePr>
          <p:nvPr/>
        </p:nvGraphicFramePr>
        <p:xfrm>
          <a:off x="467544" y="980728"/>
          <a:ext cx="2867025" cy="1905000"/>
        </p:xfrm>
        <a:graphic>
          <a:graphicData uri="http://schemas.openxmlformats.org/presentationml/2006/ole">
            <mc:AlternateContent xmlns:mc="http://schemas.openxmlformats.org/markup-compatibility/2006">
              <mc:Choice xmlns:v="urn:schemas-microsoft-com:vml" Requires="v">
                <p:oleObj spid="_x0000_s36917" name="Диаграмма" r:id="rId3" imgW="2866992" imgH="1904969" progId="MSGraph.Chart.8">
                  <p:embed/>
                </p:oleObj>
              </mc:Choice>
              <mc:Fallback>
                <p:oleObj name="Диаграмма" r:id="rId3" imgW="2866992" imgH="1904969" progId="MSGraph.Chart.8">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980728"/>
                        <a:ext cx="286702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6" name="Object 12"/>
          <p:cNvGraphicFramePr>
            <a:graphicFrameLocks noChangeAspect="1"/>
          </p:cNvGraphicFramePr>
          <p:nvPr/>
        </p:nvGraphicFramePr>
        <p:xfrm>
          <a:off x="5508104" y="980728"/>
          <a:ext cx="2867025" cy="1905000"/>
        </p:xfrm>
        <a:graphic>
          <a:graphicData uri="http://schemas.openxmlformats.org/presentationml/2006/ole">
            <mc:AlternateContent xmlns:mc="http://schemas.openxmlformats.org/markup-compatibility/2006">
              <mc:Choice xmlns:v="urn:schemas-microsoft-com:vml" Requires="v">
                <p:oleObj spid="_x0000_s36918" name="Диаграмма" r:id="rId5" imgW="2866992" imgH="1904969" progId="MSGraph.Chart.8">
                  <p:embed/>
                </p:oleObj>
              </mc:Choice>
              <mc:Fallback>
                <p:oleObj name="Диаграмма" r:id="rId5" imgW="2866992" imgH="1904969" progId="MSGraph.Char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980728"/>
                        <a:ext cx="286702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Прямоугольник 15"/>
          <p:cNvSpPr/>
          <p:nvPr/>
        </p:nvSpPr>
        <p:spPr>
          <a:xfrm>
            <a:off x="1403648" y="620688"/>
            <a:ext cx="5454352" cy="276999"/>
          </a:xfrm>
          <a:prstGeom prst="rect">
            <a:avLst/>
          </a:prstGeom>
        </p:spPr>
        <p:txBody>
          <a:bodyPr wrap="square">
            <a:spAutoFit/>
          </a:bodyPr>
          <a:lstStyle/>
          <a:p>
            <a:r>
              <a:rPr lang="ru-RU" sz="1200" b="1"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Показатели  до  внедрения </a:t>
            </a:r>
            <a:r>
              <a:rPr lang="ru-RU" sz="1200" b="1" dirty="0" smtClean="0">
                <a:latin typeface="Times New Roman" pitchFamily="18" charset="0"/>
                <a:cs typeface="Times New Roman" pitchFamily="18" charset="0"/>
              </a:rPr>
              <a:t>проекта </a:t>
            </a:r>
            <a:endParaRPr lang="ru-RU" sz="1200" b="1" dirty="0">
              <a:latin typeface="Times New Roman" pitchFamily="18" charset="0"/>
              <a:cs typeface="Times New Roman" pitchFamily="18" charset="0"/>
            </a:endParaRPr>
          </a:p>
        </p:txBody>
      </p:sp>
      <p:graphicFrame>
        <p:nvGraphicFramePr>
          <p:cNvPr id="36880" name="Object 16"/>
          <p:cNvGraphicFramePr>
            <a:graphicFrameLocks noChangeAspect="1"/>
          </p:cNvGraphicFramePr>
          <p:nvPr/>
        </p:nvGraphicFramePr>
        <p:xfrm>
          <a:off x="5580112" y="3573016"/>
          <a:ext cx="2867025" cy="1905000"/>
        </p:xfrm>
        <a:graphic>
          <a:graphicData uri="http://schemas.openxmlformats.org/presentationml/2006/ole">
            <mc:AlternateContent xmlns:mc="http://schemas.openxmlformats.org/markup-compatibility/2006">
              <mc:Choice xmlns:v="urn:schemas-microsoft-com:vml" Requires="v">
                <p:oleObj spid="_x0000_s36919" name="Диаграмма" r:id="rId7" imgW="2866992" imgH="1904969" progId="MSGraph.Chart.8">
                  <p:embed/>
                </p:oleObj>
              </mc:Choice>
              <mc:Fallback>
                <p:oleObj name="Диаграмма" r:id="rId7" imgW="2866992" imgH="1904969" progId="MSGraph.Chart.8">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3573016"/>
                        <a:ext cx="286702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9" name="Object 15"/>
          <p:cNvGraphicFramePr>
            <a:graphicFrameLocks noChangeAspect="1"/>
          </p:cNvGraphicFramePr>
          <p:nvPr/>
        </p:nvGraphicFramePr>
        <p:xfrm>
          <a:off x="467544" y="3645024"/>
          <a:ext cx="2867025" cy="1905000"/>
        </p:xfrm>
        <a:graphic>
          <a:graphicData uri="http://schemas.openxmlformats.org/presentationml/2006/ole">
            <mc:AlternateContent xmlns:mc="http://schemas.openxmlformats.org/markup-compatibility/2006">
              <mc:Choice xmlns:v="urn:schemas-microsoft-com:vml" Requires="v">
                <p:oleObj spid="_x0000_s36920" name="Диаграмма" r:id="rId9" imgW="2866992" imgH="1904969" progId="MSGraph.Chart.8">
                  <p:embed/>
                </p:oleObj>
              </mc:Choice>
              <mc:Fallback>
                <p:oleObj name="Диаграмма" r:id="rId9" imgW="2866992" imgH="1904969" progId="MSGraph.Chart.8">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544" y="3645024"/>
                        <a:ext cx="286702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2" name="Rectangle 18"/>
          <p:cNvSpPr>
            <a:spLocks noChangeArrowheads="1"/>
          </p:cNvSpPr>
          <p:nvPr/>
        </p:nvSpPr>
        <p:spPr bwMode="auto">
          <a:xfrm>
            <a:off x="323528" y="5722571"/>
            <a:ext cx="842493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 2.3</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Сравнительный анализ экспериментальных данных по методике «Детская любознательность»</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Д.Б. </a:t>
            </a:r>
            <a:r>
              <a:rPr kumimoji="0" lang="ru-RU" sz="1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Годовикова</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200" b="1" dirty="0">
                <a:latin typeface="Times New Roman" pitchFamily="18" charset="0"/>
                <a:ea typeface="Times New Roman" pitchFamily="18" charset="0"/>
                <a:cs typeface="Times New Roman" pitchFamily="18" charset="0"/>
              </a:rPr>
              <a:t> </a:t>
            </a:r>
            <a:r>
              <a:rPr lang="ru-RU" sz="1200" b="1" dirty="0" smtClean="0">
                <a:latin typeface="Times New Roman" pitchFamily="18" charset="0"/>
                <a:ea typeface="Times New Roman" pitchFamily="18" charset="0"/>
                <a:cs typeface="Times New Roman" pitchFamily="18" charset="0"/>
              </a:rPr>
              <a:t>до и после внедрения проекта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 name="Прямоугольник 20"/>
          <p:cNvSpPr/>
          <p:nvPr/>
        </p:nvSpPr>
        <p:spPr>
          <a:xfrm>
            <a:off x="827584" y="3105835"/>
            <a:ext cx="6030416" cy="276999"/>
          </a:xfrm>
          <a:prstGeom prst="rect">
            <a:avLst/>
          </a:prstGeom>
        </p:spPr>
        <p:txBody>
          <a:bodyPr wrap="square">
            <a:spAutoFit/>
          </a:bodyPr>
          <a:lstStyle/>
          <a:p>
            <a:r>
              <a:rPr lang="ru-RU" sz="1200" b="1" dirty="0" smtClean="0">
                <a:latin typeface="Times New Roman" pitchFamily="18" charset="0"/>
                <a:cs typeface="Times New Roman" pitchFamily="18" charset="0"/>
              </a:rPr>
              <a:t>                                         Показатели  после внедрения проекта</a:t>
            </a:r>
            <a:endParaRPr lang="ru-RU" sz="1200" b="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16633"/>
            <a:ext cx="6336704" cy="3077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400" b="1" dirty="0" smtClean="0">
                <a:solidFill>
                  <a:srgbClr val="FF0000"/>
                </a:solidFill>
                <a:latin typeface="Times New Roman" pitchFamily="18" charset="0"/>
                <a:cs typeface="Times New Roman" pitchFamily="18" charset="0"/>
              </a:rPr>
              <a:t>Методика «Угадай, что в ящике». Э.А. Баранова</a:t>
            </a:r>
            <a:endParaRPr lang="ru-RU" sz="1400" b="1" dirty="0">
              <a:solidFill>
                <a:srgbClr val="FF0000"/>
              </a:solidFill>
              <a:latin typeface="Times New Roman" pitchFamily="18" charset="0"/>
              <a:cs typeface="Times New Roman" pitchFamily="18" charset="0"/>
            </a:endParaRPr>
          </a:p>
        </p:txBody>
      </p:sp>
      <p:graphicFrame>
        <p:nvGraphicFramePr>
          <p:cNvPr id="63490" name="Object 2"/>
          <p:cNvGraphicFramePr>
            <a:graphicFrameLocks noChangeAspect="1"/>
          </p:cNvGraphicFramePr>
          <p:nvPr/>
        </p:nvGraphicFramePr>
        <p:xfrm>
          <a:off x="395536" y="1268760"/>
          <a:ext cx="2867025" cy="1905000"/>
        </p:xfrm>
        <a:graphic>
          <a:graphicData uri="http://schemas.openxmlformats.org/presentationml/2006/ole">
            <mc:AlternateContent xmlns:mc="http://schemas.openxmlformats.org/markup-compatibility/2006">
              <mc:Choice xmlns:v="urn:schemas-microsoft-com:vml" Requires="v">
                <p:oleObj spid="_x0000_s63530" name="Диаграмма" r:id="rId3" imgW="2866992" imgH="1904969" progId="MSGraph.Chart.8">
                  <p:embed/>
                </p:oleObj>
              </mc:Choice>
              <mc:Fallback>
                <p:oleObj name="Диаграмма" r:id="rId3" imgW="2866992" imgH="1904969" progId="MSGraph.Char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268760"/>
                        <a:ext cx="286702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89" name="Object 1"/>
          <p:cNvGraphicFramePr>
            <a:graphicFrameLocks noChangeAspect="1"/>
          </p:cNvGraphicFramePr>
          <p:nvPr/>
        </p:nvGraphicFramePr>
        <p:xfrm>
          <a:off x="5220072" y="1340768"/>
          <a:ext cx="2867025" cy="1905000"/>
        </p:xfrm>
        <a:graphic>
          <a:graphicData uri="http://schemas.openxmlformats.org/presentationml/2006/ole">
            <mc:AlternateContent xmlns:mc="http://schemas.openxmlformats.org/markup-compatibility/2006">
              <mc:Choice xmlns:v="urn:schemas-microsoft-com:vml" Requires="v">
                <p:oleObj spid="_x0000_s63531" name="Диаграмма" r:id="rId5" imgW="2866992" imgH="1904969" progId="MSGraph.Chart.8">
                  <p:embed/>
                </p:oleObj>
              </mc:Choice>
              <mc:Fallback>
                <p:oleObj name="Диаграмма" r:id="rId5" imgW="2866992" imgH="1904969" progId="MSGraph.Chart.8">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1340768"/>
                        <a:ext cx="286702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1" name="Rectangle 3"/>
          <p:cNvSpPr>
            <a:spLocks noChangeArrowheads="1"/>
          </p:cNvSpPr>
          <p:nvPr/>
        </p:nvSpPr>
        <p:spPr bwMode="auto">
          <a:xfrm>
            <a:off x="0" y="-1340067"/>
            <a:ext cx="5415647" cy="3137340"/>
          </a:xfrm>
          <a:prstGeom prst="rect">
            <a:avLst/>
          </a:prstGeom>
          <a:noFill/>
          <a:ln w="9525">
            <a:noFill/>
            <a:miter lim="800000"/>
            <a:headEnd/>
            <a:tailEnd/>
          </a:ln>
          <a:effectLst/>
        </p:spPr>
        <p:txBody>
          <a:bodyPr vert="horz" wrap="none" lIns="91440" tIns="45720" rIns="612582" bIns="18091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u="sng"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u="sng"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u="sng"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u="sng"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Показатели</a:t>
            </a:r>
            <a:r>
              <a:rPr kumimoji="0" lang="ru-RU" sz="12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до внедрения проекта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3493" name="Object 5"/>
          <p:cNvGraphicFramePr>
            <a:graphicFrameLocks noChangeAspect="1"/>
          </p:cNvGraphicFramePr>
          <p:nvPr/>
        </p:nvGraphicFramePr>
        <p:xfrm>
          <a:off x="323528" y="3717032"/>
          <a:ext cx="2867025" cy="1905000"/>
        </p:xfrm>
        <a:graphic>
          <a:graphicData uri="http://schemas.openxmlformats.org/presentationml/2006/ole">
            <mc:AlternateContent xmlns:mc="http://schemas.openxmlformats.org/markup-compatibility/2006">
              <mc:Choice xmlns:v="urn:schemas-microsoft-com:vml" Requires="v">
                <p:oleObj spid="_x0000_s63532" name="Диаграмма" r:id="rId7" imgW="2866992" imgH="1904969" progId="MSGraph.Chart.8">
                  <p:embed/>
                </p:oleObj>
              </mc:Choice>
              <mc:Fallback>
                <p:oleObj name="Диаграмма" r:id="rId7" imgW="2866992" imgH="1904969" progId="MSGraph.Chart.8">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3717032"/>
                        <a:ext cx="286702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2" name="Object 4"/>
          <p:cNvGraphicFramePr>
            <a:graphicFrameLocks noChangeAspect="1"/>
          </p:cNvGraphicFramePr>
          <p:nvPr/>
        </p:nvGraphicFramePr>
        <p:xfrm>
          <a:off x="5292080" y="3717032"/>
          <a:ext cx="2867025" cy="1905000"/>
        </p:xfrm>
        <a:graphic>
          <a:graphicData uri="http://schemas.openxmlformats.org/presentationml/2006/ole">
            <mc:AlternateContent xmlns:mc="http://schemas.openxmlformats.org/markup-compatibility/2006">
              <mc:Choice xmlns:v="urn:schemas-microsoft-com:vml" Requires="v">
                <p:oleObj spid="_x0000_s63533" name="Диаграмма" r:id="rId9" imgW="2866992" imgH="1904969" progId="MSGraph.Chart.8">
                  <p:embed/>
                </p:oleObj>
              </mc:Choice>
              <mc:Fallback>
                <p:oleObj name="Диаграмма" r:id="rId9" imgW="2866992" imgH="1904969" progId="MSGraph.Chart.8">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2080" y="3717032"/>
                        <a:ext cx="286702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4" name="Rectangle 6"/>
          <p:cNvSpPr>
            <a:spLocks noChangeArrowheads="1"/>
          </p:cNvSpPr>
          <p:nvPr/>
        </p:nvSpPr>
        <p:spPr bwMode="auto">
          <a:xfrm>
            <a:off x="0" y="-3433934"/>
            <a:ext cx="5381538" cy="732508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Показатели </a:t>
            </a:r>
            <a:r>
              <a:rPr lang="ru-RU" sz="1200" b="1" dirty="0" smtClean="0">
                <a:latin typeface="Times New Roman" pitchFamily="18" charset="0"/>
                <a:ea typeface="Times New Roman" pitchFamily="18" charset="0"/>
                <a:cs typeface="Times New Roman" pitchFamily="18" charset="0"/>
              </a:rPr>
              <a:t> после внедрения проекта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5" name="Rectangle 7"/>
          <p:cNvSpPr>
            <a:spLocks noChangeArrowheads="1"/>
          </p:cNvSpPr>
          <p:nvPr/>
        </p:nvSpPr>
        <p:spPr bwMode="auto">
          <a:xfrm>
            <a:off x="323528" y="2940332"/>
            <a:ext cx="792088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 2.4</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Сравнительный анализ экспериментальных данных по методике "Угадай, что в ящике" Э.А. Баранова </a:t>
            </a:r>
            <a:r>
              <a:rPr lang="ru-RU" sz="1200" b="1" dirty="0">
                <a:latin typeface="Times New Roman" pitchFamily="18" charset="0"/>
                <a:ea typeface="Times New Roman" pitchFamily="18" charset="0"/>
                <a:cs typeface="Times New Roman" pitchFamily="18" charset="0"/>
              </a:rPr>
              <a:t> </a:t>
            </a:r>
            <a:r>
              <a:rPr lang="ru-RU" sz="1200" b="1" dirty="0" smtClean="0">
                <a:latin typeface="Times New Roman" pitchFamily="18" charset="0"/>
                <a:ea typeface="Times New Roman" pitchFamily="18" charset="0"/>
                <a:cs typeface="Times New Roman" pitchFamily="18" charset="0"/>
              </a:rPr>
              <a:t>до и после внедрения проекта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179512" y="1988840"/>
            <a:ext cx="8424936" cy="409342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lang="ru-RU" sz="1300" kern="1300" dirty="0" smtClean="0">
                <a:solidFill>
                  <a:schemeClr val="tx1"/>
                </a:solidFill>
                <a:latin typeface="Times New Roman" pitchFamily="18" charset="0"/>
                <a:ea typeface="Times New Roman" pitchFamily="18" charset="0"/>
                <a:cs typeface="Times New Roman" pitchFamily="18" charset="0"/>
              </a:rPr>
              <a:t>Внедрение данного метода</a:t>
            </a:r>
            <a:r>
              <a:rPr kumimoji="0" lang="ru-RU" sz="1300" b="0" i="0" u="none" strike="noStrike" kern="1300" cap="none" normalizeH="0" dirty="0" smtClean="0">
                <a:ln>
                  <a:noFill/>
                </a:ln>
                <a:solidFill>
                  <a:schemeClr val="tx1"/>
                </a:solidFill>
                <a:effectLst/>
                <a:latin typeface="Times New Roman" pitchFamily="18" charset="0"/>
                <a:ea typeface="Times New Roman" pitchFamily="18" charset="0"/>
                <a:cs typeface="Times New Roman" pitchFamily="18" charset="0"/>
              </a:rPr>
              <a:t> было посвящено проблеме развития</a:t>
            </a:r>
            <a:r>
              <a:rPr kumimoji="0" lang="ru-RU" sz="1300" b="0" i="0" u="none" strike="noStrike" kern="1300"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300" b="0" i="0" u="none" strike="noStrike" kern="1300" cap="none" normalizeH="0" dirty="0" smtClean="0">
                <a:ln>
                  <a:noFill/>
                </a:ln>
                <a:solidFill>
                  <a:schemeClr val="tx1"/>
                </a:solidFill>
                <a:effectLst/>
                <a:latin typeface="Times New Roman" pitchFamily="18" charset="0"/>
                <a:ea typeface="Times New Roman" pitchFamily="18" charset="0"/>
                <a:cs typeface="Times New Roman" pitchFamily="18" charset="0"/>
              </a:rPr>
              <a:t>познавательной активности детей дошкольного возраста. На основе нашего анализа по данной проблеме нами было  проведено исследование на базе МДОУ    « Детский сад №21  « Умка» Боровского района Калужской области.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300" b="0" i="0" u="none" strike="noStrike" kern="1300" cap="none" normalizeH="0" dirty="0" smtClean="0">
                <a:ln>
                  <a:noFill/>
                </a:ln>
                <a:solidFill>
                  <a:schemeClr val="tx1"/>
                </a:solidFill>
                <a:effectLst/>
                <a:latin typeface="Times New Roman" pitchFamily="18" charset="0"/>
                <a:ea typeface="Times New Roman" pitchFamily="18" charset="0"/>
                <a:cs typeface="Times New Roman" pitchFamily="18" charset="0"/>
              </a:rPr>
              <a:t>Изучив научную и методическую  литературу, мы выбрали проектный метод, как  метод  интеграции образовательных областей . Мы разработали и внедрили  проект  «Осенние, зимние, весенние явления неживой природы» для детей подготовительной  группы. Проект, включил в себя, совокупность наглядных, практических и игровых методов.  Для развития познавательной активности была разработана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300" b="0" i="0" u="none" strike="noStrike" kern="1300" cap="none" normalizeH="0" dirty="0" smtClean="0">
                <a:ln>
                  <a:noFill/>
                </a:ln>
                <a:solidFill>
                  <a:schemeClr val="tx1"/>
                </a:solidFill>
                <a:effectLst/>
                <a:latin typeface="Times New Roman" pitchFamily="18" charset="0"/>
                <a:ea typeface="Times New Roman" pitchFamily="18" charset="0"/>
                <a:cs typeface="Times New Roman" pitchFamily="18" charset="0"/>
              </a:rPr>
              <a:t>картотека бесед ( см. Приложение 3),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300" b="0" i="0" u="none" strike="noStrike" kern="1300" cap="none" normalizeH="0" dirty="0" smtClean="0">
                <a:ln>
                  <a:noFill/>
                </a:ln>
                <a:solidFill>
                  <a:schemeClr val="tx1"/>
                </a:solidFill>
                <a:effectLst/>
                <a:latin typeface="Times New Roman" pitchFamily="18" charset="0"/>
                <a:ea typeface="Times New Roman" pitchFamily="18" charset="0"/>
                <a:cs typeface="Times New Roman" pitchFamily="18" charset="0"/>
              </a:rPr>
              <a:t>картотека   наблюдений( см. Приложение 4),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300" b="0" i="0" u="none" strike="noStrike" kern="1300" cap="none" normalizeH="0" dirty="0" smtClean="0">
                <a:ln>
                  <a:noFill/>
                </a:ln>
                <a:solidFill>
                  <a:schemeClr val="tx1"/>
                </a:solidFill>
                <a:effectLst/>
                <a:latin typeface="Times New Roman" pitchFamily="18" charset="0"/>
                <a:ea typeface="Times New Roman" pitchFamily="18" charset="0"/>
                <a:cs typeface="Times New Roman" pitchFamily="18" charset="0"/>
              </a:rPr>
              <a:t>картотека опытов( см. Приложение 5).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300" b="0" i="0" u="none" strike="noStrike" kern="1300" cap="none" normalizeH="0" dirty="0" smtClean="0">
                <a:ln>
                  <a:noFill/>
                </a:ln>
                <a:solidFill>
                  <a:schemeClr val="tx1"/>
                </a:solidFill>
                <a:effectLst/>
                <a:latin typeface="Times New Roman" pitchFamily="18" charset="0"/>
                <a:ea typeface="Times New Roman" pitchFamily="18" charset="0"/>
                <a:cs typeface="Times New Roman" pitchFamily="18" charset="0"/>
              </a:rPr>
              <a:t>В работе с детьми использовались  игры, чтение художественной и научной литературы,  рисование,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300" b="0" i="0" u="none" strike="noStrike" kern="1300" cap="none" normalizeH="0" dirty="0" smtClean="0">
                <a:ln>
                  <a:noFill/>
                </a:ln>
                <a:solidFill>
                  <a:schemeClr val="tx1"/>
                </a:solidFill>
                <a:effectLst/>
                <a:latin typeface="Times New Roman" pitchFamily="18" charset="0"/>
                <a:ea typeface="Times New Roman" pitchFamily="18" charset="0"/>
                <a:cs typeface="Times New Roman" pitchFamily="18" charset="0"/>
              </a:rPr>
              <a:t> лепка, аппликация, интегрированные занятия( см. Приложение 6).</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300" b="0" i="0" u="none" strike="noStrike" kern="1300" cap="none" normalizeH="0" dirty="0" smtClean="0">
                <a:ln>
                  <a:noFill/>
                </a:ln>
                <a:solidFill>
                  <a:schemeClr val="tx1"/>
                </a:solidFill>
                <a:effectLst/>
                <a:latin typeface="Times New Roman" pitchFamily="18" charset="0"/>
                <a:ea typeface="Times New Roman" pitchFamily="18" charset="0"/>
                <a:cs typeface="Times New Roman" pitchFamily="18" charset="0"/>
              </a:rPr>
              <a:t>Для родителей проводились консультации (см. Приложение 8) .				 Мы выяснили, детское экспериментирование является особой формой познавательной активности, в которой дети могут проявить свои знания, подтвердить свои гипотезы и догадки. Использование проектного  метода явилось  эффективным и необходимым методом  для развития у дошкольников познавательной активности, увеличения объема знаний, умений и навыков, формированию  систему  знаний о явлениях неживой природы, об опасностях которые могут их подстерегать во время гололеда, грозы , чем опасна молния и как себя нужно вести, как явления в неживой природе влияют на живую природу. У дошкольников появилась потребность к активной деятельности по познанию окружающей среды</a:t>
            </a:r>
            <a:r>
              <a:rPr kumimoji="0" lang="ru-RU" sz="1300" b="0" i="0" u="none" strike="noStrike" kern="1300" cap="none" normalizeH="0" dirty="0" smtClean="0">
                <a:ln>
                  <a:noFill/>
                </a:ln>
                <a:solidFill>
                  <a:schemeClr val="tx1"/>
                </a:solidFill>
                <a:effectLst/>
                <a:latin typeface="Times New Roman" pitchFamily="18" charset="0"/>
                <a:cs typeface="Times New Roman" pitchFamily="18" charset="0"/>
              </a:rPr>
              <a:t> .</a:t>
            </a:r>
          </a:p>
        </p:txBody>
      </p:sp>
      <p:sp>
        <p:nvSpPr>
          <p:cNvPr id="7" name="TextBox 6"/>
          <p:cNvSpPr txBox="1"/>
          <p:nvPr/>
        </p:nvSpPr>
        <p:spPr>
          <a:xfrm>
            <a:off x="1907704" y="404664"/>
            <a:ext cx="496855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000" b="1" dirty="0" smtClean="0">
                <a:solidFill>
                  <a:srgbClr val="FF0000"/>
                </a:solidFill>
                <a:latin typeface="Times New Roman" pitchFamily="18" charset="0"/>
                <a:cs typeface="Times New Roman" pitchFamily="18" charset="0"/>
              </a:rPr>
              <a:t>Обобщение – вывод:</a:t>
            </a:r>
            <a:endParaRPr lang="ru-RU" sz="2000" b="1" dirty="0">
              <a:solidFill>
                <a:srgbClr val="FF0000"/>
              </a:solidFill>
              <a:latin typeface="Times New Roman" pitchFamily="18" charset="0"/>
              <a:cs typeface="Times New Roman" pitchFamily="18" charset="0"/>
            </a:endParaRPr>
          </a:p>
        </p:txBody>
      </p:sp>
      <p:sp>
        <p:nvSpPr>
          <p:cNvPr id="9" name="Стрелка вниз 8"/>
          <p:cNvSpPr/>
          <p:nvPr/>
        </p:nvSpPr>
        <p:spPr>
          <a:xfrm>
            <a:off x="3923928" y="908720"/>
            <a:ext cx="1080120" cy="93610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9261" y="116632"/>
            <a:ext cx="6003887" cy="5847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fontAlgn="auto">
              <a:spcBef>
                <a:spcPts val="0"/>
              </a:spcBef>
              <a:spcAft>
                <a:spcPts val="0"/>
              </a:spcAft>
              <a:defRPr/>
            </a:pPr>
            <a:r>
              <a:rPr lang="ru-RU" sz="2000" b="1" dirty="0" smtClean="0">
                <a:ln>
                  <a:solidFill>
                    <a:schemeClr val="tx1">
                      <a:lumMod val="50000"/>
                    </a:schemeClr>
                  </a:solidFill>
                </a:ln>
                <a:solidFill>
                  <a:srgbClr val="FF0000"/>
                </a:solidFill>
                <a:effectLst>
                  <a:glow rad="228600">
                    <a:schemeClr val="accent4">
                      <a:satMod val="175000"/>
                      <a:alpha val="40000"/>
                    </a:schemeClr>
                  </a:glow>
                </a:effectLst>
                <a:latin typeface="Times New Roman" pitchFamily="18" charset="0"/>
                <a:cs typeface="Times New Roman" pitchFamily="18" charset="0"/>
              </a:rPr>
              <a:t>Рекомендации педагогам по работе над проектом</a:t>
            </a:r>
            <a:r>
              <a:rPr lang="ru-RU" sz="3200" b="1" dirty="0" smtClean="0">
                <a:ln>
                  <a:solidFill>
                    <a:schemeClr val="tx1">
                      <a:lumMod val="50000"/>
                    </a:schemeClr>
                  </a:solidFill>
                </a:ln>
                <a:solidFill>
                  <a:srgbClr val="00B0F0"/>
                </a:solidFill>
                <a:effectLst>
                  <a:glow rad="228600">
                    <a:schemeClr val="accent4">
                      <a:satMod val="175000"/>
                      <a:alpha val="40000"/>
                    </a:schemeClr>
                  </a:glow>
                </a:effectLst>
                <a:latin typeface="+mj-lt"/>
                <a:cs typeface="+mn-cs"/>
              </a:rPr>
              <a:t>.</a:t>
            </a:r>
            <a:endParaRPr lang="ru-RU" sz="3200" b="1" dirty="0">
              <a:ln>
                <a:solidFill>
                  <a:schemeClr val="tx1">
                    <a:lumMod val="50000"/>
                  </a:schemeClr>
                </a:solidFill>
              </a:ln>
              <a:solidFill>
                <a:srgbClr val="00B0F0"/>
              </a:solidFill>
              <a:effectLst>
                <a:glow rad="228600">
                  <a:schemeClr val="accent4">
                    <a:satMod val="175000"/>
                    <a:alpha val="40000"/>
                  </a:schemeClr>
                </a:glow>
              </a:effectLst>
              <a:latin typeface="+mj-lt"/>
              <a:cs typeface="+mn-cs"/>
            </a:endParaRPr>
          </a:p>
        </p:txBody>
      </p:sp>
      <p:sp>
        <p:nvSpPr>
          <p:cNvPr id="3" name="Прямоугольник 2"/>
          <p:cNvSpPr/>
          <p:nvPr/>
        </p:nvSpPr>
        <p:spPr>
          <a:xfrm>
            <a:off x="179512" y="2276871"/>
            <a:ext cx="8640960" cy="38164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auto">
              <a:spcBef>
                <a:spcPts val="0"/>
              </a:spcBef>
              <a:spcAft>
                <a:spcPts val="0"/>
              </a:spcAft>
              <a:defRPr/>
            </a:pPr>
            <a:r>
              <a:rPr lang="ru-RU" dirty="0"/>
              <a:t>1</a:t>
            </a:r>
            <a:r>
              <a:rPr lang="ru-RU" sz="1400" dirty="0">
                <a:latin typeface="Times New Roman" pitchFamily="18" charset="0"/>
                <a:cs typeface="Times New Roman" pitchFamily="18" charset="0"/>
              </a:rPr>
              <a:t>. Глубоко </a:t>
            </a:r>
            <a:r>
              <a:rPr lang="ru-RU" sz="1400" dirty="0" smtClean="0">
                <a:latin typeface="Times New Roman" pitchFamily="18" charset="0"/>
                <a:cs typeface="Times New Roman" pitchFamily="18" charset="0"/>
              </a:rPr>
              <a:t> изучите </a:t>
            </a:r>
            <a:r>
              <a:rPr lang="ru-RU" sz="1400" dirty="0">
                <a:latin typeface="Times New Roman" pitchFamily="18" charset="0"/>
                <a:cs typeface="Times New Roman" pitchFamily="18" charset="0"/>
              </a:rPr>
              <a:t>тематику проекта.</a:t>
            </a:r>
          </a:p>
          <a:p>
            <a:pPr algn="just" fontAlgn="auto">
              <a:spcBef>
                <a:spcPts val="0"/>
              </a:spcBef>
              <a:spcAft>
                <a:spcPts val="0"/>
              </a:spcAft>
              <a:defRPr/>
            </a:pPr>
            <a:r>
              <a:rPr lang="ru-RU" sz="1400" dirty="0">
                <a:latin typeface="Times New Roman" pitchFamily="18" charset="0"/>
                <a:cs typeface="Times New Roman" pitchFamily="18" charset="0"/>
              </a:rPr>
              <a:t>2. При составлении совместного плана работы с детьми над проектом поддерживать детскую инициативу.</a:t>
            </a:r>
          </a:p>
          <a:p>
            <a:pPr algn="just" fontAlgn="auto">
              <a:spcBef>
                <a:spcPts val="0"/>
              </a:spcBef>
              <a:spcAft>
                <a:spcPts val="0"/>
              </a:spcAft>
              <a:defRPr/>
            </a:pPr>
            <a:r>
              <a:rPr lang="ru-RU" sz="1400" dirty="0">
                <a:latin typeface="Times New Roman" pitchFamily="18" charset="0"/>
                <a:cs typeface="Times New Roman" pitchFamily="18" charset="0"/>
              </a:rPr>
              <a:t>3. Заинтересовать каждого ребенка тематикой проекта, </a:t>
            </a:r>
            <a:r>
              <a:rPr lang="ru-RU" sz="1400" dirty="0" smtClean="0">
                <a:latin typeface="Times New Roman" pitchFamily="18" charset="0"/>
                <a:cs typeface="Times New Roman" pitchFamily="18" charset="0"/>
              </a:rPr>
              <a:t>поддерживать </a:t>
            </a:r>
            <a:r>
              <a:rPr lang="ru-RU" sz="1400" dirty="0">
                <a:latin typeface="Times New Roman" pitchFamily="18" charset="0"/>
                <a:cs typeface="Times New Roman" pitchFamily="18" charset="0"/>
              </a:rPr>
              <a:t>его любознательность и устойчивый интерес к </a:t>
            </a:r>
            <a:r>
              <a:rPr lang="ru-RU" sz="1400" dirty="0" smtClean="0">
                <a:latin typeface="Times New Roman" pitchFamily="18" charset="0"/>
                <a:cs typeface="Times New Roman" pitchFamily="18" charset="0"/>
              </a:rPr>
              <a:t>проблеме</a:t>
            </a:r>
            <a:r>
              <a:rPr lang="ru-RU" sz="1400" dirty="0">
                <a:latin typeface="Times New Roman" pitchFamily="18" charset="0"/>
                <a:cs typeface="Times New Roman" pitchFamily="18" charset="0"/>
              </a:rPr>
              <a:t>.</a:t>
            </a:r>
          </a:p>
          <a:p>
            <a:pPr algn="just" fontAlgn="auto">
              <a:spcBef>
                <a:spcPts val="0"/>
              </a:spcBef>
              <a:spcAft>
                <a:spcPts val="0"/>
              </a:spcAft>
              <a:defRPr/>
            </a:pPr>
            <a:r>
              <a:rPr lang="ru-RU" sz="1400" dirty="0">
                <a:latin typeface="Times New Roman" pitchFamily="18" charset="0"/>
                <a:cs typeface="Times New Roman" pitchFamily="18" charset="0"/>
              </a:rPr>
              <a:t>4. Создавать игровую мотивацию, опираясь на интересы </a:t>
            </a:r>
            <a:r>
              <a:rPr lang="ru-RU" sz="1400" dirty="0" smtClean="0">
                <a:latin typeface="Times New Roman" pitchFamily="18" charset="0"/>
                <a:cs typeface="Times New Roman" pitchFamily="18" charset="0"/>
              </a:rPr>
              <a:t>детей </a:t>
            </a:r>
            <a:r>
              <a:rPr lang="ru-RU" sz="1400" dirty="0">
                <a:latin typeface="Times New Roman" pitchFamily="18" charset="0"/>
                <a:cs typeface="Times New Roman" pitchFamily="18" charset="0"/>
              </a:rPr>
              <a:t>и их эмоциональный отклик.</a:t>
            </a:r>
          </a:p>
          <a:p>
            <a:pPr algn="just" fontAlgn="auto">
              <a:spcBef>
                <a:spcPts val="0"/>
              </a:spcBef>
              <a:spcAft>
                <a:spcPts val="0"/>
              </a:spcAft>
              <a:defRPr/>
            </a:pPr>
            <a:r>
              <a:rPr lang="ru-RU" sz="1400" dirty="0">
                <a:latin typeface="Times New Roman" pitchFamily="18" charset="0"/>
                <a:cs typeface="Times New Roman" pitchFamily="18" charset="0"/>
              </a:rPr>
              <a:t>5. Вводить детей в проблемную ситуацию, доступную для их понимания и с опорой на детский личный опыт.</a:t>
            </a:r>
          </a:p>
          <a:p>
            <a:pPr algn="just" fontAlgn="auto">
              <a:spcBef>
                <a:spcPts val="0"/>
              </a:spcBef>
              <a:spcAft>
                <a:spcPts val="0"/>
              </a:spcAft>
              <a:defRPr/>
            </a:pPr>
            <a:r>
              <a:rPr lang="ru-RU" sz="1400" dirty="0">
                <a:latin typeface="Times New Roman" pitchFamily="18" charset="0"/>
                <a:cs typeface="Times New Roman" pitchFamily="18" charset="0"/>
              </a:rPr>
              <a:t>6. Тактично рассматривать все предложенные детьми вари­анты решения проблемы: ребенок должен иметь право на </a:t>
            </a:r>
            <a:r>
              <a:rPr lang="ru-RU" sz="1400" dirty="0" smtClean="0">
                <a:latin typeface="Times New Roman" pitchFamily="18" charset="0"/>
                <a:cs typeface="Times New Roman" pitchFamily="18" charset="0"/>
              </a:rPr>
              <a:t>ошибку </a:t>
            </a:r>
            <a:r>
              <a:rPr lang="ru-RU" sz="1400" dirty="0">
                <a:latin typeface="Times New Roman" pitchFamily="18" charset="0"/>
                <a:cs typeface="Times New Roman" pitchFamily="18" charset="0"/>
              </a:rPr>
              <a:t>и не бояться высказываться.</a:t>
            </a:r>
          </a:p>
          <a:p>
            <a:pPr algn="just" fontAlgn="auto">
              <a:spcBef>
                <a:spcPts val="0"/>
              </a:spcBef>
              <a:spcAft>
                <a:spcPts val="0"/>
              </a:spcAft>
              <a:defRPr/>
            </a:pPr>
            <a:r>
              <a:rPr lang="ru-RU" sz="1400" dirty="0">
                <a:latin typeface="Times New Roman" pitchFamily="18" charset="0"/>
                <a:cs typeface="Times New Roman" pitchFamily="18" charset="0"/>
              </a:rPr>
              <a:t>7. Соблюдать принцип последовательности и регулярности в работе над проектом.</a:t>
            </a:r>
          </a:p>
          <a:p>
            <a:pPr algn="just" fontAlgn="auto">
              <a:spcBef>
                <a:spcPts val="0"/>
              </a:spcBef>
              <a:spcAft>
                <a:spcPts val="0"/>
              </a:spcAft>
              <a:defRPr/>
            </a:pPr>
            <a:r>
              <a:rPr lang="ru-RU" sz="1400" dirty="0">
                <a:latin typeface="Times New Roman" pitchFamily="18" charset="0"/>
                <a:cs typeface="Times New Roman" pitchFamily="18" charset="0"/>
              </a:rPr>
              <a:t>8. В ходе работы над проектом создавать атмосферу </a:t>
            </a:r>
            <a:r>
              <a:rPr lang="ru-RU" sz="1400" dirty="0" smtClean="0">
                <a:latin typeface="Times New Roman" pitchFamily="18" charset="0"/>
                <a:cs typeface="Times New Roman" pitchFamily="18" charset="0"/>
              </a:rPr>
              <a:t>сотворчества </a:t>
            </a:r>
            <a:r>
              <a:rPr lang="ru-RU" sz="1400" dirty="0">
                <a:latin typeface="Times New Roman" pitchFamily="18" charset="0"/>
                <a:cs typeface="Times New Roman" pitchFamily="18" charset="0"/>
              </a:rPr>
              <a:t>с ребенком, используя индивидуальный подход.</a:t>
            </a:r>
          </a:p>
          <a:p>
            <a:pPr algn="just" fontAlgn="auto">
              <a:spcBef>
                <a:spcPts val="0"/>
              </a:spcBef>
              <a:spcAft>
                <a:spcPts val="0"/>
              </a:spcAft>
              <a:defRPr/>
            </a:pPr>
            <a:r>
              <a:rPr lang="ru-RU" sz="1400" dirty="0">
                <a:latin typeface="Times New Roman" pitchFamily="18" charset="0"/>
                <a:cs typeface="Times New Roman" pitchFamily="18" charset="0"/>
              </a:rPr>
              <a:t>9. Развивать творческое воображение и фантазию детей.</a:t>
            </a:r>
          </a:p>
          <a:p>
            <a:pPr algn="just" fontAlgn="auto">
              <a:spcBef>
                <a:spcPts val="0"/>
              </a:spcBef>
              <a:spcAft>
                <a:spcPts val="0"/>
              </a:spcAft>
              <a:defRPr/>
            </a:pPr>
            <a:r>
              <a:rPr lang="ru-RU" sz="1400" dirty="0">
                <a:latin typeface="Times New Roman" pitchFamily="18" charset="0"/>
                <a:cs typeface="Times New Roman" pitchFamily="18" charset="0"/>
              </a:rPr>
              <a:t>10. Творчески подходить к реализации проекта; ориентиро­вать детей на использование накопленных наблюдений, знаний, впечатлений.</a:t>
            </a:r>
          </a:p>
          <a:p>
            <a:pPr algn="just" fontAlgn="auto">
              <a:spcBef>
                <a:spcPts val="0"/>
              </a:spcBef>
              <a:spcAft>
                <a:spcPts val="0"/>
              </a:spcAft>
              <a:defRPr/>
            </a:pPr>
            <a:r>
              <a:rPr lang="ru-RU" sz="1400" dirty="0">
                <a:latin typeface="Times New Roman" pitchFamily="18" charset="0"/>
                <a:cs typeface="Times New Roman" pitchFamily="18" charset="0"/>
              </a:rPr>
              <a:t>11. Ненавязчиво вовлекать родителей в совместную работу над проектом, создавая радостную атмосферу совместного с ребенком творчества.</a:t>
            </a:r>
          </a:p>
          <a:p>
            <a:pPr algn="just" fontAlgn="auto">
              <a:spcBef>
                <a:spcPts val="0"/>
              </a:spcBef>
              <a:spcAft>
                <a:spcPts val="0"/>
              </a:spcAft>
              <a:defRPr/>
            </a:pPr>
            <a:r>
              <a:rPr lang="ru-RU" sz="1400" dirty="0">
                <a:latin typeface="Times New Roman" pitchFamily="18" charset="0"/>
                <a:cs typeface="Times New Roman" pitchFamily="18" charset="0"/>
              </a:rPr>
              <a:t>	</a:t>
            </a:r>
          </a:p>
        </p:txBody>
      </p:sp>
      <p:sp>
        <p:nvSpPr>
          <p:cNvPr id="5" name="Стрелка вниз 4"/>
          <p:cNvSpPr/>
          <p:nvPr/>
        </p:nvSpPr>
        <p:spPr>
          <a:xfrm>
            <a:off x="3995936" y="836712"/>
            <a:ext cx="1080120" cy="93610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844824"/>
            <a:ext cx="7632848" cy="480131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endParaRPr lang="ru-RU" b="1"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Познавательное развитие по ФГОС предполагает  развития  любознательности и познавательной  активности у дошкольников. Основополагающий принцип современного дошкольного образования – это принцип интеграции образовательных областей. Строя образовательный процесс по принципу интеграции мы развиваем у ребенка  глубокие разносторонние знания, целостное </a:t>
            </a:r>
            <a:r>
              <a:rPr lang="ru-RU" dirty="0" smtClean="0">
                <a:latin typeface="Times New Roman" pitchFamily="18" charset="0"/>
                <a:cs typeface="Times New Roman" pitchFamily="18" charset="0"/>
              </a:rPr>
              <a:t>представление. </a:t>
            </a:r>
            <a:r>
              <a:rPr lang="ru-RU" dirty="0">
                <a:latin typeface="Times New Roman" pitchFamily="18" charset="0"/>
                <a:cs typeface="Times New Roman" pitchFamily="18" charset="0"/>
              </a:rPr>
              <a:t>Перед педагогами стоит задача  разработать целостный интегративный процесс по определенной  тематике. </a:t>
            </a:r>
          </a:p>
          <a:p>
            <a:pPr algn="just"/>
            <a:r>
              <a:rPr lang="ru-RU" dirty="0">
                <a:latin typeface="Times New Roman" pitchFamily="18" charset="0"/>
                <a:cs typeface="Times New Roman" pitchFamily="18" charset="0"/>
              </a:rPr>
              <a:t>В методе проектов интегрируются образовательные области, интегрируются компоненты образовательной деятельности, повышающие мотивацию, формируется познавательный интерес дошкольника. Интегративная деятельность за счет переключения на разнообразные ее виды и компоненты лучше способствует снятию напряжения, перегрузки, утомляемости детей, позволяет создать условия поддержки детской инициативы в различных областях деятельности.</a:t>
            </a:r>
          </a:p>
          <a:p>
            <a:pPr algn="just" fontAlgn="auto">
              <a:spcBef>
                <a:spcPts val="0"/>
              </a:spcBef>
              <a:spcAft>
                <a:spcPts val="0"/>
              </a:spcAft>
              <a:defRPr/>
            </a:pPr>
            <a:endParaRPr lang="ru-RU" dirty="0">
              <a:solidFill>
                <a:srgbClr val="7030A0"/>
              </a:solidFill>
            </a:endParaRPr>
          </a:p>
        </p:txBody>
      </p:sp>
      <p:sp>
        <p:nvSpPr>
          <p:cNvPr id="3" name="TextBox 2"/>
          <p:cNvSpPr txBox="1"/>
          <p:nvPr/>
        </p:nvSpPr>
        <p:spPr>
          <a:xfrm>
            <a:off x="1481719" y="356463"/>
            <a:ext cx="626469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b="1" dirty="0">
                <a:solidFill>
                  <a:srgbClr val="FF0000"/>
                </a:solidFill>
                <a:latin typeface="Times New Roman" pitchFamily="18" charset="0"/>
                <a:cs typeface="Times New Roman" pitchFamily="18" charset="0"/>
              </a:rPr>
              <a:t>Актуальность метода проектной деятельности обусловлена требованиями ФГОС. </a:t>
            </a:r>
          </a:p>
        </p:txBody>
      </p:sp>
    </p:spTree>
    <p:extLst>
      <p:ext uri="{BB962C8B-B14F-4D97-AF65-F5344CB8AC3E}">
        <p14:creationId xmlns:p14="http://schemas.microsoft.com/office/powerpoint/2010/main" val="1415503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1763688" y="692150"/>
            <a:ext cx="5400600"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000" b="1" dirty="0">
                <a:solidFill>
                  <a:srgbClr val="FF0000"/>
                </a:solidFill>
                <a:latin typeface="Times New Roman" pitchFamily="18" charset="0"/>
                <a:cs typeface="Times New Roman" pitchFamily="18" charset="0"/>
              </a:rPr>
              <a:t>Используемая литература</a:t>
            </a:r>
          </a:p>
        </p:txBody>
      </p:sp>
      <p:sp>
        <p:nvSpPr>
          <p:cNvPr id="3" name="TextBox 2"/>
          <p:cNvSpPr txBox="1"/>
          <p:nvPr/>
        </p:nvSpPr>
        <p:spPr>
          <a:xfrm>
            <a:off x="179512" y="1340768"/>
            <a:ext cx="8640959" cy="489364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just"/>
            <a:r>
              <a:rPr lang="ru-RU" sz="1200" dirty="0" smtClean="0">
                <a:latin typeface="Times New Roman" pitchFamily="18" charset="0"/>
                <a:cs typeface="Times New Roman" pitchFamily="18" charset="0"/>
              </a:rPr>
              <a:t>1.Авдеева, Н. Н. Развитие познавательной активности. Его диагностика //            </a:t>
            </a:r>
          </a:p>
          <a:p>
            <a:pPr lvl="1" algn="just"/>
            <a:r>
              <a:rPr lang="ru-RU" sz="1200" dirty="0" smtClean="0">
                <a:latin typeface="Times New Roman" pitchFamily="18" charset="0"/>
                <a:cs typeface="Times New Roman" pitchFamily="18" charset="0"/>
              </a:rPr>
              <a:t> Дошкольное  воспитание. - 2012. - №9. – 26с.	</a:t>
            </a:r>
          </a:p>
          <a:p>
            <a:pPr lvl="1" algn="just"/>
            <a:r>
              <a:rPr lang="ru-RU" sz="1200" dirty="0" smtClean="0">
                <a:latin typeface="Times New Roman" pitchFamily="18" charset="0"/>
                <a:cs typeface="Times New Roman" pitchFamily="18" charset="0"/>
              </a:rPr>
              <a:t>2.Баранова, Э.А. Особенности вопросительной активности дошкольников и младших школьников [Электронный ресурс] </a:t>
            </a:r>
          </a:p>
          <a:p>
            <a:pPr lvl="1" algn="just"/>
            <a:r>
              <a:rPr lang="ru-RU" sz="1200" dirty="0" smtClean="0">
                <a:latin typeface="Times New Roman" pitchFamily="18" charset="0"/>
                <a:cs typeface="Times New Roman" pitchFamily="18" charset="0"/>
              </a:rPr>
              <a:t>// Психологическая наука и образование </a:t>
            </a:r>
            <a:r>
              <a:rPr lang="ru-RU" sz="1200" dirty="0" err="1" smtClean="0">
                <a:latin typeface="Times New Roman" pitchFamily="18" charset="0"/>
                <a:cs typeface="Times New Roman" pitchFamily="18" charset="0"/>
              </a:rPr>
              <a:t>psyedu.ru</a:t>
            </a:r>
            <a:r>
              <a:rPr lang="ru-RU" sz="1200" dirty="0" smtClean="0">
                <a:latin typeface="Times New Roman" pitchFamily="18" charset="0"/>
                <a:cs typeface="Times New Roman" pitchFamily="18" charset="0"/>
              </a:rPr>
              <a:t>. - 2009. - № 2. - Режим доступа: http://psyjournals.ru/psyedu_ru/2009/n2/Baranova2.shtml (дата обращения: 16.01.2015)</a:t>
            </a:r>
          </a:p>
          <a:p>
            <a:pPr lvl="1" algn="just"/>
            <a:r>
              <a:rPr lang="ru-RU" sz="1200" dirty="0" smtClean="0">
                <a:latin typeface="Times New Roman" pitchFamily="18" charset="0"/>
                <a:cs typeface="Times New Roman" pitchFamily="18" charset="0"/>
              </a:rPr>
              <a:t>3.Басов, М.Я. Методика психологических наблюдений над детьми. Изд. 5-е, </a:t>
            </a:r>
            <a:r>
              <a:rPr lang="ru-RU" sz="1200" dirty="0" err="1" smtClean="0">
                <a:latin typeface="Times New Roman" pitchFamily="18" charset="0"/>
                <a:cs typeface="Times New Roman" pitchFamily="18" charset="0"/>
              </a:rPr>
              <a:t>испр</a:t>
            </a:r>
            <a:r>
              <a:rPr lang="ru-RU" sz="1200" dirty="0" smtClean="0">
                <a:latin typeface="Times New Roman" pitchFamily="18" charset="0"/>
                <a:cs typeface="Times New Roman" pitchFamily="18" charset="0"/>
              </a:rPr>
              <a:t>. и доп. М., Педагогика.- 2006. - 316с.</a:t>
            </a:r>
          </a:p>
          <a:p>
            <a:pPr lvl="1" algn="just"/>
            <a:r>
              <a:rPr lang="ru-RU" sz="1200" dirty="0" smtClean="0">
                <a:latin typeface="Times New Roman" pitchFamily="18" charset="0"/>
                <a:cs typeface="Times New Roman" pitchFamily="18" charset="0"/>
              </a:rPr>
              <a:t>4.Веракса,Н.Е., Комаровой, Т.С., Васильевой, М.А. Общеобразовательная программа «От рождения до школы». - М.: Мозаика-Синтез,- 2014. – 523 с.</a:t>
            </a:r>
          </a:p>
          <a:p>
            <a:pPr lvl="1" algn="just"/>
            <a:r>
              <a:rPr lang="ru-RU" sz="1200" dirty="0" smtClean="0">
                <a:latin typeface="Times New Roman" pitchFamily="18" charset="0"/>
                <a:cs typeface="Times New Roman" pitchFamily="18" charset="0"/>
              </a:rPr>
              <a:t>5.Веракса, Н. Е., Веракса, А. Н. Проектная деятельность дошкольников. Пособие для педагогов дошкольных учреждений. – М.: Мозаика-Синтез,- 2014. – 115с.</a:t>
            </a:r>
          </a:p>
          <a:p>
            <a:pPr lvl="1" algn="just"/>
            <a:r>
              <a:rPr lang="ru-RU" sz="1200" dirty="0" smtClean="0">
                <a:latin typeface="Times New Roman" pitchFamily="18" charset="0"/>
                <a:cs typeface="Times New Roman" pitchFamily="18" charset="0"/>
              </a:rPr>
              <a:t>6.Годовикова,Д.Б. Общение и познавательная активность у дошкольников [. - 2004. - № 1. - 14с.      </a:t>
            </a:r>
          </a:p>
          <a:p>
            <a:pPr lvl="1" algn="just"/>
            <a:r>
              <a:rPr lang="ru-RU" sz="1200" dirty="0" smtClean="0">
                <a:latin typeface="Times New Roman" pitchFamily="18" charset="0"/>
                <a:cs typeface="Times New Roman" pitchFamily="18" charset="0"/>
              </a:rPr>
              <a:t>7.Дыбина, О. В. Неизвестное рядом. Занимательные опыты и эксперименты для дошкольников, М.- 2002. – 192с.</a:t>
            </a:r>
          </a:p>
          <a:p>
            <a:pPr lvl="1" algn="just"/>
            <a:r>
              <a:rPr lang="ru-RU" sz="1200" dirty="0" smtClean="0">
                <a:latin typeface="Times New Roman" pitchFamily="18" charset="0"/>
                <a:cs typeface="Times New Roman" pitchFamily="18" charset="0"/>
              </a:rPr>
              <a:t>8.Занков, Л.В. Обучение и развитие. – М.: Логос, -2005. – 197 с.</a:t>
            </a:r>
          </a:p>
          <a:p>
            <a:pPr lvl="1" algn="just"/>
            <a:r>
              <a:rPr lang="ru-RU" sz="1200" dirty="0" smtClean="0">
                <a:latin typeface="Times New Roman" pitchFamily="18" charset="0"/>
                <a:cs typeface="Times New Roman" pitchFamily="18" charset="0"/>
              </a:rPr>
              <a:t>прикладной психологии. – 2003. - № 2. – 234 с.</a:t>
            </a:r>
          </a:p>
          <a:p>
            <a:pPr lvl="1" algn="just"/>
            <a:r>
              <a:rPr lang="ru-RU" sz="1200" dirty="0" smtClean="0">
                <a:latin typeface="Times New Roman" pitchFamily="18" charset="0"/>
                <a:cs typeface="Times New Roman" pitchFamily="18" charset="0"/>
              </a:rPr>
              <a:t>9.Поддьяков, Н.Н. Сенсация: открытие новой ведущей деятельности// педагогический вестник.-2007.-№1.-213с.</a:t>
            </a:r>
          </a:p>
          <a:p>
            <a:pPr lvl="1" algn="just"/>
            <a:r>
              <a:rPr lang="ru-RU" sz="1200" dirty="0" smtClean="0">
                <a:latin typeface="Times New Roman" pitchFamily="18" charset="0"/>
                <a:cs typeface="Times New Roman" pitchFamily="18" charset="0"/>
              </a:rPr>
              <a:t>10.Сергиенко, Е.А. Раннее когнитивное развитие: Новый взгляд. - М.: Из-во «Институт психологии РАН».-2006.-464с.</a:t>
            </a:r>
          </a:p>
          <a:p>
            <a:pPr lvl="1" algn="just"/>
            <a:r>
              <a:rPr lang="ru-RU" sz="1200" dirty="0" smtClean="0">
                <a:latin typeface="Times New Roman" pitchFamily="18" charset="0"/>
                <a:cs typeface="Times New Roman" pitchFamily="18" charset="0"/>
              </a:rPr>
              <a:t>11.Формирование познавательной активности дошкольников: Сборник научных  трудов. – Шадринск, -2002.- 34с.</a:t>
            </a:r>
          </a:p>
          <a:p>
            <a:pPr lvl="1" algn="just"/>
            <a:r>
              <a:rPr lang="ru-RU" sz="1200" dirty="0" smtClean="0">
                <a:latin typeface="Times New Roman" pitchFamily="18" charset="0"/>
                <a:cs typeface="Times New Roman" pitchFamily="18" charset="0"/>
              </a:rPr>
              <a:t>12.Экспериментальное исследование познавательной мотивации дошкольников// Вопросы психологии. – 2002. - №11.-23с.</a:t>
            </a:r>
          </a:p>
          <a:p>
            <a:pPr lvl="1" algn="just"/>
            <a:r>
              <a:rPr lang="ru-RU" sz="1200" dirty="0" smtClean="0">
                <a:latin typeface="Times New Roman" pitchFamily="18" charset="0"/>
                <a:cs typeface="Times New Roman" pitchFamily="18" charset="0"/>
              </a:rPr>
              <a:t>13.«Дошкольное воспитание» (№4/1991; 11/1993; №2/1995; №6/1998;№2/ 2002);</a:t>
            </a:r>
          </a:p>
          <a:p>
            <a:pPr lvl="1" algn="just"/>
            <a:r>
              <a:rPr lang="ru-RU" sz="1200" dirty="0" smtClean="0">
                <a:latin typeface="Times New Roman" pitchFamily="18" charset="0"/>
                <a:cs typeface="Times New Roman" pitchFamily="18" charset="0"/>
              </a:rPr>
              <a:t>14.«Детский сад: теория и практика» (№7/ 2011; №3/2012; №10/2013; №1/2014);</a:t>
            </a:r>
          </a:p>
          <a:p>
            <a:pPr algn="just"/>
            <a:r>
              <a:rPr lang="ru-RU" sz="1200" dirty="0" smtClean="0">
                <a:latin typeface="Times New Roman" pitchFamily="18" charset="0"/>
                <a:cs typeface="Times New Roman" pitchFamily="18" charset="0"/>
              </a:rPr>
              <a:t>              Электронные ресурсы</a:t>
            </a:r>
          </a:p>
          <a:p>
            <a:pPr algn="just"/>
            <a:r>
              <a:rPr lang="ru-RU" sz="1200" dirty="0" smtClean="0">
                <a:latin typeface="Times New Roman" pitchFamily="18" charset="0"/>
                <a:cs typeface="Times New Roman" pitchFamily="18" charset="0"/>
              </a:rPr>
              <a:t>             Как воспитать инициативу у ребенка? [Электронный ресурс] – Режим </a:t>
            </a:r>
          </a:p>
          <a:p>
            <a:pPr algn="just"/>
            <a:r>
              <a:rPr lang="ru-RU" sz="1200" dirty="0" smtClean="0">
                <a:latin typeface="Times New Roman" pitchFamily="18" charset="0"/>
                <a:cs typeface="Times New Roman" pitchFamily="18" charset="0"/>
              </a:rPr>
              <a:t>             доступа</a:t>
            </a:r>
            <a:r>
              <a:rPr lang="ru-RU" sz="1200" dirty="0" smtClean="0">
                <a:solidFill>
                  <a:schemeClr val="tx1"/>
                </a:solidFill>
                <a:latin typeface="Times New Roman" pitchFamily="18" charset="0"/>
                <a:cs typeface="Times New Roman" pitchFamily="18" charset="0"/>
              </a:rPr>
              <a:t>: </a:t>
            </a:r>
            <a:r>
              <a:rPr lang="ru-RU" sz="1200" dirty="0" smtClean="0">
                <a:solidFill>
                  <a:schemeClr val="tx1"/>
                </a:solidFill>
                <a:latin typeface="Times New Roman" pitchFamily="18" charset="0"/>
                <a:cs typeface="Times New Roman" pitchFamily="18" charset="0"/>
                <a:hlinkClick r:id="rId3"/>
              </a:rPr>
              <a:t>www.mindgame.info/...</a:t>
            </a:r>
            <a:r>
              <a:rPr lang="ru-RU" sz="1200" dirty="0" err="1" smtClean="0">
                <a:solidFill>
                  <a:schemeClr val="tx1"/>
                </a:solidFill>
                <a:latin typeface="Times New Roman" pitchFamily="18" charset="0"/>
                <a:cs typeface="Times New Roman" pitchFamily="18" charset="0"/>
                <a:hlinkClick r:id="rId3"/>
              </a:rPr>
              <a:t>i</a:t>
            </a:r>
            <a:r>
              <a:rPr lang="ru-RU" sz="1200" dirty="0" smtClean="0">
                <a:solidFill>
                  <a:schemeClr val="tx1"/>
                </a:solidFill>
                <a:latin typeface="Times New Roman" pitchFamily="18" charset="0"/>
                <a:cs typeface="Times New Roman" pitchFamily="18" charset="0"/>
                <a:hlinkClick r:id="rId3"/>
              </a:rPr>
              <a:t>.../kak-vospityvat-iniciativu-u-rebenka.htm</a:t>
            </a:r>
            <a:endParaRPr lang="ru-RU" sz="1200" dirty="0" smtClean="0">
              <a:solidFill>
                <a:schemeClr val="tx1"/>
              </a:solidFill>
              <a:latin typeface="Times New Roman" pitchFamily="18" charset="0"/>
              <a:cs typeface="Times New Roman" pitchFamily="18" charset="0"/>
            </a:endParaRPr>
          </a:p>
          <a:p>
            <a:pPr algn="just"/>
            <a:r>
              <a:rPr lang="ru-RU" sz="1200" dirty="0" smtClean="0">
                <a:solidFill>
                  <a:schemeClr val="tx1"/>
                </a:solidFill>
                <a:latin typeface="Times New Roman" pitchFamily="18" charset="0"/>
                <a:cs typeface="Times New Roman" pitchFamily="18" charset="0"/>
              </a:rPr>
              <a:t>             http://минобрнауки.рф/documents/62619</a:t>
            </a:r>
            <a:r>
              <a:rPr lang="ru-RU" sz="1200" dirty="0" smtClean="0">
                <a:solidFill>
                  <a:schemeClr val="tx1"/>
                </a:solidFill>
                <a:latin typeface="Times New Roman" pitchFamily="18" charset="0"/>
                <a:cs typeface="Times New Roman" pitchFamily="18" charset="0"/>
                <a:hlinkClick r:id="rId4"/>
              </a:rPr>
              <a:t>http://sad37.oskoluno.ru/files/proektnaya_deyatelnost_konsultaciya.pdf</a:t>
            </a:r>
            <a:endParaRPr lang="ru-RU" sz="1200" dirty="0" smtClean="0">
              <a:solidFill>
                <a:schemeClr val="tx1"/>
              </a:solidFill>
              <a:latin typeface="Times New Roman" pitchFamily="18" charset="0"/>
              <a:cs typeface="Times New Roman" pitchFamily="18" charset="0"/>
            </a:endParaRPr>
          </a:p>
          <a:p>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endParaRPr lang="ru-RU" sz="12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2740025" y="3689350"/>
            <a:ext cx="4022725" cy="2946400"/>
          </a:xfrm>
          <a:prstGeom prst="rect">
            <a:avLst/>
          </a:prstGeom>
          <a:noFill/>
          <a:ln w="9525">
            <a:noFill/>
            <a:miter lim="800000"/>
            <a:headEnd/>
            <a:tailEnd/>
          </a:ln>
        </p:spPr>
      </p:pic>
      <p:sp>
        <p:nvSpPr>
          <p:cNvPr id="4" name="TextBox 3"/>
          <p:cNvSpPr txBox="1"/>
          <p:nvPr/>
        </p:nvSpPr>
        <p:spPr>
          <a:xfrm>
            <a:off x="1043609" y="1988840"/>
            <a:ext cx="7128792" cy="1661993"/>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Методический семинар подготовила </a:t>
            </a:r>
            <a:endParaRPr lang="en-US"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воспитатель </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Луканина Л.Г.</a:t>
            </a:r>
            <a:endParaRPr lang="en-US"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МДОУ « Детский сад  №21« Умка » </a:t>
            </a:r>
            <a:endParaRPr lang="en-US"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с. Совхоз Боровский</a:t>
            </a:r>
          </a:p>
          <a:p>
            <a:pPr algn="ctr"/>
            <a:r>
              <a:rPr lang="ru-RU" sz="1400" dirty="0" smtClean="0">
                <a:latin typeface="Times New Roman" pitchFamily="18" charset="0"/>
                <a:cs typeface="Times New Roman" pitchFamily="18" charset="0"/>
              </a:rPr>
              <a:t>Тел.8 910  591 19 41</a:t>
            </a:r>
          </a:p>
          <a:p>
            <a:pPr algn="ctr"/>
            <a:r>
              <a:rPr lang="en-US" sz="1400" dirty="0" smtClean="0">
                <a:latin typeface="Times New Roman" pitchFamily="18" charset="0"/>
                <a:cs typeface="Times New Roman" pitchFamily="18" charset="0"/>
              </a:rPr>
              <a:t>Lukanina99@mail.ru</a:t>
            </a:r>
            <a:endParaRPr lang="ru-RU" sz="1400" dirty="0" smtClean="0">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20688"/>
            <a:ext cx="7632848"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ru-RU" sz="3600" b="1" dirty="0">
                <a:ln w="11430">
                  <a:solidFill>
                    <a:schemeClr val="bg1"/>
                  </a:solidFill>
                </a:ln>
                <a:solidFill>
                  <a:srgbClr val="C00000"/>
                </a:solidFill>
                <a:effectLst>
                  <a:outerShdw blurRad="50800" dist="39000" dir="5460000" algn="tl">
                    <a:srgbClr val="000000">
                      <a:alpha val="38000"/>
                    </a:srgbClr>
                  </a:outerShdw>
                </a:effectLst>
              </a:rPr>
              <a:t>Цель проектного метода в ДОУ</a:t>
            </a:r>
          </a:p>
        </p:txBody>
      </p:sp>
      <p:sp>
        <p:nvSpPr>
          <p:cNvPr id="3" name="TextBox 2"/>
          <p:cNvSpPr txBox="1"/>
          <p:nvPr/>
        </p:nvSpPr>
        <p:spPr>
          <a:xfrm>
            <a:off x="827584" y="1340768"/>
            <a:ext cx="7632848"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400" dirty="0" smtClean="0">
                <a:solidFill>
                  <a:srgbClr val="002060"/>
                </a:solidFill>
                <a:latin typeface="Times New Roman" pitchFamily="18" charset="0"/>
                <a:cs typeface="Times New Roman" pitchFamily="18" charset="0"/>
              </a:rPr>
              <a:t>	Показать, что проектный метод   как метод интеграции образовательных                                                                                                                                                                                                                                                                                                                            областей  он будет способствовать  эффективному развитию познавательной активности у детей дошкольного возраста.</a:t>
            </a:r>
            <a:r>
              <a:rPr lang="ru-RU" sz="1400" b="1" dirty="0" smtClean="0">
                <a:solidFill>
                  <a:srgbClr val="002060"/>
                </a:solidFill>
                <a:latin typeface="Times New Roman" pitchFamily="18" charset="0"/>
                <a:cs typeface="Times New Roman" pitchFamily="18" charset="0"/>
              </a:rPr>
              <a:t> </a:t>
            </a:r>
            <a:endParaRPr lang="ru-RU" sz="1400" b="1" dirty="0" smtClean="0">
              <a:solidFill>
                <a:srgbClr val="FFC000"/>
              </a:solidFill>
              <a:latin typeface="Times New Roman" pitchFamily="18" charset="0"/>
              <a:cs typeface="Times New Roman" pitchFamily="18" charset="0"/>
            </a:endParaRPr>
          </a:p>
          <a:p>
            <a:pPr lvl="0" algn="just"/>
            <a:r>
              <a:rPr lang="ru-RU" sz="1400" b="1" dirty="0" smtClean="0">
                <a:solidFill>
                  <a:srgbClr val="FF0000"/>
                </a:solidFill>
                <a:latin typeface="Times New Roman" pitchFamily="18" charset="0"/>
                <a:cs typeface="Times New Roman" pitchFamily="18" charset="0"/>
              </a:rPr>
              <a:t>	</a:t>
            </a:r>
            <a:r>
              <a:rPr lang="ru-RU" sz="1400" b="1" dirty="0" smtClean="0">
                <a:solidFill>
                  <a:srgbClr val="C00000"/>
                </a:solidFill>
                <a:latin typeface="Times New Roman" pitchFamily="18" charset="0"/>
                <a:cs typeface="Times New Roman" pitchFamily="18" charset="0"/>
              </a:rPr>
              <a:t>Гипотеза</a:t>
            </a:r>
            <a:r>
              <a:rPr lang="ru-RU" sz="1400" dirty="0" smtClean="0">
                <a:solidFill>
                  <a:srgbClr val="C00000"/>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целенаправленная и систематическая работа по внедрению метода проекта, как метода интеграции образовательных областей,  будет  способствовать развитию познавательной активности в дошкольном возрасте.</a:t>
            </a:r>
          </a:p>
          <a:p>
            <a:pPr fontAlgn="auto">
              <a:spcBef>
                <a:spcPts val="0"/>
              </a:spcBef>
              <a:spcAft>
                <a:spcPts val="0"/>
              </a:spcAft>
              <a:defRPr/>
            </a:pPr>
            <a:r>
              <a:rPr lang="ru-RU" sz="1400" dirty="0" smtClean="0">
                <a:solidFill>
                  <a:schemeClr val="bg1"/>
                </a:solidFill>
                <a:latin typeface="Times New Roman" pitchFamily="18" charset="0"/>
                <a:cs typeface="Times New Roman" pitchFamily="18" charset="0"/>
              </a:rPr>
              <a:t>	</a:t>
            </a:r>
            <a:r>
              <a:rPr lang="ru-RU" sz="1400" b="1" dirty="0" smtClean="0">
                <a:solidFill>
                  <a:srgbClr val="C00000"/>
                </a:solidFill>
                <a:latin typeface="Times New Roman" pitchFamily="18" charset="0"/>
                <a:cs typeface="Times New Roman" pitchFamily="18" charset="0"/>
              </a:rPr>
              <a:t>Задачи проектного метода</a:t>
            </a:r>
            <a:r>
              <a:rPr lang="ru-RU" sz="1400" dirty="0" smtClean="0">
                <a:solidFill>
                  <a:srgbClr val="C00000"/>
                </a:solidFill>
                <a:latin typeface="Times New Roman" pitchFamily="18" charset="0"/>
                <a:cs typeface="Times New Roman" pitchFamily="18" charset="0"/>
              </a:rPr>
              <a:t>:</a:t>
            </a:r>
          </a:p>
          <a:p>
            <a:pPr algn="just" fontAlgn="auto">
              <a:spcBef>
                <a:spcPts val="0"/>
              </a:spcBef>
              <a:spcAft>
                <a:spcPts val="0"/>
              </a:spcAft>
              <a:defRPr/>
            </a:pPr>
            <a:r>
              <a:rPr lang="ru-RU" sz="1400" dirty="0" smtClean="0">
                <a:solidFill>
                  <a:schemeClr val="tx1"/>
                </a:solidFill>
                <a:latin typeface="Times New Roman" pitchFamily="18" charset="0"/>
                <a:cs typeface="Times New Roman" pitchFamily="18" charset="0"/>
              </a:rPr>
              <a:t> 1.     Создать условия в ДОУ для развития познавательной активности у дошкольников.</a:t>
            </a:r>
          </a:p>
          <a:p>
            <a:pPr algn="just" fontAlgn="auto">
              <a:spcBef>
                <a:spcPts val="0"/>
              </a:spcBef>
              <a:spcAft>
                <a:spcPts val="0"/>
              </a:spcAft>
              <a:defRPr/>
            </a:pPr>
            <a:r>
              <a:rPr lang="ru-RU" sz="1400" dirty="0" smtClean="0">
                <a:solidFill>
                  <a:schemeClr val="tx1"/>
                </a:solidFill>
                <a:latin typeface="Times New Roman" pitchFamily="18" charset="0"/>
                <a:cs typeface="Times New Roman" pitchFamily="18" charset="0"/>
              </a:rPr>
              <a:t> 2.</a:t>
            </a:r>
            <a:r>
              <a:rPr lang="ru-RU" sz="1400" dirty="0" smtClean="0">
                <a:latin typeface="Times New Roman" pitchFamily="18" charset="0"/>
                <a:cs typeface="Times New Roman" pitchFamily="18" charset="0"/>
              </a:rPr>
              <a:t> Развить умения определять возможные методы решения проблемы с помощью                                                                             взрослого,	а	затем	и	самостоятельно.                                                                                                                                                                                                                                                                                                   3.   Формировать умения применять данные методы, способствующие решению поставленной задачи, с использованием различных вариантов.</a:t>
            </a:r>
          </a:p>
          <a:p>
            <a:pPr algn="just" fontAlgn="auto">
              <a:spcBef>
                <a:spcPts val="0"/>
              </a:spcBef>
              <a:spcAft>
                <a:spcPts val="0"/>
              </a:spcAft>
              <a:defRPr/>
            </a:pPr>
            <a:r>
              <a:rPr lang="ru-RU" sz="1400" dirty="0" smtClean="0">
                <a:solidFill>
                  <a:schemeClr val="tx1"/>
                </a:solidFill>
                <a:latin typeface="Times New Roman" pitchFamily="18" charset="0"/>
                <a:cs typeface="Times New Roman" pitchFamily="18" charset="0"/>
              </a:rPr>
              <a:t>4.      Развивать творческое воображение, логическое мышление, коммуникативные знания.</a:t>
            </a:r>
          </a:p>
          <a:p>
            <a:pPr algn="just"/>
            <a:endParaRPr lang="ru-RU" sz="1400" dirty="0" smtClean="0">
              <a:solidFill>
                <a:schemeClr val="tx1"/>
              </a:solidFill>
            </a:endParaRPr>
          </a:p>
          <a:p>
            <a:pPr algn="just"/>
            <a:endParaRPr lang="ru-RU" sz="1400" dirty="0" smtClean="0">
              <a:solidFill>
                <a:schemeClr val="tx1"/>
              </a:solidFill>
            </a:endParaRPr>
          </a:p>
          <a:p>
            <a:pPr algn="just"/>
            <a:endParaRPr lang="ru-RU" sz="1400" dirty="0" smtClean="0">
              <a:solidFill>
                <a:schemeClr val="bg1"/>
              </a:solidFill>
            </a:endParaRPr>
          </a:p>
          <a:p>
            <a:pPr algn="just"/>
            <a:endParaRPr lang="ru-RU" sz="1400" dirty="0" smtClean="0">
              <a:solidFill>
                <a:schemeClr val="bg1"/>
              </a:solidFill>
            </a:endParaRPr>
          </a:p>
          <a:p>
            <a:pPr algn="just"/>
            <a:endParaRPr lang="ru-RU" sz="1400" dirty="0" smtClean="0">
              <a:solidFill>
                <a:schemeClr val="bg1"/>
              </a:solidFill>
            </a:endParaRPr>
          </a:p>
          <a:p>
            <a:pPr algn="just"/>
            <a:endParaRPr lang="ru-RU" sz="1400" dirty="0" smtClean="0"/>
          </a:p>
          <a:p>
            <a:pPr algn="just"/>
            <a:endParaRPr lang="ru-RU" sz="1400" dirty="0" smtClean="0"/>
          </a:p>
        </p:txBody>
      </p:sp>
      <p:sp>
        <p:nvSpPr>
          <p:cNvPr id="4" name="Прямоугольник 3"/>
          <p:cNvSpPr/>
          <p:nvPr/>
        </p:nvSpPr>
        <p:spPr>
          <a:xfrm>
            <a:off x="683568" y="3068960"/>
            <a:ext cx="8280920" cy="1169551"/>
          </a:xfrm>
          <a:prstGeom prst="rect">
            <a:avLst/>
          </a:prstGeom>
        </p:spPr>
        <p:txBody>
          <a:bodyPr wrap="square">
            <a:spAutoFit/>
          </a:bodyPr>
          <a:lstStyle/>
          <a:p>
            <a:pPr lvl="0" algn="just"/>
            <a:endParaRPr lang="ru-RU" sz="1400" dirty="0" smtClean="0">
              <a:solidFill>
                <a:schemeClr val="bg1"/>
              </a:solidFill>
            </a:endParaRPr>
          </a:p>
          <a:p>
            <a:pPr lvl="0" algn="just"/>
            <a:endParaRPr lang="ru-RU" sz="1400" dirty="0" smtClean="0">
              <a:solidFill>
                <a:schemeClr val="bg1"/>
              </a:solidFill>
            </a:endParaRPr>
          </a:p>
          <a:p>
            <a:pPr lvl="0" algn="just"/>
            <a:endParaRPr lang="ru-RU" sz="1400" dirty="0" smtClean="0">
              <a:solidFill>
                <a:schemeClr val="bg1"/>
              </a:solidFill>
            </a:endParaRPr>
          </a:p>
          <a:p>
            <a:pPr lvl="0" algn="just"/>
            <a:endParaRPr lang="ru-RU" sz="1400" dirty="0" smtClean="0">
              <a:solidFill>
                <a:schemeClr val="bg1"/>
              </a:solidFill>
            </a:endParaRPr>
          </a:p>
          <a:p>
            <a:pPr lvl="0" algn="just"/>
            <a:endParaRPr lang="ru-RU" sz="1400"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3068960"/>
            <a:ext cx="8424936"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sz="1600" dirty="0" smtClean="0">
                <a:solidFill>
                  <a:srgbClr val="FF0000"/>
                </a:solidFill>
                <a:latin typeface="Times New Roman" pitchFamily="18" charset="0"/>
                <a:cs typeface="Times New Roman" pitchFamily="18" charset="0"/>
              </a:rPr>
              <a:t>Это  интеграция  </a:t>
            </a:r>
            <a:r>
              <a:rPr lang="ru-RU" sz="1600" dirty="0" smtClean="0">
                <a:latin typeface="Times New Roman" pitchFamily="18" charset="0"/>
                <a:cs typeface="Times New Roman" pitchFamily="18" charset="0"/>
              </a:rPr>
              <a:t>образовательных областей:</a:t>
            </a:r>
          </a:p>
          <a:p>
            <a:pPr algn="just"/>
            <a:r>
              <a:rPr lang="ru-RU" sz="1600" dirty="0" smtClean="0">
                <a:latin typeface="Times New Roman" pitchFamily="18" charset="0"/>
                <a:cs typeface="Times New Roman" pitchFamily="18" charset="0"/>
              </a:rPr>
              <a:t>Социально-коммуникативное развитие.</a:t>
            </a:r>
          </a:p>
          <a:p>
            <a:pPr algn="just"/>
            <a:r>
              <a:rPr lang="ru-RU" sz="1600" dirty="0" smtClean="0">
                <a:latin typeface="Times New Roman" pitchFamily="18" charset="0"/>
                <a:cs typeface="Times New Roman" pitchFamily="18" charset="0"/>
              </a:rPr>
              <a:t>Художественно-эстетическое	 развитие.</a:t>
            </a:r>
          </a:p>
          <a:p>
            <a:pPr algn="just"/>
            <a:r>
              <a:rPr lang="ru-RU" sz="1600" dirty="0" smtClean="0">
                <a:latin typeface="Times New Roman" pitchFamily="18" charset="0"/>
                <a:cs typeface="Times New Roman" pitchFamily="18" charset="0"/>
              </a:rPr>
              <a:t>Познавательное развитие.</a:t>
            </a:r>
          </a:p>
          <a:p>
            <a:pPr algn="just"/>
            <a:r>
              <a:rPr lang="ru-RU" sz="1600" dirty="0" smtClean="0">
                <a:latin typeface="Times New Roman" pitchFamily="18" charset="0"/>
                <a:cs typeface="Times New Roman" pitchFamily="18" charset="0"/>
              </a:rPr>
              <a:t>Физическое развитие.</a:t>
            </a:r>
          </a:p>
          <a:p>
            <a:pPr algn="just"/>
            <a:r>
              <a:rPr lang="ru-RU" sz="1600" dirty="0" smtClean="0">
                <a:latin typeface="Times New Roman" pitchFamily="18" charset="0"/>
                <a:cs typeface="Times New Roman" pitchFamily="18" charset="0"/>
              </a:rPr>
              <a:t>Речевое развитие.</a:t>
            </a:r>
            <a:endParaRPr lang="ru-RU" sz="1600" dirty="0">
              <a:latin typeface="Times New Roman" pitchFamily="18" charset="0"/>
              <a:cs typeface="Times New Roman" pitchFamily="18" charset="0"/>
            </a:endParaRPr>
          </a:p>
        </p:txBody>
      </p:sp>
      <p:sp>
        <p:nvSpPr>
          <p:cNvPr id="3" name="TextBox 2"/>
          <p:cNvSpPr txBox="1"/>
          <p:nvPr/>
        </p:nvSpPr>
        <p:spPr>
          <a:xfrm>
            <a:off x="1403648" y="620688"/>
            <a:ext cx="504056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0" algn="ctr"/>
            <a:r>
              <a:rPr lang="ru-RU" b="1" dirty="0" smtClean="0">
                <a:solidFill>
                  <a:srgbClr val="FF0000"/>
                </a:solidFill>
                <a:latin typeface="Times New Roman" pitchFamily="18" charset="0"/>
                <a:ea typeface="Times New Roman" pitchFamily="18" charset="0"/>
                <a:cs typeface="Times New Roman" pitchFamily="18" charset="0"/>
              </a:rPr>
              <a:t>Метод проектов</a:t>
            </a:r>
            <a:endParaRPr lang="ru-RU" dirty="0" smtClean="0">
              <a:solidFill>
                <a:srgbClr val="FF0000"/>
              </a:solidFill>
              <a:latin typeface="Times New Roman" pitchFamily="18" charset="0"/>
              <a:ea typeface="Times New Roman" pitchFamily="18" charset="0"/>
              <a:cs typeface="Times New Roman" pitchFamily="18" charset="0"/>
            </a:endParaRPr>
          </a:p>
        </p:txBody>
      </p:sp>
      <p:sp>
        <p:nvSpPr>
          <p:cNvPr id="10" name="Стрелка вниз 9"/>
          <p:cNvSpPr/>
          <p:nvPr/>
        </p:nvSpPr>
        <p:spPr>
          <a:xfrm>
            <a:off x="3419872" y="1124744"/>
            <a:ext cx="14401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251520" y="1196752"/>
            <a:ext cx="8352928"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solidFill>
                  <a:srgbClr val="FF0000"/>
                </a:solidFill>
                <a:latin typeface="Times New Roman" pitchFamily="18" charset="0"/>
                <a:cs typeface="Times New Roman" pitchFamily="18" charset="0"/>
              </a:rPr>
              <a:t>Это совокупность</a:t>
            </a:r>
          </a:p>
          <a:p>
            <a:r>
              <a:rPr lang="ru-RU" sz="1600" dirty="0" smtClean="0">
                <a:solidFill>
                  <a:srgbClr val="FF0000"/>
                </a:solidFill>
                <a:latin typeface="Times New Roman" pitchFamily="18" charset="0"/>
                <a:cs typeface="Times New Roman" pitchFamily="18" charset="0"/>
              </a:rPr>
              <a:t>- </a:t>
            </a:r>
            <a:r>
              <a:rPr lang="ru-RU" sz="1600" dirty="0" smtClean="0">
                <a:latin typeface="Times New Roman" pitchFamily="18" charset="0"/>
                <a:cs typeface="Times New Roman" pitchFamily="18" charset="0"/>
              </a:rPr>
              <a:t>исследовательских, поисковых, проблемных методов</a:t>
            </a:r>
          </a:p>
          <a:p>
            <a:pPr algn="just"/>
            <a:r>
              <a:rPr lang="ru-RU" sz="1600" dirty="0" smtClean="0">
                <a:latin typeface="Times New Roman" pitchFamily="18" charset="0"/>
                <a:cs typeface="Times New Roman" pitchFamily="18" charset="0"/>
              </a:rPr>
              <a:t> </a:t>
            </a:r>
            <a:r>
              <a:rPr lang="ru-RU" sz="1600" dirty="0" smtClean="0">
                <a:solidFill>
                  <a:srgbClr val="FF0000"/>
                </a:solidFill>
                <a:latin typeface="Times New Roman" pitchFamily="18" charset="0"/>
                <a:cs typeface="Times New Roman" pitchFamily="18" charset="0"/>
              </a:rPr>
              <a:t>-</a:t>
            </a:r>
            <a:r>
              <a:rPr lang="ru-RU" sz="1600" dirty="0" smtClean="0">
                <a:latin typeface="Times New Roman" pitchFamily="18" charset="0"/>
                <a:cs typeface="Times New Roman" pitchFamily="18" charset="0"/>
              </a:rPr>
              <a:t>приемов и действий педагога в определенной последовательности для достижения поставленной задачи – решения проблемы</a:t>
            </a:r>
            <a:endParaRPr lang="ru-RU" sz="1600" dirty="0"/>
          </a:p>
        </p:txBody>
      </p:sp>
      <p:sp>
        <p:nvSpPr>
          <p:cNvPr id="14" name="TextBox 13"/>
          <p:cNvSpPr txBox="1"/>
          <p:nvPr/>
        </p:nvSpPr>
        <p:spPr>
          <a:xfrm>
            <a:off x="251520" y="5877272"/>
            <a:ext cx="842493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solidFill>
                  <a:srgbClr val="FF0000"/>
                </a:solidFill>
                <a:latin typeface="Times New Roman" pitchFamily="18" charset="0"/>
                <a:cs typeface="Times New Roman" pitchFamily="18" charset="0"/>
              </a:rPr>
              <a:t>Это осуществление</a:t>
            </a:r>
          </a:p>
          <a:p>
            <a:pPr algn="just"/>
            <a:r>
              <a:rPr lang="ru-RU" sz="1600" dirty="0" smtClean="0">
                <a:solidFill>
                  <a:srgbClr val="FF0000"/>
                </a:solidFill>
                <a:latin typeface="Times New Roman" pitchFamily="18" charset="0"/>
                <a:cs typeface="Times New Roman" pitchFamily="18" charset="0"/>
              </a:rPr>
              <a:t> -</a:t>
            </a:r>
            <a:r>
              <a:rPr lang="ru-RU" sz="1600" dirty="0" smtClean="0">
                <a:latin typeface="Times New Roman" pitchFamily="18" charset="0"/>
                <a:cs typeface="Times New Roman" pitchFamily="18" charset="0"/>
              </a:rPr>
              <a:t>замысла от момента его возникновения до его завершения с прохождением определенных этапов деятельности</a:t>
            </a:r>
            <a:endParaRPr lang="ru-RU" sz="1600" dirty="0"/>
          </a:p>
        </p:txBody>
      </p:sp>
      <p:sp>
        <p:nvSpPr>
          <p:cNvPr id="15" name="TextBox 14"/>
          <p:cNvSpPr txBox="1"/>
          <p:nvPr/>
        </p:nvSpPr>
        <p:spPr>
          <a:xfrm>
            <a:off x="251520" y="2348880"/>
            <a:ext cx="842493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solidFill>
                  <a:srgbClr val="FF0000"/>
                </a:solidFill>
                <a:latin typeface="Times New Roman" pitchFamily="18" charset="0"/>
                <a:cs typeface="Times New Roman" pitchFamily="18" charset="0"/>
              </a:rPr>
              <a:t>Это  использования –</a:t>
            </a:r>
          </a:p>
          <a:p>
            <a:r>
              <a:rPr lang="ru-RU" sz="1600" dirty="0" smtClean="0">
                <a:latin typeface="Times New Roman" pitchFamily="18" charset="0"/>
                <a:cs typeface="Times New Roman" pitchFamily="18" charset="0"/>
              </a:rPr>
              <a:t>различных видов деятельности. </a:t>
            </a:r>
            <a:endParaRPr lang="ru-RU" sz="1600" dirty="0"/>
          </a:p>
        </p:txBody>
      </p:sp>
      <p:sp>
        <p:nvSpPr>
          <p:cNvPr id="17" name="Прямоугольник 16"/>
          <p:cNvSpPr/>
          <p:nvPr/>
        </p:nvSpPr>
        <p:spPr>
          <a:xfrm>
            <a:off x="251520" y="4725144"/>
            <a:ext cx="8424936"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600" dirty="0" smtClean="0">
                <a:solidFill>
                  <a:srgbClr val="FF0000"/>
                </a:solidFill>
                <a:latin typeface="Times New Roman" pitchFamily="18" charset="0"/>
                <a:cs typeface="Times New Roman" pitchFamily="18" charset="0"/>
              </a:rPr>
              <a:t>Это возможность </a:t>
            </a:r>
          </a:p>
          <a:p>
            <a:r>
              <a:rPr lang="ru-RU" sz="1600" dirty="0" smtClean="0">
                <a:solidFill>
                  <a:srgbClr val="FF0000"/>
                </a:solidFill>
                <a:latin typeface="Times New Roman" pitchFamily="18" charset="0"/>
                <a:cs typeface="Times New Roman" pitchFamily="18" charset="0"/>
              </a:rPr>
              <a:t>-</a:t>
            </a:r>
            <a:r>
              <a:rPr lang="ru-RU" sz="1600" dirty="0" smtClean="0">
                <a:latin typeface="Times New Roman" pitchFamily="18" charset="0"/>
                <a:cs typeface="Times New Roman" pitchFamily="18" charset="0"/>
              </a:rPr>
              <a:t>логически и творчески мыслить, </a:t>
            </a:r>
          </a:p>
          <a:p>
            <a:r>
              <a:rPr lang="ru-RU" sz="1600" dirty="0" smtClean="0">
                <a:solidFill>
                  <a:srgbClr val="FF0000"/>
                </a:solidFill>
                <a:latin typeface="Times New Roman" pitchFamily="18" charset="0"/>
                <a:cs typeface="Times New Roman" pitchFamily="18" charset="0"/>
              </a:rPr>
              <a:t>-</a:t>
            </a:r>
            <a:r>
              <a:rPr lang="ru-RU" sz="1600" dirty="0" smtClean="0">
                <a:latin typeface="Times New Roman" pitchFamily="18" charset="0"/>
                <a:cs typeface="Times New Roman" pitchFamily="18" charset="0"/>
              </a:rPr>
              <a:t>  решать поставленные задачи</a:t>
            </a:r>
          </a:p>
          <a:p>
            <a:r>
              <a:rPr lang="ru-RU" sz="1600" dirty="0" smtClean="0">
                <a:latin typeface="Times New Roman" pitchFamily="18" charset="0"/>
                <a:cs typeface="Times New Roman" pitchFamily="18" charset="0"/>
              </a:rPr>
              <a:t> </a:t>
            </a:r>
            <a:r>
              <a:rPr lang="ru-RU" sz="1600" dirty="0" smtClean="0">
                <a:solidFill>
                  <a:srgbClr val="FF0000"/>
                </a:solidFill>
                <a:latin typeface="Times New Roman" pitchFamily="18" charset="0"/>
                <a:cs typeface="Times New Roman" pitchFamily="18" charset="0"/>
              </a:rPr>
              <a:t>-</a:t>
            </a:r>
            <a:r>
              <a:rPr lang="ru-RU" sz="1600" dirty="0" smtClean="0">
                <a:latin typeface="Times New Roman" pitchFamily="18" charset="0"/>
                <a:cs typeface="Times New Roman" pitchFamily="18" charset="0"/>
              </a:rPr>
              <a:t> определять конкретные цели</a:t>
            </a:r>
            <a:endParaRPr lang="ru-RU"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1683" name="Rectangle 3"/>
          <p:cNvSpPr>
            <a:spLocks noChangeArrowheads="1"/>
          </p:cNvSpPr>
          <p:nvPr/>
        </p:nvSpPr>
        <p:spPr bwMode="auto">
          <a:xfrm>
            <a:off x="971600" y="2412178"/>
            <a:ext cx="6984776" cy="224676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-предметно-пространственная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развивающая образовательная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среда</a:t>
            </a:r>
            <a:endParaRPr lang="ru-RU" sz="2000" dirty="0">
              <a:solidFill>
                <a:schemeClr val="tx1"/>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характер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взаимодействия детей и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взрослых</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-характер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взаимодействия с другими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детьми</a:t>
            </a:r>
            <a:endParaRPr lang="ru-RU" sz="2000" dirty="0">
              <a:solidFill>
                <a:schemeClr val="tx1"/>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-система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отношений ребёнка к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миру</a:t>
            </a:r>
          </a:p>
          <a:p>
            <a:pPr marL="0" marR="0" lvl="0" indent="0" algn="l" defTabSz="914400" rtl="0" eaLnBrk="0" fontAlgn="base" latinLnBrk="0" hangingPunct="0">
              <a:lnSpc>
                <a:spcPct val="100000"/>
              </a:lnSpc>
              <a:spcBef>
                <a:spcPct val="0"/>
              </a:spcBef>
              <a:spcAft>
                <a:spcPct val="0"/>
              </a:spcAft>
              <a:buClrTx/>
              <a:buSzTx/>
              <a:buFontTx/>
              <a:buNone/>
              <a:tabLst/>
            </a:pPr>
            <a:r>
              <a:rPr lang="ru-RU" sz="2000" dirty="0" smtClean="0">
                <a:solidFill>
                  <a:schemeClr val="tx1"/>
                </a:solidFill>
                <a:latin typeface="Times New Roman" pitchFamily="18" charset="0"/>
                <a:ea typeface="Times New Roman" pitchFamily="18" charset="0"/>
                <a:cs typeface="Times New Roman" pitchFamily="18" charset="0"/>
              </a:rPr>
              <a:t> -отношение к людям </a:t>
            </a:r>
          </a:p>
          <a:p>
            <a:pPr marL="0" marR="0" lvl="0" indent="0" algn="l" defTabSz="914400" rtl="0" eaLnBrk="0" fontAlgn="base" latinLnBrk="0" hangingPunct="0">
              <a:lnSpc>
                <a:spcPct val="100000"/>
              </a:lnSpc>
              <a:spcBef>
                <a:spcPct val="0"/>
              </a:spcBef>
              <a:spcAft>
                <a:spcPct val="0"/>
              </a:spcAft>
              <a:buClrTx/>
              <a:buSzTx/>
              <a:buFontTx/>
              <a:buNone/>
              <a:tabLst/>
            </a:pPr>
            <a:r>
              <a:rPr lang="ru-RU" sz="2000" dirty="0" smtClean="0">
                <a:solidFill>
                  <a:schemeClr val="tx1"/>
                </a:solidFill>
                <a:latin typeface="Times New Roman" pitchFamily="18" charset="0"/>
                <a:ea typeface="Times New Roman" pitchFamily="18" charset="0"/>
                <a:cs typeface="Times New Roman" pitchFamily="18" charset="0"/>
              </a:rPr>
              <a:t> -отношение к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себе самому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16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1686" name="Rectangle 6"/>
          <p:cNvSpPr>
            <a:spLocks noChangeArrowheads="1"/>
          </p:cNvSpPr>
          <p:nvPr/>
        </p:nvSpPr>
        <p:spPr bwMode="auto">
          <a:xfrm>
            <a:off x="899592" y="682243"/>
            <a:ext cx="7308304" cy="120032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latin typeface="Times New Roman" pitchFamily="18" charset="0"/>
                <a:cs typeface="Times New Roman" pitchFamily="18" charset="0"/>
              </a:rPr>
              <a:t>Проектная </a:t>
            </a:r>
            <a:r>
              <a:rPr kumimoji="0" lang="ru-RU" sz="2400" b="0" i="0" u="none" strike="noStrike" cap="none" normalizeH="0" baseline="0" dirty="0" smtClean="0">
                <a:ln>
                  <a:noFill/>
                </a:ln>
                <a:solidFill>
                  <a:srgbClr val="FF0000"/>
                </a:solidFill>
                <a:latin typeface="Times New Roman" pitchFamily="18" charset="0"/>
                <a:cs typeface="Times New Roman" pitchFamily="18" charset="0"/>
              </a:rPr>
              <a:t>деятельность</a:t>
            </a:r>
            <a:r>
              <a:rPr kumimoji="0" lang="ru-RU" sz="2400" b="0" i="0" u="none" strike="noStrike" cap="none" normalizeH="0" dirty="0" smtClean="0">
                <a:ln>
                  <a:noFill/>
                </a:ln>
                <a:solidFill>
                  <a:srgbClr val="FF0000"/>
                </a:solidFill>
                <a:latin typeface="Times New Roman" pitchFamily="18" charset="0"/>
                <a:cs typeface="Times New Roman" pitchFamily="18" charset="0"/>
              </a:rPr>
              <a:t> включает </a:t>
            </a:r>
            <a:r>
              <a:rPr kumimoji="0" lang="ru-RU" sz="2400" b="0" i="0" u="none" strike="noStrike" cap="none" normalizeH="0" baseline="0" dirty="0" smtClean="0">
                <a:ln>
                  <a:noFill/>
                </a:ln>
                <a:solidFill>
                  <a:srgbClr val="FF0000"/>
                </a:solidFill>
                <a:latin typeface="Times New Roman" pitchFamily="18" charset="0"/>
                <a:cs typeface="Times New Roman" pitchFamily="18" charset="0"/>
              </a:rPr>
              <a:t> аспекты </a:t>
            </a:r>
            <a:r>
              <a:rPr kumimoji="0" lang="ru-RU" sz="2400" b="0" i="0" u="none" strike="noStrike" cap="none" normalizeH="0" baseline="0" dirty="0" smtClean="0">
                <a:ln>
                  <a:noFill/>
                </a:ln>
                <a:solidFill>
                  <a:srgbClr val="FF0000"/>
                </a:solidFill>
                <a:latin typeface="Times New Roman" pitchFamily="18" charset="0"/>
                <a:cs typeface="Times New Roman" pitchFamily="18" charset="0"/>
              </a:rPr>
              <a:t>социальной ситуации развития </a:t>
            </a:r>
            <a:r>
              <a:rPr kumimoji="0" lang="ru-RU" sz="2400" b="0" i="0" u="none" strike="noStrike" cap="none" normalizeH="0" baseline="0" dirty="0" smtClean="0">
                <a:ln>
                  <a:noFill/>
                </a:ln>
                <a:solidFill>
                  <a:srgbClr val="FF0000"/>
                </a:solidFill>
                <a:latin typeface="Times New Roman" pitchFamily="18" charset="0"/>
                <a:cs typeface="Times New Roman" pitchFamily="18" charset="0"/>
              </a:rPr>
              <a:t>ребёнка:</a:t>
            </a:r>
            <a:r>
              <a:rPr kumimoji="0" lang="ru-RU" sz="2400" b="0" i="0" u="none" strike="noStrike" cap="none" normalizeH="0" dirty="0" smtClean="0">
                <a:ln>
                  <a:noFill/>
                </a:ln>
                <a:solidFill>
                  <a:srgbClr val="FF0000"/>
                </a:solidFill>
                <a:latin typeface="Times New Roman" pitchFamily="18" charset="0"/>
                <a:cs typeface="Times New Roman" pitchFamily="18" charset="0"/>
              </a:rPr>
              <a:t> </a:t>
            </a:r>
            <a:endParaRPr kumimoji="0" lang="ru-RU" sz="2400" b="0" i="0" u="none" strike="noStrike" cap="none" normalizeH="0" baseline="0" dirty="0" smtClean="0">
              <a:ln>
                <a:noFill/>
              </a:ln>
              <a:solidFill>
                <a:srgbClr val="FF0000"/>
              </a:solidFill>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876682"/>
            <a:ext cx="8064896" cy="59813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TextBox 3"/>
          <p:cNvSpPr txBox="1"/>
          <p:nvPr/>
        </p:nvSpPr>
        <p:spPr>
          <a:xfrm>
            <a:off x="611560" y="908720"/>
            <a:ext cx="7992888" cy="5949280"/>
          </a:xfrm>
          <a:prstGeom prst="rect">
            <a:avLst/>
          </a:prstGeom>
          <a:noFill/>
        </p:spPr>
        <p:txBody>
          <a:bodyPr wrap="square" rtlCol="0">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3" name="Прямоугольник 2"/>
          <p:cNvSpPr/>
          <p:nvPr/>
        </p:nvSpPr>
        <p:spPr>
          <a:xfrm>
            <a:off x="683568" y="332656"/>
            <a:ext cx="784887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ru-RU" b="1" dirty="0" smtClean="0">
                <a:ln>
                  <a:solidFill>
                    <a:schemeClr val="accent2">
                      <a:lumMod val="50000"/>
                    </a:schemeClr>
                  </a:solidFill>
                </a:ln>
                <a:solidFill>
                  <a:srgbClr val="FF0000"/>
                </a:solidFill>
                <a:latin typeface="Times New Roman" pitchFamily="18" charset="0"/>
                <a:cs typeface="Times New Roman" pitchFamily="18" charset="0"/>
              </a:rPr>
              <a:t>Этапы работы над проектом</a:t>
            </a:r>
            <a:endParaRPr lang="ru-RU" b="1" dirty="0">
              <a:ln>
                <a:solidFill>
                  <a:schemeClr val="accent2">
                    <a:lumMod val="50000"/>
                  </a:schemeClr>
                </a:solidFill>
              </a:ln>
              <a:solidFill>
                <a:srgbClr val="FF0000"/>
              </a:solidFill>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611560" y="805855"/>
          <a:ext cx="7992889" cy="6055723"/>
        </p:xfrm>
        <a:graphic>
          <a:graphicData uri="http://schemas.openxmlformats.org/drawingml/2006/table">
            <a:tbl>
              <a:tblPr/>
              <a:tblGrid>
                <a:gridCol w="720661"/>
                <a:gridCol w="3605765"/>
                <a:gridCol w="3666463"/>
              </a:tblGrid>
              <a:tr h="293602">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50000"/>
                        </a:lnSpc>
                        <a:spcAft>
                          <a:spcPts val="1000"/>
                        </a:spcAft>
                      </a:pPr>
                      <a:r>
                        <a:rPr lang="ru-RU" sz="1300" b="0" dirty="0">
                          <a:solidFill>
                            <a:srgbClr val="FF0000"/>
                          </a:solidFill>
                          <a:latin typeface="Times New Roman" pitchFamily="18" charset="0"/>
                          <a:ea typeface="Calibri"/>
                          <a:cs typeface="Times New Roman" pitchFamily="18" charset="0"/>
                        </a:rPr>
                        <a:t>Этапы</a:t>
                      </a: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50000"/>
                        </a:lnSpc>
                        <a:spcAft>
                          <a:spcPts val="1000"/>
                        </a:spcAft>
                      </a:pPr>
                      <a:r>
                        <a:rPr lang="ru-RU" sz="1300" b="0" dirty="0" smtClean="0">
                          <a:solidFill>
                            <a:srgbClr val="FF0000"/>
                          </a:solidFill>
                          <a:latin typeface="Times New Roman" pitchFamily="18" charset="0"/>
                          <a:ea typeface="Calibri"/>
                          <a:cs typeface="Times New Roman" pitchFamily="18" charset="0"/>
                        </a:rPr>
                        <a:t>         Деятельность </a:t>
                      </a:r>
                      <a:r>
                        <a:rPr lang="ru-RU" sz="1300" b="0" dirty="0">
                          <a:solidFill>
                            <a:srgbClr val="FF0000"/>
                          </a:solidFill>
                          <a:latin typeface="Times New Roman" pitchFamily="18" charset="0"/>
                          <a:ea typeface="Calibri"/>
                          <a:cs typeface="Times New Roman" pitchFamily="18" charset="0"/>
                        </a:rPr>
                        <a:t>педагога</a:t>
                      </a: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50000"/>
                        </a:lnSpc>
                        <a:spcAft>
                          <a:spcPts val="1000"/>
                        </a:spcAft>
                      </a:pPr>
                      <a:r>
                        <a:rPr lang="ru-RU" sz="1300" b="0" dirty="0" smtClean="0">
                          <a:solidFill>
                            <a:srgbClr val="FF0000"/>
                          </a:solidFill>
                          <a:latin typeface="Times New Roman" pitchFamily="18" charset="0"/>
                          <a:ea typeface="Calibri"/>
                          <a:cs typeface="Times New Roman" pitchFamily="18" charset="0"/>
                        </a:rPr>
                        <a:t>      Деятельность </a:t>
                      </a:r>
                      <a:r>
                        <a:rPr lang="ru-RU" sz="1300" b="0" dirty="0">
                          <a:solidFill>
                            <a:srgbClr val="FF0000"/>
                          </a:solidFill>
                          <a:latin typeface="Times New Roman" pitchFamily="18" charset="0"/>
                          <a:ea typeface="Calibri"/>
                          <a:cs typeface="Times New Roman" pitchFamily="18" charset="0"/>
                        </a:rPr>
                        <a:t>детей</a:t>
                      </a: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431013">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71755" marR="71755">
                        <a:lnSpc>
                          <a:spcPct val="115000"/>
                        </a:lnSpc>
                        <a:spcAft>
                          <a:spcPts val="0"/>
                        </a:spcAft>
                      </a:pPr>
                      <a:r>
                        <a:rPr lang="ru-RU" sz="1300" b="0" dirty="0">
                          <a:solidFill>
                            <a:srgbClr val="FF0000"/>
                          </a:solidFill>
                          <a:latin typeface="Times New Roman" pitchFamily="18" charset="0"/>
                          <a:ea typeface="Calibri"/>
                          <a:cs typeface="Times New Roman" pitchFamily="18" charset="0"/>
                        </a:rPr>
                        <a:t>1 этап</a:t>
                      </a:r>
                    </a:p>
                    <a:p>
                      <a:pPr marL="71755" marR="71755">
                        <a:lnSpc>
                          <a:spcPct val="115000"/>
                        </a:lnSpc>
                        <a:spcAft>
                          <a:spcPts val="0"/>
                        </a:spcAft>
                      </a:pPr>
                      <a:r>
                        <a:rPr lang="ru-RU" sz="1300" b="0" dirty="0" smtClean="0">
                          <a:solidFill>
                            <a:srgbClr val="FF0000"/>
                          </a:solidFill>
                          <a:latin typeface="Times New Roman" pitchFamily="18" charset="0"/>
                          <a:ea typeface="Calibri"/>
                          <a:cs typeface="Times New Roman" pitchFamily="18" charset="0"/>
                        </a:rPr>
                        <a:t>организационный</a:t>
                      </a:r>
                      <a:endParaRPr lang="ru-RU" sz="1300" b="0" dirty="0">
                        <a:solidFill>
                          <a:srgbClr val="FF0000"/>
                        </a:solidFill>
                        <a:latin typeface="Times New Roman" pitchFamily="18" charset="0"/>
                        <a:ea typeface="Calibri"/>
                        <a:cs typeface="Times New Roman" pitchFamily="18" charset="0"/>
                      </a:endParaRPr>
                    </a:p>
                  </a:txBody>
                  <a:tcPr marL="26976" marR="2697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tabLst>
                          <a:tab pos="196215" algn="l"/>
                        </a:tabLst>
                      </a:pPr>
                      <a:r>
                        <a:rPr lang="ru-RU" sz="1300" b="0" dirty="0">
                          <a:solidFill>
                            <a:schemeClr val="bg1">
                              <a:lumMod val="10000"/>
                            </a:schemeClr>
                          </a:solidFill>
                          <a:latin typeface="Times New Roman" pitchFamily="18" charset="0"/>
                          <a:ea typeface="Calibri"/>
                          <a:cs typeface="Times New Roman" pitchFamily="18" charset="0"/>
                        </a:rPr>
                        <a:t>Формулирует проблему (цель) на основе изученных проблем детей</a:t>
                      </a:r>
                    </a:p>
                    <a:p>
                      <a:pPr marL="342900" lvl="0" indent="-342900">
                        <a:lnSpc>
                          <a:spcPct val="115000"/>
                        </a:lnSpc>
                        <a:spcAft>
                          <a:spcPts val="0"/>
                        </a:spcAft>
                        <a:buSzPts val="1000"/>
                        <a:buFont typeface="Symbol"/>
                        <a:buChar char=""/>
                        <a:tabLst>
                          <a:tab pos="196215" algn="l"/>
                        </a:tabLst>
                      </a:pPr>
                      <a:r>
                        <a:rPr lang="ru-RU" sz="1300" b="0" dirty="0">
                          <a:solidFill>
                            <a:schemeClr val="bg1">
                              <a:lumMod val="10000"/>
                            </a:schemeClr>
                          </a:solidFill>
                          <a:latin typeface="Times New Roman" pitchFamily="18" charset="0"/>
                          <a:ea typeface="Calibri"/>
                          <a:cs typeface="Times New Roman" pitchFamily="18" charset="0"/>
                        </a:rPr>
                        <a:t>Вводит в игровую (сюжетную) ситуацию, мотивирует </a:t>
                      </a:r>
                    </a:p>
                    <a:p>
                      <a:pPr marL="342900" lvl="0" indent="-342900">
                        <a:lnSpc>
                          <a:spcPct val="115000"/>
                        </a:lnSpc>
                        <a:spcAft>
                          <a:spcPts val="0"/>
                        </a:spcAft>
                        <a:buSzPts val="1000"/>
                        <a:buFont typeface="Symbol"/>
                        <a:buChar char=""/>
                        <a:tabLst>
                          <a:tab pos="196215" algn="l"/>
                        </a:tabLst>
                      </a:pPr>
                      <a:r>
                        <a:rPr lang="ru-RU" sz="1300" b="0" dirty="0">
                          <a:solidFill>
                            <a:schemeClr val="bg1">
                              <a:lumMod val="10000"/>
                            </a:schemeClr>
                          </a:solidFill>
                          <a:latin typeface="Times New Roman" pitchFamily="18" charset="0"/>
                          <a:ea typeface="Calibri"/>
                          <a:cs typeface="Times New Roman" pitchFamily="18" charset="0"/>
                        </a:rPr>
                        <a:t>Формулирует задачу</a:t>
                      </a:r>
                    </a:p>
                    <a:p>
                      <a:pPr marL="342900" lvl="0" indent="-342900">
                        <a:lnSpc>
                          <a:spcPct val="115000"/>
                        </a:lnSpc>
                        <a:spcAft>
                          <a:spcPts val="0"/>
                        </a:spcAft>
                        <a:buSzPts val="1000"/>
                        <a:buFont typeface="Symbol"/>
                        <a:buChar char=""/>
                        <a:tabLst>
                          <a:tab pos="196215" algn="l"/>
                        </a:tabLst>
                      </a:pPr>
                      <a:r>
                        <a:rPr lang="ru-RU" sz="1300" b="0" dirty="0">
                          <a:solidFill>
                            <a:schemeClr val="bg1">
                              <a:lumMod val="10000"/>
                            </a:schemeClr>
                          </a:solidFill>
                          <a:latin typeface="Times New Roman" pitchFamily="18" charset="0"/>
                          <a:ea typeface="Calibri"/>
                          <a:cs typeface="Times New Roman" pitchFamily="18" charset="0"/>
                        </a:rPr>
                        <a:t>Определяется продукт проекта</a:t>
                      </a: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tabLst>
                          <a:tab pos="216535" algn="l"/>
                        </a:tabLst>
                      </a:pPr>
                      <a:r>
                        <a:rPr lang="ru-RU" sz="1300" b="0" dirty="0">
                          <a:solidFill>
                            <a:schemeClr val="bg1">
                              <a:lumMod val="10000"/>
                            </a:schemeClr>
                          </a:solidFill>
                          <a:latin typeface="Times New Roman" pitchFamily="18" charset="0"/>
                          <a:ea typeface="Calibri"/>
                          <a:cs typeface="Times New Roman" pitchFamily="18" charset="0"/>
                        </a:rPr>
                        <a:t>Вхождение в проблему. </a:t>
                      </a:r>
                    </a:p>
                    <a:p>
                      <a:pPr marL="342900" lvl="0" indent="-342900">
                        <a:lnSpc>
                          <a:spcPct val="115000"/>
                        </a:lnSpc>
                        <a:spcAft>
                          <a:spcPts val="0"/>
                        </a:spcAft>
                        <a:buSzPts val="1000"/>
                        <a:buFont typeface="Symbol"/>
                        <a:buChar char=""/>
                        <a:tabLst>
                          <a:tab pos="216535" algn="l"/>
                        </a:tabLst>
                      </a:pPr>
                      <a:r>
                        <a:rPr lang="ru-RU" sz="1300" b="0" dirty="0">
                          <a:solidFill>
                            <a:schemeClr val="bg1">
                              <a:lumMod val="10000"/>
                            </a:schemeClr>
                          </a:solidFill>
                          <a:latin typeface="Times New Roman" pitchFamily="18" charset="0"/>
                          <a:ea typeface="Calibri"/>
                          <a:cs typeface="Times New Roman" pitchFamily="18" charset="0"/>
                        </a:rPr>
                        <a:t>Вживание в игровую ситуацию, проникается мотивацией</a:t>
                      </a:r>
                    </a:p>
                    <a:p>
                      <a:pPr marL="342900" lvl="0" indent="-342900">
                        <a:lnSpc>
                          <a:spcPct val="115000"/>
                        </a:lnSpc>
                        <a:spcAft>
                          <a:spcPts val="0"/>
                        </a:spcAft>
                        <a:buSzPts val="1000"/>
                        <a:buFont typeface="Symbol"/>
                        <a:buChar char=""/>
                        <a:tabLst>
                          <a:tab pos="216535" algn="l"/>
                        </a:tabLst>
                      </a:pPr>
                      <a:r>
                        <a:rPr lang="ru-RU" sz="1300" b="0" dirty="0">
                          <a:solidFill>
                            <a:schemeClr val="bg1">
                              <a:lumMod val="10000"/>
                            </a:schemeClr>
                          </a:solidFill>
                          <a:latin typeface="Times New Roman" pitchFamily="18" charset="0"/>
                          <a:ea typeface="Calibri"/>
                          <a:cs typeface="Times New Roman" pitchFamily="18" charset="0"/>
                        </a:rPr>
                        <a:t>Принятие задачи. </a:t>
                      </a:r>
                    </a:p>
                    <a:p>
                      <a:pPr marL="342900" lvl="0" indent="-342900">
                        <a:lnSpc>
                          <a:spcPct val="115000"/>
                        </a:lnSpc>
                        <a:spcAft>
                          <a:spcPts val="0"/>
                        </a:spcAft>
                        <a:buSzPts val="1000"/>
                        <a:buFont typeface="Symbol"/>
                        <a:buChar char=""/>
                        <a:tabLst>
                          <a:tab pos="216535" algn="l"/>
                        </a:tabLst>
                      </a:pPr>
                      <a:r>
                        <a:rPr lang="ru-RU" sz="1300" b="0" dirty="0">
                          <a:solidFill>
                            <a:schemeClr val="bg1">
                              <a:lumMod val="10000"/>
                            </a:schemeClr>
                          </a:solidFill>
                          <a:latin typeface="Times New Roman" pitchFamily="18" charset="0"/>
                          <a:ea typeface="Calibri"/>
                          <a:cs typeface="Times New Roman" pitchFamily="18" charset="0"/>
                        </a:rPr>
                        <a:t>Дополнение задач проекта</a:t>
                      </a:r>
                    </a:p>
                    <a:p>
                      <a:pPr marL="342900" lvl="0" indent="-342900">
                        <a:lnSpc>
                          <a:spcPct val="115000"/>
                        </a:lnSpc>
                        <a:spcAft>
                          <a:spcPts val="0"/>
                        </a:spcAft>
                        <a:buSzPts val="1000"/>
                        <a:buFont typeface="Symbol"/>
                        <a:buChar char=""/>
                        <a:tabLst>
                          <a:tab pos="216535" algn="l"/>
                        </a:tabLst>
                      </a:pPr>
                      <a:r>
                        <a:rPr lang="ru-RU" sz="1300" b="0" dirty="0">
                          <a:solidFill>
                            <a:schemeClr val="bg1">
                              <a:lumMod val="10000"/>
                            </a:schemeClr>
                          </a:solidFill>
                          <a:latin typeface="Times New Roman" pitchFamily="18" charset="0"/>
                          <a:ea typeface="Calibri"/>
                          <a:cs typeface="Times New Roman" pitchFamily="18" charset="0"/>
                        </a:rPr>
                        <a:t>Целеполагание</a:t>
                      </a: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595540">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71755" marR="71755">
                        <a:lnSpc>
                          <a:spcPct val="115000"/>
                        </a:lnSpc>
                        <a:spcAft>
                          <a:spcPts val="0"/>
                        </a:spcAft>
                      </a:pPr>
                      <a:r>
                        <a:rPr lang="ru-RU" sz="1300" b="0" dirty="0">
                          <a:solidFill>
                            <a:srgbClr val="FF0000"/>
                          </a:solidFill>
                          <a:latin typeface="Times New Roman" pitchFamily="18" charset="0"/>
                          <a:ea typeface="Calibri"/>
                          <a:cs typeface="Times New Roman" pitchFamily="18" charset="0"/>
                        </a:rPr>
                        <a:t>2 этап</a:t>
                      </a:r>
                    </a:p>
                    <a:p>
                      <a:pPr marL="71755" marR="71755">
                        <a:lnSpc>
                          <a:spcPct val="115000"/>
                        </a:lnSpc>
                        <a:spcAft>
                          <a:spcPts val="0"/>
                        </a:spcAft>
                      </a:pPr>
                      <a:r>
                        <a:rPr lang="ru-RU" sz="1300" b="0" dirty="0">
                          <a:solidFill>
                            <a:srgbClr val="FF0000"/>
                          </a:solidFill>
                          <a:latin typeface="Times New Roman" pitchFamily="18" charset="0"/>
                          <a:ea typeface="Calibri"/>
                          <a:cs typeface="Times New Roman" pitchFamily="18" charset="0"/>
                        </a:rPr>
                        <a:t>Планирование работы</a:t>
                      </a:r>
                    </a:p>
                  </a:txBody>
                  <a:tcPr marL="26976" marR="2697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tabLst>
                          <a:tab pos="196215" algn="l"/>
                        </a:tabLst>
                      </a:pPr>
                      <a:r>
                        <a:rPr lang="ru-RU" sz="1300" b="0" dirty="0">
                          <a:solidFill>
                            <a:schemeClr val="bg1">
                              <a:lumMod val="10000"/>
                            </a:schemeClr>
                          </a:solidFill>
                          <a:latin typeface="Times New Roman" pitchFamily="18" charset="0"/>
                          <a:ea typeface="Calibri"/>
                          <a:cs typeface="Times New Roman" pitchFamily="18" charset="0"/>
                        </a:rPr>
                        <a:t>Помогает в решении задачи. </a:t>
                      </a:r>
                    </a:p>
                    <a:p>
                      <a:pPr marL="342900" lvl="0" indent="-342900">
                        <a:lnSpc>
                          <a:spcPct val="115000"/>
                        </a:lnSpc>
                        <a:spcAft>
                          <a:spcPts val="0"/>
                        </a:spcAft>
                        <a:buSzPts val="1000"/>
                        <a:buFont typeface="Symbol"/>
                        <a:buChar char=""/>
                        <a:tabLst>
                          <a:tab pos="196215" algn="l"/>
                        </a:tabLst>
                      </a:pPr>
                      <a:r>
                        <a:rPr lang="ru-RU" sz="1300" b="0" dirty="0">
                          <a:solidFill>
                            <a:schemeClr val="bg1">
                              <a:lumMod val="10000"/>
                            </a:schemeClr>
                          </a:solidFill>
                          <a:latin typeface="Times New Roman" pitchFamily="18" charset="0"/>
                          <a:ea typeface="Calibri"/>
                          <a:cs typeface="Times New Roman" pitchFamily="18" charset="0"/>
                        </a:rPr>
                        <a:t>Разрабатывает план достижения цели</a:t>
                      </a:r>
                    </a:p>
                    <a:p>
                      <a:pPr marL="342900" lvl="0" indent="-342900">
                        <a:lnSpc>
                          <a:spcPct val="115000"/>
                        </a:lnSpc>
                        <a:spcAft>
                          <a:spcPts val="0"/>
                        </a:spcAft>
                        <a:buSzPts val="1000"/>
                        <a:buFont typeface="Symbol"/>
                        <a:buChar char=""/>
                        <a:tabLst>
                          <a:tab pos="196215" algn="l"/>
                        </a:tabLst>
                      </a:pPr>
                      <a:r>
                        <a:rPr lang="ru-RU" sz="1300" b="0" dirty="0">
                          <a:solidFill>
                            <a:schemeClr val="bg1">
                              <a:lumMod val="10000"/>
                            </a:schemeClr>
                          </a:solidFill>
                          <a:latin typeface="Times New Roman" pitchFamily="18" charset="0"/>
                          <a:ea typeface="Calibri"/>
                          <a:cs typeface="Times New Roman" pitchFamily="18" charset="0"/>
                        </a:rPr>
                        <a:t>Помогает спланировать, составляет план-схему проекта деятельности</a:t>
                      </a:r>
                    </a:p>
                    <a:p>
                      <a:pPr marL="342900" lvl="0" indent="-342900">
                        <a:lnSpc>
                          <a:spcPct val="115000"/>
                        </a:lnSpc>
                        <a:spcAft>
                          <a:spcPts val="0"/>
                        </a:spcAft>
                        <a:buSzPts val="1000"/>
                        <a:buFont typeface="Symbol"/>
                        <a:buChar char=""/>
                        <a:tabLst>
                          <a:tab pos="196215" algn="l"/>
                        </a:tabLst>
                      </a:pPr>
                      <a:r>
                        <a:rPr lang="ru-RU" sz="1300" b="0" dirty="0">
                          <a:solidFill>
                            <a:schemeClr val="bg1">
                              <a:lumMod val="10000"/>
                            </a:schemeClr>
                          </a:solidFill>
                          <a:latin typeface="Times New Roman" pitchFamily="18" charset="0"/>
                          <a:ea typeface="Calibri"/>
                          <a:cs typeface="Times New Roman" pitchFamily="18" charset="0"/>
                        </a:rPr>
                        <a:t>Привлекает специалистов к осуществлению проекта</a:t>
                      </a:r>
                    </a:p>
                    <a:p>
                      <a:pPr marL="342900" lvl="0" indent="-342900">
                        <a:lnSpc>
                          <a:spcPct val="115000"/>
                        </a:lnSpc>
                        <a:spcAft>
                          <a:spcPts val="0"/>
                        </a:spcAft>
                        <a:buSzPts val="1000"/>
                        <a:buFont typeface="Symbol"/>
                        <a:buChar char=""/>
                        <a:tabLst>
                          <a:tab pos="196215" algn="l"/>
                        </a:tabLst>
                      </a:pPr>
                      <a:r>
                        <a:rPr lang="ru-RU" sz="1300" b="0" dirty="0">
                          <a:solidFill>
                            <a:schemeClr val="bg1">
                              <a:lumMod val="10000"/>
                            </a:schemeClr>
                          </a:solidFill>
                          <a:latin typeface="Times New Roman" pitchFamily="18" charset="0"/>
                          <a:ea typeface="Calibri"/>
                          <a:cs typeface="Times New Roman" pitchFamily="18" charset="0"/>
                        </a:rPr>
                        <a:t>Организует деятельность.</a:t>
                      </a: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pPr>
                      <a:r>
                        <a:rPr lang="ru-RU" sz="1300" b="0" dirty="0">
                          <a:solidFill>
                            <a:schemeClr val="bg1">
                              <a:lumMod val="10000"/>
                            </a:schemeClr>
                          </a:solidFill>
                          <a:latin typeface="Times New Roman" pitchFamily="18" charset="0"/>
                          <a:ea typeface="Calibri"/>
                          <a:cs typeface="Times New Roman" pitchFamily="18" charset="0"/>
                        </a:rPr>
                        <a:t>Объединение детей в рабочие группы. </a:t>
                      </a:r>
                    </a:p>
                    <a:p>
                      <a:pPr marL="342900" lvl="0" indent="-342900">
                        <a:lnSpc>
                          <a:spcPct val="115000"/>
                        </a:lnSpc>
                        <a:spcAft>
                          <a:spcPts val="0"/>
                        </a:spcAft>
                        <a:buSzPts val="1000"/>
                        <a:buFont typeface="Symbol"/>
                        <a:buChar char=""/>
                      </a:pPr>
                      <a:r>
                        <a:rPr lang="ru-RU" sz="1300" b="0" dirty="0">
                          <a:solidFill>
                            <a:schemeClr val="bg1">
                              <a:lumMod val="10000"/>
                            </a:schemeClr>
                          </a:solidFill>
                          <a:latin typeface="Times New Roman" pitchFamily="18" charset="0"/>
                          <a:ea typeface="Calibri"/>
                          <a:cs typeface="Times New Roman" pitchFamily="18" charset="0"/>
                        </a:rPr>
                        <a:t>Распределение амплуа.</a:t>
                      </a:r>
                    </a:p>
                    <a:p>
                      <a:pPr marL="342900" lvl="0" indent="-342900">
                        <a:lnSpc>
                          <a:spcPct val="115000"/>
                        </a:lnSpc>
                        <a:spcAft>
                          <a:spcPts val="0"/>
                        </a:spcAft>
                        <a:buSzPts val="1000"/>
                        <a:buFont typeface="Symbol"/>
                        <a:buChar char=""/>
                      </a:pPr>
                      <a:r>
                        <a:rPr lang="ru-RU" sz="1300" b="0" dirty="0">
                          <a:solidFill>
                            <a:schemeClr val="bg1">
                              <a:lumMod val="10000"/>
                            </a:schemeClr>
                          </a:solidFill>
                          <a:latin typeface="Times New Roman" pitchFamily="18" charset="0"/>
                          <a:ea typeface="Calibri"/>
                          <a:cs typeface="Times New Roman" pitchFamily="18" charset="0"/>
                        </a:rPr>
                        <a:t>Разработка проекта (план деятельности по достижении цели) </a:t>
                      </a: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1364962">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71755" marR="71755">
                        <a:lnSpc>
                          <a:spcPct val="115000"/>
                        </a:lnSpc>
                        <a:spcAft>
                          <a:spcPts val="0"/>
                        </a:spcAft>
                      </a:pPr>
                      <a:r>
                        <a:rPr lang="ru-RU" sz="1300" b="0" dirty="0">
                          <a:solidFill>
                            <a:srgbClr val="FF0000"/>
                          </a:solidFill>
                          <a:latin typeface="Times New Roman" pitchFamily="18" charset="0"/>
                          <a:ea typeface="Calibri"/>
                          <a:cs typeface="Times New Roman" pitchFamily="18" charset="0"/>
                        </a:rPr>
                        <a:t>3 этап </a:t>
                      </a:r>
                    </a:p>
                    <a:p>
                      <a:pPr marL="71755" marR="71755">
                        <a:lnSpc>
                          <a:spcPct val="115000"/>
                        </a:lnSpc>
                        <a:spcAft>
                          <a:spcPts val="0"/>
                        </a:spcAft>
                      </a:pPr>
                      <a:r>
                        <a:rPr lang="ru-RU" sz="1300" b="0" dirty="0">
                          <a:solidFill>
                            <a:srgbClr val="FF0000"/>
                          </a:solidFill>
                          <a:latin typeface="Times New Roman" pitchFamily="18" charset="0"/>
                          <a:ea typeface="Calibri"/>
                          <a:cs typeface="Times New Roman" pitchFamily="18" charset="0"/>
                        </a:rPr>
                        <a:t>Реализация проекта</a:t>
                      </a:r>
                    </a:p>
                  </a:txBody>
                  <a:tcPr marL="26976" marR="2697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pPr>
                      <a:r>
                        <a:rPr lang="ru-RU" sz="1300" b="0" dirty="0">
                          <a:solidFill>
                            <a:schemeClr val="bg1">
                              <a:lumMod val="10000"/>
                            </a:schemeClr>
                          </a:solidFill>
                          <a:latin typeface="Times New Roman" pitchFamily="18" charset="0"/>
                          <a:ea typeface="Calibri"/>
                          <a:cs typeface="Times New Roman" pitchFamily="18" charset="0"/>
                        </a:rPr>
                        <a:t>Практическая помощь (по необходимости). </a:t>
                      </a:r>
                    </a:p>
                    <a:p>
                      <a:pPr marL="342900" lvl="0" indent="-342900">
                        <a:lnSpc>
                          <a:spcPct val="115000"/>
                        </a:lnSpc>
                        <a:spcAft>
                          <a:spcPts val="0"/>
                        </a:spcAft>
                        <a:buSzPts val="1000"/>
                        <a:buFont typeface="Symbol"/>
                        <a:buChar char=""/>
                      </a:pPr>
                      <a:r>
                        <a:rPr lang="ru-RU" sz="1300" b="0" dirty="0">
                          <a:solidFill>
                            <a:schemeClr val="bg1">
                              <a:lumMod val="10000"/>
                            </a:schemeClr>
                          </a:solidFill>
                          <a:latin typeface="Times New Roman" pitchFamily="18" charset="0"/>
                          <a:ea typeface="Calibri"/>
                          <a:cs typeface="Times New Roman" pitchFamily="18" charset="0"/>
                        </a:rPr>
                        <a:t>Направляет и контролирует осуществление проекта (это могут быть домашние задания для самостоятельного выполнения, уточнения информации и пр.)</a:t>
                      </a:r>
                    </a:p>
                    <a:p>
                      <a:pPr marL="342900" lvl="0" indent="-342900">
                        <a:lnSpc>
                          <a:spcPct val="115000"/>
                        </a:lnSpc>
                        <a:spcAft>
                          <a:spcPts val="0"/>
                        </a:spcAft>
                        <a:buSzPts val="1000"/>
                        <a:buFont typeface="Symbol"/>
                        <a:buChar char=""/>
                      </a:pPr>
                      <a:r>
                        <a:rPr lang="ru-RU" sz="1300" b="0" dirty="0">
                          <a:solidFill>
                            <a:schemeClr val="bg1">
                              <a:lumMod val="10000"/>
                            </a:schemeClr>
                          </a:solidFill>
                          <a:latin typeface="Times New Roman" pitchFamily="18" charset="0"/>
                          <a:ea typeface="Calibri"/>
                          <a:cs typeface="Times New Roman" pitchFamily="18" charset="0"/>
                        </a:rPr>
                        <a:t>Осуществляет сбор накопленного материала</a:t>
                      </a: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tabLst>
                          <a:tab pos="216535" algn="l"/>
                        </a:tabLst>
                      </a:pPr>
                      <a:r>
                        <a:rPr lang="ru-RU" sz="1300" b="0" dirty="0">
                          <a:solidFill>
                            <a:schemeClr val="bg1">
                              <a:lumMod val="10000"/>
                            </a:schemeClr>
                          </a:solidFill>
                          <a:latin typeface="Times New Roman" pitchFamily="18" charset="0"/>
                          <a:ea typeface="Calibri"/>
                          <a:cs typeface="Times New Roman" pitchFamily="18" charset="0"/>
                        </a:rPr>
                        <a:t>Формирование специфических знаний, умений,  навыков.</a:t>
                      </a:r>
                    </a:p>
                    <a:p>
                      <a:pPr marL="342900" lvl="0" indent="-342900">
                        <a:lnSpc>
                          <a:spcPct val="115000"/>
                        </a:lnSpc>
                        <a:spcAft>
                          <a:spcPts val="0"/>
                        </a:spcAft>
                        <a:buSzPts val="1000"/>
                        <a:buFont typeface="Symbol"/>
                        <a:buChar char=""/>
                        <a:tabLst>
                          <a:tab pos="216535" algn="l"/>
                        </a:tabLst>
                      </a:pPr>
                      <a:r>
                        <a:rPr lang="ru-RU" sz="1300" b="0" dirty="0">
                          <a:solidFill>
                            <a:schemeClr val="bg1">
                              <a:lumMod val="10000"/>
                            </a:schemeClr>
                          </a:solidFill>
                          <a:latin typeface="Times New Roman" pitchFamily="18" charset="0"/>
                          <a:ea typeface="Calibri"/>
                          <a:cs typeface="Times New Roman" pitchFamily="18" charset="0"/>
                        </a:rPr>
                        <a:t>Дети получают информацию из различных источников, различными способами (родители + педагоги + специалисты + внешние специалисты (из социума)</a:t>
                      </a: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364962">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71755" marR="71755">
                        <a:lnSpc>
                          <a:spcPct val="115000"/>
                        </a:lnSpc>
                        <a:spcAft>
                          <a:spcPts val="0"/>
                        </a:spcAft>
                      </a:pPr>
                      <a:r>
                        <a:rPr lang="ru-RU" sz="1300" b="0" dirty="0">
                          <a:solidFill>
                            <a:srgbClr val="FF0000"/>
                          </a:solidFill>
                          <a:latin typeface="Times New Roman" pitchFamily="18" charset="0"/>
                          <a:ea typeface="Calibri"/>
                          <a:cs typeface="Times New Roman" pitchFamily="18" charset="0"/>
                        </a:rPr>
                        <a:t>4 этап </a:t>
                      </a:r>
                    </a:p>
                    <a:p>
                      <a:pPr marL="71755" marR="71755">
                        <a:lnSpc>
                          <a:spcPct val="115000"/>
                        </a:lnSpc>
                        <a:spcAft>
                          <a:spcPts val="0"/>
                        </a:spcAft>
                      </a:pPr>
                      <a:r>
                        <a:rPr lang="ru-RU" sz="1300" b="0" dirty="0" smtClean="0">
                          <a:solidFill>
                            <a:srgbClr val="FF0000"/>
                          </a:solidFill>
                          <a:latin typeface="Times New Roman" pitchFamily="18" charset="0"/>
                          <a:ea typeface="Calibri"/>
                          <a:cs typeface="Times New Roman" pitchFamily="18" charset="0"/>
                        </a:rPr>
                        <a:t>Завершение</a:t>
                      </a:r>
                      <a:r>
                        <a:rPr lang="ru-RU" sz="1300" b="0" baseline="0" dirty="0" smtClean="0">
                          <a:solidFill>
                            <a:srgbClr val="FF0000"/>
                          </a:solidFill>
                          <a:latin typeface="Times New Roman" pitchFamily="18" charset="0"/>
                          <a:ea typeface="Calibri"/>
                          <a:cs typeface="Times New Roman" pitchFamily="18" charset="0"/>
                        </a:rPr>
                        <a:t> </a:t>
                      </a:r>
                      <a:r>
                        <a:rPr lang="ru-RU" sz="1300" b="0" dirty="0" smtClean="0">
                          <a:solidFill>
                            <a:srgbClr val="FF0000"/>
                          </a:solidFill>
                          <a:latin typeface="Times New Roman" pitchFamily="18" charset="0"/>
                          <a:ea typeface="Calibri"/>
                          <a:cs typeface="Times New Roman" pitchFamily="18" charset="0"/>
                        </a:rPr>
                        <a:t>проекта</a:t>
                      </a:r>
                      <a:endParaRPr lang="ru-RU" sz="1300" b="0" dirty="0">
                        <a:solidFill>
                          <a:srgbClr val="FF0000"/>
                        </a:solidFill>
                        <a:latin typeface="Times New Roman" pitchFamily="18" charset="0"/>
                        <a:ea typeface="Calibri"/>
                        <a:cs typeface="Times New Roman" pitchFamily="18" charset="0"/>
                      </a:endParaRPr>
                    </a:p>
                  </a:txBody>
                  <a:tcPr marL="26976" marR="2697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tabLst>
                          <a:tab pos="196215" algn="l"/>
                        </a:tabLst>
                      </a:pPr>
                      <a:r>
                        <a:rPr lang="ru-RU" sz="1300" b="0" dirty="0">
                          <a:solidFill>
                            <a:schemeClr val="bg1">
                              <a:lumMod val="10000"/>
                            </a:schemeClr>
                          </a:solidFill>
                          <a:latin typeface="Times New Roman" pitchFamily="18" charset="0"/>
                          <a:ea typeface="Calibri"/>
                          <a:cs typeface="Times New Roman" pitchFamily="18" charset="0"/>
                        </a:rPr>
                        <a:t>Подготовка к презентации.</a:t>
                      </a:r>
                    </a:p>
                    <a:p>
                      <a:pPr marL="342900" lvl="0" indent="-342900">
                        <a:lnSpc>
                          <a:spcPct val="115000"/>
                        </a:lnSpc>
                        <a:spcAft>
                          <a:spcPts val="0"/>
                        </a:spcAft>
                        <a:buSzPts val="1000"/>
                        <a:buFont typeface="Symbol"/>
                        <a:buChar char=""/>
                        <a:tabLst>
                          <a:tab pos="196215" algn="l"/>
                        </a:tabLst>
                      </a:pPr>
                      <a:r>
                        <a:rPr lang="ru-RU" sz="1300" b="0" dirty="0">
                          <a:solidFill>
                            <a:schemeClr val="bg1">
                              <a:lumMod val="10000"/>
                            </a:schemeClr>
                          </a:solidFill>
                          <a:latin typeface="Times New Roman" pitchFamily="18" charset="0"/>
                          <a:ea typeface="Calibri"/>
                          <a:cs typeface="Times New Roman" pitchFamily="18" charset="0"/>
                        </a:rPr>
                        <a:t>Презентация.</a:t>
                      </a: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tabLst>
                          <a:tab pos="216535" algn="l"/>
                        </a:tabLst>
                      </a:pPr>
                      <a:r>
                        <a:rPr lang="ru-RU" sz="1300" b="0" dirty="0">
                          <a:solidFill>
                            <a:schemeClr val="bg1">
                              <a:lumMod val="10000"/>
                            </a:schemeClr>
                          </a:solidFill>
                          <a:latin typeface="Times New Roman" pitchFamily="18" charset="0"/>
                          <a:ea typeface="Calibri"/>
                          <a:cs typeface="Times New Roman" pitchFamily="18" charset="0"/>
                        </a:rPr>
                        <a:t>Продукт деятельности готовят к презентации. </a:t>
                      </a:r>
                    </a:p>
                    <a:p>
                      <a:pPr marL="342900" lvl="0" indent="-342900">
                        <a:lnSpc>
                          <a:spcPct val="115000"/>
                        </a:lnSpc>
                        <a:spcAft>
                          <a:spcPts val="0"/>
                        </a:spcAft>
                        <a:buSzPts val="1000"/>
                        <a:buFont typeface="Symbol"/>
                        <a:buChar char=""/>
                        <a:tabLst>
                          <a:tab pos="216535" algn="l"/>
                        </a:tabLst>
                      </a:pPr>
                      <a:r>
                        <a:rPr lang="ru-RU" sz="1300" b="0" dirty="0">
                          <a:solidFill>
                            <a:schemeClr val="bg1">
                              <a:lumMod val="10000"/>
                            </a:schemeClr>
                          </a:solidFill>
                          <a:latin typeface="Times New Roman" pitchFamily="18" charset="0"/>
                          <a:ea typeface="Calibri"/>
                          <a:cs typeface="Times New Roman" pitchFamily="18" charset="0"/>
                        </a:rPr>
                        <a:t>Представляют (зрителям или экспертам) продукт деятельности.</a:t>
                      </a:r>
                    </a:p>
                    <a:p>
                      <a:pPr marL="342900" lvl="0" indent="-342900">
                        <a:lnSpc>
                          <a:spcPct val="115000"/>
                        </a:lnSpc>
                        <a:spcAft>
                          <a:spcPts val="0"/>
                        </a:spcAft>
                        <a:buSzPts val="1000"/>
                        <a:buFont typeface="Symbol"/>
                        <a:buChar char=""/>
                        <a:tabLst>
                          <a:tab pos="216535" algn="l"/>
                        </a:tabLst>
                      </a:pPr>
                      <a:r>
                        <a:rPr lang="ru-RU" sz="1300" b="0" dirty="0">
                          <a:solidFill>
                            <a:schemeClr val="bg1">
                              <a:lumMod val="10000"/>
                            </a:schemeClr>
                          </a:solidFill>
                          <a:latin typeface="Times New Roman" pitchFamily="18" charset="0"/>
                          <a:ea typeface="Calibri"/>
                          <a:cs typeface="Times New Roman" pitchFamily="18" charset="0"/>
                        </a:rPr>
                        <a:t>Непосредственно презентация продукта деятельности</a:t>
                      </a: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764704"/>
            <a:ext cx="10422689" cy="646331"/>
          </a:xfrm>
          <a:prstGeom prst="rect">
            <a:avLst/>
          </a:prstGeom>
          <a:noFill/>
        </p:spPr>
        <p:txBody>
          <a:bodyPr>
            <a:spAutoFit/>
          </a:bodyPr>
          <a:lstStyle/>
          <a:p>
            <a:pPr fontAlgn="auto">
              <a:spcBef>
                <a:spcPts val="0"/>
              </a:spcBef>
              <a:spcAft>
                <a:spcPts val="0"/>
              </a:spcAft>
              <a:defRPr/>
            </a:pPr>
            <a:r>
              <a:rPr lang="ru-RU"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rPr>
              <a:t>МЕТОДЫ РЕАЛИЗАЦИИ ПРОЕКТА</a:t>
            </a:r>
          </a:p>
        </p:txBody>
      </p:sp>
      <p:sp>
        <p:nvSpPr>
          <p:cNvPr id="3" name="Скругленный прямоугольник 2"/>
          <p:cNvSpPr/>
          <p:nvPr/>
        </p:nvSpPr>
        <p:spPr>
          <a:xfrm>
            <a:off x="372082" y="1556792"/>
            <a:ext cx="2088232" cy="9144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ru-RU" b="1" i="1" dirty="0"/>
              <a:t>Практические</a:t>
            </a:r>
          </a:p>
        </p:txBody>
      </p:sp>
      <p:sp>
        <p:nvSpPr>
          <p:cNvPr id="8" name="Блок-схема: процесс 7"/>
          <p:cNvSpPr/>
          <p:nvPr/>
        </p:nvSpPr>
        <p:spPr>
          <a:xfrm>
            <a:off x="179511" y="2780928"/>
            <a:ext cx="2473375" cy="684656"/>
          </a:xfrm>
          <a:prstGeom prst="flowChartProces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dirty="0"/>
              <a:t>Создание развивающей среды</a:t>
            </a:r>
          </a:p>
        </p:txBody>
      </p:sp>
      <p:sp>
        <p:nvSpPr>
          <p:cNvPr id="9" name="TextBox 8"/>
          <p:cNvSpPr txBox="1"/>
          <p:nvPr/>
        </p:nvSpPr>
        <p:spPr>
          <a:xfrm>
            <a:off x="179511" y="3903663"/>
            <a:ext cx="2473375"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ru-RU" dirty="0"/>
              <a:t>Экскурсии,</a:t>
            </a:r>
            <a:br>
              <a:rPr lang="ru-RU" dirty="0"/>
            </a:br>
            <a:r>
              <a:rPr lang="ru-RU" dirty="0"/>
              <a:t> наблюдения</a:t>
            </a:r>
          </a:p>
        </p:txBody>
      </p:sp>
      <p:sp>
        <p:nvSpPr>
          <p:cNvPr id="28684" name="TextBox 9"/>
          <p:cNvSpPr txBox="1">
            <a:spLocks noChangeArrowheads="1"/>
          </p:cNvSpPr>
          <p:nvPr/>
        </p:nvSpPr>
        <p:spPr bwMode="auto">
          <a:xfrm>
            <a:off x="611188" y="5187950"/>
            <a:ext cx="185737" cy="369888"/>
          </a:xfrm>
          <a:prstGeom prst="rect">
            <a:avLst/>
          </a:prstGeom>
          <a:noFill/>
          <a:ln w="9525">
            <a:noFill/>
            <a:miter lim="800000"/>
            <a:headEnd/>
            <a:tailEnd/>
          </a:ln>
        </p:spPr>
        <p:txBody>
          <a:bodyPr wrap="none">
            <a:spAutoFit/>
          </a:bodyPr>
          <a:lstStyle/>
          <a:p>
            <a:endParaRPr lang="ru-RU" dirty="0">
              <a:latin typeface="Constantia" pitchFamily="18" charset="0"/>
            </a:endParaRPr>
          </a:p>
        </p:txBody>
      </p:sp>
      <p:sp>
        <p:nvSpPr>
          <p:cNvPr id="11" name="Прямоугольник 10"/>
          <p:cNvSpPr/>
          <p:nvPr/>
        </p:nvSpPr>
        <p:spPr>
          <a:xfrm>
            <a:off x="179511" y="5085184"/>
            <a:ext cx="2473375" cy="120032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ru-RU" dirty="0"/>
              <a:t>Оформление уголков </a:t>
            </a:r>
            <a:br>
              <a:rPr lang="ru-RU" dirty="0"/>
            </a:br>
            <a:r>
              <a:rPr lang="ru-RU" dirty="0"/>
              <a:t>в группах для </a:t>
            </a:r>
            <a:br>
              <a:rPr lang="ru-RU" dirty="0"/>
            </a:br>
            <a:r>
              <a:rPr lang="ru-RU" dirty="0"/>
              <a:t>познавательного </a:t>
            </a:r>
            <a:br>
              <a:rPr lang="ru-RU" dirty="0"/>
            </a:br>
            <a:r>
              <a:rPr lang="ru-RU" dirty="0"/>
              <a:t>развития детей</a:t>
            </a:r>
          </a:p>
        </p:txBody>
      </p:sp>
      <p:sp>
        <p:nvSpPr>
          <p:cNvPr id="12" name="Блок-схема: альтернативный процесс 11"/>
          <p:cNvSpPr/>
          <p:nvPr/>
        </p:nvSpPr>
        <p:spPr>
          <a:xfrm>
            <a:off x="3491880" y="1556791"/>
            <a:ext cx="2016224" cy="884637"/>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ru-RU" b="1" i="1" dirty="0"/>
              <a:t>Словесные</a:t>
            </a:r>
          </a:p>
        </p:txBody>
      </p:sp>
      <p:sp>
        <p:nvSpPr>
          <p:cNvPr id="13" name="Блок-схема: процесс 12"/>
          <p:cNvSpPr/>
          <p:nvPr/>
        </p:nvSpPr>
        <p:spPr>
          <a:xfrm>
            <a:off x="3491880" y="2780928"/>
            <a:ext cx="2016224"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dirty="0"/>
              <a:t>Беседы, наблюдения</a:t>
            </a:r>
          </a:p>
        </p:txBody>
      </p:sp>
      <p:sp>
        <p:nvSpPr>
          <p:cNvPr id="14" name="Блок-схема: процесс 13"/>
          <p:cNvSpPr/>
          <p:nvPr/>
        </p:nvSpPr>
        <p:spPr>
          <a:xfrm>
            <a:off x="3347864" y="3645024"/>
            <a:ext cx="2403032" cy="1440160"/>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dirty="0"/>
              <a:t>Чтение художественной литературы, заучивание стихотворений</a:t>
            </a:r>
          </a:p>
        </p:txBody>
      </p:sp>
      <p:sp>
        <p:nvSpPr>
          <p:cNvPr id="15" name="Блок-схема: процесс 14"/>
          <p:cNvSpPr/>
          <p:nvPr/>
        </p:nvSpPr>
        <p:spPr>
          <a:xfrm>
            <a:off x="3347864" y="5372926"/>
            <a:ext cx="2520280" cy="1224426"/>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dirty="0"/>
              <a:t>Дидактические игры, сюжетно-ролевые игры, подвижные игры</a:t>
            </a:r>
          </a:p>
        </p:txBody>
      </p:sp>
      <p:sp>
        <p:nvSpPr>
          <p:cNvPr id="17" name="Блок-схема: альтернативный процесс 16"/>
          <p:cNvSpPr/>
          <p:nvPr/>
        </p:nvSpPr>
        <p:spPr>
          <a:xfrm>
            <a:off x="6516216" y="1556792"/>
            <a:ext cx="2160240" cy="884635"/>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ru-RU" b="1" i="1" dirty="0"/>
              <a:t>Наглядные</a:t>
            </a:r>
          </a:p>
        </p:txBody>
      </p:sp>
      <p:sp>
        <p:nvSpPr>
          <p:cNvPr id="18" name="Блок-схема: процесс 17"/>
          <p:cNvSpPr/>
          <p:nvPr/>
        </p:nvSpPr>
        <p:spPr>
          <a:xfrm>
            <a:off x="6588224" y="2790432"/>
            <a:ext cx="2160240" cy="612648"/>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dirty="0"/>
              <a:t>Выставки, конкурсы</a:t>
            </a:r>
          </a:p>
        </p:txBody>
      </p:sp>
      <p:sp>
        <p:nvSpPr>
          <p:cNvPr id="19" name="Блок-схема: процесс 18"/>
          <p:cNvSpPr/>
          <p:nvPr/>
        </p:nvSpPr>
        <p:spPr>
          <a:xfrm>
            <a:off x="6660232" y="3789040"/>
            <a:ext cx="2088232" cy="612648"/>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dirty="0"/>
              <a:t>Сбор фотоматериалов</a:t>
            </a:r>
          </a:p>
        </p:txBody>
      </p:sp>
      <p:sp>
        <p:nvSpPr>
          <p:cNvPr id="20" name="Блок-схема: процесс 19"/>
          <p:cNvSpPr/>
          <p:nvPr/>
        </p:nvSpPr>
        <p:spPr>
          <a:xfrm>
            <a:off x="6660232" y="4797152"/>
            <a:ext cx="2088232" cy="612648"/>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dirty="0"/>
              <a:t>Рассматривание иллюстраций</a:t>
            </a:r>
          </a:p>
        </p:txBody>
      </p:sp>
      <p:sp>
        <p:nvSpPr>
          <p:cNvPr id="21" name="Блок-схема: процесс 20"/>
          <p:cNvSpPr/>
          <p:nvPr/>
        </p:nvSpPr>
        <p:spPr>
          <a:xfrm>
            <a:off x="6660232" y="5877272"/>
            <a:ext cx="1958516" cy="612648"/>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dirty="0"/>
              <a:t>Личный пример взрослых</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820472" cy="70788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fontAlgn="auto">
              <a:spcBef>
                <a:spcPts val="0"/>
              </a:spcBef>
              <a:spcAft>
                <a:spcPts val="0"/>
              </a:spcAft>
              <a:defRPr/>
            </a:pPr>
            <a:endParaRPr lang="ru-RU" sz="40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3" name="Прямоугольник 2"/>
          <p:cNvSpPr/>
          <p:nvPr/>
        </p:nvSpPr>
        <p:spPr>
          <a:xfrm>
            <a:off x="467544" y="1196752"/>
            <a:ext cx="8424936" cy="3323987"/>
          </a:xfrm>
          <a:prstGeom prst="rect">
            <a:avLst/>
          </a:prstGeom>
          <a:effectLst>
            <a:glow rad="139700">
              <a:schemeClr val="accent2">
                <a:satMod val="175000"/>
                <a:alpha val="40000"/>
              </a:schemeClr>
            </a:glow>
            <a:outerShdw blurRad="57150" dist="38100" dir="5400000" algn="ctr" rotWithShape="0">
              <a:schemeClr val="accent6">
                <a:shade val="9000"/>
                <a:satMod val="105000"/>
                <a:alpha val="48000"/>
              </a:schemeClr>
            </a:outerShdw>
          </a:effectLst>
        </p:spPr>
        <p:style>
          <a:lnRef idx="1">
            <a:schemeClr val="accent6"/>
          </a:lnRef>
          <a:fillRef idx="2">
            <a:schemeClr val="accent6"/>
          </a:fillRef>
          <a:effectRef idx="1">
            <a:schemeClr val="accent6"/>
          </a:effectRef>
          <a:fontRef idx="minor">
            <a:schemeClr val="dk1"/>
          </a:fontRef>
        </p:style>
        <p:txBody>
          <a:bodyPr>
            <a:spAutoFit/>
          </a:bodyPr>
          <a:lstStyle/>
          <a:p>
            <a:pPr algn="just"/>
            <a:r>
              <a:rPr lang="ru-RU" sz="1400" dirty="0" smtClean="0">
                <a:latin typeface="Times New Roman" pitchFamily="18" charset="0"/>
                <a:cs typeface="Times New Roman" pitchFamily="18" charset="0"/>
              </a:rPr>
              <a:t>ФГОС ДО ориентирует содержание образовательных областей на реализацию  возможностей и способностей ребенка в разных видах деятельности. К эффективным методам развития познавательной активности дошкольников - применение экспериментирования в работе ДОУ. В процессе экспериментальной деятельности развивается эмоциональная сфера ребенка, творческие способности, формируются трудовые навыки, укрепляется здоровье за счет повышения общего уровня двигательной активности. Дети очень любят экспериментировать. Это объясняется тем, что им присуще наглядно-действенное и наглядно-образное мышление, и экспериментирование, как никакой другой метод, соответствует этим возрастным особенностям. В дошкольном возрасте он является ведущим, а в первые три года практически единственным способом познания мира. Своими корнями экспериментирование уходит в манипулирование предметами.</a:t>
            </a:r>
          </a:p>
          <a:p>
            <a:pPr algn="just"/>
            <a:r>
              <a:rPr lang="ru-RU" sz="1400" dirty="0" smtClean="0">
                <a:latin typeface="Times New Roman" pitchFamily="18" charset="0"/>
                <a:cs typeface="Times New Roman" pitchFamily="18" charset="0"/>
              </a:rPr>
              <a:t>При формировании основ естественнонаучных и экологических понятий экспериментирование можно рассматривать как метод, близкий к идеальному. Добытые самостоятельно знания, всегда являются осознанными и более прочными. Обобщая собственный фактический материал, Н.Н. Поддьяков сформулировал гипотезу о том, что в детском возрасте основным  видом деятельности является не только  игра, но и экспериментирование</a:t>
            </a:r>
            <a:endParaRPr lang="ru-RU" sz="1400" dirty="0">
              <a:latin typeface="Times New Roman" pitchFamily="18" charset="0"/>
              <a:cs typeface="Times New Roman" pitchFamily="18" charset="0"/>
            </a:endParaRPr>
          </a:p>
        </p:txBody>
      </p:sp>
      <p:sp>
        <p:nvSpPr>
          <p:cNvPr id="11265" name="Rectangle 1"/>
          <p:cNvSpPr>
            <a:spLocks noChangeArrowheads="1"/>
          </p:cNvSpPr>
          <p:nvPr/>
        </p:nvSpPr>
        <p:spPr bwMode="auto">
          <a:xfrm>
            <a:off x="0" y="267627"/>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ct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Метод экспериментирования и постановки опытов как составляющие </a:t>
            </a:r>
            <a:r>
              <a:rPr lang="ru-RU" sz="2000" b="1" dirty="0" smtClean="0">
                <a:solidFill>
                  <a:srgbClr val="FF0000"/>
                </a:solidFill>
                <a:latin typeface="Times New Roman" pitchFamily="18" charset="0"/>
                <a:ea typeface="Calibri" pitchFamily="34" charset="0"/>
                <a:cs typeface="Times New Roman" pitchFamily="18" charset="0"/>
              </a:rPr>
              <a:t>проектного  </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метода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11266" name="Picture 7"/>
          <p:cNvPicPr>
            <a:picLocks noChangeAspect="1" noChangeArrowheads="1"/>
          </p:cNvPicPr>
          <p:nvPr/>
        </p:nvPicPr>
        <p:blipFill>
          <a:blip r:embed="rId3" cstate="print"/>
          <a:srcRect/>
          <a:stretch>
            <a:fillRect/>
          </a:stretch>
        </p:blipFill>
        <p:spPr bwMode="auto">
          <a:xfrm>
            <a:off x="3059832" y="4293096"/>
            <a:ext cx="2890666" cy="2132856"/>
          </a:xfrm>
          <a:prstGeom prst="rect">
            <a:avLst/>
          </a:prstGeom>
          <a:noFill/>
          <a:ln w="9525">
            <a:noFill/>
            <a:miter lim="800000"/>
            <a:headEnd/>
            <a:tailEnd/>
          </a:ln>
          <a:effectLst>
            <a:glow rad="139700">
              <a:schemeClr val="accent1">
                <a:satMod val="175000"/>
                <a:alpha val="40000"/>
              </a:schemeClr>
            </a:glow>
          </a:effectLst>
        </p:spPr>
      </p:pic>
      <p:pic>
        <p:nvPicPr>
          <p:cNvPr id="11267" name="Picture 11"/>
          <p:cNvPicPr>
            <a:picLocks noChangeAspect="1" noChangeArrowheads="1"/>
          </p:cNvPicPr>
          <p:nvPr/>
        </p:nvPicPr>
        <p:blipFill>
          <a:blip r:embed="rId4" cstate="print"/>
          <a:srcRect/>
          <a:stretch>
            <a:fillRect/>
          </a:stretch>
        </p:blipFill>
        <p:spPr bwMode="auto">
          <a:xfrm>
            <a:off x="179512" y="4509120"/>
            <a:ext cx="2838110" cy="2132856"/>
          </a:xfrm>
          <a:prstGeom prst="rect">
            <a:avLst/>
          </a:prstGeom>
          <a:noFill/>
          <a:ln w="9525">
            <a:noFill/>
            <a:miter lim="800000"/>
            <a:headEnd/>
            <a:tailEnd/>
          </a:ln>
          <a:effectLst>
            <a:glow rad="139700">
              <a:schemeClr val="accent1">
                <a:satMod val="175000"/>
                <a:alpha val="40000"/>
              </a:schemeClr>
            </a:glow>
          </a:effectLst>
        </p:spPr>
      </p:pic>
      <p:pic>
        <p:nvPicPr>
          <p:cNvPr id="11268" name="Picture 6"/>
          <p:cNvPicPr>
            <a:picLocks noChangeAspect="1" noChangeArrowheads="1"/>
          </p:cNvPicPr>
          <p:nvPr/>
        </p:nvPicPr>
        <p:blipFill>
          <a:blip r:embed="rId5" cstate="print"/>
          <a:srcRect/>
          <a:stretch>
            <a:fillRect/>
          </a:stretch>
        </p:blipFill>
        <p:spPr bwMode="auto">
          <a:xfrm>
            <a:off x="6012160" y="4365104"/>
            <a:ext cx="2884934" cy="2276872"/>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352928"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fontAlgn="auto">
              <a:spcBef>
                <a:spcPts val="0"/>
              </a:spcBef>
              <a:spcAft>
                <a:spcPts val="0"/>
              </a:spcAft>
              <a:defRPr/>
            </a:pPr>
            <a:r>
              <a:rPr lang="ru-RU" sz="2000" b="1" dirty="0" smtClean="0">
                <a:solidFill>
                  <a:srgbClr val="FF0000"/>
                </a:solidFill>
                <a:latin typeface="Times New Roman" pitchFamily="18" charset="0"/>
                <a:cs typeface="Times New Roman" pitchFamily="18" charset="0"/>
              </a:rPr>
              <a:t>Проект </a:t>
            </a:r>
          </a:p>
          <a:p>
            <a:pPr algn="ctr" fontAlgn="auto">
              <a:spcBef>
                <a:spcPts val="0"/>
              </a:spcBef>
              <a:spcAft>
                <a:spcPts val="0"/>
              </a:spcAft>
              <a:defRPr/>
            </a:pPr>
            <a:r>
              <a:rPr lang="ru-RU" sz="2000" b="1" dirty="0" smtClean="0">
                <a:solidFill>
                  <a:srgbClr val="FF0000"/>
                </a:solidFill>
                <a:latin typeface="Times New Roman" pitchFamily="18" charset="0"/>
                <a:cs typeface="Times New Roman" pitchFamily="18" charset="0"/>
              </a:rPr>
              <a:t>« Осенние, зимние и весенние явления  неживой природы»</a:t>
            </a:r>
            <a:endParaRPr lang="ru-RU" sz="2000" b="1" dirty="0">
              <a:solidFill>
                <a:srgbClr val="FF0000"/>
              </a:solidFill>
              <a:latin typeface="Times New Roman" pitchFamily="18" charset="0"/>
              <a:cs typeface="Times New Roman" pitchFamily="18" charset="0"/>
            </a:endParaRPr>
          </a:p>
        </p:txBody>
      </p:sp>
      <p:sp>
        <p:nvSpPr>
          <p:cNvPr id="3" name="TextBox 2"/>
          <p:cNvSpPr txBox="1"/>
          <p:nvPr/>
        </p:nvSpPr>
        <p:spPr>
          <a:xfrm>
            <a:off x="323528" y="1268760"/>
            <a:ext cx="8496945" cy="50629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dirty="0" smtClean="0">
                <a:solidFill>
                  <a:schemeClr val="tx1"/>
                </a:solidFill>
                <a:latin typeface="Times New Roman" pitchFamily="18" charset="0"/>
                <a:cs typeface="Times New Roman" pitchFamily="18" charset="0"/>
              </a:rPr>
              <a:t>В</a:t>
            </a:r>
            <a:r>
              <a:rPr lang="ru-RU" sz="1600" dirty="0" smtClean="0">
                <a:solidFill>
                  <a:schemeClr val="tx1"/>
                </a:solidFill>
                <a:latin typeface="Times New Roman" pitchFamily="18" charset="0"/>
                <a:cs typeface="Times New Roman" pitchFamily="18" charset="0"/>
              </a:rPr>
              <a:t> своей работе я разработала и внедрила проект  « Осенние, зимние и весенние явления  неживой природы»с  проведением опытов и экспериментов. Для подтверждения гипотезы, было организовано исследование познавательной активности у детей дошкольного возраста</a:t>
            </a:r>
          </a:p>
          <a:p>
            <a:pPr algn="just"/>
            <a:r>
              <a:rPr lang="ru-RU" sz="1300" b="1" dirty="0" smtClean="0">
                <a:solidFill>
                  <a:srgbClr val="FF0000"/>
                </a:solidFill>
                <a:latin typeface="Times New Roman" pitchFamily="18" charset="0"/>
                <a:cs typeface="Times New Roman" pitchFamily="18" charset="0"/>
              </a:rPr>
              <a:t>Актуальность </a:t>
            </a:r>
            <a:r>
              <a:rPr lang="ru-RU" sz="1300" dirty="0" smtClean="0">
                <a:latin typeface="Times New Roman" pitchFamily="18" charset="0"/>
                <a:cs typeface="Times New Roman" pitchFamily="18" charset="0"/>
              </a:rPr>
              <a:t>заключается в том, что дети в недостаточной степени обладают знаниями о  явлениях в неживой  природе в разные времена года;  почему выпадают осадки в виде дождя, снега, как образуется иней, туман, гром и молния. Дети  не умеют  выражать взаимосвязи и взаимозависимости в природе. Не умеют составлять описательный рассказ, так как у них бедный запас прилагательных и глаголов. Не замечают красоту пейзажа  в разные времена года. Участие детей в проекте поможет максимально повысить познавательный интерес, обогатить знания и представления детей о явлениях в неживой природе в разные времена года, развить познавательную активность, связную речь, творческие способности, реализовать его потенциал в разных видах деятельности.</a:t>
            </a:r>
          </a:p>
          <a:p>
            <a:pPr algn="just"/>
            <a:r>
              <a:rPr lang="ru-RU" sz="1300" b="1" dirty="0" smtClean="0">
                <a:solidFill>
                  <a:srgbClr val="FF0000"/>
                </a:solidFill>
                <a:latin typeface="Times New Roman" pitchFamily="18" charset="0"/>
                <a:cs typeface="Times New Roman" pitchFamily="18" charset="0"/>
              </a:rPr>
              <a:t>Цель проекта: </a:t>
            </a:r>
            <a:r>
              <a:rPr lang="ru-RU" sz="1300" dirty="0" smtClean="0">
                <a:latin typeface="Times New Roman" pitchFamily="18" charset="0"/>
                <a:cs typeface="Times New Roman" pitchFamily="18" charset="0"/>
              </a:rPr>
              <a:t> развивать  любознательность и познавательную активность  к явлениям  неживой природы.</a:t>
            </a:r>
            <a:r>
              <a:rPr lang="ru-RU" sz="1300" b="1" dirty="0" smtClean="0"/>
              <a:t> </a:t>
            </a:r>
          </a:p>
          <a:p>
            <a:pPr algn="just"/>
            <a:r>
              <a:rPr lang="ru-RU" sz="1300" b="1" dirty="0" smtClean="0">
                <a:solidFill>
                  <a:srgbClr val="FF0000"/>
                </a:solidFill>
                <a:latin typeface="Times New Roman" pitchFamily="18" charset="0"/>
                <a:cs typeface="Times New Roman" pitchFamily="18" charset="0"/>
              </a:rPr>
              <a:t>Ожидаемые результаты:</a:t>
            </a:r>
            <a:endParaRPr lang="ru-RU" sz="1300" dirty="0" smtClean="0">
              <a:solidFill>
                <a:srgbClr val="FF0000"/>
              </a:solidFill>
              <a:latin typeface="Times New Roman" pitchFamily="18" charset="0"/>
              <a:cs typeface="Times New Roman" pitchFamily="18" charset="0"/>
            </a:endParaRPr>
          </a:p>
          <a:p>
            <a:pPr algn="just"/>
            <a:r>
              <a:rPr lang="ru-RU" sz="1300" dirty="0" smtClean="0">
                <a:latin typeface="Times New Roman" pitchFamily="18" charset="0"/>
                <a:cs typeface="Times New Roman" pitchFamily="18" charset="0"/>
              </a:rPr>
              <a:t>1.Создание развивающей среды, способствующей развитию познавательной активности детей.	                                                      2.Разработка дидактического  комплекса   опытов и экспериментов .                                                                                                                            3. Усвоение детьми знаний о явления неживой природы в разные времена года, знаний о свойствах воды и ее превращение в разных состояниях.                                                                                                                                                                                                                       4.У дошкольников развиты умения: наблюдать, сравнивать, выделять характерные, существенные признаки  явлений, обобщать их по этим признакам.							                                      5.Родители заинтересованы в экспериментально-поисковой деятельности своих детей. 			          </a:t>
            </a:r>
            <a:r>
              <a:rPr lang="ru-RU" sz="1300" b="1" dirty="0" smtClean="0">
                <a:solidFill>
                  <a:srgbClr val="FF0000"/>
                </a:solidFill>
                <a:latin typeface="Times New Roman" pitchFamily="18" charset="0"/>
                <a:cs typeface="Times New Roman" pitchFamily="18" charset="0"/>
              </a:rPr>
              <a:t>Вид проекта</a:t>
            </a:r>
            <a:r>
              <a:rPr lang="ru-RU" sz="1300" dirty="0" smtClean="0">
                <a:solidFill>
                  <a:srgbClr val="FF0000"/>
                </a:solidFill>
                <a:latin typeface="Times New Roman" pitchFamily="18" charset="0"/>
                <a:cs typeface="Times New Roman" pitchFamily="18" charset="0"/>
              </a:rPr>
              <a:t>: </a:t>
            </a:r>
            <a:r>
              <a:rPr lang="ru-RU" sz="1300" dirty="0" smtClean="0">
                <a:latin typeface="Times New Roman" pitchFamily="18" charset="0"/>
                <a:cs typeface="Times New Roman" pitchFamily="18" charset="0"/>
              </a:rPr>
              <a:t>групповой, долгосрочный, творческо-исследовательский                                                                                 </a:t>
            </a:r>
            <a:r>
              <a:rPr lang="ru-RU" sz="1300" b="1" dirty="0" smtClean="0">
                <a:solidFill>
                  <a:srgbClr val="FF0000"/>
                </a:solidFill>
                <a:latin typeface="Times New Roman" pitchFamily="18" charset="0"/>
                <a:cs typeface="Times New Roman" pitchFamily="18" charset="0"/>
              </a:rPr>
              <a:t>Длительность проекта</a:t>
            </a:r>
            <a:r>
              <a:rPr lang="ru-RU" sz="1300" dirty="0" smtClean="0">
                <a:solidFill>
                  <a:srgbClr val="FF0000"/>
                </a:solidFill>
                <a:latin typeface="Times New Roman" pitchFamily="18" charset="0"/>
                <a:cs typeface="Times New Roman" pitchFamily="18" charset="0"/>
              </a:rPr>
              <a:t>: </a:t>
            </a:r>
            <a:r>
              <a:rPr lang="ru-RU" sz="1300" dirty="0" smtClean="0">
                <a:latin typeface="Times New Roman" pitchFamily="18" charset="0"/>
                <a:cs typeface="Times New Roman" pitchFamily="18" charset="0"/>
              </a:rPr>
              <a:t>с сентября 2016 по апрель 2017 года                                                                                                        </a:t>
            </a:r>
            <a:r>
              <a:rPr lang="ru-RU" sz="1300" b="1" dirty="0" smtClean="0">
                <a:solidFill>
                  <a:srgbClr val="FF0000"/>
                </a:solidFill>
                <a:latin typeface="Times New Roman" pitchFamily="18" charset="0"/>
                <a:cs typeface="Times New Roman" pitchFamily="18" charset="0"/>
              </a:rPr>
              <a:t>Участники проекта</a:t>
            </a:r>
            <a:r>
              <a:rPr lang="ru-RU" sz="1300" b="1" dirty="0" smtClean="0">
                <a:latin typeface="Times New Roman" pitchFamily="18" charset="0"/>
                <a:cs typeface="Times New Roman" pitchFamily="18" charset="0"/>
              </a:rPr>
              <a:t>:</a:t>
            </a:r>
            <a:r>
              <a:rPr lang="ru-RU" sz="1300" dirty="0" smtClean="0">
                <a:latin typeface="Times New Roman" pitchFamily="18" charset="0"/>
                <a:cs typeface="Times New Roman" pitchFamily="18" charset="0"/>
              </a:rPr>
              <a:t> воспитатели, дети 6 -7 лет, родители воспитанников</a:t>
            </a:r>
          </a:p>
          <a:p>
            <a:pPr lvl="0"/>
            <a:endParaRPr lang="ru-RU" sz="1300" dirty="0" smtClean="0">
              <a:solidFill>
                <a:schemeClr val="bg1"/>
              </a:solidFill>
              <a:latin typeface="Times New Roman" pitchFamily="18" charset="0"/>
              <a:cs typeface="Times New Roman" pitchFamily="18" charset="0"/>
            </a:endParaRPr>
          </a:p>
          <a:p>
            <a:endParaRPr lang="ru-RU" sz="13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923</TotalTime>
  <Words>1821</Words>
  <Application>Microsoft Office PowerPoint</Application>
  <PresentationFormat>Экран (4:3)</PresentationFormat>
  <Paragraphs>474</Paragraphs>
  <Slides>21</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3" baseType="lpstr">
      <vt:lpstr>Поток</vt:lpstr>
      <vt:lpstr>Диаграмма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люда</dc:creator>
  <cp:lastModifiedBy>Пользователь Windows</cp:lastModifiedBy>
  <cp:revision>137</cp:revision>
  <dcterms:created xsi:type="dcterms:W3CDTF">2014-04-21T17:15:27Z</dcterms:created>
  <dcterms:modified xsi:type="dcterms:W3CDTF">2018-01-17T07:49:22Z</dcterms:modified>
</cp:coreProperties>
</file>