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88" r:id="rId19"/>
    <p:sldId id="287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6" r:id="rId28"/>
    <p:sldId id="28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39E79-B173-43FC-9BF5-FA27BD23AABA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E9C2F-C2BB-4525-8352-96EA1B0C9C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39E79-B173-43FC-9BF5-FA27BD23AABA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E9C2F-C2BB-4525-8352-96EA1B0C9C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39E79-B173-43FC-9BF5-FA27BD23AABA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E9C2F-C2BB-4525-8352-96EA1B0C9C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39E79-B173-43FC-9BF5-FA27BD23AABA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E9C2F-C2BB-4525-8352-96EA1B0C9C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39E79-B173-43FC-9BF5-FA27BD23AABA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E9C2F-C2BB-4525-8352-96EA1B0C9C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39E79-B173-43FC-9BF5-FA27BD23AABA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E9C2F-C2BB-4525-8352-96EA1B0C9C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39E79-B173-43FC-9BF5-FA27BD23AABA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E9C2F-C2BB-4525-8352-96EA1B0C9C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39E79-B173-43FC-9BF5-FA27BD23AABA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E9C2F-C2BB-4525-8352-96EA1B0C9C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39E79-B173-43FC-9BF5-FA27BD23AABA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E9C2F-C2BB-4525-8352-96EA1B0C9C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39E79-B173-43FC-9BF5-FA27BD23AABA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E9C2F-C2BB-4525-8352-96EA1B0C9C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39E79-B173-43FC-9BF5-FA27BD23AABA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E9C2F-C2BB-4525-8352-96EA1B0C9C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39E79-B173-43FC-9BF5-FA27BD23AABA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E9C2F-C2BB-4525-8352-96EA1B0C9C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Users\123\Downloads\&#1052;&#1054;&#1051;&#1048;&#1058;&#1042;&#1040;%20&#1054;&#1055;&#1058;&#1048;&#1053;&#1057;&#1050;&#1048;&#1061;%20&#1057;&#1058;&#1040;&#1056;&#1062;&#1045;&#1042;.mp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Users\123\Downloads\kolokol-nyy-zvon---optina-pustyn.mp3" TargetMode="Externa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png"/><Relationship Id="rId5" Type="http://schemas.openxmlformats.org/officeDocument/2006/relationships/image" Target="../media/image24.png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5" Type="http://schemas.openxmlformats.org/officeDocument/2006/relationships/image" Target="../media/image26.png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Users\123\Downloads\&#1057;%20&#1095;&#1077;&#1075;&#1086;%20&#1085;&#1072;&#1095;&#1080;&#1085;&#1072;&#1077;&#1090;&#1089;&#1103;%20&#1056;&#1086;&#1076;&#1080;&#1085;&#1072;(1).mp4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5" name="Picture 5" descr="D:\Users\123\Desktop\sl-pism_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642938"/>
            <a:ext cx="9144000" cy="2957512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CyrillicOld" pitchFamily="2" charset="0"/>
              </a:rPr>
              <a:t>  </a:t>
            </a:r>
            <a:endParaRPr lang="ru-RU" dirty="0"/>
          </a:p>
        </p:txBody>
      </p:sp>
      <p:sp>
        <p:nvSpPr>
          <p:cNvPr id="40962" name="AutoShape 2" descr="D:\Users\123\Desktop\sl-pism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64" name="AutoShape 4" descr="D:\Users\123\Desktop\sl-pism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D:\Users\123\Desktop\krasivie-fony-dlya-prezentacii-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71" y="0"/>
            <a:ext cx="9106058" cy="6858000"/>
          </a:xfrm>
          <a:prstGeom prst="rect">
            <a:avLst/>
          </a:prstGeom>
          <a:noFill/>
        </p:spPr>
      </p:pic>
      <p:pic>
        <p:nvPicPr>
          <p:cNvPr id="17409" name="Picture 1" descr="D:\Users\123\AppData\Local\Temp\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785926"/>
            <a:ext cx="3429024" cy="4500594"/>
          </a:xfrm>
          <a:prstGeom prst="rect">
            <a:avLst/>
          </a:prstGeom>
          <a:noFill/>
        </p:spPr>
      </p:pic>
      <p:pic>
        <p:nvPicPr>
          <p:cNvPr id="17410" name="Picture 2" descr="D:\Users\123\Desktop\htmlimag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1785926"/>
            <a:ext cx="2857520" cy="4429156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  <a:latin typeface="CyrillicOld" pitchFamily="2" charset="0"/>
              </a:rPr>
              <a:t>Буква </a:t>
            </a:r>
            <a:endParaRPr lang="ru-RU" sz="6000" b="1" dirty="0">
              <a:solidFill>
                <a:srgbClr val="0070C0"/>
              </a:solidFill>
              <a:latin typeface="CyrillicOld" pitchFamily="2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D:\Users\123\Desktop\krasivie-fony-dlya-prezentacii-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71" y="0"/>
            <a:ext cx="9106058" cy="6858000"/>
          </a:xfrm>
          <a:prstGeom prst="rect">
            <a:avLst/>
          </a:prstGeom>
          <a:noFill/>
        </p:spPr>
      </p:pic>
      <p:pic>
        <p:nvPicPr>
          <p:cNvPr id="16385" name="Picture 1" descr="D:\Users\123\AppData\Local\Temp\б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43050"/>
            <a:ext cx="2428860" cy="4586411"/>
          </a:xfrm>
          <a:prstGeom prst="rect">
            <a:avLst/>
          </a:prstGeom>
          <a:noFill/>
        </p:spPr>
      </p:pic>
      <p:pic>
        <p:nvPicPr>
          <p:cNvPr id="16386" name="Picture 2" descr="D:\Users\123\AppData\Local\Temp\у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1714488"/>
            <a:ext cx="2089967" cy="4357718"/>
          </a:xfrm>
          <a:prstGeom prst="rect">
            <a:avLst/>
          </a:prstGeom>
          <a:noFill/>
        </p:spPr>
      </p:pic>
      <p:pic>
        <p:nvPicPr>
          <p:cNvPr id="16387" name="Picture 3" descr="D:\Users\123\AppData\Local\Temp\к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1643050"/>
            <a:ext cx="2289578" cy="4357718"/>
          </a:xfrm>
          <a:prstGeom prst="rect">
            <a:avLst/>
          </a:prstGeom>
          <a:noFill/>
        </p:spPr>
      </p:pic>
      <p:pic>
        <p:nvPicPr>
          <p:cNvPr id="16388" name="Picture 4" descr="D:\Users\123\AppData\Local\Temp\и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702" y="1714488"/>
            <a:ext cx="2186878" cy="4286280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  <a:latin typeface="CyrillicOld" pitchFamily="2" charset="0"/>
              </a:rPr>
              <a:t>Буква </a:t>
            </a:r>
            <a:endParaRPr lang="ru-RU" sz="60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D:\Users\123\Desktop\krasivie-fony-dlya-prezentacii-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71" y="0"/>
            <a:ext cx="9106058" cy="6858000"/>
          </a:xfrm>
          <a:prstGeom prst="rect">
            <a:avLst/>
          </a:prstGeom>
          <a:noFill/>
        </p:spPr>
      </p:pic>
      <p:pic>
        <p:nvPicPr>
          <p:cNvPr id="15361" name="Picture 1" descr="D:\Users\123\AppData\Local\Temp\в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872" y="1428736"/>
            <a:ext cx="2322301" cy="4572032"/>
          </a:xfrm>
          <a:prstGeom prst="rect">
            <a:avLst/>
          </a:prstGeom>
          <a:noFill/>
        </p:spPr>
      </p:pic>
      <p:pic>
        <p:nvPicPr>
          <p:cNvPr id="15362" name="Picture 2" descr="D:\Users\123\AppData\Local\Temp\е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1714488"/>
            <a:ext cx="1992386" cy="4286280"/>
          </a:xfrm>
          <a:prstGeom prst="rect">
            <a:avLst/>
          </a:prstGeom>
          <a:noFill/>
        </p:spPr>
      </p:pic>
      <p:pic>
        <p:nvPicPr>
          <p:cNvPr id="15363" name="Picture 3" descr="D:\Users\123\AppData\Local\Temp\д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1643050"/>
            <a:ext cx="2214578" cy="4367640"/>
          </a:xfrm>
          <a:prstGeom prst="rect">
            <a:avLst/>
          </a:prstGeom>
          <a:noFill/>
        </p:spPr>
      </p:pic>
      <p:pic>
        <p:nvPicPr>
          <p:cNvPr id="15364" name="Picture 4" descr="D:\Users\123\AppData\Local\Temp\и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16" y="1714488"/>
            <a:ext cx="2143108" cy="4324036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  <a:latin typeface="CyrillicOld" pitchFamily="2" charset="0"/>
              </a:rPr>
              <a:t>Буква </a:t>
            </a:r>
            <a:endParaRPr lang="ru-RU" sz="60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Users\123\Desktop\krasivie-fony-dlya-prezentacii-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71" y="0"/>
            <a:ext cx="9106058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428604"/>
            <a:ext cx="75724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«Здравствуйте»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1428736"/>
            <a:ext cx="47045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«Спасибо»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2357430"/>
            <a:ext cx="53578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«Благодарю»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3357562"/>
            <a:ext cx="55721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«Милосердие»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D:\Users\123\Desktop\krasivie-fony-dlya-prezentacii-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71" y="0"/>
            <a:ext cx="910605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0070C0"/>
                </a:solidFill>
                <a:latin typeface="CyrillicOld" pitchFamily="2" charset="0"/>
              </a:rPr>
              <a:t>загадки</a:t>
            </a:r>
            <a:endParaRPr lang="ru-RU" sz="8000" dirty="0">
              <a:solidFill>
                <a:srgbClr val="0070C0"/>
              </a:solidFill>
              <a:latin typeface="CyrillicOld" pitchFamily="2" charset="0"/>
            </a:endParaRPr>
          </a:p>
        </p:txBody>
      </p:sp>
      <p:pic>
        <p:nvPicPr>
          <p:cNvPr id="13313" name="Picture 1" descr="D:\Users\123\Desktop\depositphotos_144075775-stock-photo-handmade-cyrillic-alphabet-from-felt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1714488"/>
            <a:ext cx="3786214" cy="3786214"/>
          </a:xfrm>
          <a:prstGeom prst="rect">
            <a:avLst/>
          </a:prstGeom>
          <a:noFill/>
        </p:spPr>
      </p:pic>
      <p:pic>
        <p:nvPicPr>
          <p:cNvPr id="13314" name="Picture 2" descr="D:\Users\123\Desktop\nabor-oblozhek-na-samokleyke-dlja-3d-myla-kniga-detskaja-literatura_qkj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1500174"/>
            <a:ext cx="4786314" cy="41434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D:\Users\123\Desktop\krasivie-fony-dlya-prezentacii-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71" y="0"/>
            <a:ext cx="9106058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700" b="1" dirty="0" smtClean="0">
                <a:solidFill>
                  <a:srgbClr val="0070C0"/>
                </a:solidFill>
                <a:latin typeface="CyrillicOld" pitchFamily="2" charset="0"/>
              </a:rPr>
              <a:t>Древнерусская школа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12289" name="Picture 1" descr="D:\Users\123\Desktop\title_picture_obrazovanie_na_rus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142984"/>
            <a:ext cx="3677438" cy="2714644"/>
          </a:xfrm>
          <a:prstGeom prst="rect">
            <a:avLst/>
          </a:prstGeom>
          <a:noFill/>
        </p:spPr>
      </p:pic>
      <p:pic>
        <p:nvPicPr>
          <p:cNvPr id="12290" name="Picture 2" descr="D:\Users\123\Desktop\08-vcx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857884" y="4143380"/>
            <a:ext cx="2714644" cy="2501730"/>
          </a:xfrm>
          <a:prstGeom prst="rect">
            <a:avLst/>
          </a:prstGeom>
          <a:noFill/>
        </p:spPr>
      </p:pic>
      <p:pic>
        <p:nvPicPr>
          <p:cNvPr id="12291" name="Picture 3" descr="D:\Users\123\Desktop\1449499849_img067-1024x48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4286256"/>
            <a:ext cx="5214942" cy="2454689"/>
          </a:xfrm>
          <a:prstGeom prst="rect">
            <a:avLst/>
          </a:prstGeom>
          <a:noFill/>
        </p:spPr>
      </p:pic>
      <p:sp>
        <p:nvSpPr>
          <p:cNvPr id="14338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812925"/>
            <a:ext cx="5667375" cy="3781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39" name="Picture 3" descr="D:\Users\123\Desktop\kreshhenie_59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1071546"/>
            <a:ext cx="4278316" cy="285460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D:\Users\123\Desktop\krasivie-fony-dlya-prezentacii-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71" y="0"/>
            <a:ext cx="910605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CyrillicOld" pitchFamily="2" charset="0"/>
              </a:rPr>
              <a:t>Писало на бересте </a:t>
            </a:r>
            <a:endParaRPr lang="ru-RU" dirty="0">
              <a:solidFill>
                <a:srgbClr val="0070C0"/>
              </a:solidFill>
              <a:latin typeface="CyrillicOld" pitchFamily="2" charset="0"/>
            </a:endParaRPr>
          </a:p>
        </p:txBody>
      </p:sp>
      <p:pic>
        <p:nvPicPr>
          <p:cNvPr id="5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357562"/>
            <a:ext cx="3384550" cy="289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57158" y="1500174"/>
            <a:ext cx="406198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 descr="D:\Users\123\Desktop\berest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1571612"/>
            <a:ext cx="2743200" cy="1828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Users\123\Desktop\krasivie-fony-dlya-prezentacii-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71" y="0"/>
            <a:ext cx="910605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CyrillicOld" pitchFamily="2" charset="0"/>
              </a:rPr>
              <a:t>Гусиное перо</a:t>
            </a:r>
            <a:endParaRPr lang="ru-RU" dirty="0">
              <a:solidFill>
                <a:srgbClr val="0070C0"/>
              </a:solidFill>
              <a:latin typeface="CyrillicOld" pitchFamily="2" charset="0"/>
            </a:endParaRPr>
          </a:p>
        </p:txBody>
      </p:sp>
      <p:pic>
        <p:nvPicPr>
          <p:cNvPr id="10241" name="Picture 1" descr="D:\Users\123\Desktop\1149804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75405" y="1600200"/>
            <a:ext cx="6793190" cy="45259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Users\123\Desktop\krasivie-fony-dlya-prezentacii-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71" y="0"/>
            <a:ext cx="9106058" cy="6858000"/>
          </a:xfrm>
          <a:prstGeom prst="rect">
            <a:avLst/>
          </a:prstGeom>
          <a:noFill/>
        </p:spPr>
      </p:pic>
      <p:pic>
        <p:nvPicPr>
          <p:cNvPr id="1027" name="Picture 3" descr="D:\Users\123\Desktop\OgR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000108"/>
            <a:ext cx="5500726" cy="5500726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CyrillicOld" pitchFamily="2" charset="0"/>
              </a:rPr>
              <a:t>Ученики в школе</a:t>
            </a:r>
            <a:endParaRPr lang="ru-RU" dirty="0">
              <a:solidFill>
                <a:srgbClr val="0070C0"/>
              </a:solidFill>
              <a:latin typeface="CyrillicOld" pitchFamily="2" charset="0"/>
            </a:endParaRPr>
          </a:p>
        </p:txBody>
      </p:sp>
    </p:spTree>
  </p:cSld>
  <p:clrMapOvr>
    <a:masterClrMapping/>
  </p:clrMapOvr>
  <p:transition spd="slow"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ОЛИТВА ОПТИНСКИХ СТАРЦЕВ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2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olokol-nyy-zvon---optina-pustyn.mp3">
            <a:hlinkClick r:id="" action="ppaction://media"/>
          </p:cNvPr>
          <p:cNvPicPr>
            <a:picLocks noGrp="1" noRot="1" noChangeAspect="1"/>
          </p:cNvPicPr>
          <p:nvPr>
            <p:ph idx="4294967295"/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2214546" y="4714884"/>
            <a:ext cx="304800" cy="304800"/>
          </a:xfrm>
          <a:prstGeom prst="rect">
            <a:avLst/>
          </a:prstGeom>
        </p:spPr>
      </p:pic>
      <p:pic>
        <p:nvPicPr>
          <p:cNvPr id="38913" name="Picture 1" descr="D:\Users\123\Desktop\hqdefaul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0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7" name="Picture 1" descr="D:\Users\123\Desktop\img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1437" cy="69171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D:\Users\123\Desktop\krasivie-fony-dlya-prezentacii-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71" y="0"/>
            <a:ext cx="910605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70C0"/>
                </a:solidFill>
                <a:latin typeface="CyrillicOld" pitchFamily="2" charset="0"/>
              </a:rPr>
              <a:t>«Однокашники»</a:t>
            </a:r>
            <a:r>
              <a:rPr lang="ru-RU" sz="6000" dirty="0" smtClean="0">
                <a:latin typeface="CyrillicOld" pitchFamily="2" charset="0"/>
              </a:rPr>
              <a:t> </a:t>
            </a:r>
            <a:endParaRPr lang="ru-RU" sz="6000" dirty="0">
              <a:latin typeface="CyrillicOld" pitchFamily="2" charset="0"/>
            </a:endParaRPr>
          </a:p>
        </p:txBody>
      </p:sp>
      <p:pic>
        <p:nvPicPr>
          <p:cNvPr id="8193" name="Picture 1" descr="D:\Users\123\Desktop\16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786190"/>
            <a:ext cx="3953883" cy="2889455"/>
          </a:xfrm>
          <a:prstGeom prst="rect">
            <a:avLst/>
          </a:prstGeom>
          <a:noFill/>
        </p:spPr>
      </p:pic>
      <p:pic>
        <p:nvPicPr>
          <p:cNvPr id="6" name="Picture 2" descr="D:\Users\123\Desktop\uro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357299"/>
            <a:ext cx="4071966" cy="31252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D:\Users\123\Desktop\krasivie-fony-dlya-prezentacii-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71" y="0"/>
            <a:ext cx="9106058" cy="6858000"/>
          </a:xfrm>
          <a:prstGeom prst="rect">
            <a:avLst/>
          </a:prstGeom>
          <a:noFill/>
        </p:spPr>
      </p:pic>
      <p:pic>
        <p:nvPicPr>
          <p:cNvPr id="7170" name="Picture 2" descr="D:\Users\123\AppData\Local\Temp\Rar$DI01.402\г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14488"/>
            <a:ext cx="1350463" cy="2214578"/>
          </a:xfrm>
          <a:prstGeom prst="rect">
            <a:avLst/>
          </a:prstGeom>
          <a:noFill/>
        </p:spPr>
      </p:pic>
      <p:pic>
        <p:nvPicPr>
          <p:cNvPr id="7171" name="Picture 3" descr="D:\Users\123\AppData\Local\Temp\Rar$DI01.402\г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1714488"/>
            <a:ext cx="1295364" cy="2214578"/>
          </a:xfrm>
          <a:prstGeom prst="rect">
            <a:avLst/>
          </a:prstGeom>
          <a:noFill/>
        </p:spPr>
      </p:pic>
      <p:pic>
        <p:nvPicPr>
          <p:cNvPr id="7172" name="Picture 4" descr="D:\Users\123\AppData\Local\Temp\Rar$DI06.614\л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1571612"/>
            <a:ext cx="1194317" cy="2368121"/>
          </a:xfrm>
          <a:prstGeom prst="rect">
            <a:avLst/>
          </a:prstGeom>
          <a:noFill/>
        </p:spPr>
      </p:pic>
      <p:pic>
        <p:nvPicPr>
          <p:cNvPr id="7173" name="Picture 5" descr="D:\Users\123\AppData\Local\Temp\Rar$DI06.614\л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1643050"/>
            <a:ext cx="1313395" cy="2288848"/>
          </a:xfrm>
          <a:prstGeom prst="rect">
            <a:avLst/>
          </a:prstGeom>
          <a:noFill/>
        </p:spPr>
      </p:pic>
      <p:pic>
        <p:nvPicPr>
          <p:cNvPr id="9" name="Picture 1" descr="D:\Users\123\AppData\Local\Temp\а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5984" y="1643050"/>
            <a:ext cx="1731830" cy="2286016"/>
          </a:xfrm>
          <a:prstGeom prst="rect">
            <a:avLst/>
          </a:prstGeom>
          <a:noFill/>
        </p:spPr>
      </p:pic>
      <p:pic>
        <p:nvPicPr>
          <p:cNvPr id="7174" name="Picture 6" descr="D:\Users\123\AppData\Local\Temp\Rar$DI17.712\о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2066" y="1571612"/>
            <a:ext cx="1420491" cy="2357454"/>
          </a:xfrm>
          <a:prstGeom prst="rect">
            <a:avLst/>
          </a:prstGeom>
          <a:noFill/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  <a:latin typeface="CyrillicOld" pitchFamily="2" charset="0"/>
              </a:rPr>
              <a:t>Буква </a:t>
            </a:r>
            <a:endParaRPr lang="ru-RU" sz="6000" dirty="0"/>
          </a:p>
        </p:txBody>
      </p:sp>
      <p:pic>
        <p:nvPicPr>
          <p:cNvPr id="7176" name="Picture 8" descr="D:\Users\123\AppData\Local\Temp\Rar$DI67.0523\ь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32177" y="1643050"/>
            <a:ext cx="1411823" cy="22860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D:\Users\123\Desktop\krasivie-fony-dlya-prezentacii-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71" y="0"/>
            <a:ext cx="9106058" cy="6858000"/>
          </a:xfrm>
          <a:prstGeom prst="rect">
            <a:avLst/>
          </a:prstGeom>
          <a:noFill/>
        </p:spPr>
      </p:pic>
      <p:pic>
        <p:nvPicPr>
          <p:cNvPr id="6146" name="Picture 2" descr="D:\Users\123\AppData\Local\Temp\Rar$DI38.297\д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785926"/>
            <a:ext cx="1767773" cy="3643338"/>
          </a:xfrm>
          <a:prstGeom prst="rect">
            <a:avLst/>
          </a:prstGeom>
          <a:noFill/>
        </p:spPr>
      </p:pic>
      <p:pic>
        <p:nvPicPr>
          <p:cNvPr id="6" name="Picture 6" descr="D:\Users\123\AppData\Local\Temp\Rar$DI17.712\о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1714488"/>
            <a:ext cx="1360341" cy="3714776"/>
          </a:xfrm>
          <a:prstGeom prst="rect">
            <a:avLst/>
          </a:prstGeom>
          <a:noFill/>
        </p:spPr>
      </p:pic>
      <p:pic>
        <p:nvPicPr>
          <p:cNvPr id="7" name="Picture 1" descr="D:\Users\123\AppData\Local\Temp\б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9" y="1785926"/>
            <a:ext cx="1688778" cy="3586279"/>
          </a:xfrm>
          <a:prstGeom prst="rect">
            <a:avLst/>
          </a:prstGeom>
          <a:noFill/>
        </p:spPr>
      </p:pic>
      <p:pic>
        <p:nvPicPr>
          <p:cNvPr id="6147" name="Picture 3" descr="D:\Users\123\AppData\Local\Temp\Rar$DI46.256\р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72132" y="1714488"/>
            <a:ext cx="1623437" cy="3563988"/>
          </a:xfrm>
          <a:prstGeom prst="rect">
            <a:avLst/>
          </a:prstGeom>
          <a:noFill/>
        </p:spPr>
      </p:pic>
      <p:pic>
        <p:nvPicPr>
          <p:cNvPr id="9" name="Picture 6" descr="D:\Users\123\AppData\Local\Temp\Rar$DI17.712\о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82" y="1643050"/>
            <a:ext cx="1386501" cy="3786214"/>
          </a:xfrm>
          <a:prstGeom prst="rect">
            <a:avLst/>
          </a:prstGeom>
          <a:noFill/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  <a:latin typeface="CyrillicOld" pitchFamily="2" charset="0"/>
              </a:rPr>
              <a:t>Буква </a:t>
            </a:r>
            <a:endParaRPr lang="ru-RU" sz="60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D:\Users\123\Desktop\krasivie-fony-dlya-prezentacii-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71" y="0"/>
            <a:ext cx="9106058" cy="6858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4338" cy="6011882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  <a:latin typeface="CyrillicOld" pitchFamily="2" charset="0"/>
              </a:rPr>
              <a:t>Буква</a:t>
            </a:r>
            <a:r>
              <a:rPr lang="ru-RU" b="1" dirty="0" smtClean="0">
                <a:solidFill>
                  <a:srgbClr val="0070C0"/>
                </a:solidFill>
                <a:latin typeface="CyrillicOld" pitchFamily="2" charset="0"/>
              </a:rPr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000500" y="-642938"/>
            <a:ext cx="5143500" cy="1714501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7200" dirty="0" smtClean="0">
                <a:latin typeface="CyrillicOld" pitchFamily="2" charset="0"/>
              </a:rPr>
              <a:t>       </a:t>
            </a:r>
          </a:p>
          <a:p>
            <a:pPr>
              <a:buNone/>
            </a:pPr>
            <a:endParaRPr lang="ru-RU" sz="7200" dirty="0" smtClean="0">
              <a:latin typeface="CyrillicOld" pitchFamily="2" charset="0"/>
            </a:endParaRPr>
          </a:p>
          <a:p>
            <a:pPr>
              <a:buNone/>
            </a:pPr>
            <a:endParaRPr lang="ru-RU" sz="7200" dirty="0" smtClean="0">
              <a:latin typeface="CyrillicOld" pitchFamily="2" charset="0"/>
            </a:endParaRPr>
          </a:p>
          <a:p>
            <a:pPr>
              <a:buNone/>
            </a:pPr>
            <a:r>
              <a:rPr lang="ru-RU" sz="8600" dirty="0" smtClean="0">
                <a:latin typeface="CyrillicOld" pitchFamily="2" charset="0"/>
              </a:rPr>
              <a:t>                                                                   </a:t>
            </a:r>
            <a:r>
              <a:rPr lang="ru-RU" sz="24000" dirty="0" smtClean="0">
                <a:solidFill>
                  <a:srgbClr val="0070C0"/>
                </a:solidFill>
                <a:latin typeface="CyrillicOld" pitchFamily="2" charset="0"/>
              </a:rPr>
              <a:t>«Есть»</a:t>
            </a:r>
          </a:p>
          <a:p>
            <a:pPr>
              <a:buNone/>
            </a:pPr>
            <a:r>
              <a:rPr lang="ru-RU" sz="8600" dirty="0" smtClean="0">
                <a:latin typeface="CyrillicOld" pitchFamily="2" charset="0"/>
              </a:rPr>
              <a:t>        </a:t>
            </a:r>
          </a:p>
          <a:p>
            <a:pPr>
              <a:buNone/>
            </a:pPr>
            <a:endParaRPr lang="ru-RU" sz="8600" dirty="0" smtClean="0">
              <a:latin typeface="CyrillicOld" pitchFamily="2" charset="0"/>
            </a:endParaRPr>
          </a:p>
          <a:p>
            <a:pPr>
              <a:buNone/>
            </a:pPr>
            <a:endParaRPr lang="ru-RU" sz="8600" dirty="0" smtClean="0">
              <a:latin typeface="CyrillicOld" pitchFamily="2" charset="0"/>
            </a:endParaRPr>
          </a:p>
          <a:p>
            <a:pPr>
              <a:buNone/>
            </a:pPr>
            <a:endParaRPr lang="ru-RU" sz="8600" dirty="0" smtClean="0">
              <a:latin typeface="CyrillicOld" pitchFamily="2" charset="0"/>
            </a:endParaRPr>
          </a:p>
          <a:p>
            <a:pPr>
              <a:buNone/>
            </a:pPr>
            <a:r>
              <a:rPr lang="ru-RU" sz="8600" dirty="0" smtClean="0">
                <a:latin typeface="CyrillicOld" pitchFamily="2" charset="0"/>
              </a:rPr>
              <a:t>                                                                   </a:t>
            </a:r>
            <a:r>
              <a:rPr lang="ru-RU" sz="24000" dirty="0" smtClean="0">
                <a:solidFill>
                  <a:srgbClr val="0070C0"/>
                </a:solidFill>
                <a:latin typeface="CyrillicOld" pitchFamily="2" charset="0"/>
              </a:rPr>
              <a:t>«Жизнь» </a:t>
            </a:r>
          </a:p>
          <a:p>
            <a:pPr>
              <a:buNone/>
            </a:pPr>
            <a:r>
              <a:rPr lang="ru-RU" sz="8600" dirty="0" smtClean="0">
                <a:latin typeface="CyrillicOld" pitchFamily="2" charset="0"/>
              </a:rPr>
              <a:t>            </a:t>
            </a:r>
          </a:p>
          <a:p>
            <a:pPr>
              <a:buNone/>
            </a:pPr>
            <a:endParaRPr lang="ru-RU" sz="8600" dirty="0" smtClean="0">
              <a:latin typeface="CyrillicOld" pitchFamily="2" charset="0"/>
            </a:endParaRPr>
          </a:p>
          <a:p>
            <a:pPr>
              <a:buNone/>
            </a:pPr>
            <a:endParaRPr lang="ru-RU" sz="8600" dirty="0" smtClean="0">
              <a:latin typeface="CyrillicOld" pitchFamily="2" charset="0"/>
            </a:endParaRPr>
          </a:p>
          <a:p>
            <a:pPr>
              <a:buNone/>
            </a:pPr>
            <a:endParaRPr lang="ru-RU" sz="8600" dirty="0" smtClean="0">
              <a:latin typeface="CyrillicOld" pitchFamily="2" charset="0"/>
            </a:endParaRPr>
          </a:p>
          <a:p>
            <a:pPr>
              <a:buNone/>
            </a:pPr>
            <a:r>
              <a:rPr lang="ru-RU" sz="8600" dirty="0" smtClean="0">
                <a:latin typeface="CyrillicOld" pitchFamily="2" charset="0"/>
              </a:rPr>
              <a:t>                                                               </a:t>
            </a:r>
            <a:r>
              <a:rPr lang="ru-RU" sz="24000" dirty="0" smtClean="0">
                <a:solidFill>
                  <a:srgbClr val="0070C0"/>
                </a:solidFill>
                <a:latin typeface="CyrillicOld" pitchFamily="2" charset="0"/>
              </a:rPr>
              <a:t>«Земля»</a:t>
            </a:r>
          </a:p>
          <a:p>
            <a:pPr>
              <a:buNone/>
            </a:pPr>
            <a:r>
              <a:rPr lang="ru-RU" sz="8600" dirty="0" smtClean="0">
                <a:latin typeface="CyrillicOld" pitchFamily="2" charset="0"/>
              </a:rPr>
              <a:t>   </a:t>
            </a:r>
          </a:p>
          <a:p>
            <a:endParaRPr lang="ru-RU" dirty="0"/>
          </a:p>
        </p:txBody>
      </p:sp>
      <p:pic>
        <p:nvPicPr>
          <p:cNvPr id="5121" name="Picture 1" descr="D:\Users\123\AppData\Local\Temp\Rar$DI86.425\е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357166"/>
            <a:ext cx="793266" cy="1706576"/>
          </a:xfrm>
          <a:prstGeom prst="rect">
            <a:avLst/>
          </a:prstGeom>
          <a:noFill/>
        </p:spPr>
      </p:pic>
      <p:pic>
        <p:nvPicPr>
          <p:cNvPr id="5122" name="Picture 2" descr="D:\Users\123\AppData\Local\Temp\Rar$DI90.943\ж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2500306"/>
            <a:ext cx="967768" cy="1381196"/>
          </a:xfrm>
          <a:prstGeom prst="rect">
            <a:avLst/>
          </a:prstGeom>
          <a:noFill/>
        </p:spPr>
      </p:pic>
      <p:pic>
        <p:nvPicPr>
          <p:cNvPr id="5123" name="Picture 3" descr="D:\Users\123\AppData\Local\Temp\Rar$DI97.137\з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12" y="4714884"/>
            <a:ext cx="1214446" cy="15716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Users\123\Desktop\krasivie-fony-dlya-prezentacii-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71" y="0"/>
            <a:ext cx="9106058" cy="6858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4338" cy="5083188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  <a:latin typeface="CyrillicOld" pitchFamily="2" charset="0"/>
              </a:rPr>
              <a:t>Буква 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057650" y="928688"/>
            <a:ext cx="5086350" cy="5197475"/>
          </a:xfrm>
        </p:spPr>
        <p:txBody>
          <a:bodyPr/>
          <a:lstStyle/>
          <a:p>
            <a:pPr>
              <a:buNone/>
            </a:pPr>
            <a:r>
              <a:rPr lang="ru-RU" sz="6000" dirty="0" smtClean="0">
                <a:solidFill>
                  <a:srgbClr val="0070C0"/>
                </a:solidFill>
                <a:latin typeface="CyrillicOld" pitchFamily="2" charset="0"/>
              </a:rPr>
              <a:t>«Люди»</a:t>
            </a:r>
          </a:p>
          <a:p>
            <a:pPr>
              <a:buNone/>
            </a:pPr>
            <a:endParaRPr lang="ru-RU" dirty="0" smtClean="0">
              <a:latin typeface="CyrillicOld" pitchFamily="2" charset="0"/>
            </a:endParaRPr>
          </a:p>
          <a:p>
            <a:pPr>
              <a:buNone/>
            </a:pPr>
            <a:endParaRPr lang="ru-RU" dirty="0" smtClean="0">
              <a:latin typeface="CyrillicOld" pitchFamily="2" charset="0"/>
            </a:endParaRPr>
          </a:p>
          <a:p>
            <a:pPr>
              <a:buNone/>
            </a:pPr>
            <a:r>
              <a:rPr lang="ru-RU" dirty="0" smtClean="0">
                <a:latin typeface="CyrillicOld" pitchFamily="2" charset="0"/>
              </a:rPr>
              <a:t> </a:t>
            </a:r>
          </a:p>
          <a:p>
            <a:pPr>
              <a:buNone/>
            </a:pPr>
            <a:r>
              <a:rPr lang="ru-RU" dirty="0" smtClean="0">
                <a:latin typeface="CyrillicOld" pitchFamily="2" charset="0"/>
              </a:rPr>
              <a:t> </a:t>
            </a:r>
            <a:r>
              <a:rPr lang="ru-RU" sz="6000" dirty="0" smtClean="0">
                <a:solidFill>
                  <a:srgbClr val="0070C0"/>
                </a:solidFill>
                <a:latin typeface="CyrillicOld" pitchFamily="2" charset="0"/>
              </a:rPr>
              <a:t>«</a:t>
            </a:r>
            <a:r>
              <a:rPr lang="ru-RU" sz="6000" dirty="0" err="1" smtClean="0">
                <a:solidFill>
                  <a:srgbClr val="0070C0"/>
                </a:solidFill>
                <a:latin typeface="CyrillicOld" pitchFamily="2" charset="0"/>
              </a:rPr>
              <a:t>Рцы</a:t>
            </a:r>
            <a:r>
              <a:rPr lang="ru-RU" sz="6000" dirty="0" smtClean="0">
                <a:solidFill>
                  <a:srgbClr val="0070C0"/>
                </a:solidFill>
                <a:latin typeface="CyrillicOld" pitchFamily="2" charset="0"/>
              </a:rPr>
              <a:t>»</a:t>
            </a:r>
            <a:endParaRPr lang="ru-RU" sz="6000" dirty="0">
              <a:solidFill>
                <a:srgbClr val="0070C0"/>
              </a:solidFill>
            </a:endParaRPr>
          </a:p>
        </p:txBody>
      </p:sp>
      <p:pic>
        <p:nvPicPr>
          <p:cNvPr id="4097" name="Picture 1" descr="D:\Users\123\AppData\Local\Temp\Rar$DI13.9300\л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357166"/>
            <a:ext cx="1260994" cy="2500330"/>
          </a:xfrm>
          <a:prstGeom prst="rect">
            <a:avLst/>
          </a:prstGeom>
          <a:noFill/>
        </p:spPr>
      </p:pic>
      <p:pic>
        <p:nvPicPr>
          <p:cNvPr id="4098" name="Picture 2" descr="D:\Users\123\AppData\Local\Temp\Rar$DI13.2419\р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3071810"/>
            <a:ext cx="1261844" cy="25717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 чего начинается Родина(1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0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 descr="D:\Users\123\Desktop\krasivie-fony-dlya-prezentacii-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71" y="0"/>
            <a:ext cx="9106058" cy="6858000"/>
          </a:xfrm>
          <a:prstGeom prst="rect">
            <a:avLst/>
          </a:prstGeom>
          <a:noFill/>
        </p:spPr>
      </p:pic>
      <p:pic>
        <p:nvPicPr>
          <p:cNvPr id="43010" name="Picture 2" descr="D:\Users\123\Desktop\svaet_cyril_a_metod_20120523_15433754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214290"/>
            <a:ext cx="3827588" cy="5500726"/>
          </a:xfrm>
          <a:prstGeom prst="rect">
            <a:avLst/>
          </a:prstGeom>
          <a:noFill/>
        </p:spPr>
      </p:pic>
      <p:pic>
        <p:nvPicPr>
          <p:cNvPr id="3" name="Picture 1" descr="D:\Users\123\Desktop\23c4198f42012a8caef9c47d51462455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3480111"/>
            <a:ext cx="2786050" cy="3377889"/>
          </a:xfrm>
          <a:prstGeom prst="rect">
            <a:avLst/>
          </a:prstGeom>
          <a:noFill/>
        </p:spPr>
      </p:pic>
      <p:pic>
        <p:nvPicPr>
          <p:cNvPr id="4" name="Picture 2" descr="D:\Users\123\Desktop\1392225056_113756421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9895" y="3714752"/>
            <a:ext cx="2784105" cy="31432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123\Desktop\krasivie-fony-dlya-prezentacii-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71" y="0"/>
            <a:ext cx="9106058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 flipH="1">
            <a:off x="1071538" y="3244334"/>
            <a:ext cx="73581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>
                <a:solidFill>
                  <a:srgbClr val="0070C0"/>
                </a:solidFill>
                <a:latin typeface="CyrillicOld" pitchFamily="2" charset="0"/>
              </a:rPr>
              <a:t>Спасибо за внимание</a:t>
            </a:r>
            <a:endParaRPr lang="ru-RU" sz="6000" dirty="0">
              <a:solidFill>
                <a:srgbClr val="0070C0"/>
              </a:solidFill>
              <a:latin typeface="CyrillicOld" pitchFamily="2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 descr="D:\Users\123\Desktop\krasivie-fony-dlya-prezentacii-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71" y="0"/>
            <a:ext cx="9106058" cy="6858000"/>
          </a:xfrm>
          <a:prstGeom prst="rect">
            <a:avLst/>
          </a:prstGeom>
          <a:noFill/>
        </p:spPr>
      </p:pic>
      <p:pic>
        <p:nvPicPr>
          <p:cNvPr id="36866" name="Picture 2" descr="D:\Users\123\Desktop\index2405 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85728"/>
            <a:ext cx="7620000" cy="63436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 descr="D:\Users\123\Desktop\krasivie-fony-dlya-prezentacii-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71" y="0"/>
            <a:ext cx="9106058" cy="6858000"/>
          </a:xfrm>
          <a:prstGeom prst="rect">
            <a:avLst/>
          </a:prstGeom>
          <a:noFill/>
        </p:spPr>
      </p:pic>
      <p:pic>
        <p:nvPicPr>
          <p:cNvPr id="35842" name="Picture 2" descr="D:\Users\123\Desktop\b1166312a56c9d4db49c42f499c8e814_w960_h20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214422"/>
            <a:ext cx="3929090" cy="2469058"/>
          </a:xfrm>
          <a:prstGeom prst="rect">
            <a:avLst/>
          </a:prstGeom>
          <a:noFill/>
        </p:spPr>
      </p:pic>
      <p:pic>
        <p:nvPicPr>
          <p:cNvPr id="35843" name="Picture 3" descr="D:\Users\123\Desktop\14188838811097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285860"/>
            <a:ext cx="3929090" cy="2480401"/>
          </a:xfrm>
          <a:prstGeom prst="rect">
            <a:avLst/>
          </a:prstGeom>
          <a:noFill/>
        </p:spPr>
      </p:pic>
      <p:pic>
        <p:nvPicPr>
          <p:cNvPr id="35844" name="Picture 4" descr="D:\Users\123\Desktop\574_77f8f6d33c0c5a0c4f69a5d3fc46593e_29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3929066"/>
            <a:ext cx="4090996" cy="2786082"/>
          </a:xfrm>
          <a:prstGeom prst="rect">
            <a:avLst/>
          </a:prstGeom>
          <a:noFill/>
        </p:spPr>
      </p:pic>
      <p:pic>
        <p:nvPicPr>
          <p:cNvPr id="35845" name="Picture 5" descr="D:\Users\123\Desktop\russkie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3857628"/>
            <a:ext cx="4143374" cy="2762249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CyrillicOld" pitchFamily="2" charset="0"/>
              </a:rPr>
              <a:t>Мы – славяне!</a:t>
            </a:r>
            <a:r>
              <a:rPr lang="ru-RU" b="1" dirty="0" smtClean="0">
                <a:solidFill>
                  <a:srgbClr val="FF0000"/>
                </a:solidFill>
                <a:latin typeface="CyrillicOld" pitchFamily="2" charset="0"/>
              </a:rPr>
              <a:t> </a:t>
            </a:r>
            <a:endParaRPr lang="ru-RU" dirty="0">
              <a:solidFill>
                <a:srgbClr val="FF0000"/>
              </a:solidFill>
              <a:latin typeface="CyrillicOld" pitchFamily="2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 descr="D:\Users\123\Desktop\krasivie-fony-dlya-prezentacii-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71" y="0"/>
            <a:ext cx="9106058" cy="6858000"/>
          </a:xfrm>
          <a:prstGeom prst="rect">
            <a:avLst/>
          </a:prstGeom>
          <a:noFill/>
        </p:spPr>
      </p:pic>
      <p:pic>
        <p:nvPicPr>
          <p:cNvPr id="34818" name="Picture 2" descr="D:\Users\123\Desktop\russkie-00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214422"/>
            <a:ext cx="3500461" cy="2625345"/>
          </a:xfrm>
          <a:prstGeom prst="rect">
            <a:avLst/>
          </a:prstGeom>
          <a:noFill/>
        </p:spPr>
      </p:pic>
      <p:pic>
        <p:nvPicPr>
          <p:cNvPr id="34819" name="Picture 3" descr="D:\Users\123\Desktop\kupit-fotooboi-na-stenu-berjozovyj-gaj9-l0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30433" y="3786190"/>
            <a:ext cx="4194509" cy="2920427"/>
          </a:xfrm>
          <a:prstGeom prst="rect">
            <a:avLst/>
          </a:prstGeom>
          <a:noFill/>
        </p:spPr>
      </p:pic>
      <p:pic>
        <p:nvPicPr>
          <p:cNvPr id="34820" name="Picture 4" descr="D:\Users\123\Desktop\127792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500042"/>
            <a:ext cx="4031309" cy="3000396"/>
          </a:xfrm>
          <a:prstGeom prst="rect">
            <a:avLst/>
          </a:prstGeom>
          <a:noFill/>
        </p:spPr>
      </p:pic>
      <p:pic>
        <p:nvPicPr>
          <p:cNvPr id="34821" name="Picture 5" descr="D:\Users\123\Desktop\ori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4000504"/>
            <a:ext cx="4152898" cy="269136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42911" y="428604"/>
            <a:ext cx="39290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CyrillicOld" pitchFamily="2" charset="0"/>
              </a:rPr>
              <a:t>Мы – славяне!</a:t>
            </a:r>
            <a:endParaRPr lang="ru-RU" sz="40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D:\Users\123\Desktop\krasivie-fony-dlya-prezentacii-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71" y="0"/>
            <a:ext cx="9106058" cy="6858000"/>
          </a:xfrm>
          <a:prstGeom prst="rect">
            <a:avLst/>
          </a:prstGeom>
          <a:noFill/>
        </p:spPr>
      </p:pic>
      <p:pic>
        <p:nvPicPr>
          <p:cNvPr id="33793" name="Picture 1" descr="D:\Users\123\Desktop\histor00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000108"/>
            <a:ext cx="4061336" cy="2272603"/>
          </a:xfrm>
          <a:prstGeom prst="rect">
            <a:avLst/>
          </a:prstGeom>
          <a:noFill/>
        </p:spPr>
      </p:pic>
      <p:pic>
        <p:nvPicPr>
          <p:cNvPr id="33794" name="Picture 2" descr="D:\Users\123\Desktop\9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1000108"/>
            <a:ext cx="3429024" cy="2214578"/>
          </a:xfrm>
          <a:prstGeom prst="rect">
            <a:avLst/>
          </a:prstGeom>
          <a:noFill/>
        </p:spPr>
      </p:pic>
      <p:pic>
        <p:nvPicPr>
          <p:cNvPr id="33795" name="Picture 3" descr="D:\Users\123\Desktop\xjxqo_croper_ru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3429000"/>
            <a:ext cx="3857652" cy="2948370"/>
          </a:xfrm>
          <a:prstGeom prst="rect">
            <a:avLst/>
          </a:prstGeom>
          <a:noFill/>
        </p:spPr>
      </p:pic>
      <p:pic>
        <p:nvPicPr>
          <p:cNvPr id="33796" name="Picture 4" descr="D:\Users\123\Desktop\Haritini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7818" y="3357562"/>
            <a:ext cx="2993579" cy="3143258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CyrillicOld" pitchFamily="2" charset="0"/>
              </a:rPr>
              <a:t>Быт славян!</a:t>
            </a: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D:\Users\123\Desktop\krasivie-fony-dlya-prezentacii-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71" y="0"/>
            <a:ext cx="910605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yrillicOld" pitchFamily="2" charset="0"/>
              </a:rPr>
              <a:t>город Салоники, город белых зданий которые стоят на холмах над морем</a:t>
            </a:r>
            <a:endParaRPr lang="ru-RU" dirty="0">
              <a:solidFill>
                <a:srgbClr val="FF0000"/>
              </a:solidFill>
              <a:latin typeface="CyrillicOld" pitchFamily="2" charset="0"/>
            </a:endParaRPr>
          </a:p>
        </p:txBody>
      </p:sp>
      <p:pic>
        <p:nvPicPr>
          <p:cNvPr id="32770" name="Picture 2" descr="D:\Users\123\Desktop\orig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53572" y="1600200"/>
            <a:ext cx="6036856" cy="45259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D:\Users\123\Desktop\krasivie-fony-dlya-prezentacii-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71" y="0"/>
            <a:ext cx="9106058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500166" y="273050"/>
            <a:ext cx="6215106" cy="72707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CyrillicOld" pitchFamily="2" charset="0"/>
              </a:rPr>
              <a:t>Греческая азбука и </a:t>
            </a:r>
            <a:r>
              <a:rPr lang="ru-RU" dirty="0">
                <a:solidFill>
                  <a:srgbClr val="0070C0"/>
                </a:solidFill>
                <a:latin typeface="CyrillicOld" pitchFamily="2" charset="0"/>
              </a:rPr>
              <a:t>книги</a:t>
            </a:r>
          </a:p>
        </p:txBody>
      </p:sp>
      <p:pic>
        <p:nvPicPr>
          <p:cNvPr id="31745" name="Picture 1" descr="D:\Users\123\Desktop\115810389_Grecheskaya_azbukagif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357298"/>
            <a:ext cx="3714780" cy="5086368"/>
          </a:xfrm>
          <a:prstGeom prst="rect">
            <a:avLst/>
          </a:prstGeom>
          <a:noFill/>
        </p:spPr>
      </p:pic>
      <p:pic>
        <p:nvPicPr>
          <p:cNvPr id="31746" name="Picture 2" descr="D:\Users\123\Desktop\e8faadd4e060ae9fefae7c555f954d87_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1071546"/>
            <a:ext cx="3786214" cy="2601216"/>
          </a:xfrm>
          <a:prstGeom prst="rect">
            <a:avLst/>
          </a:prstGeom>
          <a:noFill/>
        </p:spPr>
      </p:pic>
      <p:pic>
        <p:nvPicPr>
          <p:cNvPr id="31747" name="Picture 3" descr="D:\Users\123\Desktop\d436faaf983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562" y="3803966"/>
            <a:ext cx="3827041" cy="26968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D:\Users\123\Desktop\krasivie-fony-dlya-prezentacii-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942" y="0"/>
            <a:ext cx="9106058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85786" y="1000108"/>
            <a:ext cx="2286016" cy="428628"/>
          </a:xfrm>
        </p:spPr>
        <p:txBody>
          <a:bodyPr>
            <a:noAutofit/>
          </a:bodyPr>
          <a:lstStyle/>
          <a:p>
            <a:r>
              <a:rPr lang="ru-RU" sz="4000" dirty="0" err="1" smtClean="0">
                <a:solidFill>
                  <a:srgbClr val="0070C0"/>
                </a:solidFill>
                <a:latin typeface="CyrillicOld" pitchFamily="2" charset="0"/>
              </a:rPr>
              <a:t>Равноап</a:t>
            </a:r>
            <a:r>
              <a:rPr lang="ru-RU" sz="4000" dirty="0" smtClean="0">
                <a:solidFill>
                  <a:srgbClr val="0070C0"/>
                </a:solidFill>
                <a:latin typeface="CyrillicOld" pitchFamily="2" charset="0"/>
              </a:rPr>
              <a:t>. Кирилл.</a:t>
            </a:r>
            <a:endParaRPr lang="ru-RU" sz="4000" dirty="0">
              <a:solidFill>
                <a:srgbClr val="0070C0"/>
              </a:solidFill>
              <a:latin typeface="CyrillicOld" pitchFamily="2" charset="0"/>
            </a:endParaRPr>
          </a:p>
        </p:txBody>
      </p:sp>
      <p:pic>
        <p:nvPicPr>
          <p:cNvPr id="30721" name="Picture 1" descr="D:\Users\123\Desktop\bf82f8f23803c74eacf5a7387f55b48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4357686" y="1357298"/>
            <a:ext cx="3807005" cy="4857784"/>
          </a:xfrm>
          <a:prstGeom prst="rect">
            <a:avLst/>
          </a:prstGeom>
          <a:noFill/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428736"/>
            <a:ext cx="2854099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4357686" y="571480"/>
            <a:ext cx="40719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CyrillicOld" pitchFamily="2" charset="0"/>
              </a:rPr>
              <a:t>Азбука Кирилла и </a:t>
            </a:r>
            <a:r>
              <a:rPr lang="ru-RU" sz="2400" dirty="0" err="1" smtClean="0">
                <a:solidFill>
                  <a:srgbClr val="0070C0"/>
                </a:solidFill>
                <a:latin typeface="CyrillicOld" pitchFamily="2" charset="0"/>
              </a:rPr>
              <a:t>Мефодия</a:t>
            </a:r>
            <a:r>
              <a:rPr lang="ru-RU" sz="2400" dirty="0" smtClean="0">
                <a:solidFill>
                  <a:srgbClr val="0070C0"/>
                </a:solidFill>
                <a:latin typeface="CyrillicOld" pitchFamily="2" charset="0"/>
              </a:rPr>
              <a:t> </a:t>
            </a:r>
            <a:endParaRPr lang="ru-RU" sz="2400" dirty="0">
              <a:solidFill>
                <a:srgbClr val="0070C0"/>
              </a:solidFill>
              <a:latin typeface="CyrillicOld" pitchFamily="2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96</Words>
  <Application>Microsoft Office PowerPoint</Application>
  <PresentationFormat>Экран (4:3)</PresentationFormat>
  <Paragraphs>46</Paragraphs>
  <Slides>28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  </vt:lpstr>
      <vt:lpstr>Слайд 2</vt:lpstr>
      <vt:lpstr>Слайд 3</vt:lpstr>
      <vt:lpstr>Мы – славяне! </vt:lpstr>
      <vt:lpstr>Слайд 5</vt:lpstr>
      <vt:lpstr>Быт славян!</vt:lpstr>
      <vt:lpstr>город Салоники, город белых зданий которые стоят на холмах над морем</vt:lpstr>
      <vt:lpstr>Греческая азбука и книги</vt:lpstr>
      <vt:lpstr>Равноап. Кирилл.</vt:lpstr>
      <vt:lpstr>Буква </vt:lpstr>
      <vt:lpstr>Буква </vt:lpstr>
      <vt:lpstr>Буква </vt:lpstr>
      <vt:lpstr>Слайд 13</vt:lpstr>
      <vt:lpstr>загадки</vt:lpstr>
      <vt:lpstr>Древнерусская школа </vt:lpstr>
      <vt:lpstr>Писало на бересте </vt:lpstr>
      <vt:lpstr>Гусиное перо</vt:lpstr>
      <vt:lpstr>Ученики в школе</vt:lpstr>
      <vt:lpstr>Слайд 19</vt:lpstr>
      <vt:lpstr>Слайд 20</vt:lpstr>
      <vt:lpstr>«Однокашники» </vt:lpstr>
      <vt:lpstr>Буква </vt:lpstr>
      <vt:lpstr>Буква </vt:lpstr>
      <vt:lpstr>Буква </vt:lpstr>
      <vt:lpstr>Буква </vt:lpstr>
      <vt:lpstr>Слайд 26</vt:lpstr>
      <vt:lpstr>Слайд 27</vt:lpstr>
      <vt:lpstr>Слайд 28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славянской  письменности и культуры.</dc:title>
  <dc:creator>123</dc:creator>
  <cp:lastModifiedBy>123</cp:lastModifiedBy>
  <cp:revision>56</cp:revision>
  <dcterms:created xsi:type="dcterms:W3CDTF">2019-05-08T09:08:59Z</dcterms:created>
  <dcterms:modified xsi:type="dcterms:W3CDTF">2019-05-15T11:33:46Z</dcterms:modified>
</cp:coreProperties>
</file>