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62" r:id="rId3"/>
    <p:sldId id="261" r:id="rId4"/>
    <p:sldId id="266" r:id="rId5"/>
    <p:sldId id="267" r:id="rId6"/>
    <p:sldId id="268" r:id="rId7"/>
    <p:sldId id="258" r:id="rId8"/>
    <p:sldId id="259" r:id="rId9"/>
    <p:sldId id="260" r:id="rId10"/>
    <p:sldId id="269" r:id="rId11"/>
    <p:sldId id="264" r:id="rId12"/>
    <p:sldId id="265" r:id="rId13"/>
    <p:sldId id="270" r:id="rId14"/>
    <p:sldId id="271" r:id="rId15"/>
    <p:sldId id="257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301" y="3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420F7-7F98-4DE0-9C8F-1562B5880A42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F7EB6703-905A-453C-99F4-A1EBC68EF8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8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420F7-7F98-4DE0-9C8F-1562B5880A42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7EB6703-905A-453C-99F4-A1EBC68EF8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354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420F7-7F98-4DE0-9C8F-1562B5880A42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7EB6703-905A-453C-99F4-A1EBC68EF869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865959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420F7-7F98-4DE0-9C8F-1562B5880A42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7EB6703-905A-453C-99F4-A1EBC68EF8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4921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420F7-7F98-4DE0-9C8F-1562B5880A42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7EB6703-905A-453C-99F4-A1EBC68EF869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401908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420F7-7F98-4DE0-9C8F-1562B5880A42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7EB6703-905A-453C-99F4-A1EBC68EF8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524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420F7-7F98-4DE0-9C8F-1562B5880A42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B6703-905A-453C-99F4-A1EBC68EF8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504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420F7-7F98-4DE0-9C8F-1562B5880A42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B6703-905A-453C-99F4-A1EBC68EF8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284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420F7-7F98-4DE0-9C8F-1562B5880A42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B6703-905A-453C-99F4-A1EBC68EF8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065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420F7-7F98-4DE0-9C8F-1562B5880A42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7EB6703-905A-453C-99F4-A1EBC68EF8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953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420F7-7F98-4DE0-9C8F-1562B5880A42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7EB6703-905A-453C-99F4-A1EBC68EF8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5164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420F7-7F98-4DE0-9C8F-1562B5880A42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7EB6703-905A-453C-99F4-A1EBC68EF8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4678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420F7-7F98-4DE0-9C8F-1562B5880A42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B6703-905A-453C-99F4-A1EBC68EF8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055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420F7-7F98-4DE0-9C8F-1562B5880A42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B6703-905A-453C-99F4-A1EBC68EF8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899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420F7-7F98-4DE0-9C8F-1562B5880A42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B6703-905A-453C-99F4-A1EBC68EF8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0759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420F7-7F98-4DE0-9C8F-1562B5880A42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7EB6703-905A-453C-99F4-A1EBC68EF8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7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B420F7-7F98-4DE0-9C8F-1562B5880A42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7EB6703-905A-453C-99F4-A1EBC68EF8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092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81FC0-F311-4067-B6B9-3B1375268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Форум  Ориентиры Детства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0FA79D7-7AC8-4476-B1C6-BA85769FD7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88469" y="2133600"/>
            <a:ext cx="6716888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09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72C9873-45A3-418C-A4E5-60055B1A9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360" y="784860"/>
            <a:ext cx="9784080" cy="528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45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BBE70C-83AE-4184-A5C1-E62E13CDC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663514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Голосование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A28DD8-8651-43DF-8C0A-0719EECB5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154" y="1492899"/>
            <a:ext cx="8911687" cy="524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693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33EEC8-AC26-4690-B95F-D212194DD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dirty="0"/>
              <a:t>«Звезды дошкольного образования»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400957-4488-4EF6-B1E2-E052B3F6D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0049" y="1471390"/>
            <a:ext cx="6636689" cy="47625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D54B2FE-6640-447C-9D0F-DE1852766AE3}"/>
              </a:ext>
            </a:extLst>
          </p:cNvPr>
          <p:cNvSpPr/>
          <p:nvPr/>
        </p:nvSpPr>
        <p:spPr>
          <a:xfrm>
            <a:off x="1642188" y="2413338"/>
            <a:ext cx="453467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666666"/>
                </a:solidFill>
                <a:latin typeface="&amp;quot"/>
              </a:rPr>
              <a:t>Цель проекта</a:t>
            </a:r>
            <a:r>
              <a:rPr lang="ru-RU" dirty="0">
                <a:solidFill>
                  <a:srgbClr val="666666"/>
                </a:solidFill>
                <a:latin typeface="&amp;quot"/>
              </a:rPr>
              <a:t> </a:t>
            </a:r>
          </a:p>
          <a:p>
            <a:r>
              <a:rPr lang="ru-RU" dirty="0">
                <a:solidFill>
                  <a:srgbClr val="666666"/>
                </a:solidFill>
                <a:latin typeface="&amp;quot"/>
              </a:rPr>
              <a:t>Переход российского дошкольного образования на качественно новый уровень через создание развивающей системы поддержки </a:t>
            </a:r>
            <a:r>
              <a:rPr lang="ru-RU" b="1" dirty="0">
                <a:solidFill>
                  <a:srgbClr val="666666"/>
                </a:solidFill>
                <a:latin typeface="&amp;quot"/>
              </a:rPr>
              <a:t>«Звезд дошкольного образования»</a:t>
            </a:r>
            <a:r>
              <a:rPr lang="ru-RU" dirty="0">
                <a:solidFill>
                  <a:srgbClr val="666666"/>
                </a:solidFill>
                <a:latin typeface="&amp;quot"/>
              </a:rPr>
              <a:t>, базирующейся на независимой общественной оценке качества и создании условий для широкого обмена передовым педагогическим опытом. </a:t>
            </a:r>
            <a:endParaRPr lang="ru-RU" b="0" i="0" u="none" strike="noStrike" dirty="0">
              <a:solidFill>
                <a:srgbClr val="666666"/>
              </a:solidFill>
              <a:effectLst/>
              <a:latin typeface="&amp;quot"/>
            </a:endParaRPr>
          </a:p>
        </p:txBody>
      </p:sp>
    </p:spTree>
    <p:extLst>
      <p:ext uri="{BB962C8B-B14F-4D97-AF65-F5344CB8AC3E}">
        <p14:creationId xmlns:p14="http://schemas.microsoft.com/office/powerpoint/2010/main" val="1473649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E9C9C0-48A9-4A71-9D7C-46D95928A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1100772"/>
          </a:xfrm>
        </p:spPr>
        <p:txBody>
          <a:bodyPr>
            <a:normAutofit/>
          </a:bodyPr>
          <a:lstStyle/>
          <a:p>
            <a:r>
              <a:rPr lang="ru-RU" dirty="0"/>
              <a:t>Выставка продаж литературы, игровых пособий и друг.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F29A54-F0BB-4307-9F51-AE108DD83F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F0A35F-DE52-4F49-B958-AB471E782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7939" y="2270760"/>
            <a:ext cx="2529841" cy="43967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1C5745-88F4-425F-BCB4-F8BF56F83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7780" y="481330"/>
            <a:ext cx="2637948" cy="38023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A776E7-60FF-447A-9D10-29B922997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1701478"/>
            <a:ext cx="4875211" cy="4980309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FEAB73E4-118A-43A6-8756-4CDB62DB86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10740" y="1701478"/>
            <a:ext cx="3983671" cy="4606725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3231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33DEE2F-7587-4C86-850A-3D0F41F94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387" y="0"/>
            <a:ext cx="5229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255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859411-2772-4DA9-8468-B4D7E25EEA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144" y="298580"/>
            <a:ext cx="3697644" cy="42454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2572BC-F58B-4C00-810D-73E6471392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130" y="2351314"/>
            <a:ext cx="3508310" cy="43200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7FC725-79ED-4835-AFED-46D037CD50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629" y="158621"/>
            <a:ext cx="4292080" cy="438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584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BE375FB-7C8A-444B-872B-24A48D889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026" y="0"/>
            <a:ext cx="10289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230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38EFE0-4647-4A8C-845B-99C7666A8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421659"/>
          </a:xfrm>
        </p:spPr>
        <p:txBody>
          <a:bodyPr>
            <a:normAutofit/>
          </a:bodyPr>
          <a:lstStyle/>
          <a:p>
            <a:r>
              <a:rPr lang="ru-RU" dirty="0">
                <a:latin typeface="Bahnschrift SemiLight Condensed" panose="020B0502040204020203" pitchFamily="34" charset="0"/>
              </a:rPr>
              <a:t>Создатели форума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788A2AA-2730-45C3-AC23-2BEF34B406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42180" y="93305"/>
            <a:ext cx="2985796" cy="2874029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A75CE01C-9B74-4765-822D-C9D6F164B1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89212" y="867747"/>
            <a:ext cx="3505199" cy="4993302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  <a:latin typeface="Open Sans"/>
              </a:rPr>
              <a:t>Президент Ассоциации развития качества дошкольного образования (АРКАДО)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5DC0F76-B596-45ED-B2EF-57FB1E1D2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0857" y="2696547"/>
            <a:ext cx="3256384" cy="325504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263840B-02B5-44DE-9877-63381FE5B519}"/>
              </a:ext>
            </a:extLst>
          </p:cNvPr>
          <p:cNvSpPr/>
          <p:nvPr/>
        </p:nvSpPr>
        <p:spPr>
          <a:xfrm>
            <a:off x="2589212" y="2967335"/>
            <a:ext cx="275722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828282"/>
                </a:solidFill>
                <a:latin typeface="Open Sans"/>
              </a:rPr>
              <a:t>Ректор Международной педагогической академии дошкольного образования (МПАДО), заведующий кафедрой ЮНЕСКО МПАДО </a:t>
            </a:r>
          </a:p>
          <a:p>
            <a:r>
              <a:rPr lang="ru-RU" sz="1400" dirty="0">
                <a:solidFill>
                  <a:srgbClr val="828282"/>
                </a:solidFill>
                <a:latin typeface="Open Sans"/>
              </a:rPr>
              <a:t>Основатель программы</a:t>
            </a:r>
          </a:p>
          <a:p>
            <a:r>
              <a:rPr lang="ru-RU" sz="1400" dirty="0">
                <a:solidFill>
                  <a:srgbClr val="828282"/>
                </a:solidFill>
                <a:latin typeface="Open Sans"/>
              </a:rPr>
              <a:t>« От рождения до  школы»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658745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F44DE7-7F0A-497C-A4EB-D43486367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375006"/>
          </a:xfrm>
        </p:spPr>
        <p:txBody>
          <a:bodyPr>
            <a:normAutofit fontScale="90000"/>
          </a:bodyPr>
          <a:lstStyle/>
          <a:p>
            <a:r>
              <a:rPr lang="ru-RU" dirty="0"/>
              <a:t>Спикеры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A0EF66A-3682-46DF-8480-A534650A9D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72604" y="307910"/>
            <a:ext cx="2110630" cy="2040181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F5685476-8AAD-4FBF-AB4A-64C720E2AA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89212" y="979714"/>
            <a:ext cx="3505199" cy="4881335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Григорий Дрозд</a:t>
            </a:r>
          </a:p>
          <a:p>
            <a:r>
              <a:rPr lang="ru-RU" sz="1100" dirty="0"/>
              <a:t>Профессиональный боксер и </a:t>
            </a:r>
            <a:r>
              <a:rPr lang="ru-RU" sz="1100" dirty="0" err="1"/>
              <a:t>тайбоксер</a:t>
            </a:r>
            <a:r>
              <a:rPr lang="ru-RU" sz="1100" dirty="0"/>
              <a:t>, заслуженный мастер спорта, Вице-президент федерации тайского бокса России, чемпион России, чемпион Европы, чемпион мира, член Общественной палаты РФ</a:t>
            </a:r>
          </a:p>
          <a:p>
            <a:r>
              <a:rPr lang="ru-RU" dirty="0"/>
              <a:t>Путь к успеху</a:t>
            </a:r>
          </a:p>
          <a:p>
            <a:r>
              <a:rPr lang="ru-RU" dirty="0">
                <a:solidFill>
                  <a:srgbClr val="FF0000"/>
                </a:solidFill>
              </a:rPr>
              <a:t>Анастасия </a:t>
            </a:r>
            <a:r>
              <a:rPr lang="ru-RU" dirty="0" err="1">
                <a:solidFill>
                  <a:srgbClr val="FF0000"/>
                </a:solidFill>
              </a:rPr>
              <a:t>Шлемко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sz="1200" dirty="0"/>
              <a:t>Воспитатель года 2018</a:t>
            </a:r>
          </a:p>
          <a:p>
            <a:r>
              <a:rPr lang="ru-RU" dirty="0"/>
              <a:t>Составляющие успеха в работе воспитателя: вспомнить все</a:t>
            </a:r>
          </a:p>
          <a:p>
            <a:r>
              <a:rPr lang="ru-RU" dirty="0">
                <a:solidFill>
                  <a:srgbClr val="FF0000"/>
                </a:solidFill>
              </a:rPr>
              <a:t>Ирина Комарова</a:t>
            </a:r>
          </a:p>
          <a:p>
            <a:r>
              <a:rPr lang="ru-RU" sz="1200" dirty="0"/>
              <a:t>Заведующая кафедрой «Глобальные цели дошкольного образования» МПАДО</a:t>
            </a:r>
          </a:p>
          <a:p>
            <a:endParaRPr lang="ru-RU" dirty="0"/>
          </a:p>
          <a:p>
            <a:r>
              <a:rPr lang="ru-RU" dirty="0"/>
              <a:t>Образовательный разрыв: причины возникновения и пути преодоления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3410B53-EAB5-46E0-B878-2CD864F77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3234" y="2397691"/>
            <a:ext cx="2358312" cy="21122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1A2B586-4DBD-46FA-AC0D-57DEB3312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4922" y="4437872"/>
            <a:ext cx="2358311" cy="211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88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A1CB1F-2965-4C7F-86C3-271D9A22F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356345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Спиперы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21D4033-515C-42BF-8242-781BBC1337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47803" y="315119"/>
            <a:ext cx="1714500" cy="1638300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05621BF0-FE98-408C-9F13-84A886DF25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89212" y="802433"/>
            <a:ext cx="3505199" cy="5058616"/>
          </a:xfrm>
        </p:spPr>
        <p:txBody>
          <a:bodyPr/>
          <a:lstStyle/>
          <a:p>
            <a:r>
              <a:rPr lang="ru-RU" dirty="0"/>
              <a:t> </a:t>
            </a:r>
          </a:p>
          <a:p>
            <a:r>
              <a:rPr lang="ru-RU" dirty="0">
                <a:solidFill>
                  <a:srgbClr val="FF0000"/>
                </a:solidFill>
              </a:rPr>
              <a:t>Сергей Плахотников</a:t>
            </a:r>
          </a:p>
          <a:p>
            <a:r>
              <a:rPr lang="ru-RU" sz="1200" dirty="0"/>
              <a:t>координатор проекта ПАО "Татнефть" по дошкольному образованию, руководитель начальной школы ОАНО "Новая школа"</a:t>
            </a:r>
          </a:p>
          <a:p>
            <a:r>
              <a:rPr lang="ru-RU" dirty="0"/>
              <a:t>Пространственное моделирование в игре дошкольников</a:t>
            </a:r>
          </a:p>
          <a:p>
            <a:r>
              <a:rPr lang="ru-RU" dirty="0"/>
              <a:t> </a:t>
            </a:r>
          </a:p>
          <a:p>
            <a:r>
              <a:rPr lang="ru-RU" dirty="0">
                <a:solidFill>
                  <a:srgbClr val="FF0000"/>
                </a:solidFill>
              </a:rPr>
              <a:t>Наталья Рыжова</a:t>
            </a:r>
          </a:p>
          <a:p>
            <a:r>
              <a:rPr lang="ru-RU" dirty="0"/>
              <a:t>Лауреат премии Правительства РФ в области образования, лауреат премии Правительства Москвы, профессор МГПУ</a:t>
            </a:r>
          </a:p>
          <a:p>
            <a:endParaRPr lang="ru-RU" dirty="0"/>
          </a:p>
          <a:p>
            <a:r>
              <a:rPr lang="ru-RU" dirty="0"/>
              <a:t>Мир с точки зрения ребенка: всегда ли мы понимаем детей?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7209133-7987-49F5-8A96-55638CC50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0670" y="3067050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32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04D2B2-399B-4E4C-BE59-B0A063765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414972"/>
          </a:xfrm>
        </p:spPr>
        <p:txBody>
          <a:bodyPr/>
          <a:lstStyle/>
          <a:p>
            <a:r>
              <a:rPr lang="ru-RU" dirty="0"/>
              <a:t>Спикеры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63A0A7F-AC88-4664-A06E-2E00F545C3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98323" y="322739"/>
            <a:ext cx="1714500" cy="1714500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F06D97C5-8A4D-4D6A-B5A2-B051FB7FA5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89212" y="861060"/>
            <a:ext cx="3505199" cy="4999989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Елена Изотова</a:t>
            </a:r>
          </a:p>
          <a:p>
            <a:r>
              <a:rPr lang="ru-RU" sz="1100" dirty="0"/>
              <a:t>кандидат психологических наук, доцент, заведующая кафедрой возрастной психологии Факультета дошкольной педагогики и психологии МПГУ</a:t>
            </a:r>
            <a:endParaRPr lang="ru-RU" dirty="0"/>
          </a:p>
          <a:p>
            <a:r>
              <a:rPr lang="ru-RU" sz="1100" dirty="0"/>
              <a:t>Эмоциональная и культурная реальность дошкольника-</a:t>
            </a:r>
            <a:r>
              <a:rPr lang="ru-RU" sz="1100" dirty="0" err="1"/>
              <a:t>постмиллениала</a:t>
            </a:r>
            <a:endParaRPr lang="ru-RU" sz="1100" dirty="0"/>
          </a:p>
          <a:p>
            <a:r>
              <a:rPr lang="ru-RU" dirty="0">
                <a:solidFill>
                  <a:srgbClr val="FF0000"/>
                </a:solidFill>
              </a:rPr>
              <a:t>Виктор Панин</a:t>
            </a:r>
          </a:p>
          <a:p>
            <a:r>
              <a:rPr lang="ru-RU" sz="1100" dirty="0"/>
              <a:t>Председатель Всероссийской общественной организации "Общество защиты прав потребителей образовательных услуг "Российском гражданам - достойное образование«</a:t>
            </a:r>
          </a:p>
          <a:p>
            <a:r>
              <a:rPr lang="ru-RU" sz="1200" dirty="0"/>
              <a:t>Союз педагогов и родителей — залог счастливого детства</a:t>
            </a:r>
          </a:p>
          <a:p>
            <a:r>
              <a:rPr lang="ru-RU" sz="1200" dirty="0">
                <a:solidFill>
                  <a:srgbClr val="FF0000"/>
                </a:solidFill>
              </a:rPr>
              <a:t>Елена Шалимова</a:t>
            </a:r>
          </a:p>
          <a:p>
            <a:r>
              <a:rPr lang="ru-RU" sz="1200" dirty="0"/>
              <a:t>Заместитель начальника общественного поисково-спасательного отряда "</a:t>
            </a:r>
            <a:r>
              <a:rPr lang="ru-RU" sz="1200" dirty="0" err="1"/>
              <a:t>СпасРезерв</a:t>
            </a:r>
            <a:r>
              <a:rPr lang="ru-RU" sz="1200" dirty="0"/>
              <a:t>", преподаватель учебно-методического центра по гражданской обороне и чрезвычайным ситуациям </a:t>
            </a:r>
          </a:p>
          <a:p>
            <a:endParaRPr lang="ru-RU" sz="1200" dirty="0"/>
          </a:p>
          <a:p>
            <a:r>
              <a:rPr lang="ru-RU" sz="1200" dirty="0"/>
              <a:t>Воспитать героя. миссия выполнима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62FE16D-5313-42BE-A3C5-BA7619182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650" y="2152650"/>
            <a:ext cx="1714500" cy="17145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2956B5D-0F7D-4161-9D72-1D2A287A4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9450" y="3009900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52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D84BC-8F26-4D5F-99DB-EFDC54EE1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626192"/>
          </a:xfrm>
        </p:spPr>
        <p:txBody>
          <a:bodyPr>
            <a:normAutofit fontScale="90000"/>
          </a:bodyPr>
          <a:lstStyle/>
          <a:p>
            <a:r>
              <a:rPr lang="ru-RU" dirty="0"/>
              <a:t> Манифест воспитателей России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CEB6E6-6CAF-475D-BA19-661949024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220" y="1455576"/>
            <a:ext cx="9825135" cy="522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0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B1CECB-6CD6-49E9-B460-89E8A6E0E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710168"/>
          </a:xfrm>
        </p:spPr>
        <p:txBody>
          <a:bodyPr/>
          <a:lstStyle/>
          <a:p>
            <a:r>
              <a:rPr lang="ru-RU" dirty="0"/>
              <a:t>Манифест воспитателей России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096E062-824B-4F37-A238-34DCD2053383}"/>
              </a:ext>
            </a:extLst>
          </p:cNvPr>
          <p:cNvSpPr/>
          <p:nvPr/>
        </p:nvSpPr>
        <p:spPr>
          <a:xfrm>
            <a:off x="3047999" y="1443841"/>
            <a:ext cx="748626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Принят на Всероссийском форуме работников дошкольного образования «Ориентиры детства 2018». В манифесте 10 ключевых условий, необходимых для достижения главной цели дошкольного образования: «воспитание гармонично развитой и социально ответственной личности на основе духовно-нравственных ценностей народов Российской Федерации, исторических и национально-культурных традиций» (Указ Президента Российской Федерации от 07.05.2018 г. № 204 «О национальных целях и стратегических задачах развития Российской Федерации на период до 2024 года»).</a:t>
            </a:r>
          </a:p>
        </p:txBody>
      </p:sp>
    </p:spTree>
    <p:extLst>
      <p:ext uri="{BB962C8B-B14F-4D97-AF65-F5344CB8AC3E}">
        <p14:creationId xmlns:p14="http://schemas.microsoft.com/office/powerpoint/2010/main" val="3740725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CF6CDE-AC83-4776-9789-7A0A1DF24984}"/>
              </a:ext>
            </a:extLst>
          </p:cNvPr>
          <p:cNvSpPr/>
          <p:nvPr/>
        </p:nvSpPr>
        <p:spPr>
          <a:xfrm>
            <a:off x="2855167" y="197346"/>
            <a:ext cx="7389845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1.	Качественное дошкольное образование — основа благополучия государства</a:t>
            </a:r>
            <a:r>
              <a:rPr lang="ru-RU" dirty="0"/>
              <a:t>.</a:t>
            </a:r>
          </a:p>
          <a:p>
            <a:r>
              <a:rPr lang="ru-RU" dirty="0">
                <a:solidFill>
                  <a:srgbClr val="0070C0"/>
                </a:solidFill>
              </a:rPr>
              <a:t>2.	Личность ребенка — главная ценность.</a:t>
            </a:r>
          </a:p>
          <a:p>
            <a:r>
              <a:rPr lang="ru-RU" dirty="0">
                <a:solidFill>
                  <a:srgbClr val="C00000"/>
                </a:solidFill>
              </a:rPr>
              <a:t>З. Поддержка детской инициативы — основа развития личности.</a:t>
            </a:r>
          </a:p>
          <a:p>
            <a:r>
              <a:rPr lang="ru-RU" dirty="0">
                <a:solidFill>
                  <a:srgbClr val="FF0000"/>
                </a:solidFill>
              </a:rPr>
              <a:t>4. Дошкольное образование — уникальная форма развития детей, о не услуга.</a:t>
            </a:r>
          </a:p>
          <a:p>
            <a:r>
              <a:rPr lang="ru-RU" dirty="0">
                <a:solidFill>
                  <a:srgbClr val="0070C0"/>
                </a:solidFill>
              </a:rPr>
              <a:t>5.	Воспитатель — сердце и душа образования, а не </a:t>
            </a:r>
            <a:r>
              <a:rPr lang="ru-RU" dirty="0" err="1">
                <a:solidFill>
                  <a:srgbClr val="0070C0"/>
                </a:solidFill>
              </a:rPr>
              <a:t>мошина</a:t>
            </a:r>
            <a:r>
              <a:rPr lang="ru-RU" dirty="0">
                <a:solidFill>
                  <a:srgbClr val="0070C0"/>
                </a:solidFill>
              </a:rPr>
              <a:t>, заполняющая бумажки</a:t>
            </a:r>
            <a:r>
              <a:rPr lang="ru-RU" dirty="0"/>
              <a:t>.</a:t>
            </a:r>
          </a:p>
          <a:p>
            <a:r>
              <a:rPr lang="ru-RU" dirty="0">
                <a:solidFill>
                  <a:srgbClr val="FF0000"/>
                </a:solidFill>
              </a:rPr>
              <a:t>6.	Союз педагогов и родителей — залог счастливого детства</a:t>
            </a:r>
            <a:r>
              <a:rPr lang="ru-RU" dirty="0"/>
              <a:t>.</a:t>
            </a:r>
          </a:p>
          <a:p>
            <a:r>
              <a:rPr lang="ru-RU" dirty="0">
                <a:solidFill>
                  <a:srgbClr val="0070C0"/>
                </a:solidFill>
              </a:rPr>
              <a:t>7.	Образовательная среда, ориентированная но ребенка, — важнейшее условие развития. Среда — третий педагог</a:t>
            </a:r>
            <a:r>
              <a:rPr lang="ru-RU" dirty="0"/>
              <a:t>.</a:t>
            </a:r>
          </a:p>
          <a:p>
            <a:r>
              <a:rPr lang="ru-RU" dirty="0">
                <a:solidFill>
                  <a:srgbClr val="FF0000"/>
                </a:solidFill>
              </a:rPr>
              <a:t>8.	Содержание образования— ключ к успеху.</a:t>
            </a:r>
          </a:p>
          <a:p>
            <a:r>
              <a:rPr lang="ru-RU" dirty="0">
                <a:solidFill>
                  <a:srgbClr val="0070C0"/>
                </a:solidFill>
              </a:rPr>
              <a:t>9 Возможность постоянного профессионального и личностного роста воспитателей — обязательное условие качественного дошкольного образования</a:t>
            </a:r>
            <a:r>
              <a:rPr lang="ru-RU" dirty="0"/>
              <a:t>.</a:t>
            </a:r>
          </a:p>
          <a:p>
            <a:r>
              <a:rPr lang="ru-RU" dirty="0">
                <a:solidFill>
                  <a:srgbClr val="FF0000"/>
                </a:solidFill>
              </a:rPr>
              <a:t>10. Больше доверия и свободы действия педагогам! Самые большие преграды на пути к качественному образованию — это чрезмерный надзор со стороны контролирующих органов</a:t>
            </a:r>
          </a:p>
        </p:txBody>
      </p:sp>
    </p:spTree>
    <p:extLst>
      <p:ext uri="{BB962C8B-B14F-4D97-AF65-F5344CB8AC3E}">
        <p14:creationId xmlns:p14="http://schemas.microsoft.com/office/powerpoint/2010/main" val="2179992636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133</TotalTime>
  <Words>369</Words>
  <Application>Microsoft Office PowerPoint</Application>
  <PresentationFormat>Широкоэкранный</PresentationFormat>
  <Paragraphs>56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&amp;quot</vt:lpstr>
      <vt:lpstr>Arial</vt:lpstr>
      <vt:lpstr>Bahnschrift SemiLight Condensed</vt:lpstr>
      <vt:lpstr>Century Gothic</vt:lpstr>
      <vt:lpstr>Open Sans</vt:lpstr>
      <vt:lpstr>Wingdings 3</vt:lpstr>
      <vt:lpstr>Легкий дым</vt:lpstr>
      <vt:lpstr> Форум  Ориентиры Детства </vt:lpstr>
      <vt:lpstr>Презентация PowerPoint</vt:lpstr>
      <vt:lpstr>Создатели форума </vt:lpstr>
      <vt:lpstr>Спикеры</vt:lpstr>
      <vt:lpstr>Спиперы</vt:lpstr>
      <vt:lpstr>Спикеры </vt:lpstr>
      <vt:lpstr> Манифест воспитателей России</vt:lpstr>
      <vt:lpstr>Манифест воспитателей России</vt:lpstr>
      <vt:lpstr>Презентация PowerPoint</vt:lpstr>
      <vt:lpstr>Презентация PowerPoint</vt:lpstr>
      <vt:lpstr>Голосование</vt:lpstr>
      <vt:lpstr>«Звезды дошкольного образования»</vt:lpstr>
      <vt:lpstr>Выставка продаж литературы, игровых пособий и друг.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Форум  Ориентиры Детства </dc:title>
  <dc:creator>Ирина Юдаева</dc:creator>
  <cp:lastModifiedBy>Ирина Юдаева</cp:lastModifiedBy>
  <cp:revision>15</cp:revision>
  <dcterms:created xsi:type="dcterms:W3CDTF">2019-08-28T22:13:54Z</dcterms:created>
  <dcterms:modified xsi:type="dcterms:W3CDTF">2019-08-29T07:33:35Z</dcterms:modified>
</cp:coreProperties>
</file>