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80" r:id="rId3"/>
    <p:sldId id="281" r:id="rId4"/>
    <p:sldId id="282" r:id="rId5"/>
    <p:sldId id="257" r:id="rId6"/>
    <p:sldId id="266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79" r:id="rId15"/>
    <p:sldId id="268" r:id="rId16"/>
    <p:sldId id="269" r:id="rId17"/>
    <p:sldId id="270" r:id="rId18"/>
    <p:sldId id="278" r:id="rId19"/>
    <p:sldId id="271" r:id="rId20"/>
    <p:sldId id="272" r:id="rId21"/>
    <p:sldId id="273" r:id="rId22"/>
    <p:sldId id="274" r:id="rId23"/>
    <p:sldId id="275" r:id="rId24"/>
    <p:sldId id="276" r:id="rId25"/>
    <p:sldId id="26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333" autoAdjust="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>
    <p:pull dir="r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229600" cy="59766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>
                <a:solidFill>
                  <a:schemeClr val="tx1"/>
                </a:solidFill>
              </a:rPr>
              <a:t>МДОУ «Детский сад «</a:t>
            </a:r>
            <a:r>
              <a:rPr lang="ru-RU" sz="2200" dirty="0" err="1" smtClean="0">
                <a:solidFill>
                  <a:schemeClr val="tx1"/>
                </a:solidFill>
              </a:rPr>
              <a:t>АБВГДейка</a:t>
            </a:r>
            <a:r>
              <a:rPr lang="ru-RU" sz="2200" dirty="0" smtClean="0">
                <a:solidFill>
                  <a:schemeClr val="tx1"/>
                </a:solidFill>
              </a:rPr>
              <a:t>» 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г. </a:t>
            </a:r>
            <a:r>
              <a:rPr lang="ru-RU" sz="2200" dirty="0" err="1" smtClean="0">
                <a:solidFill>
                  <a:schemeClr val="tx1"/>
                </a:solidFill>
              </a:rPr>
              <a:t>Новоульяновска</a:t>
            </a:r>
            <a:r>
              <a:rPr lang="ru-RU" sz="6600" dirty="0" smtClean="0">
                <a:solidFill>
                  <a:schemeClr val="tx1"/>
                </a:solidFill>
              </a:rPr>
              <a:t/>
            </a:r>
            <a:br>
              <a:rPr lang="ru-RU" sz="6600" dirty="0" smtClean="0">
                <a:solidFill>
                  <a:schemeClr val="tx1"/>
                </a:solidFill>
              </a:rPr>
            </a:br>
            <a:r>
              <a:rPr lang="ru-RU" sz="6600" dirty="0" smtClean="0">
                <a:solidFill>
                  <a:schemeClr val="tx1"/>
                </a:solidFill>
              </a:rPr>
              <a:t>Сказка как средство нравственно – патриотического воспитания </a:t>
            </a:r>
            <a:br>
              <a:rPr lang="ru-RU" sz="6600" dirty="0" smtClean="0">
                <a:solidFill>
                  <a:schemeClr val="tx1"/>
                </a:solidFill>
              </a:rPr>
            </a:br>
            <a:r>
              <a:rPr lang="ru-RU" sz="6600" dirty="0" smtClean="0">
                <a:solidFill>
                  <a:schemeClr val="tx1"/>
                </a:solidFill>
              </a:rPr>
              <a:t>                                 </a:t>
            </a:r>
            <a:r>
              <a:rPr lang="ru-RU" sz="2200" dirty="0" smtClean="0">
                <a:solidFill>
                  <a:schemeClr val="tx1"/>
                </a:solidFill>
              </a:rPr>
              <a:t>Подготовили: Злобина Т. М.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Власова Н.В.</a:t>
            </a:r>
            <a:endParaRPr lang="ru-RU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инка 10 из 346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268760"/>
            <a:ext cx="5004048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32656"/>
            <a:ext cx="8496944" cy="6264696"/>
          </a:xfrm>
        </p:spPr>
        <p:txBody>
          <a:bodyPr/>
          <a:lstStyle/>
          <a:p>
            <a:pPr algn="ctr"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зло наказуемо («Кот, петух и лиса»,     «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Заюшкина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избушка»)</a:t>
            </a:r>
          </a:p>
          <a:p>
            <a:endParaRPr lang="ru-RU" dirty="0"/>
          </a:p>
        </p:txBody>
      </p:sp>
      <p:pic>
        <p:nvPicPr>
          <p:cNvPr id="5" name="Рисунок 4" descr="Картинка 22 из 23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3995936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04664"/>
            <a:ext cx="8496944" cy="6120680"/>
          </a:xfrm>
        </p:spPr>
        <p:txBody>
          <a:bodyPr/>
          <a:lstStyle/>
          <a:p>
            <a:r>
              <a:rPr lang="ru-RU" dirty="0" smtClean="0"/>
              <a:t>Идеал для девочек                                Идеал для мальчиков</a:t>
            </a:r>
            <a:endParaRPr lang="ru-RU" dirty="0"/>
          </a:p>
        </p:txBody>
      </p:sp>
      <p:pic>
        <p:nvPicPr>
          <p:cNvPr id="4" name="Рисунок 3" descr="Картинка 2 из 969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28670"/>
            <a:ext cx="4320480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инка 1 из 3267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928670"/>
            <a:ext cx="3960440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ртинка 13 из 260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0438"/>
            <a:ext cx="4644008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597352"/>
          </a:xfrm>
        </p:spPr>
        <p:txBody>
          <a:bodyPr>
            <a:normAutofit/>
          </a:bodyPr>
          <a:lstStyle/>
          <a:p>
            <a:pPr algn="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Сказки для формирования женских черт характера</a:t>
            </a:r>
          </a:p>
          <a:p>
            <a:pPr algn="r"/>
            <a:endPara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«Маша и медведь»</a:t>
            </a:r>
          </a:p>
          <a:p>
            <a:pPr algn="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Морозко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4" name="Рисунок 3" descr="Картинка 1 из 783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918"/>
            <a:ext cx="498802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928662" y="3571876"/>
            <a:ext cx="29523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Хаврошечка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Картинка 3 из 2652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928934"/>
            <a:ext cx="4139952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04664"/>
            <a:ext cx="9144000" cy="612068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Сказки для формирования мужских черт характера</a:t>
            </a:r>
          </a:p>
          <a:p>
            <a:pPr algn="l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«Три поросенка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                    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«Колобок»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Картинка 2 из 8777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4824536" cy="474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инка 18 из 9252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772816"/>
            <a:ext cx="3333115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2428868"/>
            <a:ext cx="7406640" cy="1472184"/>
          </a:xfrm>
        </p:spPr>
        <p:txBody>
          <a:bodyPr>
            <a:noAutofit/>
          </a:bodyPr>
          <a:lstStyle/>
          <a:p>
            <a:r>
              <a:rPr lang="ru-RU" sz="6600" b="1" i="1" dirty="0" smtClean="0"/>
              <a:t>Викторина по сказкам</a:t>
            </a:r>
            <a:endParaRPr lang="ru-RU" sz="6600" b="1" i="1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142852"/>
            <a:ext cx="7906706" cy="71438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Какие качества восхваляются в сказке?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00108"/>
            <a:ext cx="9144000" cy="5857892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                       </a:t>
            </a:r>
          </a:p>
          <a:p>
            <a:endParaRPr lang="ru-RU" dirty="0"/>
          </a:p>
        </p:txBody>
      </p:sp>
      <p:pic>
        <p:nvPicPr>
          <p:cNvPr id="4" name="Рисунок 3" descr="Картинка 23 из 2353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314324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инка 7 из 37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3143248"/>
            <a:ext cx="292895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артинка 38 из 80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928670"/>
            <a:ext cx="300036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0"/>
            <a:ext cx="7406640" cy="85723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Какие качества высмеиваются в сказке?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00108"/>
            <a:ext cx="9144000" cy="58578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D:\conf\tmp\ie\Временные файлы Интернета\Content.Word\123404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3160403" cy="382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инка 5 из 287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928934"/>
            <a:ext cx="2857520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kattrys.ru/sites/default/files/imagepicker/2303/Zolotaja_ribka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1055" y="1000108"/>
            <a:ext cx="3242945" cy="42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5687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Какой наказ дает сказка?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28670"/>
            <a:ext cx="9144000" cy="592933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Картинка 23 из 442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3541403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инка 5 из 784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3429000"/>
            <a:ext cx="307183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артинка 22 из 8657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928671"/>
            <a:ext cx="292892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0"/>
            <a:ext cx="8410604" cy="6858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Соотнесите пословицу </a:t>
            </a:r>
          </a:p>
          <a:p>
            <a:pPr algn="ctr"/>
            <a:r>
              <a:rPr lang="ru-RU" sz="3200" dirty="0" smtClean="0"/>
              <a:t>и сказку</a:t>
            </a:r>
          </a:p>
          <a:p>
            <a:pPr algn="ctr"/>
            <a:endParaRPr lang="ru-RU" sz="3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1285860"/>
          <a:ext cx="8286808" cy="5364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6511"/>
                <a:gridCol w="4920297"/>
              </a:tblGrid>
              <a:tr h="817763">
                <a:tc>
                  <a:txBody>
                    <a:bodyPr/>
                    <a:lstStyle/>
                    <a:p>
                      <a:r>
                        <a:rPr lang="ru-RU" dirty="0" smtClean="0"/>
                        <a:t>“Курочка ряба”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 верь речам, где меду слишком, не будь самоуверен слишком</a:t>
                      </a:r>
                    </a:p>
                  </a:txBody>
                  <a:tcPr/>
                </a:tc>
              </a:tr>
              <a:tr h="817763">
                <a:tc>
                  <a:txBody>
                    <a:bodyPr/>
                    <a:lstStyle/>
                    <a:p>
                      <a:r>
                        <a:rPr lang="ru-RU" dirty="0" smtClean="0"/>
                        <a:t>“Колобок”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Страшись волка в овечьей шкуре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</a:txBody>
                  <a:tcPr/>
                </a:tc>
              </a:tr>
              <a:tr h="617641">
                <a:tc>
                  <a:txBody>
                    <a:bodyPr/>
                    <a:lstStyle/>
                    <a:p>
                      <a:r>
                        <a:rPr lang="ru-RU" dirty="0" smtClean="0"/>
                        <a:t>“Репка”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Научит горюна другая сторона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</a:txBody>
                  <a:tcPr/>
                </a:tc>
              </a:tr>
              <a:tr h="613065">
                <a:tc>
                  <a:txBody>
                    <a:bodyPr/>
                    <a:lstStyle/>
                    <a:p>
                      <a:r>
                        <a:rPr lang="ru-RU" dirty="0" smtClean="0"/>
                        <a:t>“Волк и козлята»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Может разбиться, может и свариться, ну, а если захотеть - в птицу превратиться</a:t>
                      </a:r>
                    </a:p>
                  </a:txBody>
                  <a:tcPr/>
                </a:tc>
              </a:tr>
              <a:tr h="638882">
                <a:tc>
                  <a:txBody>
                    <a:bodyPr/>
                    <a:lstStyle/>
                    <a:p>
                      <a:r>
                        <a:rPr lang="ru-RU" dirty="0" smtClean="0"/>
                        <a:t>“Маша и медведь»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 тесноте, да не в обиде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613065">
                <a:tc>
                  <a:txBody>
                    <a:bodyPr/>
                    <a:lstStyle/>
                    <a:p>
                      <a:r>
                        <a:rPr lang="ru-RU" dirty="0" smtClean="0"/>
                        <a:t>“Теремок”, «Рукавичка»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Всему своё время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1682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“Сестрица </a:t>
                      </a:r>
                      <a:r>
                        <a:rPr lang="ru-RU" dirty="0" err="1" smtClean="0"/>
                        <a:t>Алёнушка</a:t>
                      </a:r>
                      <a:r>
                        <a:rPr lang="ru-RU" dirty="0" smtClean="0"/>
                        <a:t> и братец Иванушка”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Мала капля, а большое дело делает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5687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Соотнесите пословицу и сказку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28670"/>
            <a:ext cx="9144000" cy="592933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1285860"/>
          <a:ext cx="8286808" cy="4929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6511"/>
                <a:gridCol w="4920297"/>
              </a:tblGrid>
              <a:tr h="807015">
                <a:tc>
                  <a:txBody>
                    <a:bodyPr/>
                    <a:lstStyle/>
                    <a:p>
                      <a:r>
                        <a:rPr lang="ru-RU" dirty="0" smtClean="0"/>
                        <a:t>“Курочка ряба”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Может разбиться, может и свариться, ну, а если захотеть - в птицу превратиться</a:t>
                      </a:r>
                      <a:endParaRPr lang="ru-RU" dirty="0"/>
                    </a:p>
                  </a:txBody>
                  <a:tcPr/>
                </a:tc>
              </a:tr>
              <a:tr h="807015">
                <a:tc>
                  <a:txBody>
                    <a:bodyPr/>
                    <a:lstStyle/>
                    <a:p>
                      <a:r>
                        <a:rPr lang="ru-RU" dirty="0" smtClean="0"/>
                        <a:t>“Колобок”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 верь речам, где меду слишком, не будь самоуверен слишком</a:t>
                      </a:r>
                    </a:p>
                  </a:txBody>
                  <a:tcPr/>
                </a:tc>
              </a:tr>
              <a:tr h="609523">
                <a:tc>
                  <a:txBody>
                    <a:bodyPr/>
                    <a:lstStyle/>
                    <a:p>
                      <a:r>
                        <a:rPr lang="ru-RU" dirty="0" smtClean="0"/>
                        <a:t>“Репка”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Мала капля, а большое дело делает</a:t>
                      </a:r>
                    </a:p>
                  </a:txBody>
                  <a:tcPr/>
                </a:tc>
              </a:tr>
              <a:tr h="461152">
                <a:tc>
                  <a:txBody>
                    <a:bodyPr/>
                    <a:lstStyle/>
                    <a:p>
                      <a:r>
                        <a:rPr lang="ru-RU" dirty="0" smtClean="0"/>
                        <a:t>“Волк и козлята»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Страшись волка в овечьей шкуре</a:t>
                      </a:r>
                    </a:p>
                  </a:txBody>
                  <a:tcPr/>
                </a:tc>
              </a:tr>
              <a:tr h="630485">
                <a:tc>
                  <a:txBody>
                    <a:bodyPr/>
                    <a:lstStyle/>
                    <a:p>
                      <a:r>
                        <a:rPr lang="ru-RU" dirty="0" smtClean="0"/>
                        <a:t>“Маша и медведь»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Научит горюна другая сторона</a:t>
                      </a:r>
                      <a:endParaRPr lang="ru-RU" dirty="0"/>
                    </a:p>
                  </a:txBody>
                  <a:tcPr/>
                </a:tc>
              </a:tr>
              <a:tr h="461152">
                <a:tc>
                  <a:txBody>
                    <a:bodyPr/>
                    <a:lstStyle/>
                    <a:p>
                      <a:r>
                        <a:rPr lang="ru-RU" dirty="0" smtClean="0"/>
                        <a:t>“Теремок”, «Рукавичка»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тесноте, да не в обиде</a:t>
                      </a:r>
                      <a:endParaRPr lang="ru-RU" dirty="0"/>
                    </a:p>
                  </a:txBody>
                  <a:tcPr/>
                </a:tc>
              </a:tr>
              <a:tr h="11528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“Сестрица </a:t>
                      </a:r>
                      <a:r>
                        <a:rPr lang="ru-RU" dirty="0" err="1" smtClean="0"/>
                        <a:t>Алёнушка</a:t>
                      </a:r>
                      <a:r>
                        <a:rPr lang="ru-RU" dirty="0" smtClean="0"/>
                        <a:t> и братец Иванушка”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Всему своё время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612576" y="1447800"/>
            <a:ext cx="9546264" cy="4800600"/>
          </a:xfrm>
        </p:spPr>
        <p:txBody>
          <a:bodyPr>
            <a:normAutofit/>
          </a:bodyPr>
          <a:lstStyle/>
          <a:p>
            <a:pPr marL="1726311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2009775" algn="l"/>
              </a:tabLst>
            </a:pP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Сказка развивает внутренние силы ребенка, благодаря которым человек не может не делать добра, то есть учит сопереживать, а также формировать языковую культуру ребенка».</a:t>
            </a: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212336" indent="0" algn="just">
              <a:lnSpc>
                <a:spcPct val="115000"/>
              </a:lnSpc>
              <a:spcAft>
                <a:spcPts val="1000"/>
              </a:spcAft>
              <a:buNone/>
              <a:tabLst>
                <a:tab pos="2009775" algn="l"/>
              </a:tabLst>
            </a:pP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            В.А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. Сухомлинский</a:t>
            </a: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5657937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/>
              <a:t>Какие бы вы подобрали пословицы и выражения к сказкам?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457933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Рисунок 3" descr="Картинка 3 из 4389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928802"/>
            <a:ext cx="6154739" cy="404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285860"/>
            <a:ext cx="7406640" cy="4429156"/>
          </a:xfrm>
        </p:spPr>
        <p:txBody>
          <a:bodyPr>
            <a:normAutofit/>
          </a:bodyPr>
          <a:lstStyle/>
          <a:p>
            <a:endParaRPr lang="ru-RU" b="1" dirty="0" smtClean="0"/>
          </a:p>
          <a:p>
            <a:endParaRPr lang="ru-RU" dirty="0"/>
          </a:p>
        </p:txBody>
      </p:sp>
      <p:pic>
        <p:nvPicPr>
          <p:cNvPr id="4" name="Рисунок 3" descr="Картинка 1 из 9450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357298"/>
            <a:ext cx="700092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1071546"/>
            <a:ext cx="7549516" cy="507939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Картинка 5 из 684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071546"/>
            <a:ext cx="6970741" cy="478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инка 49 из 4355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714356"/>
            <a:ext cx="5072098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428736"/>
            <a:ext cx="7406640" cy="40005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Картинка 1 из 243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928670"/>
            <a:ext cx="7286676" cy="491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332656"/>
            <a:ext cx="7776864" cy="6192688"/>
          </a:xfrm>
        </p:spPr>
        <p:txBody>
          <a:bodyPr>
            <a:normAutofit/>
          </a:bodyPr>
          <a:lstStyle/>
          <a:p>
            <a:pPr algn="ctr"/>
            <a:endParaRPr lang="ru-RU" sz="4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chemeClr val="tx1"/>
                </a:solidFill>
                <a:cs typeface="Times New Roman" pitchFamily="18" charset="0"/>
              </a:rPr>
              <a:t>Если сказка удачно выбрана, если она естественно и вместе с тем выразительно рассказана, можно быть уверенным, что она найдёт в детях чутких, внимательных слушателей. </a:t>
            </a:r>
            <a:r>
              <a:rPr lang="ru-RU" sz="3200" dirty="0">
                <a:solidFill>
                  <a:schemeClr val="tx1"/>
                </a:solidFill>
                <a:cs typeface="Times New Roman" pitchFamily="18" charset="0"/>
              </a:rPr>
              <a:t>В</a:t>
            </a:r>
            <a:r>
              <a:rPr lang="ru-RU" sz="3200" dirty="0" smtClean="0">
                <a:solidFill>
                  <a:schemeClr val="tx1"/>
                </a:solidFill>
                <a:cs typeface="Times New Roman" pitchFamily="18" charset="0"/>
              </a:rPr>
              <a:t>оспитает в них любовь к Родине и приобщит к общечеловеческим нравственным ценностям.</a:t>
            </a:r>
          </a:p>
          <a:p>
            <a:endParaRPr lang="ru-RU" sz="3200" i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endParaRPr lang="ru-RU" sz="3200" i="1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476672"/>
            <a:ext cx="7890080" cy="5976664"/>
          </a:xfrm>
        </p:spPr>
        <p:txBody>
          <a:bodyPr>
            <a:normAutofit fontScale="77500" lnSpcReduction="20000"/>
          </a:bodyPr>
          <a:lstStyle/>
          <a:p>
            <a:pPr marL="173736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>
                <a:ea typeface="Times New Roman" panose="02020603050405020304" pitchFamily="18" charset="0"/>
              </a:rPr>
              <a:t>Патриотическое воспитание</a:t>
            </a:r>
            <a:r>
              <a:rPr lang="ru-RU" dirty="0">
                <a:ea typeface="Times New Roman" panose="02020603050405020304" pitchFamily="18" charset="0"/>
              </a:rPr>
              <a:t> детей является одной из основных задач дошкольного учреждения. Чувство патриотизма многогранно по содержанию. Это и любовь к родным местам, и гордость за свой народ, и ощущение своей неразрывности с окружающим миром, и желание сохранять и приумножать богатство своей страны. Как бы ни менялось общество, воспитание у подрастающего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поколения любви к своей стране, гордости за неё необходимо всегда. Какая притягательная сила заключается в том, что окружает нас с детства? Почему, даже уехав из родных мест на долгие годы, человек вспоминает их с теплотой, он постоянно с гордостью рассказывает о красоте, богатстве своего родного края?</a:t>
            </a: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2987015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476672"/>
            <a:ext cx="7498080" cy="5771728"/>
          </a:xfrm>
        </p:spPr>
        <p:txBody>
          <a:bodyPr>
            <a:normAutofit fontScale="92500" lnSpcReduction="20000"/>
          </a:bodyPr>
          <a:lstStyle/>
          <a:p>
            <a:pPr marL="173736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В современных условиях, когда происходят глубочайшие изменения в жизни общества, возникает необходимость вернуться к лучшим традициям нашего народа, к его вековым 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корням.</a:t>
            </a:r>
            <a:endParaRPr lang="ru-RU" sz="2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3736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Патриотическое воспитание невозможно без нравственного воспитания.  В развитии всех этих качеств, прекрасно помогает ознакомление детей с русскими народными сказками, которые </a:t>
            </a:r>
            <a:r>
              <a:rPr lang="ru-RU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Л.Толстой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называл «кладезем мудрости народа».</a:t>
            </a:r>
            <a:endParaRPr lang="ru-RU" sz="2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4545810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260648"/>
            <a:ext cx="7412360" cy="6192688"/>
          </a:xfrm>
        </p:spPr>
        <p:txBody>
          <a:bodyPr>
            <a:normAutofit/>
          </a:bodyPr>
          <a:lstStyle/>
          <a:p>
            <a:pPr algn="l"/>
            <a:endParaRPr lang="ru-RU" sz="4400" dirty="0" smtClean="0"/>
          </a:p>
          <a:p>
            <a:r>
              <a:rPr lang="ru-RU" sz="3500" dirty="0" smtClean="0">
                <a:solidFill>
                  <a:schemeClr val="tx1"/>
                </a:solidFill>
              </a:rPr>
              <a:t>Сказка учит добро понимать,</a:t>
            </a:r>
          </a:p>
          <a:p>
            <a:r>
              <a:rPr lang="ru-RU" sz="3500" dirty="0" smtClean="0">
                <a:solidFill>
                  <a:schemeClr val="tx1"/>
                </a:solidFill>
              </a:rPr>
              <a:t>О поступках людей рассуждать,</a:t>
            </a:r>
          </a:p>
          <a:p>
            <a:r>
              <a:rPr lang="ru-RU" sz="3500" dirty="0" smtClean="0">
                <a:solidFill>
                  <a:schemeClr val="tx1"/>
                </a:solidFill>
              </a:rPr>
              <a:t>Коль плохой, то его осудить,</a:t>
            </a:r>
          </a:p>
          <a:p>
            <a:r>
              <a:rPr lang="ru-RU" sz="3500" dirty="0" smtClean="0">
                <a:solidFill>
                  <a:schemeClr val="tx1"/>
                </a:solidFill>
              </a:rPr>
              <a:t>Ну а слабый – его защитить!</a:t>
            </a:r>
          </a:p>
          <a:p>
            <a:r>
              <a:rPr lang="ru-RU" sz="3500" dirty="0" smtClean="0">
                <a:solidFill>
                  <a:schemeClr val="tx1"/>
                </a:solidFill>
              </a:rPr>
              <a:t>Дети учатся думать, мечтать,</a:t>
            </a:r>
          </a:p>
          <a:p>
            <a:r>
              <a:rPr lang="ru-RU" sz="3500" dirty="0" smtClean="0">
                <a:solidFill>
                  <a:schemeClr val="tx1"/>
                </a:solidFill>
              </a:rPr>
              <a:t>На вопросы ответ получать.</a:t>
            </a:r>
          </a:p>
          <a:p>
            <a:r>
              <a:rPr lang="ru-RU" sz="3500" dirty="0" smtClean="0">
                <a:solidFill>
                  <a:schemeClr val="tx1"/>
                </a:solidFill>
              </a:rPr>
              <a:t>Каждый раз что-нибудь узнают,</a:t>
            </a:r>
          </a:p>
          <a:p>
            <a:r>
              <a:rPr lang="ru-RU" sz="3500" dirty="0" smtClean="0">
                <a:solidFill>
                  <a:schemeClr val="tx1"/>
                </a:solidFill>
              </a:rPr>
              <a:t>Родину свою познают!</a:t>
            </a:r>
          </a:p>
          <a:p>
            <a:pPr algn="just"/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404664"/>
            <a:ext cx="7632848" cy="6120680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 smtClean="0">
                <a:solidFill>
                  <a:schemeClr val="tx1"/>
                </a:solidFill>
                <a:cs typeface="Times New Roman" pitchFamily="18" charset="0"/>
              </a:rPr>
              <a:t>Сказка</a:t>
            </a:r>
            <a:r>
              <a:rPr lang="ru-RU" sz="3200" dirty="0" smtClean="0">
                <a:solidFill>
                  <a:schemeClr val="tx1"/>
                </a:solidFill>
                <a:cs typeface="Times New Roman" pitchFamily="18" charset="0"/>
              </a:rPr>
              <a:t> - благодатный и ничем не заменимый источник воспитания любви к Родине. </a:t>
            </a:r>
          </a:p>
          <a:p>
            <a:pPr algn="just"/>
            <a:r>
              <a:rPr lang="ru-RU" sz="3200" b="1" dirty="0" smtClean="0">
                <a:solidFill>
                  <a:schemeClr val="tx1"/>
                </a:solidFill>
                <a:cs typeface="Times New Roman" pitchFamily="18" charset="0"/>
              </a:rPr>
              <a:t>Сказка</a:t>
            </a:r>
            <a:r>
              <a:rPr lang="ru-RU" sz="3200" dirty="0" smtClean="0">
                <a:solidFill>
                  <a:schemeClr val="tx1"/>
                </a:solidFill>
                <a:cs typeface="Times New Roman" pitchFamily="18" charset="0"/>
              </a:rPr>
              <a:t> - это духовные богатства культуры, познавая которые ребёнок познает сердцем родной народ.</a:t>
            </a:r>
            <a:r>
              <a:rPr lang="ru-RU" sz="3200" dirty="0" smtClean="0"/>
              <a:t> </a:t>
            </a:r>
          </a:p>
          <a:p>
            <a:pPr algn="just"/>
            <a:r>
              <a:rPr lang="ru-RU" sz="3200" b="1" dirty="0" smtClean="0">
                <a:solidFill>
                  <a:schemeClr val="tx1"/>
                </a:solidFill>
                <a:cs typeface="Times New Roman" pitchFamily="18" charset="0"/>
              </a:rPr>
              <a:t>Сказки </a:t>
            </a:r>
            <a:r>
              <a:rPr lang="ru-RU" sz="3200" dirty="0" smtClean="0">
                <a:solidFill>
                  <a:schemeClr val="tx1"/>
                </a:solidFill>
                <a:cs typeface="Times New Roman" pitchFamily="18" charset="0"/>
              </a:rPr>
              <a:t>формируют начало любви к своему народу, к своей стране. </a:t>
            </a:r>
          </a:p>
          <a:p>
            <a:pPr algn="just"/>
            <a:r>
              <a:rPr lang="ru-RU" sz="3200" b="1" dirty="0" smtClean="0">
                <a:solidFill>
                  <a:schemeClr val="tx1"/>
                </a:solidFill>
                <a:cs typeface="Times New Roman" pitchFamily="18" charset="0"/>
              </a:rPr>
              <a:t>Сказки</a:t>
            </a:r>
            <a:r>
              <a:rPr lang="ru-RU" sz="3200" dirty="0" smtClean="0">
                <a:solidFill>
                  <a:schemeClr val="tx1"/>
                </a:solidFill>
                <a:cs typeface="Times New Roman" pitchFamily="18" charset="0"/>
              </a:rPr>
              <a:t> воспитывают ребёнка в традициях русского народа.</a:t>
            </a:r>
            <a:endParaRPr lang="ru-RU" sz="3200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48680"/>
            <a:ext cx="8424936" cy="6048672"/>
          </a:xfrm>
        </p:spPr>
        <p:txBody>
          <a:bodyPr>
            <a:normAutofit/>
          </a:bodyPr>
          <a:lstStyle/>
          <a:p>
            <a:pPr algn="l"/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Народные сказки – уникальный материал, позволяющий раскрыть детям такие морально-нравственные истины,  как: </a:t>
            </a:r>
          </a:p>
          <a:p>
            <a:pPr lvl="0" algn="l"/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0"/>
            <a:ext cx="8892480" cy="6858000"/>
          </a:xfrm>
        </p:spPr>
        <p:txBody>
          <a:bodyPr>
            <a:norm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дружба помогает победить зло 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(«Зимовье зверей»)</a:t>
            </a:r>
          </a:p>
        </p:txBody>
      </p:sp>
      <p:pic>
        <p:nvPicPr>
          <p:cNvPr id="4" name="Рисунок 3" descr="http://fantasy-c.narod.ru/russian-tales/zimovie/046-zimovie-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000108"/>
            <a:ext cx="600079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инка 10 из 654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7920880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добрые и миролюбивые побеждают 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(«Волк и семеро козлят»)</a:t>
            </a:r>
            <a:endParaRPr lang="ru-RU" sz="3200" b="1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435</TotalTime>
  <Words>623</Words>
  <Application>Microsoft Office PowerPoint</Application>
  <PresentationFormat>Экран (4:3)</PresentationFormat>
  <Paragraphs>76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Arial</vt:lpstr>
      <vt:lpstr>Calibri</vt:lpstr>
      <vt:lpstr>Corbel</vt:lpstr>
      <vt:lpstr>Gill Sans MT</vt:lpstr>
      <vt:lpstr>Times New Roman</vt:lpstr>
      <vt:lpstr>Verdana</vt:lpstr>
      <vt:lpstr>Wingdings 2</vt:lpstr>
      <vt:lpstr>Солнцестояние</vt:lpstr>
      <vt:lpstr>         МДОУ «Детский сад «АБВГДейка»  г. Новоульяновска Сказка как средство нравственно – патриотического воспитания                                   Подготовили: Злобина Т. М.                                                                                                                                 Власова Н.В.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Викторина по сказкам</vt:lpstr>
      <vt:lpstr>Какие качества восхваляются в сказке?</vt:lpstr>
      <vt:lpstr>Какие качества высмеиваются в сказке?</vt:lpstr>
      <vt:lpstr>Какой наказ дает сказка?</vt:lpstr>
      <vt:lpstr>Презентация PowerPoint</vt:lpstr>
      <vt:lpstr>Соотнесите пословицу и сказку</vt:lpstr>
      <vt:lpstr>Какие бы вы подобрали пословицы и выражения к сказкам?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Сказка как средство нравственно – патриотического воспитания</dc:title>
  <dc:creator>юлия</dc:creator>
  <cp:lastModifiedBy>1</cp:lastModifiedBy>
  <cp:revision>37</cp:revision>
  <dcterms:created xsi:type="dcterms:W3CDTF">2012-03-19T13:49:16Z</dcterms:created>
  <dcterms:modified xsi:type="dcterms:W3CDTF">2017-11-21T16:40:37Z</dcterms:modified>
</cp:coreProperties>
</file>