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66" d="100"/>
          <a:sy n="66" d="100"/>
        </p:scale>
        <p:origin x="17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ED8B7D-C7F5-4D55-94FC-729E2D8A163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582E5-E970-4140-82EA-9F9F2959F4D2}">
      <dgm:prSet phldrT="[Текст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4400" dirty="0" smtClean="0">
              <a:solidFill>
                <a:srgbClr val="0070C0"/>
              </a:solidFill>
            </a:rPr>
            <a:t>Все игры с песком условно можно разделить по трем направлениям:</a:t>
          </a:r>
          <a:endParaRPr lang="ru-RU" sz="4400" dirty="0">
            <a:solidFill>
              <a:srgbClr val="0070C0"/>
            </a:solidFill>
          </a:endParaRPr>
        </a:p>
      </dgm:t>
    </dgm:pt>
    <dgm:pt modelId="{2B631C63-C4B1-463B-81D3-4F3A91B62A61}" type="parTrans" cxnId="{3C3655BE-FF50-4ACA-ABC3-3BF47247CE18}">
      <dgm:prSet/>
      <dgm:spPr/>
      <dgm:t>
        <a:bodyPr/>
        <a:lstStyle/>
        <a:p>
          <a:endParaRPr lang="ru-RU"/>
        </a:p>
      </dgm:t>
    </dgm:pt>
    <dgm:pt modelId="{C5F2F27C-E1FF-42B3-AD04-F3076DB4AB90}" type="sibTrans" cxnId="{3C3655BE-FF50-4ACA-ABC3-3BF47247CE18}">
      <dgm:prSet/>
      <dgm:spPr/>
      <dgm:t>
        <a:bodyPr/>
        <a:lstStyle/>
        <a:p>
          <a:endParaRPr lang="ru-RU"/>
        </a:p>
      </dgm:t>
    </dgm:pt>
    <dgm:pt modelId="{A3D2E692-20FF-4D0B-A690-3E9DB03B67F0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Обучающие</a:t>
          </a:r>
        </a:p>
        <a:p>
          <a:r>
            <a:rPr lang="ru-RU" dirty="0" smtClean="0">
              <a:solidFill>
                <a:srgbClr val="C00000"/>
              </a:solidFill>
            </a:rPr>
            <a:t>(облегчающие процесс обучения)</a:t>
          </a:r>
          <a:endParaRPr lang="ru-RU" dirty="0">
            <a:solidFill>
              <a:srgbClr val="C00000"/>
            </a:solidFill>
          </a:endParaRPr>
        </a:p>
      </dgm:t>
    </dgm:pt>
    <dgm:pt modelId="{F22F58E5-BF2E-4435-A789-A0382414E0AF}" type="parTrans" cxnId="{625AAAF4-E2DE-4961-9598-81711F7549A5}">
      <dgm:prSet/>
      <dgm:spPr/>
      <dgm:t>
        <a:bodyPr/>
        <a:lstStyle/>
        <a:p>
          <a:endParaRPr lang="ru-RU"/>
        </a:p>
      </dgm:t>
    </dgm:pt>
    <dgm:pt modelId="{8706EAF9-74FB-4DB8-8F10-6D00B13BF769}" type="sibTrans" cxnId="{625AAAF4-E2DE-4961-9598-81711F7549A5}">
      <dgm:prSet/>
      <dgm:spPr/>
      <dgm:t>
        <a:bodyPr/>
        <a:lstStyle/>
        <a:p>
          <a:endParaRPr lang="ru-RU"/>
        </a:p>
      </dgm:t>
    </dgm:pt>
    <dgm:pt modelId="{EA955C8C-0847-4DD3-880A-984CEF021F69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Познавательные</a:t>
          </a:r>
        </a:p>
        <a:p>
          <a:r>
            <a:rPr lang="ru-RU" dirty="0" smtClean="0">
              <a:solidFill>
                <a:srgbClr val="C00000"/>
              </a:solidFill>
            </a:rPr>
            <a:t>(с их помощью познается многогранность нашего мира)</a:t>
          </a:r>
          <a:endParaRPr lang="ru-RU" dirty="0">
            <a:solidFill>
              <a:srgbClr val="C00000"/>
            </a:solidFill>
          </a:endParaRPr>
        </a:p>
      </dgm:t>
    </dgm:pt>
    <dgm:pt modelId="{3D1E5E18-5940-41C0-A6B1-5A9CC6855450}" type="parTrans" cxnId="{378395B4-0984-44FC-9976-79CC6C2C4E7D}">
      <dgm:prSet/>
      <dgm:spPr/>
      <dgm:t>
        <a:bodyPr/>
        <a:lstStyle/>
        <a:p>
          <a:endParaRPr lang="ru-RU"/>
        </a:p>
      </dgm:t>
    </dgm:pt>
    <dgm:pt modelId="{AA337787-8758-4013-9D06-2A9D834B3EFB}" type="sibTrans" cxnId="{378395B4-0984-44FC-9976-79CC6C2C4E7D}">
      <dgm:prSet/>
      <dgm:spPr/>
      <dgm:t>
        <a:bodyPr/>
        <a:lstStyle/>
        <a:p>
          <a:endParaRPr lang="ru-RU"/>
        </a:p>
      </dgm:t>
    </dgm:pt>
    <dgm:pt modelId="{D72B92F5-0D12-4C48-83AA-4A76220BBACC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Проективные</a:t>
          </a:r>
          <a:endParaRPr lang="ru-RU" dirty="0" smtClean="0">
            <a:solidFill>
              <a:srgbClr val="C00000"/>
            </a:solidFill>
          </a:endParaRPr>
        </a:p>
        <a:p>
          <a:r>
            <a:rPr lang="ru-RU" dirty="0" smtClean="0">
              <a:solidFill>
                <a:srgbClr val="C00000"/>
              </a:solidFill>
            </a:rPr>
            <a:t>(через них осуществляется психологическая диагностика и коррекция)</a:t>
          </a:r>
          <a:endParaRPr lang="ru-RU" dirty="0">
            <a:solidFill>
              <a:srgbClr val="C00000"/>
            </a:solidFill>
          </a:endParaRPr>
        </a:p>
      </dgm:t>
    </dgm:pt>
    <dgm:pt modelId="{495AC4D4-D385-4653-8F16-445F3865761E}" type="parTrans" cxnId="{2A5AC767-ECD1-4054-A0DD-02DE2D7E0971}">
      <dgm:prSet/>
      <dgm:spPr/>
      <dgm:t>
        <a:bodyPr/>
        <a:lstStyle/>
        <a:p>
          <a:endParaRPr lang="ru-RU"/>
        </a:p>
      </dgm:t>
    </dgm:pt>
    <dgm:pt modelId="{89BB91E0-8B32-4FE0-9340-60BAC59FD5C7}" type="sibTrans" cxnId="{2A5AC767-ECD1-4054-A0DD-02DE2D7E0971}">
      <dgm:prSet/>
      <dgm:spPr/>
      <dgm:t>
        <a:bodyPr/>
        <a:lstStyle/>
        <a:p>
          <a:endParaRPr lang="ru-RU"/>
        </a:p>
      </dgm:t>
    </dgm:pt>
    <dgm:pt modelId="{2688F12B-B839-4FBA-853F-9C822E1BB4FE}">
      <dgm:prSet/>
      <dgm:spPr/>
      <dgm:t>
        <a:bodyPr/>
        <a:lstStyle/>
        <a:p>
          <a:endParaRPr lang="ru-RU"/>
        </a:p>
      </dgm:t>
    </dgm:pt>
    <dgm:pt modelId="{923E1D50-4988-43B2-A74A-64FD41C6BD66}" type="parTrans" cxnId="{98DF8419-7E5F-4E9B-AC50-5C2989EC73DD}">
      <dgm:prSet/>
      <dgm:spPr/>
      <dgm:t>
        <a:bodyPr/>
        <a:lstStyle/>
        <a:p>
          <a:endParaRPr lang="ru-RU"/>
        </a:p>
      </dgm:t>
    </dgm:pt>
    <dgm:pt modelId="{52399AA7-280B-46EF-8C11-520B432DD393}" type="sibTrans" cxnId="{98DF8419-7E5F-4E9B-AC50-5C2989EC73DD}">
      <dgm:prSet/>
      <dgm:spPr/>
      <dgm:t>
        <a:bodyPr/>
        <a:lstStyle/>
        <a:p>
          <a:endParaRPr lang="ru-RU"/>
        </a:p>
      </dgm:t>
    </dgm:pt>
    <dgm:pt modelId="{E8D4030D-7D75-4BE1-AFAF-A1A26CCF7F55}" type="pres">
      <dgm:prSet presAssocID="{0CED8B7D-C7F5-4D55-94FC-729E2D8A163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F5700D-F938-410F-B53A-AFFAFEE2867F}" type="pres">
      <dgm:prSet presAssocID="{BF4582E5-E970-4140-82EA-9F9F2959F4D2}" presName="roof" presStyleLbl="dkBgShp" presStyleIdx="0" presStyleCnt="2" custLinFactNeighborX="-348" custLinFactNeighborY="-2105"/>
      <dgm:spPr/>
      <dgm:t>
        <a:bodyPr/>
        <a:lstStyle/>
        <a:p>
          <a:endParaRPr lang="ru-RU"/>
        </a:p>
      </dgm:t>
    </dgm:pt>
    <dgm:pt modelId="{D7ED77B5-DDF4-43CC-9AFF-DE6B16F51EA9}" type="pres">
      <dgm:prSet presAssocID="{BF4582E5-E970-4140-82EA-9F9F2959F4D2}" presName="pillars" presStyleCnt="0"/>
      <dgm:spPr/>
    </dgm:pt>
    <dgm:pt modelId="{16DFE654-B39D-48D7-ABA5-F7C9F20A04B2}" type="pres">
      <dgm:prSet presAssocID="{BF4582E5-E970-4140-82EA-9F9F2959F4D2}" presName="pillar1" presStyleLbl="node1" presStyleIdx="0" presStyleCnt="3" custLinFactNeighborX="-1190" custLinFactNeighborY="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53060-2175-49B1-AB32-3868550867C6}" type="pres">
      <dgm:prSet presAssocID="{EA955C8C-0847-4DD3-880A-984CEF021F69}" presName="pillarX" presStyleLbl="node1" presStyleIdx="1" presStyleCnt="3" custScaleY="98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2E27D-58F1-4EEC-8E4F-FCBA2547E717}" type="pres">
      <dgm:prSet presAssocID="{D72B92F5-0D12-4C48-83AA-4A76220BBAC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25921-4919-4796-A399-E12126157087}" type="pres">
      <dgm:prSet presAssocID="{BF4582E5-E970-4140-82EA-9F9F2959F4D2}" presName="base" presStyleLbl="dkBgShp" presStyleIdx="1" presStyleCnt="2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</dgm:pt>
  </dgm:ptLst>
  <dgm:cxnLst>
    <dgm:cxn modelId="{F3EC9721-FDB6-4BB4-BCB0-4BE444D99348}" type="presOf" srcId="{BF4582E5-E970-4140-82EA-9F9F2959F4D2}" destId="{9DF5700D-F938-410F-B53A-AFFAFEE2867F}" srcOrd="0" destOrd="0" presId="urn:microsoft.com/office/officeart/2005/8/layout/hList3"/>
    <dgm:cxn modelId="{98DF8419-7E5F-4E9B-AC50-5C2989EC73DD}" srcId="{0CED8B7D-C7F5-4D55-94FC-729E2D8A1636}" destId="{2688F12B-B839-4FBA-853F-9C822E1BB4FE}" srcOrd="1" destOrd="0" parTransId="{923E1D50-4988-43B2-A74A-64FD41C6BD66}" sibTransId="{52399AA7-280B-46EF-8C11-520B432DD393}"/>
    <dgm:cxn modelId="{F45F6086-B822-4BD1-803C-34DF18C08F3E}" type="presOf" srcId="{D72B92F5-0D12-4C48-83AA-4A76220BBACC}" destId="{AB62E27D-58F1-4EEC-8E4F-FCBA2547E717}" srcOrd="0" destOrd="0" presId="urn:microsoft.com/office/officeart/2005/8/layout/hList3"/>
    <dgm:cxn modelId="{625AAAF4-E2DE-4961-9598-81711F7549A5}" srcId="{BF4582E5-E970-4140-82EA-9F9F2959F4D2}" destId="{A3D2E692-20FF-4D0B-A690-3E9DB03B67F0}" srcOrd="0" destOrd="0" parTransId="{F22F58E5-BF2E-4435-A789-A0382414E0AF}" sibTransId="{8706EAF9-74FB-4DB8-8F10-6D00B13BF769}"/>
    <dgm:cxn modelId="{BDF901A0-242A-40FD-845E-59A7F9A500B9}" type="presOf" srcId="{A3D2E692-20FF-4D0B-A690-3E9DB03B67F0}" destId="{16DFE654-B39D-48D7-ABA5-F7C9F20A04B2}" srcOrd="0" destOrd="0" presId="urn:microsoft.com/office/officeart/2005/8/layout/hList3"/>
    <dgm:cxn modelId="{378395B4-0984-44FC-9976-79CC6C2C4E7D}" srcId="{BF4582E5-E970-4140-82EA-9F9F2959F4D2}" destId="{EA955C8C-0847-4DD3-880A-984CEF021F69}" srcOrd="1" destOrd="0" parTransId="{3D1E5E18-5940-41C0-A6B1-5A9CC6855450}" sibTransId="{AA337787-8758-4013-9D06-2A9D834B3EFB}"/>
    <dgm:cxn modelId="{6C93B02F-1FDC-45B5-A90C-EEFE5CB5DF4A}" type="presOf" srcId="{EA955C8C-0847-4DD3-880A-984CEF021F69}" destId="{60F53060-2175-49B1-AB32-3868550867C6}" srcOrd="0" destOrd="0" presId="urn:microsoft.com/office/officeart/2005/8/layout/hList3"/>
    <dgm:cxn modelId="{2A5AC767-ECD1-4054-A0DD-02DE2D7E0971}" srcId="{BF4582E5-E970-4140-82EA-9F9F2959F4D2}" destId="{D72B92F5-0D12-4C48-83AA-4A76220BBACC}" srcOrd="2" destOrd="0" parTransId="{495AC4D4-D385-4653-8F16-445F3865761E}" sibTransId="{89BB91E0-8B32-4FE0-9340-60BAC59FD5C7}"/>
    <dgm:cxn modelId="{3C3655BE-FF50-4ACA-ABC3-3BF47247CE18}" srcId="{0CED8B7D-C7F5-4D55-94FC-729E2D8A1636}" destId="{BF4582E5-E970-4140-82EA-9F9F2959F4D2}" srcOrd="0" destOrd="0" parTransId="{2B631C63-C4B1-463B-81D3-4F3A91B62A61}" sibTransId="{C5F2F27C-E1FF-42B3-AD04-F3076DB4AB90}"/>
    <dgm:cxn modelId="{3C5AA0BC-9AC9-4593-A88F-311095F8D87F}" type="presOf" srcId="{0CED8B7D-C7F5-4D55-94FC-729E2D8A1636}" destId="{E8D4030D-7D75-4BE1-AFAF-A1A26CCF7F55}" srcOrd="0" destOrd="0" presId="urn:microsoft.com/office/officeart/2005/8/layout/hList3"/>
    <dgm:cxn modelId="{B4DB2A1D-7C1B-437D-A330-9A89B6B9FE9A}" type="presParOf" srcId="{E8D4030D-7D75-4BE1-AFAF-A1A26CCF7F55}" destId="{9DF5700D-F938-410F-B53A-AFFAFEE2867F}" srcOrd="0" destOrd="0" presId="urn:microsoft.com/office/officeart/2005/8/layout/hList3"/>
    <dgm:cxn modelId="{F4ADA2E5-29F6-4CB9-862D-898FC7E07263}" type="presParOf" srcId="{E8D4030D-7D75-4BE1-AFAF-A1A26CCF7F55}" destId="{D7ED77B5-DDF4-43CC-9AFF-DE6B16F51EA9}" srcOrd="1" destOrd="0" presId="urn:microsoft.com/office/officeart/2005/8/layout/hList3"/>
    <dgm:cxn modelId="{A8E43154-B3E4-42A9-8749-0967FB1642AA}" type="presParOf" srcId="{D7ED77B5-DDF4-43CC-9AFF-DE6B16F51EA9}" destId="{16DFE654-B39D-48D7-ABA5-F7C9F20A04B2}" srcOrd="0" destOrd="0" presId="urn:microsoft.com/office/officeart/2005/8/layout/hList3"/>
    <dgm:cxn modelId="{2EB243F0-00C5-4290-8FAD-3D2858ECC3EC}" type="presParOf" srcId="{D7ED77B5-DDF4-43CC-9AFF-DE6B16F51EA9}" destId="{60F53060-2175-49B1-AB32-3868550867C6}" srcOrd="1" destOrd="0" presId="urn:microsoft.com/office/officeart/2005/8/layout/hList3"/>
    <dgm:cxn modelId="{1675C689-1C83-4A15-8001-A1079EE0AC12}" type="presParOf" srcId="{D7ED77B5-DDF4-43CC-9AFF-DE6B16F51EA9}" destId="{AB62E27D-58F1-4EEC-8E4F-FCBA2547E717}" srcOrd="2" destOrd="0" presId="urn:microsoft.com/office/officeart/2005/8/layout/hList3"/>
    <dgm:cxn modelId="{35570C1A-D5E4-407A-91A8-8112C9C08571}" type="presParOf" srcId="{E8D4030D-7D75-4BE1-AFAF-A1A26CCF7F55}" destId="{18325921-4919-4796-A399-E1212615708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5700D-F938-410F-B53A-AFFAFEE2867F}">
      <dsp:nvSpPr>
        <dsp:cNvPr id="0" name=""/>
        <dsp:cNvSpPr/>
      </dsp:nvSpPr>
      <dsp:spPr>
        <a:xfrm>
          <a:off x="0" y="0"/>
          <a:ext cx="8258204" cy="1752130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0070C0"/>
              </a:solidFill>
            </a:rPr>
            <a:t>Все игры с песком условно можно разделить по трем направлениям:</a:t>
          </a:r>
          <a:endParaRPr lang="ru-RU" sz="4400" kern="1200" dirty="0">
            <a:solidFill>
              <a:srgbClr val="0070C0"/>
            </a:solidFill>
          </a:endParaRPr>
        </a:p>
      </dsp:txBody>
      <dsp:txXfrm>
        <a:off x="0" y="0"/>
        <a:ext cx="8258204" cy="1752130"/>
      </dsp:txXfrm>
    </dsp:sp>
    <dsp:sp modelId="{16DFE654-B39D-48D7-ABA5-F7C9F20A04B2}">
      <dsp:nvSpPr>
        <dsp:cNvPr id="0" name=""/>
        <dsp:cNvSpPr/>
      </dsp:nvSpPr>
      <dsp:spPr>
        <a:xfrm>
          <a:off x="0" y="1785944"/>
          <a:ext cx="2750046" cy="3679474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Обучающие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(облегчающие процесс обучения)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0" y="1785944"/>
        <a:ext cx="2750046" cy="3679474"/>
      </dsp:txXfrm>
    </dsp:sp>
    <dsp:sp modelId="{60F53060-2175-49B1-AB32-3868550867C6}">
      <dsp:nvSpPr>
        <dsp:cNvPr id="0" name=""/>
        <dsp:cNvSpPr/>
      </dsp:nvSpPr>
      <dsp:spPr>
        <a:xfrm>
          <a:off x="2754078" y="1785944"/>
          <a:ext cx="2750046" cy="3611845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Познавательные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(с их помощью познается многогранность нашего мира)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2754078" y="1785944"/>
        <a:ext cx="2750046" cy="3611845"/>
      </dsp:txXfrm>
    </dsp:sp>
    <dsp:sp modelId="{AB62E27D-58F1-4EEC-8E4F-FCBA2547E717}">
      <dsp:nvSpPr>
        <dsp:cNvPr id="0" name=""/>
        <dsp:cNvSpPr/>
      </dsp:nvSpPr>
      <dsp:spPr>
        <a:xfrm>
          <a:off x="5504125" y="1752130"/>
          <a:ext cx="2750046" cy="3679474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Проективные</a:t>
          </a:r>
          <a:endParaRPr lang="ru-RU" sz="2800" kern="1200" dirty="0" smtClean="0">
            <a:solidFill>
              <a:srgbClr val="C0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(через них осуществляется психологическая диагностика и коррекция)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5504125" y="1752130"/>
        <a:ext cx="2750046" cy="3679474"/>
      </dsp:txXfrm>
    </dsp:sp>
    <dsp:sp modelId="{18325921-4919-4796-A399-E12126157087}">
      <dsp:nvSpPr>
        <dsp:cNvPr id="0" name=""/>
        <dsp:cNvSpPr/>
      </dsp:nvSpPr>
      <dsp:spPr>
        <a:xfrm>
          <a:off x="0" y="5431604"/>
          <a:ext cx="8258204" cy="408830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E843-E386-4547-A9AF-A77C814A62D9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55C89-8D54-4EDB-99BD-134BBBD86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643338"/>
          </a:xfrm>
        </p:spPr>
        <p:txBody>
          <a:bodyPr>
            <a:normAutofit/>
          </a:bodyPr>
          <a:lstStyle/>
          <a:p>
            <a:r>
              <a:rPr lang="ru-RU" b="1" dirty="0" smtClean="0"/>
              <a:t>«Песочная </a:t>
            </a:r>
            <a:r>
              <a:rPr lang="ru-RU" b="1" dirty="0"/>
              <a:t>терапия» - эффективный способ снижения адаптационного стресса у детей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643446"/>
            <a:ext cx="3500462" cy="14287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Воспитатели: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Злобина Т.М.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Власова Н.В.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3357586"/>
          </a:xfrm>
        </p:spPr>
        <p:txBody>
          <a:bodyPr>
            <a:normAutofit/>
          </a:bodyPr>
          <a:lstStyle/>
          <a:p>
            <a:r>
              <a:rPr lang="ru-RU" sz="2000" b="1" u="sng" dirty="0"/>
              <a:t>Набор игрового материала 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лопатки, широкие кисточки, сита, воронки;</a:t>
            </a:r>
            <a:br>
              <a:rPr lang="ru-RU" sz="1800" dirty="0"/>
            </a:br>
            <a:r>
              <a:rPr lang="ru-RU" sz="1800" dirty="0"/>
              <a:t>разнообразные пластиковые формочки разной величины 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геометрические фигуры; </a:t>
            </a:r>
            <a:br>
              <a:rPr lang="ru-RU" sz="1800" dirty="0" smtClean="0"/>
            </a:br>
            <a:r>
              <a:rPr lang="ru-RU" sz="1800" dirty="0"/>
              <a:t> </a:t>
            </a:r>
            <a:r>
              <a:rPr lang="ru-RU" sz="1800" dirty="0" smtClean="0"/>
              <a:t>игрушки, изображающие </a:t>
            </a:r>
            <a:r>
              <a:rPr lang="ru-RU" sz="1800" dirty="0"/>
              <a:t>животных, транспорт, </a:t>
            </a:r>
            <a:r>
              <a:rPr lang="ru-RU" sz="1800" dirty="0" smtClean="0"/>
              <a:t>людей и т.д.; </a:t>
            </a:r>
            <a:br>
              <a:rPr lang="ru-RU" sz="1800" dirty="0" smtClean="0"/>
            </a:br>
            <a:r>
              <a:rPr lang="ru-RU" sz="1800" dirty="0" smtClean="0"/>
              <a:t>формочки </a:t>
            </a:r>
            <a:r>
              <a:rPr lang="ru-RU" sz="1800" dirty="0"/>
              <a:t>для теста</a:t>
            </a:r>
            <a:r>
              <a:rPr lang="ru-RU" sz="1800" dirty="0" smtClean="0"/>
              <a:t>;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 набор игрушечной посуды </a:t>
            </a:r>
            <a:r>
              <a:rPr lang="ru-RU" sz="1800" dirty="0" smtClean="0"/>
              <a:t>;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 различные здания и постройки;</a:t>
            </a:r>
            <a:br>
              <a:rPr lang="ru-RU" sz="1800" dirty="0"/>
            </a:br>
            <a:r>
              <a:rPr lang="ru-RU" sz="1800" dirty="0"/>
              <a:t> бросовый материал: камешки, ракушки, веточки, палочки, большие пуговицы, одноразовые соломки для </a:t>
            </a:r>
            <a:r>
              <a:rPr lang="ru-RU" sz="1800" dirty="0" smtClean="0"/>
              <a:t>коктейля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</a:t>
            </a:r>
            <a:r>
              <a:rPr lang="ru-RU" sz="1800" dirty="0"/>
              <a:t>– словом, все, что встречается в окружающем мире.</a:t>
            </a:r>
          </a:p>
        </p:txBody>
      </p:sp>
      <p:pic>
        <p:nvPicPr>
          <p:cNvPr id="10242" name="Picture 2" descr="C:\Documents and Settings\Admin\Рабочий стол\фото работа\Изображение 79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3714750"/>
            <a:ext cx="3810000" cy="2857500"/>
          </a:xfrm>
          <a:prstGeom prst="rect">
            <a:avLst/>
          </a:prstGeom>
          <a:noFill/>
        </p:spPr>
      </p:pic>
      <p:pic>
        <p:nvPicPr>
          <p:cNvPr id="10244" name="Picture 4" descr="C:\Documents and Settings\Admin\Рабочий стол\фото работа\Изображение 78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2500" y="371475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115328" cy="869934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/>
              <a:t>Общие рекомендации по подготовке и проведению адаптационных игр-занятий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1000108"/>
            <a:ext cx="4572032" cy="57150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1800" dirty="0" smtClean="0"/>
              <a:t>   Игры </a:t>
            </a:r>
            <a:r>
              <a:rPr lang="ru-RU" sz="1800" dirty="0"/>
              <a:t>в песочнице проводятся с подгруппой детей, особое внимание при этом взрослый уделяет вновь прибывшему ребенку</a:t>
            </a:r>
            <a:r>
              <a:rPr lang="ru-RU" sz="1800" dirty="0" smtClean="0"/>
              <a:t>.</a:t>
            </a:r>
            <a:endParaRPr lang="ru-RU" sz="1800" dirty="0"/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   </a:t>
            </a:r>
            <a:r>
              <a:rPr lang="ru-RU" sz="1800" dirty="0"/>
              <a:t>При проведении первых адаптационных игр-занятий не обязательно придерживаться жесткой структуры занятия, возможно продление по времени игры в песке, если это хорошо стабилизирует психофизическое состояние ребенка.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  </a:t>
            </a:r>
            <a:r>
              <a:rPr lang="ru-RU" sz="1800" dirty="0" smtClean="0"/>
              <a:t>Воспитатель </a:t>
            </a:r>
            <a:r>
              <a:rPr lang="ru-RU" sz="1800" dirty="0" smtClean="0"/>
              <a:t>должен </a:t>
            </a:r>
            <a:r>
              <a:rPr lang="ru-RU" sz="1800" dirty="0"/>
              <a:t>внимательно следить за реакцией ребенка при работе с песком. 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  Взрослый </a:t>
            </a:r>
            <a:r>
              <a:rPr lang="ru-RU" sz="1800" dirty="0"/>
              <a:t>вначале показывает способы действия, а затем ребенок «рука в руке» или самостоятельно повторяет их. 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/>
              <a:t> </a:t>
            </a:r>
            <a:r>
              <a:rPr lang="ru-RU" sz="1800" dirty="0" smtClean="0"/>
              <a:t>  </a:t>
            </a:r>
            <a:r>
              <a:rPr lang="ru-RU" sz="1800" dirty="0"/>
              <a:t>Для начала и окончания игр-занятий вырабатывается особый ритуал приветствия и прощания (это может быть определенная музыка или звук, песочные часы и пр.)</a:t>
            </a:r>
          </a:p>
          <a:p>
            <a:endParaRPr lang="ru-RU" dirty="0"/>
          </a:p>
        </p:txBody>
      </p:sp>
      <p:pic>
        <p:nvPicPr>
          <p:cNvPr id="11266" name="Picture 2" descr="C:\Documents and Settings\Admin\Рабочий стол\фото работа\Изображение 7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3" y="1714488"/>
            <a:ext cx="4071967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15262" cy="869934"/>
          </a:xfrm>
        </p:spPr>
        <p:txBody>
          <a:bodyPr>
            <a:normAutofit/>
          </a:bodyPr>
          <a:lstStyle/>
          <a:p>
            <a:pPr algn="ctr"/>
            <a:r>
              <a:rPr lang="ru-RU" sz="3600" i="1" u="sng" dirty="0"/>
              <a:t>Правила поведения в песочнице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14488"/>
            <a:ext cx="4114800" cy="4411675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  Нельзя </a:t>
            </a:r>
            <a:r>
              <a:rPr lang="ru-RU" sz="2400" dirty="0"/>
              <a:t>намеренно </a:t>
            </a:r>
            <a:r>
              <a:rPr lang="ru-RU" sz="2400" dirty="0" smtClean="0"/>
              <a:t>     выбрасывать </a:t>
            </a:r>
            <a:r>
              <a:rPr lang="ru-RU" sz="2400" dirty="0"/>
              <a:t>песок из песочницы</a:t>
            </a:r>
            <a:r>
              <a:rPr lang="ru-RU" sz="2400" dirty="0" smtClean="0"/>
              <a:t>.</a:t>
            </a:r>
          </a:p>
          <a:p>
            <a:pPr lvl="0"/>
            <a:endParaRPr lang="ru-RU" sz="2400" dirty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  Нельзя </a:t>
            </a:r>
            <a:r>
              <a:rPr lang="ru-RU" sz="2400" dirty="0"/>
              <a:t>бросать песок в других или брать его в рот</a:t>
            </a:r>
            <a:r>
              <a:rPr lang="ru-RU" sz="2400" dirty="0" smtClean="0"/>
              <a:t>.</a:t>
            </a:r>
            <a:endParaRPr lang="ru-RU" sz="2400" dirty="0"/>
          </a:p>
          <a:p>
            <a:pPr lvl="0"/>
            <a:endParaRPr lang="ru-RU" sz="2400" dirty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  После </a:t>
            </a:r>
            <a:r>
              <a:rPr lang="ru-RU" sz="2400" dirty="0"/>
              <a:t>игры </a:t>
            </a:r>
            <a:r>
              <a:rPr lang="ru-RU" sz="2400" dirty="0" smtClean="0"/>
              <a:t>надо помочь  </a:t>
            </a:r>
            <a:r>
              <a:rPr lang="ru-RU" sz="2400" dirty="0"/>
              <a:t>убрать все игрушки на свои места</a:t>
            </a:r>
            <a:r>
              <a:rPr lang="ru-RU" sz="2400" dirty="0" smtClean="0"/>
              <a:t>.</a:t>
            </a:r>
          </a:p>
          <a:p>
            <a:pPr lvl="0"/>
            <a:endParaRPr lang="ru-RU" sz="2400" dirty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7030A0"/>
                </a:solidFill>
              </a:rPr>
              <a:t>  </a:t>
            </a:r>
            <a:r>
              <a:rPr lang="ru-RU" sz="2400" dirty="0" smtClean="0"/>
              <a:t>После </a:t>
            </a:r>
            <a:r>
              <a:rPr lang="ru-RU" sz="2400" dirty="0"/>
              <a:t>игры в песке надо помыть ручки.</a:t>
            </a:r>
          </a:p>
          <a:p>
            <a:endParaRPr lang="ru-RU" dirty="0"/>
          </a:p>
        </p:txBody>
      </p:sp>
      <p:pic>
        <p:nvPicPr>
          <p:cNvPr id="12290" name="Picture 2" descr="C:\Documents and Settings\Admin\Рабочий стол\фото работа\Изображение 7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714489"/>
            <a:ext cx="397192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2400" dirty="0"/>
              <a:t>Игра в песок, особенно для малышей   является, пожалуй, самым доступным и естественным способом самотерапии.   Воспитатели младших групп могут использовать игры с песком в качестве </a:t>
            </a:r>
            <a:r>
              <a:rPr lang="ru-RU" sz="2400" dirty="0" smtClean="0"/>
              <a:t>психопрофилактического </a:t>
            </a:r>
            <a:r>
              <a:rPr lang="ru-RU" sz="2400" dirty="0"/>
              <a:t>средства в период адаптации детей к жизни в детском саду.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098" name="Picture 2" descr="C:\Documents and Settings\Admin\Рабочий стол\фото работа\Изображение 7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2714620"/>
            <a:ext cx="4929221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80746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Autofit/>
          </a:bodyPr>
          <a:lstStyle/>
          <a:p>
            <a:r>
              <a:rPr lang="ru-RU" sz="2400" dirty="0"/>
              <a:t>Ребенок часто словами не может выразить свои переживания, страхи, и тут ему на помощь приходят игры с </a:t>
            </a:r>
            <a:r>
              <a:rPr lang="ru-RU" sz="2400" dirty="0" smtClean="0"/>
              <a:t>песком. </a:t>
            </a:r>
            <a:r>
              <a:rPr lang="ru-RU" sz="2400" dirty="0"/>
              <a:t>Проигрывая взволновавшие его ситуации с помощью игрушечных фигурок, создавая картину собственного мира из </a:t>
            </a:r>
            <a:r>
              <a:rPr lang="ru-RU" sz="2400" dirty="0" smtClean="0"/>
              <a:t>песка, </a:t>
            </a:r>
            <a:r>
              <a:rPr lang="ru-RU" sz="2400" dirty="0"/>
              <a:t>ребенок освобождается от напряжения. В период адаптации главным является их успокаивающее, умиротворяющее и расслабляющее действие.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075" name="Picture 3" descr="C:\Documents and Settings\Admin\Рабочий стол\фото работа\Изображение 7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9" y="2928938"/>
            <a:ext cx="4643470" cy="3500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927801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Во-первых, существенно усиливается желание ребенка узнавать что-то новое, экспериментировать и работать самостоятельно.</a:t>
            </a:r>
          </a:p>
          <a:p>
            <a:pPr lvl="0"/>
            <a:r>
              <a:rPr lang="ru-RU" dirty="0"/>
              <a:t>Во-вторых, в песочнице мощно развивается тактильная чувствительность как основа «ручного интеллекта».</a:t>
            </a:r>
          </a:p>
          <a:p>
            <a:pPr lvl="0"/>
            <a:r>
              <a:rPr lang="ru-RU" dirty="0"/>
              <a:t>В-третьих, в играх с песком более гармонично и интенсивно развиваются все познавательные функции (восприятие, внимание, память, мышление), а также речь и моторика. </a:t>
            </a:r>
          </a:p>
          <a:p>
            <a:pPr lvl="0"/>
            <a:r>
              <a:rPr lang="ru-RU" dirty="0"/>
              <a:t>В-четвертых, совершенствуется предметно-игровая деятельность, что в дальнейшем способствует развитию сюжетно-ролевой игры и коммуникативных навыков ребенка.</a:t>
            </a:r>
          </a:p>
          <a:p>
            <a:pPr lvl="0"/>
            <a:r>
              <a:rPr lang="ru-RU" dirty="0"/>
              <a:t>В-пятых, песок, как и вода, является прекрасным </a:t>
            </a:r>
            <a:r>
              <a:rPr lang="ru-RU" dirty="0" err="1"/>
              <a:t>психо-профилактическим</a:t>
            </a:r>
            <a:r>
              <a:rPr lang="ru-RU" dirty="0"/>
              <a:t> средством.  Способен «заземлять» отрицательную энергию, стабилизировать эмоциональное состояние,  что особенно актуально в работе </a:t>
            </a:r>
            <a:r>
              <a:rPr lang="ru-RU" dirty="0" smtClean="0"/>
              <a:t>с детьми в период адаптации.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Почему мы выбрали именно песочную терапию?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433220"/>
              </p:ext>
            </p:extLst>
          </p:nvPr>
        </p:nvGraphicFramePr>
        <p:xfrm>
          <a:off x="457200" y="285728"/>
          <a:ext cx="8258204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На этапе адаптации мы используем ОБУЧАЮЩИЕ игры, направленные на развитие тактильной – кинестетической чувствительность и мелкой моторики рук. Эти несложные упражнения способствуют стабилизации эмоционального состояния, что в высшей степени важно в первые дни пребывания ребенка в ДОУ. Ценность этих упражнений в том, что наряду с развитием тактильно – кинестетической чувствительности и мелкой моторики мы учим ребёнка говорить о своих ощущениях, развиваем речь, произвольное внимание и память. Происходит формирование таких черт личности, как инициативность, самостоятельность, умение решать «проблемы» в игре.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026" name="Picture 2" descr="C:\Documents and Settings\Admin\Рабочий стол\фото работа\Изображение 7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5" y="3571875"/>
            <a:ext cx="4786347" cy="307181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Воспитатель  </a:t>
            </a:r>
            <a:r>
              <a:rPr lang="ru-RU" sz="2700" dirty="0"/>
              <a:t>через игру с ребенком в песочнице может ненавязчиво сообщить ему нормы и правила поведения в группе.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5122" name="Picture 2" descr="C:\Documents and Settings\Admin\Рабочий стол\фото работа\Изображение 7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5951" y="2420888"/>
            <a:ext cx="5072098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ru-RU" sz="2400" dirty="0"/>
              <a:t>В свою очередь, для малыша, еще слабо владеющего речью, песочница становится своеобразным театром одного актера, сценой для его внутреннего Я. Через игру в песок у ребенка рождается или усиливается чувство доверия, принятия и </a:t>
            </a:r>
            <a:r>
              <a:rPr lang="ru-RU" sz="2400" dirty="0" smtClean="0"/>
              <a:t>успешности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6146" name="Picture 2" descr="C:\Documents and Settings\Admin\Рабочий стол\фото работа\Изображение 7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25" y="2429073"/>
            <a:ext cx="4929188" cy="3696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3" y="116632"/>
            <a:ext cx="4986727" cy="7272808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Для игр с песком, прежде всего, необходима «песочница» - это водонепроницаемый деревянный ящик или пластиковый таз любой формы, но для коррекционных занятий предпочтение отдаётся квадратной или круглой: эта форма на подсознательном уровне улучшает процессы интеграции личности, дно и борта которых должны быть голубого/синего цвета (дно символизирует воду, а борта — небо). Высота бортов не менее 10 см. Размеры большой песочницы для подгрупповых занятий — 90x70 см, песок в ней можно разделить на две части: сухой и мокрый. Для индивидуальных занятий можно использовать несколько пластиковых прямоугольных тазов. Желательно, чтобы у песочниц были съемные крышки, она должна располагаться так, чтобы легко было проводить уборку и чтобы дети могли подходить к ней со всех четырёх сторон.</a:t>
            </a:r>
          </a:p>
        </p:txBody>
      </p:sp>
      <p:pic>
        <p:nvPicPr>
          <p:cNvPr id="8195" name="Picture 3" descr="C:\Documents and Settings\Admin\Рабочий стол\фото работа\Изображение 7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4231" y="1124744"/>
            <a:ext cx="3798249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071546"/>
            <a:ext cx="4071966" cy="5500726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 </a:t>
            </a:r>
            <a:r>
              <a:rPr lang="ru-RU" sz="2000" dirty="0"/>
              <a:t>Песком заполняется 1/3 ящика. Перед использованием песок должен быть просеян, промыт и обеззаражен — его нужно прокалить в духовке или </a:t>
            </a:r>
            <a:r>
              <a:rPr lang="ru-RU" sz="2000" dirty="0" err="1"/>
              <a:t>прокварцевать</a:t>
            </a:r>
            <a:r>
              <a:rPr lang="ru-RU" sz="2000" dirty="0"/>
              <a:t>. Мокрый песок по окончании занятия необходимо подсушить, поверхность сухого песка выровнять и сбрызнуть водой.</a:t>
            </a:r>
          </a:p>
        </p:txBody>
      </p:sp>
      <p:pic>
        <p:nvPicPr>
          <p:cNvPr id="9218" name="Picture 2" descr="C:\Documents and Settings\Admin\Рабочий стол\фото работа\Изображение 7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1285860"/>
            <a:ext cx="4614866" cy="415073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272</TotalTime>
  <Words>758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Тема Office</vt:lpstr>
      <vt:lpstr>«Песочная терапия» - эффективный способ снижения адаптационного стресса у детей</vt:lpstr>
      <vt:lpstr>Ребенок часто словами не может выразить свои переживания, страхи, и тут ему на помощь приходят игры с песком. Проигрывая взволновавшие его ситуации с помощью игрушечных фигурок, создавая картину собственного мира из песка, ребенок освобождается от напряжения. В период адаптации главным является их успокаивающее, умиротворяющее и расслабляющее действие. </vt:lpstr>
      <vt:lpstr>Почему мы выбрали именно песочную терапию?</vt:lpstr>
      <vt:lpstr>Презентация PowerPoint</vt:lpstr>
      <vt:lpstr>На этапе адаптации мы используем ОБУЧАЮЩИЕ игры, направленные на развитие тактильной – кинестетической чувствительность и мелкой моторики рук. Эти несложные упражнения способствуют стабилизации эмоционального состояния, что в высшей степени важно в первые дни пребывания ребенка в ДОУ. Ценность этих упражнений в том, что наряду с развитием тактильно – кинестетической чувствительности и мелкой моторики мы учим ребёнка говорить о своих ощущениях, развиваем речь, произвольное внимание и память. Происходит формирование таких черт личности, как инициативность, самостоятельность, умение решать «проблемы» в игре. </vt:lpstr>
      <vt:lpstr>Воспитатель  через игру с ребенком в песочнице может ненавязчиво сообщить ему нормы и правила поведения в группе.   </vt:lpstr>
      <vt:lpstr>В свою очередь, для малыша, еще слабо владеющего речью, песочница становится своеобразным театром одного актера, сценой для его внутреннего Я. Через игру в песок у ребенка рождается или усиливается чувство доверия, принятия и успешности. </vt:lpstr>
      <vt:lpstr>Презентация PowerPoint</vt:lpstr>
      <vt:lpstr>Презентация PowerPoint</vt:lpstr>
      <vt:lpstr>Набор игрового материала   лопатки, широкие кисточки, сита, воронки; разнообразные пластиковые формочки разной величины ;  геометрические фигуры;   игрушки, изображающие животных, транспорт, людей и т.д.;  формочки для теста;  набор игрушечной посуды ;   различные здания и постройки;  бросовый материал: камешки, ракушки, веточки, палочки, большие пуговицы, одноразовые соломки для коктейля  – словом, все, что встречается в окружающем мире.</vt:lpstr>
      <vt:lpstr>Общие рекомендации по подготовке и проведению адаптационных игр-занятий</vt:lpstr>
      <vt:lpstr>Правила поведения в песочнице</vt:lpstr>
      <vt:lpstr>Игра в песок, особенно для малышей   является, пожалуй, самым доступным и естественным способом самотерапии.   Воспитатели младших групп могут использовать игры с песком в качестве психопрофилактического средства в период адаптации детей к жизни в детском саду.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Песочная терапия» - эффективный способ снижения адаптационного стресса у детей</dc:title>
  <dc:creator>Admin</dc:creator>
  <cp:lastModifiedBy>1</cp:lastModifiedBy>
  <cp:revision>28</cp:revision>
  <dcterms:created xsi:type="dcterms:W3CDTF">2012-05-29T11:56:16Z</dcterms:created>
  <dcterms:modified xsi:type="dcterms:W3CDTF">2018-12-10T10:50:52Z</dcterms:modified>
</cp:coreProperties>
</file>