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3" r:id="rId3"/>
    <p:sldId id="274" r:id="rId4"/>
    <p:sldId id="275" r:id="rId5"/>
    <p:sldId id="286" r:id="rId6"/>
    <p:sldId id="277" r:id="rId7"/>
    <p:sldId id="276" r:id="rId8"/>
    <p:sldId id="278" r:id="rId9"/>
    <p:sldId id="282" r:id="rId10"/>
    <p:sldId id="298" r:id="rId11"/>
    <p:sldId id="28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00CC"/>
    <a:srgbClr val="FF0000"/>
    <a:srgbClr val="99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98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E174E-AAF9-4F32-9F58-4D90651ED33A}" type="datetimeFigureOut">
              <a:rPr lang="ru-RU"/>
              <a:pPr>
                <a:defRPr/>
              </a:pPr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C00B8-CF5E-4B5B-92D1-CE43D39F4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F95CF-8277-42F9-8359-C87289152600}" type="datetimeFigureOut">
              <a:rPr lang="ru-RU"/>
              <a:pPr>
                <a:defRPr/>
              </a:pPr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A613C-3A5E-4F92-ACE5-A24A4746D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73187-08F9-49AB-A65E-1C96AA770FDB}" type="datetimeFigureOut">
              <a:rPr lang="ru-RU"/>
              <a:pPr>
                <a:defRPr/>
              </a:pPr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57BF7-770A-440E-AA4B-AA4E2AC59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83C46-A9E3-4096-AA5E-D7CE9EF4F408}" type="datetimeFigureOut">
              <a:rPr lang="ru-RU"/>
              <a:pPr>
                <a:defRPr/>
              </a:pPr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61D34-80E3-4912-B341-8D339B869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D75E9-E09E-4CD0-A39B-DDA2D3594A31}" type="datetimeFigureOut">
              <a:rPr lang="ru-RU"/>
              <a:pPr>
                <a:defRPr/>
              </a:pPr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CEE8C-D1DC-4613-B727-2E0F3F1BB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99DF4-AA14-46A7-A471-4C21A4B71F56}" type="datetimeFigureOut">
              <a:rPr lang="ru-RU"/>
              <a:pPr>
                <a:defRPr/>
              </a:pPr>
              <a:t>27.12.2017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46D0B-7234-4447-A2F0-19EF4B013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1F63F-1446-4545-9118-442356BDA8B3}" type="datetimeFigureOut">
              <a:rPr lang="ru-RU"/>
              <a:pPr>
                <a:defRPr/>
              </a:pPr>
              <a:t>27.12.2017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1FBC-6EC8-4781-B9CF-E63B81E63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F5A10-13B7-4AD5-9186-BC4E6764B591}" type="datetimeFigureOut">
              <a:rPr lang="ru-RU"/>
              <a:pPr>
                <a:defRPr/>
              </a:pPr>
              <a:t>27.12.2017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3E22E-3208-403D-87B5-FAD3D42BC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67CF6-DC27-478C-A7D7-4AB8C3164EAF}" type="datetimeFigureOut">
              <a:rPr lang="ru-RU"/>
              <a:pPr>
                <a:defRPr/>
              </a:pPr>
              <a:t>27.12.2017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1B61C-2DEE-4A4F-84E1-F103FFDB3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5002F-7B54-4342-B558-C169D846F212}" type="datetimeFigureOut">
              <a:rPr lang="ru-RU"/>
              <a:pPr>
                <a:defRPr/>
              </a:pPr>
              <a:t>27.12.2017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2A867-7228-4EE6-BB23-970B67FC7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33900-37C0-41B4-AC9D-F6B194E7895B}" type="datetimeFigureOut">
              <a:rPr lang="ru-RU"/>
              <a:pPr>
                <a:defRPr/>
              </a:pPr>
              <a:t>27.12.2017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09030-C689-47C0-8C48-0611B82F5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5D6671-E724-4324-B320-090A955BEACB}" type="datetimeFigureOut">
              <a:rPr lang="ru-RU"/>
              <a:pPr>
                <a:defRPr/>
              </a:pPr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FE245A-059A-4145-9075-F2ECCEC63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 descr="f_4a095a91a7df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8175" y="1484313"/>
            <a:ext cx="7000875" cy="12033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7200" b="1" smtClean="0">
                <a:solidFill>
                  <a:srgbClr val="FF0000"/>
                </a:solidFill>
              </a:rPr>
              <a:t>«Дидактический синквейн»</a:t>
            </a:r>
          </a:p>
          <a:p>
            <a:pPr eaLnBrk="1" hangingPunct="1"/>
            <a:endParaRPr lang="ru-RU" sz="7200" b="1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63370117_1283114586_24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500313"/>
            <a:ext cx="314325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http://innashine.narod.ru/green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571500" y="214313"/>
            <a:ext cx="7858125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Работа в группах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7088" y="2060575"/>
            <a:ext cx="23844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>
                <a:solidFill>
                  <a:srgbClr val="0070C0"/>
                </a:solidFill>
              </a:rPr>
              <a:t>1 слово</a:t>
            </a:r>
          </a:p>
          <a:p>
            <a:pPr algn="ctr">
              <a:lnSpc>
                <a:spcPct val="150000"/>
              </a:lnSpc>
            </a:pPr>
            <a:r>
              <a:rPr lang="ru-RU" sz="2400" b="1">
                <a:solidFill>
                  <a:srgbClr val="0070C0"/>
                </a:solidFill>
              </a:rPr>
              <a:t>2 слова</a:t>
            </a:r>
          </a:p>
          <a:p>
            <a:pPr algn="ctr"/>
            <a:r>
              <a:rPr lang="ru-RU" sz="3200" b="1">
                <a:solidFill>
                  <a:srgbClr val="0070C0"/>
                </a:solidFill>
              </a:rPr>
              <a:t>3 слова</a:t>
            </a:r>
          </a:p>
          <a:p>
            <a:pPr algn="ctr">
              <a:lnSpc>
                <a:spcPct val="150000"/>
              </a:lnSpc>
            </a:pPr>
            <a:r>
              <a:rPr lang="ru-RU" sz="4000" b="1">
                <a:solidFill>
                  <a:srgbClr val="0070C0"/>
                </a:solidFill>
              </a:rPr>
              <a:t>4 слова</a:t>
            </a:r>
          </a:p>
          <a:p>
            <a:pPr algn="ctr">
              <a:lnSpc>
                <a:spcPct val="150000"/>
              </a:lnSpc>
            </a:pPr>
            <a:r>
              <a:rPr lang="ru-RU" b="1">
                <a:solidFill>
                  <a:srgbClr val="0070C0"/>
                </a:solidFill>
              </a:rPr>
              <a:t>1 слово</a:t>
            </a:r>
          </a:p>
        </p:txBody>
      </p:sp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3708400" y="1989138"/>
            <a:ext cx="3071813" cy="3076575"/>
            <a:chOff x="4562355" y="3442110"/>
            <a:chExt cx="2705861" cy="2862080"/>
          </a:xfrm>
        </p:grpSpPr>
        <p:grpSp>
          <p:nvGrpSpPr>
            <p:cNvPr id="32774" name="Группа 23"/>
            <p:cNvGrpSpPr>
              <a:grpSpLocks/>
            </p:cNvGrpSpPr>
            <p:nvPr/>
          </p:nvGrpSpPr>
          <p:grpSpPr bwMode="auto">
            <a:xfrm>
              <a:off x="4562355" y="3442110"/>
              <a:ext cx="2705861" cy="2304256"/>
              <a:chOff x="4386419" y="3212976"/>
              <a:chExt cx="2705861" cy="2304256"/>
            </a:xfrm>
          </p:grpSpPr>
          <p:sp>
            <p:nvSpPr>
              <p:cNvPr id="8" name="Равнобедренный треугольник 7"/>
              <p:cNvSpPr/>
              <p:nvPr/>
            </p:nvSpPr>
            <p:spPr>
              <a:xfrm>
                <a:off x="6444831" y="4940857"/>
                <a:ext cx="647449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9" name="Равнобедренный треугольник 8"/>
              <p:cNvSpPr/>
              <p:nvPr/>
            </p:nvSpPr>
            <p:spPr>
              <a:xfrm>
                <a:off x="5723268" y="4940857"/>
                <a:ext cx="650246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10" name="Равнобедренный треугольник 9"/>
              <p:cNvSpPr/>
              <p:nvPr/>
            </p:nvSpPr>
            <p:spPr>
              <a:xfrm>
                <a:off x="5394650" y="3212976"/>
                <a:ext cx="647448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11" name="Равнобедренный треугольник 10"/>
              <p:cNvSpPr/>
              <p:nvPr/>
            </p:nvSpPr>
            <p:spPr>
              <a:xfrm>
                <a:off x="5105185" y="3788936"/>
                <a:ext cx="650246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Равнобедренный треугольник 11"/>
              <p:cNvSpPr/>
              <p:nvPr/>
            </p:nvSpPr>
            <p:spPr>
              <a:xfrm>
                <a:off x="5755431" y="3788936"/>
                <a:ext cx="647448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13" name="Равнобедренный треугольник 12"/>
              <p:cNvSpPr/>
              <p:nvPr/>
            </p:nvSpPr>
            <p:spPr>
              <a:xfrm>
                <a:off x="6113416" y="4364897"/>
                <a:ext cx="648847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14" name="Равнобедренный треугольник 13"/>
              <p:cNvSpPr/>
              <p:nvPr/>
            </p:nvSpPr>
            <p:spPr>
              <a:xfrm>
                <a:off x="5394650" y="4364897"/>
                <a:ext cx="647448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15" name="Равнобедренный треугольник 14"/>
              <p:cNvSpPr/>
              <p:nvPr/>
            </p:nvSpPr>
            <p:spPr>
              <a:xfrm>
                <a:off x="4747200" y="4364897"/>
                <a:ext cx="647449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16" name="Равнобедренный треугольник 15"/>
              <p:cNvSpPr/>
              <p:nvPr/>
            </p:nvSpPr>
            <p:spPr>
              <a:xfrm>
                <a:off x="4386419" y="4940857"/>
                <a:ext cx="647449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17" name="Равнобедренный треугольник 16"/>
              <p:cNvSpPr/>
              <p:nvPr/>
            </p:nvSpPr>
            <p:spPr>
              <a:xfrm>
                <a:off x="5033868" y="4940857"/>
                <a:ext cx="648847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19" name="Равнобедренный треугольник 18"/>
            <p:cNvSpPr/>
            <p:nvPr/>
          </p:nvSpPr>
          <p:spPr>
            <a:xfrm>
              <a:off x="5562195" y="5728230"/>
              <a:ext cx="648847" cy="575960"/>
            </a:xfrm>
            <a:prstGeom prst="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00B050"/>
                </a:solidFill>
              </a:endParaRPr>
            </a:p>
          </p:txBody>
        </p:sp>
      </p:grpSp>
      <p:pic>
        <p:nvPicPr>
          <p:cNvPr id="32773" name="Рисунок 9" descr="znayk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989138"/>
            <a:ext cx="183515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http://innashine.narod.ru/green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1188" y="1989138"/>
            <a:ext cx="7929562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ru-RU" sz="6600" b="1">
                <a:solidFill>
                  <a:srgbClr val="0070C0"/>
                </a:solidFill>
                <a:latin typeface="Monotype Corsiva" pitchFamily="66" charset="0"/>
              </a:rPr>
              <a:t>Спасибо </a:t>
            </a:r>
          </a:p>
          <a:p>
            <a:pPr marL="457200" indent="-457200" algn="ctr"/>
            <a:r>
              <a:rPr lang="ru-RU" sz="6600" b="1">
                <a:solidFill>
                  <a:srgbClr val="0070C0"/>
                </a:solidFill>
                <a:latin typeface="Monotype Corsiva" pitchFamily="66" charset="0"/>
              </a:rPr>
              <a:t>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innashine.narod.ru/green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Neznaika2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" y="0"/>
            <a:ext cx="23304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85875" y="214313"/>
            <a:ext cx="78581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Что такое </a:t>
            </a:r>
            <a:r>
              <a:rPr lang="ru-RU" sz="5400" b="1" dirty="0" err="1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синквейн</a:t>
            </a:r>
            <a:r>
              <a:rPr lang="ru-RU" sz="5400" b="1" dirty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1000125"/>
            <a:ext cx="74295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B050"/>
                </a:solidFill>
                <a:latin typeface="Monotype Corsiva" pitchFamily="66" charset="0"/>
              </a:rPr>
              <a:t>Кто ясно мыслит – тот ясно излагает.</a:t>
            </a:r>
          </a:p>
          <a:p>
            <a:pPr algn="r"/>
            <a:r>
              <a:rPr lang="ru-RU" i="1">
                <a:solidFill>
                  <a:srgbClr val="00B050"/>
                </a:solidFill>
                <a:latin typeface="Monotype Corsiva" pitchFamily="66" charset="0"/>
              </a:rPr>
              <a:t>(Античная поговорка)</a:t>
            </a: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428625" y="2000250"/>
            <a:ext cx="8501063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70C0"/>
                </a:solidFill>
                <a:latin typeface="Monotype Corsiva" pitchFamily="66" charset="0"/>
              </a:rPr>
              <a:t>Синквейн</a:t>
            </a:r>
            <a:r>
              <a:rPr lang="ru-RU" sz="240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2400">
                <a:solidFill>
                  <a:srgbClr val="FF0000"/>
                </a:solidFill>
                <a:latin typeface="Monotype Corsiva" pitchFamily="66" charset="0"/>
              </a:rPr>
              <a:t>— </a:t>
            </a:r>
            <a:r>
              <a:rPr lang="ru-RU" sz="2400" b="1">
                <a:solidFill>
                  <a:srgbClr val="FF0000"/>
                </a:solidFill>
                <a:latin typeface="Monotype Corsiva" pitchFamily="66" charset="0"/>
              </a:rPr>
              <a:t>слово французское, в переводе означает «стихотворение из пяти строк».</a:t>
            </a:r>
          </a:p>
          <a:p>
            <a:r>
              <a:rPr lang="ru-RU" sz="2400" b="1">
                <a:solidFill>
                  <a:srgbClr val="FF0000"/>
                </a:solidFill>
                <a:latin typeface="Monotype Corsiva" pitchFamily="66" charset="0"/>
              </a:rPr>
              <a:t> Форма синквейна была разработана американской поэтессой Аделаидой Крэпси</a:t>
            </a:r>
          </a:p>
          <a:p>
            <a:endParaRPr lang="ru-RU" sz="240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3558" name="TextBox 9"/>
          <p:cNvSpPr txBox="1">
            <a:spLocks noChangeArrowheads="1"/>
          </p:cNvSpPr>
          <p:nvPr/>
        </p:nvSpPr>
        <p:spPr bwMode="auto">
          <a:xfrm>
            <a:off x="285750" y="3786188"/>
            <a:ext cx="857250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70C0"/>
                </a:solidFill>
                <a:latin typeface="Monotype Corsiva" pitchFamily="66" charset="0"/>
              </a:rPr>
              <a:t>Синквейн</a:t>
            </a:r>
            <a:r>
              <a:rPr lang="ru-RU" sz="240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2400">
                <a:solidFill>
                  <a:srgbClr val="FF0000"/>
                </a:solidFill>
                <a:latin typeface="Monotype Corsiva" pitchFamily="66" charset="0"/>
              </a:rPr>
              <a:t>– </a:t>
            </a:r>
            <a:r>
              <a:rPr lang="ru-RU" sz="2400" b="1">
                <a:solidFill>
                  <a:srgbClr val="FF0000"/>
                </a:solidFill>
                <a:latin typeface="Monotype Corsiva" pitchFamily="66" charset="0"/>
              </a:rPr>
              <a:t>это необычное стихотворение. Стихотворение, написанное в соответствии с определёнными правилами.</a:t>
            </a:r>
          </a:p>
          <a:p>
            <a:endParaRPr lang="ru-RU"/>
          </a:p>
        </p:txBody>
      </p:sp>
      <p:sp>
        <p:nvSpPr>
          <p:cNvPr id="23559" name="TextBox 10"/>
          <p:cNvSpPr txBox="1">
            <a:spLocks noChangeArrowheads="1"/>
          </p:cNvSpPr>
          <p:nvPr/>
        </p:nvSpPr>
        <p:spPr bwMode="auto">
          <a:xfrm>
            <a:off x="285750" y="5000625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Сравнительно недавно педагоги стали применять синквейн для активизации познавательной деятельности и стали использовать его как метод развития речи.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http://innashine.narod.ru/green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Рисунок 9" descr="znayk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3357563"/>
            <a:ext cx="183515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Прямоугольник 9"/>
          <p:cNvSpPr>
            <a:spLocks noChangeArrowheads="1"/>
          </p:cNvSpPr>
          <p:nvPr/>
        </p:nvSpPr>
        <p:spPr bwMode="auto">
          <a:xfrm>
            <a:off x="323850" y="620713"/>
            <a:ext cx="80010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0070C0"/>
                </a:solidFill>
                <a:latin typeface="Monotype Corsiva" pitchFamily="66" charset="0"/>
              </a:rPr>
              <a:t>Синквейн </a:t>
            </a:r>
            <a:r>
              <a:rPr lang="ru-RU" sz="2000" b="1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2000" b="1">
                <a:solidFill>
                  <a:srgbClr val="FF0000"/>
                </a:solidFill>
                <a:latin typeface="Monotype Corsiva" pitchFamily="66" charset="0"/>
              </a:rPr>
              <a:t>помогает пополнить словарный запас.</a:t>
            </a:r>
          </a:p>
          <a:p>
            <a:endParaRPr lang="ru-RU" sz="2000" b="1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2000" b="1" i="1">
                <a:solidFill>
                  <a:srgbClr val="0070C0"/>
                </a:solidFill>
                <a:latin typeface="Monotype Corsiva" pitchFamily="66" charset="0"/>
              </a:rPr>
              <a:t>Синквейн </a:t>
            </a:r>
            <a:r>
              <a:rPr lang="ru-RU" sz="2000" b="1" i="1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2000" b="1">
                <a:solidFill>
                  <a:srgbClr val="FF0000"/>
                </a:solidFill>
                <a:latin typeface="Monotype Corsiva" pitchFamily="66" charset="0"/>
              </a:rPr>
              <a:t>учит краткому пересказу, обогащает словарный запас</a:t>
            </a:r>
          </a:p>
          <a:p>
            <a:pPr algn="ctr"/>
            <a:endParaRPr lang="ru-RU" sz="2000" b="1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2000" b="1" i="1">
                <a:solidFill>
                  <a:srgbClr val="0070C0"/>
                </a:solidFill>
                <a:latin typeface="Monotype Corsiva" pitchFamily="66" charset="0"/>
              </a:rPr>
              <a:t>Синквейн </a:t>
            </a:r>
            <a:r>
              <a:rPr lang="ru-RU" sz="2000" b="1" i="1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2000" b="1">
                <a:solidFill>
                  <a:srgbClr val="FF0000"/>
                </a:solidFill>
                <a:latin typeface="Monotype Corsiva" pitchFamily="66" charset="0"/>
              </a:rPr>
              <a:t>учит находить и выделять в большом объеме информации главную мысль.</a:t>
            </a:r>
          </a:p>
          <a:p>
            <a:endParaRPr lang="ru-RU" sz="2000" b="1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2000" b="1" i="1">
                <a:solidFill>
                  <a:srgbClr val="0070C0"/>
                </a:solidFill>
                <a:latin typeface="Monotype Corsiva" pitchFamily="66" charset="0"/>
              </a:rPr>
              <a:t>Сочинение синквейна  </a:t>
            </a:r>
            <a:r>
              <a:rPr lang="ru-RU" sz="2000" b="1">
                <a:solidFill>
                  <a:srgbClr val="FF0000"/>
                </a:solidFill>
                <a:latin typeface="Monotype Corsiva" pitchFamily="66" charset="0"/>
              </a:rPr>
              <a:t>– процесс творческий. Это интересное занятие помогает самовыражению детей, через сочинение собственных нерифмованных стихов.</a:t>
            </a:r>
          </a:p>
          <a:p>
            <a:endParaRPr lang="ru-RU" sz="2000" b="1">
              <a:solidFill>
                <a:srgbClr val="0070C0"/>
              </a:solidFill>
              <a:latin typeface="Monotype Corsiva" pitchFamily="66" charset="0"/>
            </a:endParaRPr>
          </a:p>
          <a:p>
            <a:r>
              <a:rPr lang="ru-RU" sz="2000" b="1">
                <a:solidFill>
                  <a:srgbClr val="0070C0"/>
                </a:solidFill>
                <a:latin typeface="Monotype Corsiva" pitchFamily="66" charset="0"/>
              </a:rPr>
              <a:t>Составить </a:t>
            </a:r>
            <a:r>
              <a:rPr lang="ru-RU" sz="2000" b="1" i="1">
                <a:solidFill>
                  <a:srgbClr val="0070C0"/>
                </a:solidFill>
                <a:latin typeface="Monotype Corsiva" pitchFamily="66" charset="0"/>
              </a:rPr>
              <a:t>синквейн </a:t>
            </a:r>
            <a:r>
              <a:rPr lang="ru-RU" sz="2000" b="1">
                <a:solidFill>
                  <a:srgbClr val="0070C0"/>
                </a:solidFill>
                <a:latin typeface="Monotype Corsiva" pitchFamily="66" charset="0"/>
              </a:rPr>
              <a:t>получается у всех.</a:t>
            </a:r>
          </a:p>
          <a:p>
            <a:endParaRPr lang="ru-RU" sz="2000" b="1" i="1">
              <a:solidFill>
                <a:srgbClr val="0070C0"/>
              </a:solidFill>
              <a:latin typeface="Monotype Corsiva" pitchFamily="66" charset="0"/>
            </a:endParaRPr>
          </a:p>
          <a:p>
            <a:r>
              <a:rPr lang="ru-RU" sz="2000" b="1" i="1">
                <a:solidFill>
                  <a:srgbClr val="0070C0"/>
                </a:solidFill>
                <a:latin typeface="Monotype Corsiva" pitchFamily="66" charset="0"/>
              </a:rPr>
              <a:t>Синквейн </a:t>
            </a:r>
            <a:r>
              <a:rPr lang="ru-RU" sz="2000" b="1" i="1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2000" b="1">
                <a:solidFill>
                  <a:srgbClr val="FF0000"/>
                </a:solidFill>
                <a:latin typeface="Monotype Corsiva" pitchFamily="66" charset="0"/>
              </a:rPr>
              <a:t>помогает развить речь и мышление.</a:t>
            </a:r>
          </a:p>
          <a:p>
            <a:r>
              <a:rPr lang="ru-RU" sz="2000" b="1" i="1">
                <a:solidFill>
                  <a:srgbClr val="0070C0"/>
                </a:solidFill>
                <a:latin typeface="Monotype Corsiva" pitchFamily="66" charset="0"/>
              </a:rPr>
              <a:t>Синквейн</a:t>
            </a:r>
            <a:r>
              <a:rPr lang="ru-RU" sz="2000" b="1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2000" b="1">
                <a:solidFill>
                  <a:srgbClr val="FF0000"/>
                </a:solidFill>
                <a:latin typeface="Monotype Corsiva" pitchFamily="66" charset="0"/>
              </a:rPr>
              <a:t> облегчает процесс усвоения понятий и их содержания.</a:t>
            </a:r>
          </a:p>
          <a:p>
            <a:r>
              <a:rPr lang="ru-RU" sz="2000" b="1" i="1">
                <a:solidFill>
                  <a:srgbClr val="0070C0"/>
                </a:solidFill>
                <a:latin typeface="Monotype Corsiva" pitchFamily="66" charset="0"/>
              </a:rPr>
              <a:t>Синквейн </a:t>
            </a:r>
            <a:r>
              <a:rPr lang="ru-RU" sz="2000" b="1">
                <a:solidFill>
                  <a:srgbClr val="FF0000"/>
                </a:solidFill>
                <a:latin typeface="Monotype Corsiva" pitchFamily="66" charset="0"/>
              </a:rPr>
              <a:t>— это также способ контроля и самоконтроля (дети могут сравнить синквейны и оценивать их).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http://innashine.narod.ru/green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0825" y="333375"/>
            <a:ext cx="85725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Monotype Corsiva" pitchFamily="66" charset="0"/>
              </a:rPr>
              <a:t>Чтобы составить </a:t>
            </a:r>
            <a:r>
              <a:rPr lang="ru-RU" sz="3200" b="1" i="1">
                <a:solidFill>
                  <a:srgbClr val="0070C0"/>
                </a:solidFill>
                <a:latin typeface="Monotype Corsiva" pitchFamily="66" charset="0"/>
              </a:rPr>
              <a:t>синквейн</a:t>
            </a:r>
            <a:r>
              <a:rPr lang="ru-RU" sz="3200" b="1">
                <a:solidFill>
                  <a:srgbClr val="0070C0"/>
                </a:solidFill>
                <a:latin typeface="Monotype Corsiva" pitchFamily="66" charset="0"/>
              </a:rPr>
              <a:t>, </a:t>
            </a:r>
            <a:r>
              <a:rPr lang="ru-RU" sz="3200" b="1">
                <a:solidFill>
                  <a:srgbClr val="FF0000"/>
                </a:solidFill>
                <a:latin typeface="Monotype Corsiva" pitchFamily="66" charset="0"/>
              </a:rPr>
              <a:t>нужно :</a:t>
            </a:r>
          </a:p>
          <a:p>
            <a:pPr>
              <a:buFontTx/>
              <a:buChar char="-"/>
            </a:pPr>
            <a:r>
              <a:rPr lang="ru-RU" sz="3200" b="1">
                <a:solidFill>
                  <a:srgbClr val="FF0000"/>
                </a:solidFill>
                <a:latin typeface="Monotype Corsiva" pitchFamily="66" charset="0"/>
              </a:rPr>
              <a:t> научиться находить в тексте, в материале главные элементы, </a:t>
            </a:r>
          </a:p>
          <a:p>
            <a:pPr>
              <a:buFontTx/>
              <a:buChar char="-"/>
            </a:pPr>
            <a:r>
              <a:rPr lang="ru-RU" sz="3200" b="1">
                <a:solidFill>
                  <a:srgbClr val="FF0000"/>
                </a:solidFill>
                <a:latin typeface="Monotype Corsiva" pitchFamily="66" charset="0"/>
              </a:rPr>
              <a:t> делать выводы и заключения, </a:t>
            </a:r>
          </a:p>
          <a:p>
            <a:pPr>
              <a:buFontTx/>
              <a:buChar char="-"/>
            </a:pPr>
            <a:r>
              <a:rPr lang="ru-RU" sz="3200" b="1">
                <a:solidFill>
                  <a:srgbClr val="FF0000"/>
                </a:solidFill>
                <a:latin typeface="Monotype Corsiva" pitchFamily="66" charset="0"/>
              </a:rPr>
              <a:t> высказывать своё мнение, </a:t>
            </a:r>
          </a:p>
          <a:p>
            <a:pPr>
              <a:buFontTx/>
              <a:buChar char="-"/>
            </a:pPr>
            <a:r>
              <a:rPr lang="ru-RU" sz="3200" b="1">
                <a:solidFill>
                  <a:srgbClr val="FF0000"/>
                </a:solidFill>
                <a:latin typeface="Monotype Corsiva" pitchFamily="66" charset="0"/>
              </a:rPr>
              <a:t> анализировать, обобщать, вычленять, </a:t>
            </a:r>
          </a:p>
          <a:p>
            <a:pPr>
              <a:buFontTx/>
              <a:buChar char="-"/>
            </a:pPr>
            <a:r>
              <a:rPr lang="ru-RU" sz="3200" b="1">
                <a:solidFill>
                  <a:srgbClr val="FF0000"/>
                </a:solidFill>
                <a:latin typeface="Monotype Corsiva" pitchFamily="66" charset="0"/>
              </a:rPr>
              <a:t> объединять и кратко излагать.</a:t>
            </a:r>
          </a:p>
          <a:p>
            <a:r>
              <a:rPr lang="ru-RU" sz="3200" b="1">
                <a:solidFill>
                  <a:schemeClr val="hlink"/>
                </a:solidFill>
                <a:latin typeface="Monotype Corsiva" pitchFamily="66" charset="0"/>
              </a:rPr>
              <a:t>Можно сказать, что это полёт мысли, свободное мини-творчество, подчиненное определенным правилам.</a:t>
            </a:r>
          </a:p>
        </p:txBody>
      </p:sp>
      <p:pic>
        <p:nvPicPr>
          <p:cNvPr id="5" name="Рисунок 4" descr="1328967010_model-vypusknika-nachalnoy-shkoly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5084763"/>
            <a:ext cx="14049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http://innashine.narod.ru/green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0825" y="188913"/>
            <a:ext cx="8715375" cy="6332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Monotype Corsiva" pitchFamily="66" charset="0"/>
              </a:rPr>
              <a:t>Этапы работы по составлению синквейна с детьми:</a:t>
            </a:r>
          </a:p>
          <a:p>
            <a:endParaRPr lang="ru-RU"/>
          </a:p>
          <a:p>
            <a:pPr>
              <a:buFontTx/>
              <a:buAutoNum type="arabicPeriod"/>
            </a:pPr>
            <a:r>
              <a:rPr lang="ru-RU" sz="2400" b="1">
                <a:solidFill>
                  <a:srgbClr val="0070C0"/>
                </a:solidFill>
                <a:latin typeface="Monotype Corsiva" pitchFamily="66" charset="0"/>
              </a:rPr>
              <a:t>Знакомство с понятиями «слово-предмет», «слово-признак»,</a:t>
            </a:r>
          </a:p>
          <a:p>
            <a:r>
              <a:rPr lang="ru-RU" sz="2400" b="1">
                <a:solidFill>
                  <a:srgbClr val="0070C0"/>
                </a:solidFill>
                <a:latin typeface="Monotype Corsiva" pitchFamily="66" charset="0"/>
              </a:rPr>
              <a:t> «слово-действие» различение понятий. Подбор слов признаков, действий знакомство с графическим обозначением понятий.</a:t>
            </a:r>
          </a:p>
          <a:p>
            <a:endParaRPr lang="ru-RU" sz="2400" b="1">
              <a:solidFill>
                <a:srgbClr val="0070C0"/>
              </a:solidFill>
              <a:latin typeface="Monotype Corsiva" pitchFamily="66" charset="0"/>
            </a:endParaRPr>
          </a:p>
          <a:p>
            <a:pPr>
              <a:buFontTx/>
              <a:buAutoNum type="arabicPeriod" startAt="2"/>
            </a:pPr>
            <a:r>
              <a:rPr lang="ru-RU" sz="2400" b="1">
                <a:solidFill>
                  <a:srgbClr val="0070C0"/>
                </a:solidFill>
                <a:latin typeface="Monotype Corsiva" pitchFamily="66" charset="0"/>
              </a:rPr>
              <a:t>Знакомство с понятием «предложение»</a:t>
            </a:r>
          </a:p>
          <a:p>
            <a:pPr>
              <a:buFontTx/>
              <a:buAutoNum type="arabicPeriod" startAt="2"/>
            </a:pPr>
            <a:endParaRPr lang="ru-RU" sz="2400" b="1">
              <a:solidFill>
                <a:srgbClr val="0070C0"/>
              </a:solidFill>
              <a:latin typeface="Monotype Corsiva" pitchFamily="66" charset="0"/>
            </a:endParaRPr>
          </a:p>
          <a:p>
            <a:pPr>
              <a:buFontTx/>
              <a:buAutoNum type="arabicPeriod" startAt="2"/>
            </a:pPr>
            <a:r>
              <a:rPr lang="ru-RU" sz="2400" b="1">
                <a:solidFill>
                  <a:srgbClr val="0070C0"/>
                </a:solidFill>
                <a:latin typeface="Monotype Corsiva" pitchFamily="66" charset="0"/>
              </a:rPr>
              <a:t>Знакомство с алгоритмом стихотворения.</a:t>
            </a:r>
          </a:p>
          <a:p>
            <a:pPr>
              <a:buFontTx/>
              <a:buAutoNum type="arabicPeriod" startAt="2"/>
            </a:pPr>
            <a:endParaRPr lang="ru-RU" sz="2400" b="1">
              <a:solidFill>
                <a:srgbClr val="0070C0"/>
              </a:solidFill>
              <a:latin typeface="Monotype Corsiva" pitchFamily="66" charset="0"/>
            </a:endParaRPr>
          </a:p>
          <a:p>
            <a:pPr>
              <a:buFontTx/>
              <a:buAutoNum type="arabicPeriod" startAt="2"/>
            </a:pPr>
            <a:r>
              <a:rPr lang="ru-RU" sz="2400" b="1">
                <a:solidFill>
                  <a:srgbClr val="0070C0"/>
                </a:solidFill>
                <a:latin typeface="Monotype Corsiva" pitchFamily="66" charset="0"/>
              </a:rPr>
              <a:t>Совместное составление стихотворения с педагогом, с родителями</a:t>
            </a:r>
          </a:p>
          <a:p>
            <a:pPr>
              <a:buFontTx/>
              <a:buAutoNum type="arabicPeriod" startAt="2"/>
            </a:pPr>
            <a:endParaRPr lang="ru-RU" sz="2400" b="1">
              <a:solidFill>
                <a:srgbClr val="0070C0"/>
              </a:solidFill>
              <a:latin typeface="Monotype Corsiva" pitchFamily="66" charset="0"/>
            </a:endParaRPr>
          </a:p>
          <a:p>
            <a:pPr>
              <a:buFontTx/>
              <a:buAutoNum type="arabicPeriod" startAt="2"/>
            </a:pPr>
            <a:r>
              <a:rPr lang="ru-RU" sz="2400" b="1">
                <a:solidFill>
                  <a:srgbClr val="0070C0"/>
                </a:solidFill>
                <a:latin typeface="Monotype Corsiva" pitchFamily="66" charset="0"/>
              </a:rPr>
              <a:t>Выразительное рассказывание стихотворения.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http://innashine.narod.ru/green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" y="1143000"/>
            <a:ext cx="7921625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3600" b="1">
                <a:solidFill>
                  <a:srgbClr val="FF0000"/>
                </a:solidFill>
              </a:rPr>
              <a:t> </a:t>
            </a:r>
            <a:r>
              <a:rPr lang="ru-RU" sz="3600" b="1">
                <a:solidFill>
                  <a:srgbClr val="FF0000"/>
                </a:solidFill>
                <a:latin typeface="Monotype Corsiva" pitchFamily="66" charset="0"/>
              </a:rPr>
              <a:t>Синквейн состоит из 5 строк;</a:t>
            </a:r>
          </a:p>
          <a:p>
            <a:endParaRPr lang="ru-RU" sz="3600" b="1">
              <a:solidFill>
                <a:srgbClr val="C00000"/>
              </a:solidFill>
              <a:latin typeface="Monotype Corsiva" pitchFamily="66" charset="0"/>
            </a:endParaRPr>
          </a:p>
          <a:p>
            <a:pPr>
              <a:buFont typeface="Arial" charset="0"/>
              <a:buChar char="•"/>
            </a:pPr>
            <a:r>
              <a:rPr lang="ru-RU" sz="3600" b="1">
                <a:solidFill>
                  <a:srgbClr val="FF0000"/>
                </a:solidFill>
                <a:latin typeface="Monotype Corsiva" pitchFamily="66" charset="0"/>
              </a:rPr>
              <a:t> Его форма напоминает ёлочку</a:t>
            </a:r>
            <a:r>
              <a:rPr lang="ru-RU" sz="2800">
                <a:solidFill>
                  <a:srgbClr val="FF0000"/>
                </a:solidFill>
                <a:latin typeface="Monotype Corsiva" pitchFamily="66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ru-RU" sz="2800">
              <a:latin typeface="Monotype Corsiva" pitchFamily="66" charset="0"/>
            </a:endParaRPr>
          </a:p>
          <a:p>
            <a:r>
              <a:rPr lang="ru-RU" sz="2800">
                <a:latin typeface="Monotype Corsiva" pitchFamily="66" charset="0"/>
              </a:rPr>
              <a:t>    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00188" y="3143250"/>
            <a:ext cx="2384425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>
                <a:solidFill>
                  <a:srgbClr val="0070C0"/>
                </a:solidFill>
              </a:rPr>
              <a:t>1 слово</a:t>
            </a:r>
          </a:p>
          <a:p>
            <a:pPr algn="ctr">
              <a:lnSpc>
                <a:spcPct val="150000"/>
              </a:lnSpc>
            </a:pPr>
            <a:r>
              <a:rPr lang="ru-RU" sz="2400" b="1">
                <a:solidFill>
                  <a:srgbClr val="0070C0"/>
                </a:solidFill>
              </a:rPr>
              <a:t>2 слова</a:t>
            </a:r>
          </a:p>
          <a:p>
            <a:pPr algn="ctr"/>
            <a:r>
              <a:rPr lang="ru-RU" sz="3200" b="1">
                <a:solidFill>
                  <a:srgbClr val="0070C0"/>
                </a:solidFill>
              </a:rPr>
              <a:t>3 слова</a:t>
            </a:r>
          </a:p>
          <a:p>
            <a:pPr algn="ctr">
              <a:lnSpc>
                <a:spcPct val="150000"/>
              </a:lnSpc>
            </a:pPr>
            <a:r>
              <a:rPr lang="ru-RU" sz="4000" b="1">
                <a:solidFill>
                  <a:srgbClr val="0070C0"/>
                </a:solidFill>
              </a:rPr>
              <a:t>4 слова</a:t>
            </a:r>
          </a:p>
          <a:p>
            <a:pPr algn="ctr">
              <a:lnSpc>
                <a:spcPct val="150000"/>
              </a:lnSpc>
            </a:pPr>
            <a:r>
              <a:rPr lang="ru-RU" b="1">
                <a:solidFill>
                  <a:srgbClr val="0070C0"/>
                </a:solidFill>
              </a:rPr>
              <a:t>1 слово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71500" y="214313"/>
            <a:ext cx="7858125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Правила составления синквейна.</a:t>
            </a:r>
          </a:p>
        </p:txBody>
      </p:sp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5214938" y="3286125"/>
            <a:ext cx="3071812" cy="3076575"/>
            <a:chOff x="4562355" y="3442110"/>
            <a:chExt cx="2705861" cy="2862080"/>
          </a:xfrm>
        </p:grpSpPr>
        <p:grpSp>
          <p:nvGrpSpPr>
            <p:cNvPr id="28678" name="Группа 23"/>
            <p:cNvGrpSpPr>
              <a:grpSpLocks/>
            </p:cNvGrpSpPr>
            <p:nvPr/>
          </p:nvGrpSpPr>
          <p:grpSpPr bwMode="auto">
            <a:xfrm>
              <a:off x="4562355" y="3442110"/>
              <a:ext cx="2705861" cy="2304256"/>
              <a:chOff x="4386419" y="3212976"/>
              <a:chExt cx="2705861" cy="2304256"/>
            </a:xfrm>
          </p:grpSpPr>
          <p:sp>
            <p:nvSpPr>
              <p:cNvPr id="8" name="Равнобедренный треугольник 7"/>
              <p:cNvSpPr/>
              <p:nvPr/>
            </p:nvSpPr>
            <p:spPr>
              <a:xfrm>
                <a:off x="6444831" y="4940857"/>
                <a:ext cx="647449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9" name="Равнобедренный треугольник 8"/>
              <p:cNvSpPr/>
              <p:nvPr/>
            </p:nvSpPr>
            <p:spPr>
              <a:xfrm>
                <a:off x="5723268" y="4940857"/>
                <a:ext cx="650245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10" name="Равнобедренный треугольник 9"/>
              <p:cNvSpPr/>
              <p:nvPr/>
            </p:nvSpPr>
            <p:spPr>
              <a:xfrm>
                <a:off x="5394649" y="3212976"/>
                <a:ext cx="647449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11" name="Равнобедренный треугольник 10"/>
              <p:cNvSpPr/>
              <p:nvPr/>
            </p:nvSpPr>
            <p:spPr>
              <a:xfrm>
                <a:off x="5105185" y="3788936"/>
                <a:ext cx="650245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Равнобедренный треугольник 11"/>
              <p:cNvSpPr/>
              <p:nvPr/>
            </p:nvSpPr>
            <p:spPr>
              <a:xfrm>
                <a:off x="5755431" y="3788936"/>
                <a:ext cx="647449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13" name="Равнобедренный треугольник 12"/>
              <p:cNvSpPr/>
              <p:nvPr/>
            </p:nvSpPr>
            <p:spPr>
              <a:xfrm>
                <a:off x="6113415" y="4364897"/>
                <a:ext cx="648847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14" name="Равнобедренный треугольник 13"/>
              <p:cNvSpPr/>
              <p:nvPr/>
            </p:nvSpPr>
            <p:spPr>
              <a:xfrm>
                <a:off x="5394649" y="4364897"/>
                <a:ext cx="647449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15" name="Равнобедренный треугольник 14"/>
              <p:cNvSpPr/>
              <p:nvPr/>
            </p:nvSpPr>
            <p:spPr>
              <a:xfrm>
                <a:off x="4747201" y="4364897"/>
                <a:ext cx="647449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16" name="Равнобедренный треугольник 15"/>
              <p:cNvSpPr/>
              <p:nvPr/>
            </p:nvSpPr>
            <p:spPr>
              <a:xfrm>
                <a:off x="4386419" y="4940857"/>
                <a:ext cx="647449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  <p:sp>
            <p:nvSpPr>
              <p:cNvPr id="17" name="Равнобедренный треугольник 16"/>
              <p:cNvSpPr/>
              <p:nvPr/>
            </p:nvSpPr>
            <p:spPr>
              <a:xfrm>
                <a:off x="5033868" y="4940857"/>
                <a:ext cx="648847" cy="57596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19" name="Равнобедренный треугольник 18"/>
            <p:cNvSpPr/>
            <p:nvPr/>
          </p:nvSpPr>
          <p:spPr>
            <a:xfrm>
              <a:off x="5562195" y="5728230"/>
              <a:ext cx="648847" cy="575960"/>
            </a:xfrm>
            <a:prstGeom prst="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http://innashine.narod.ru/green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2875" y="428625"/>
            <a:ext cx="8572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solidFill>
                <a:srgbClr val="C00000"/>
              </a:solidFill>
            </a:endParaRPr>
          </a:p>
        </p:txBody>
      </p:sp>
      <p:sp>
        <p:nvSpPr>
          <p:cNvPr id="29699" name="Прямоугольник 4"/>
          <p:cNvSpPr>
            <a:spLocks noChangeArrowheads="1"/>
          </p:cNvSpPr>
          <p:nvPr/>
        </p:nvSpPr>
        <p:spPr bwMode="auto">
          <a:xfrm>
            <a:off x="250825" y="1052513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  <a:latin typeface="Comic Sans MS" pitchFamily="66" charset="0"/>
              </a:rPr>
              <a:t>1 строка</a:t>
            </a:r>
          </a:p>
        </p:txBody>
      </p:sp>
      <p:sp>
        <p:nvSpPr>
          <p:cNvPr id="29700" name="Прямоугольник 5"/>
          <p:cNvSpPr>
            <a:spLocks noChangeArrowheads="1"/>
          </p:cNvSpPr>
          <p:nvPr/>
        </p:nvSpPr>
        <p:spPr bwMode="auto">
          <a:xfrm>
            <a:off x="1643063" y="1071563"/>
            <a:ext cx="7358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>
                <a:solidFill>
                  <a:srgbClr val="0070C0"/>
                </a:solidFill>
                <a:latin typeface="Comic Sans MS" pitchFamily="66" charset="0"/>
              </a:rPr>
              <a:t>1 слово</a:t>
            </a:r>
            <a:r>
              <a:rPr lang="ru-RU" sz="2000" b="1">
                <a:solidFill>
                  <a:srgbClr val="0070C0"/>
                </a:solidFill>
                <a:latin typeface="Comic Sans MS" pitchFamily="66" charset="0"/>
              </a:rPr>
              <a:t> – заголовок. Это существительное или местоимение. (Кто? Что?)</a:t>
            </a:r>
          </a:p>
        </p:txBody>
      </p:sp>
      <p:sp>
        <p:nvSpPr>
          <p:cNvPr id="29701" name="Прямоугольник 6"/>
          <p:cNvSpPr>
            <a:spLocks noChangeArrowheads="1"/>
          </p:cNvSpPr>
          <p:nvPr/>
        </p:nvSpPr>
        <p:spPr bwMode="auto">
          <a:xfrm>
            <a:off x="285750" y="1928813"/>
            <a:ext cx="1357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omic Sans MS" pitchFamily="66" charset="0"/>
              </a:rPr>
              <a:t>2 строка</a:t>
            </a:r>
          </a:p>
        </p:txBody>
      </p:sp>
      <p:sp>
        <p:nvSpPr>
          <p:cNvPr id="29702" name="Прямоугольник 8"/>
          <p:cNvSpPr>
            <a:spLocks noChangeArrowheads="1"/>
          </p:cNvSpPr>
          <p:nvPr/>
        </p:nvSpPr>
        <p:spPr bwMode="auto">
          <a:xfrm>
            <a:off x="285750" y="2643188"/>
            <a:ext cx="1214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omic Sans MS" pitchFamily="66" charset="0"/>
              </a:rPr>
              <a:t>3 строка</a:t>
            </a:r>
          </a:p>
        </p:txBody>
      </p:sp>
      <p:sp>
        <p:nvSpPr>
          <p:cNvPr id="29703" name="Прямоугольник 9"/>
          <p:cNvSpPr>
            <a:spLocks noChangeArrowheads="1"/>
          </p:cNvSpPr>
          <p:nvPr/>
        </p:nvSpPr>
        <p:spPr bwMode="auto">
          <a:xfrm>
            <a:off x="1643063" y="1928813"/>
            <a:ext cx="7143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>
                <a:solidFill>
                  <a:srgbClr val="0070C0"/>
                </a:solidFill>
                <a:latin typeface="Comic Sans MS" pitchFamily="66" charset="0"/>
              </a:rPr>
              <a:t>2 слова</a:t>
            </a:r>
            <a:r>
              <a:rPr lang="ru-RU" sz="2000" b="1">
                <a:solidFill>
                  <a:srgbClr val="0070C0"/>
                </a:solidFill>
                <a:latin typeface="Comic Sans MS" pitchFamily="66" charset="0"/>
              </a:rPr>
              <a:t> Это прилагательные. </a:t>
            </a:r>
          </a:p>
          <a:p>
            <a:r>
              <a:rPr lang="ru-RU" sz="2000" b="1">
                <a:solidFill>
                  <a:srgbClr val="0070C0"/>
                </a:solidFill>
                <a:latin typeface="Comic Sans MS" pitchFamily="66" charset="0"/>
              </a:rPr>
              <a:t>(Какой? Какая? Какое? Какие?)</a:t>
            </a:r>
          </a:p>
        </p:txBody>
      </p:sp>
      <p:sp>
        <p:nvSpPr>
          <p:cNvPr id="29704" name="Прямоугольник 11"/>
          <p:cNvSpPr>
            <a:spLocks noChangeArrowheads="1"/>
          </p:cNvSpPr>
          <p:nvPr/>
        </p:nvSpPr>
        <p:spPr bwMode="auto">
          <a:xfrm>
            <a:off x="1714500" y="2571750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>
                <a:solidFill>
                  <a:srgbClr val="0070C0"/>
                </a:solidFill>
                <a:latin typeface="Comic Sans MS" pitchFamily="66" charset="0"/>
              </a:rPr>
              <a:t>3 слова</a:t>
            </a:r>
            <a:r>
              <a:rPr lang="ru-RU" sz="2000" b="1">
                <a:solidFill>
                  <a:srgbClr val="0070C0"/>
                </a:solidFill>
                <a:latin typeface="Comic Sans MS" pitchFamily="66" charset="0"/>
              </a:rPr>
              <a:t> Это глаголы. </a:t>
            </a:r>
          </a:p>
          <a:p>
            <a:r>
              <a:rPr lang="ru-RU" sz="2000" b="1">
                <a:solidFill>
                  <a:srgbClr val="0070C0"/>
                </a:solidFill>
                <a:latin typeface="Comic Sans MS" pitchFamily="66" charset="0"/>
              </a:rPr>
              <a:t>(Что делает? Что делают?)</a:t>
            </a:r>
          </a:p>
        </p:txBody>
      </p:sp>
      <p:sp>
        <p:nvSpPr>
          <p:cNvPr id="29705" name="Прямоугольник 12"/>
          <p:cNvSpPr>
            <a:spLocks noChangeArrowheads="1"/>
          </p:cNvSpPr>
          <p:nvPr/>
        </p:nvSpPr>
        <p:spPr bwMode="auto">
          <a:xfrm>
            <a:off x="1643063" y="2967038"/>
            <a:ext cx="6858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u="sng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b="1" u="sng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000" b="1" u="sng">
                <a:solidFill>
                  <a:srgbClr val="0070C0"/>
                </a:solidFill>
                <a:latin typeface="Comic Sans MS" pitchFamily="66" charset="0"/>
              </a:rPr>
              <a:t>4 слова</a:t>
            </a:r>
            <a:r>
              <a:rPr lang="ru-RU" sz="2000" b="1">
                <a:solidFill>
                  <a:srgbClr val="0070C0"/>
                </a:solidFill>
                <a:latin typeface="Comic Sans MS" pitchFamily="66" charset="0"/>
              </a:rPr>
              <a:t> Это фраза, в которой выражается личное  мнение к предмету разговора.</a:t>
            </a:r>
          </a:p>
        </p:txBody>
      </p:sp>
      <p:sp>
        <p:nvSpPr>
          <p:cNvPr id="29706" name="Прямоугольник 13"/>
          <p:cNvSpPr>
            <a:spLocks noChangeArrowheads="1"/>
          </p:cNvSpPr>
          <p:nvPr/>
        </p:nvSpPr>
        <p:spPr bwMode="auto">
          <a:xfrm>
            <a:off x="285750" y="3571875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omic Sans MS" pitchFamily="66" charset="0"/>
              </a:rPr>
              <a:t>4 строка</a:t>
            </a:r>
          </a:p>
        </p:txBody>
      </p:sp>
      <p:sp>
        <p:nvSpPr>
          <p:cNvPr id="29707" name="Прямоугольник 14"/>
          <p:cNvSpPr>
            <a:spLocks noChangeArrowheads="1"/>
          </p:cNvSpPr>
          <p:nvPr/>
        </p:nvSpPr>
        <p:spPr bwMode="auto">
          <a:xfrm>
            <a:off x="285750" y="4572000"/>
            <a:ext cx="1357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omic Sans MS" pitchFamily="66" charset="0"/>
              </a:rPr>
              <a:t>5 строка</a:t>
            </a:r>
          </a:p>
        </p:txBody>
      </p:sp>
      <p:sp>
        <p:nvSpPr>
          <p:cNvPr id="29708" name="Прямоугольник 15"/>
          <p:cNvSpPr>
            <a:spLocks noChangeArrowheads="1"/>
          </p:cNvSpPr>
          <p:nvPr/>
        </p:nvSpPr>
        <p:spPr bwMode="auto">
          <a:xfrm>
            <a:off x="1571625" y="4572000"/>
            <a:ext cx="7072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>
                <a:solidFill>
                  <a:srgbClr val="0070C0"/>
                </a:solidFill>
                <a:latin typeface="Comic Sans MS" pitchFamily="66" charset="0"/>
              </a:rPr>
              <a:t>1 слово</a:t>
            </a:r>
            <a:r>
              <a:rPr lang="ru-RU" sz="2000" b="1">
                <a:solidFill>
                  <a:srgbClr val="0070C0"/>
                </a:solidFill>
                <a:latin typeface="Comic Sans MS" pitchFamily="66" charset="0"/>
              </a:rPr>
              <a:t> Вывод, итог. Это существительное. </a:t>
            </a:r>
          </a:p>
          <a:p>
            <a:r>
              <a:rPr lang="ru-RU" sz="2000" b="1">
                <a:solidFill>
                  <a:srgbClr val="0070C0"/>
                </a:solidFill>
                <a:latin typeface="Comic Sans MS" pitchFamily="66" charset="0"/>
              </a:rPr>
              <a:t>(Кто? Что?)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http://innashine.narod.ru/green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6df73023ff92862cacd80578dd92648b_ae59e32c0e6b650b11462577bb816a8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571500"/>
            <a:ext cx="287178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643313" y="1928813"/>
            <a:ext cx="52863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ru-RU" sz="3200" b="1">
                <a:solidFill>
                  <a:srgbClr val="0070C0"/>
                </a:solidFill>
                <a:latin typeface="Monotype Corsiva" pitchFamily="66" charset="0"/>
              </a:rPr>
              <a:t>1. Арбуз</a:t>
            </a:r>
          </a:p>
          <a:p>
            <a:pPr marL="457200" indent="-457200" algn="ctr"/>
            <a:r>
              <a:rPr lang="ru-RU" sz="3200" b="1">
                <a:solidFill>
                  <a:srgbClr val="0070C0"/>
                </a:solidFill>
                <a:latin typeface="Monotype Corsiva" pitchFamily="66" charset="0"/>
              </a:rPr>
              <a:t>2. Круглый, вкусный</a:t>
            </a:r>
          </a:p>
          <a:p>
            <a:pPr marL="457200" indent="-457200" algn="ctr"/>
            <a:r>
              <a:rPr lang="ru-RU" sz="3200" b="1">
                <a:solidFill>
                  <a:srgbClr val="0070C0"/>
                </a:solidFill>
                <a:latin typeface="Monotype Corsiva" pitchFamily="66" charset="0"/>
              </a:rPr>
              <a:t>3. Катится, растет, зреет</a:t>
            </a:r>
          </a:p>
          <a:p>
            <a:pPr marL="457200" indent="-457200" algn="ctr"/>
            <a:r>
              <a:rPr lang="ru-RU" sz="3200" b="1">
                <a:solidFill>
                  <a:srgbClr val="0070C0"/>
                </a:solidFill>
                <a:latin typeface="Monotype Corsiva" pitchFamily="66" charset="0"/>
              </a:rPr>
              <a:t>4. Арбуз – это большая ягода.</a:t>
            </a:r>
          </a:p>
          <a:p>
            <a:pPr marL="457200" indent="-457200" algn="ctr"/>
            <a:r>
              <a:rPr lang="ru-RU" sz="3200" b="1">
                <a:solidFill>
                  <a:srgbClr val="0070C0"/>
                </a:solidFill>
                <a:latin typeface="Monotype Corsiva" pitchFamily="66" charset="0"/>
              </a:rPr>
              <a:t>5. Лето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http://innashine.narod.ru/green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182192586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8" y="0"/>
            <a:ext cx="50323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57313" y="3857625"/>
            <a:ext cx="51435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ru-RU" sz="3200" b="1" dirty="0">
                <a:solidFill>
                  <a:srgbClr val="0070C0"/>
                </a:solidFill>
                <a:latin typeface="Monotype Corsiva" pitchFamily="66" charset="0"/>
              </a:rPr>
              <a:t>1. </a:t>
            </a: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Кошка</a:t>
            </a:r>
            <a:endParaRPr lang="ru-RU" sz="3200" b="1" dirty="0">
              <a:solidFill>
                <a:srgbClr val="0070C0"/>
              </a:solidFill>
              <a:latin typeface="Monotype Corsiva" pitchFamily="66" charset="0"/>
            </a:endParaRPr>
          </a:p>
          <a:p>
            <a:pPr marL="457200" indent="-457200" algn="ctr"/>
            <a:r>
              <a:rPr lang="ru-RU" sz="3200" b="1" dirty="0">
                <a:solidFill>
                  <a:srgbClr val="0070C0"/>
                </a:solidFill>
                <a:latin typeface="Monotype Corsiva" pitchFamily="66" charset="0"/>
              </a:rPr>
              <a:t>2. </a:t>
            </a: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Пушистая, ласковая</a:t>
            </a:r>
            <a:endParaRPr lang="ru-RU" sz="3200" b="1" dirty="0">
              <a:solidFill>
                <a:srgbClr val="0070C0"/>
              </a:solidFill>
              <a:latin typeface="Monotype Corsiva" pitchFamily="66" charset="0"/>
            </a:endParaRPr>
          </a:p>
          <a:p>
            <a:pPr marL="457200" indent="-457200" algn="ctr"/>
            <a:r>
              <a:rPr lang="ru-RU" sz="3200" b="1" dirty="0">
                <a:solidFill>
                  <a:srgbClr val="0070C0"/>
                </a:solidFill>
                <a:latin typeface="Monotype Corsiva" pitchFamily="66" charset="0"/>
              </a:rPr>
              <a:t>3. </a:t>
            </a:r>
            <a:r>
              <a:rPr lang="ru-RU" sz="3200" b="1" dirty="0" err="1" smtClean="0">
                <a:solidFill>
                  <a:srgbClr val="0070C0"/>
                </a:solidFill>
                <a:latin typeface="Monotype Corsiva" pitchFamily="66" charset="0"/>
              </a:rPr>
              <a:t>Мурлыкает</a:t>
            </a: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, играет, бегает</a:t>
            </a:r>
            <a:endParaRPr lang="ru-RU" sz="3200" b="1" dirty="0">
              <a:solidFill>
                <a:srgbClr val="0070C0"/>
              </a:solidFill>
              <a:latin typeface="Monotype Corsiva" pitchFamily="66" charset="0"/>
            </a:endParaRPr>
          </a:p>
          <a:p>
            <a:pPr marL="457200" indent="-457200" algn="ctr"/>
            <a:r>
              <a:rPr lang="ru-RU" sz="3200" b="1" dirty="0">
                <a:solidFill>
                  <a:srgbClr val="0070C0"/>
                </a:solidFill>
                <a:latin typeface="Monotype Corsiva" pitchFamily="66" charset="0"/>
              </a:rPr>
              <a:t>4. </a:t>
            </a: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Наш любимый домашний питомец</a:t>
            </a:r>
            <a:endParaRPr lang="ru-RU" sz="3200" b="1" dirty="0">
              <a:solidFill>
                <a:srgbClr val="0070C0"/>
              </a:solidFill>
              <a:latin typeface="Monotype Corsiva" pitchFamily="66" charset="0"/>
            </a:endParaRPr>
          </a:p>
          <a:p>
            <a:pPr marL="457200" indent="-457200" algn="ctr"/>
            <a:r>
              <a:rPr lang="ru-RU" sz="3200" b="1" dirty="0">
                <a:solidFill>
                  <a:srgbClr val="0070C0"/>
                </a:solidFill>
                <a:latin typeface="Monotype Corsiva" pitchFamily="66" charset="0"/>
              </a:rPr>
              <a:t>5.  Животное.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449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АМД</cp:lastModifiedBy>
  <cp:revision>43</cp:revision>
  <dcterms:created xsi:type="dcterms:W3CDTF">2012-11-03T18:09:41Z</dcterms:created>
  <dcterms:modified xsi:type="dcterms:W3CDTF">2017-12-27T16:22:50Z</dcterms:modified>
</cp:coreProperties>
</file>