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73" r:id="rId10"/>
    <p:sldId id="274" r:id="rId11"/>
    <p:sldId id="275" r:id="rId12"/>
    <p:sldId id="267" r:id="rId13"/>
    <p:sldId id="276" r:id="rId14"/>
    <p:sldId id="277" r:id="rId15"/>
    <p:sldId id="268" r:id="rId16"/>
    <p:sldId id="269" r:id="rId17"/>
    <p:sldId id="270" r:id="rId18"/>
    <p:sldId id="271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26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0D5FB-193C-4D9E-8B34-98C2136733E7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6AD8B-78A1-44D3-928C-E4BDA073E7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744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6AD8B-78A1-44D3-928C-E4BDA073E70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7949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ADE8601-C3E4-4119-93F2-E01B5DD168FB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9216DA5-2FED-472E-A26D-F5EC8F11B2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8601-C3E4-4119-93F2-E01B5DD168FB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6DA5-2FED-472E-A26D-F5EC8F11B2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8601-C3E4-4119-93F2-E01B5DD168FB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6DA5-2FED-472E-A26D-F5EC8F11B2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ADE8601-C3E4-4119-93F2-E01B5DD168FB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9216DA5-2FED-472E-A26D-F5EC8F11B2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ADE8601-C3E4-4119-93F2-E01B5DD168FB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9216DA5-2FED-472E-A26D-F5EC8F11B2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8601-C3E4-4119-93F2-E01B5DD168FB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6DA5-2FED-472E-A26D-F5EC8F11B2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8601-C3E4-4119-93F2-E01B5DD168FB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6DA5-2FED-472E-A26D-F5EC8F11B2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DE8601-C3E4-4119-93F2-E01B5DD168FB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9216DA5-2FED-472E-A26D-F5EC8F11B2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8601-C3E4-4119-93F2-E01B5DD168FB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6DA5-2FED-472E-A26D-F5EC8F11B2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ADE8601-C3E4-4119-93F2-E01B5DD168FB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9216DA5-2FED-472E-A26D-F5EC8F11B2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DE8601-C3E4-4119-93F2-E01B5DD168FB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9216DA5-2FED-472E-A26D-F5EC8F11B2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ADE8601-C3E4-4119-93F2-E01B5DD168FB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9216DA5-2FED-472E-A26D-F5EC8F11B2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488" y="1643050"/>
            <a:ext cx="34608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Презентация на тему: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2000240"/>
            <a:ext cx="678558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«Развитие речи дошкольников</a:t>
            </a:r>
          </a:p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ерез театрализованную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деятельность»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3245" y="4643446"/>
            <a:ext cx="412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 smtClean="0"/>
              <a:t>Выполнили:</a:t>
            </a:r>
          </a:p>
          <a:p>
            <a:pPr algn="r"/>
            <a:r>
              <a:rPr lang="ru-RU" sz="2400" b="1" dirty="0" smtClean="0"/>
              <a:t>Воспитатели: Макарова Н.В,</a:t>
            </a:r>
          </a:p>
          <a:p>
            <a:pPr algn="r"/>
            <a:r>
              <a:rPr lang="ru-RU" sz="2400" b="1" dirty="0" smtClean="0"/>
              <a:t>Попова О.В.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36390028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285984" y="285728"/>
            <a:ext cx="407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ЗАЮШКИНА ИЗБУШКА</a:t>
            </a:r>
            <a:endParaRPr lang="ru-RU" sz="2800" b="1" dirty="0"/>
          </a:p>
        </p:txBody>
      </p:sp>
      <p:pic>
        <p:nvPicPr>
          <p:cNvPr id="30722" name="Picture 2" descr="https://sun9-7.userapi.com/impf/pvLcaFqAcOIWSPUOvMwXaukVc1KkmSmXPvGIGQ/j_tBMaI6bBg.jpg?size=900x1600&amp;quality=96&amp;sign=1ddc907678264bcad78118f61e838b91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2777152" cy="4937160"/>
          </a:xfrm>
          <a:prstGeom prst="rect">
            <a:avLst/>
          </a:prstGeom>
          <a:noFill/>
        </p:spPr>
      </p:pic>
      <p:pic>
        <p:nvPicPr>
          <p:cNvPr id="30724" name="Picture 4" descr="https://sun9-57.userapi.com/impf/6zr7ET_GtexSF2aIOkjn-0IcNsjDbsyHsA5-dg/_bt45lD3WWg.jpg?size=900x1600&amp;quality=96&amp;sign=5c7f9c90f46a4823a2ed82b16a0c19d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928670"/>
            <a:ext cx="2665530" cy="4738721"/>
          </a:xfrm>
          <a:prstGeom prst="rect">
            <a:avLst/>
          </a:prstGeom>
          <a:noFill/>
        </p:spPr>
      </p:pic>
      <p:pic>
        <p:nvPicPr>
          <p:cNvPr id="30726" name="Picture 6" descr="https://sun9-13.userapi.com/impf/DoobLEBgXclEHQqkYicocUMg7AfPjzSiOKWAzA/QYF9wQEhogk.jpg?size=900x1600&amp;quality=96&amp;sign=49c1fc50a63dfadba34bf758b4c3929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285860"/>
            <a:ext cx="2647611" cy="4706864"/>
          </a:xfrm>
          <a:prstGeom prst="rect">
            <a:avLst/>
          </a:prstGeom>
          <a:noFill/>
        </p:spPr>
      </p:pic>
      <p:sp>
        <p:nvSpPr>
          <p:cNvPr id="7" name="Солнце 6"/>
          <p:cNvSpPr/>
          <p:nvPr/>
        </p:nvSpPr>
        <p:spPr>
          <a:xfrm>
            <a:off x="8143900" y="285728"/>
            <a:ext cx="714380" cy="571504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лнце 7"/>
          <p:cNvSpPr/>
          <p:nvPr/>
        </p:nvSpPr>
        <p:spPr>
          <a:xfrm>
            <a:off x="142844" y="357166"/>
            <a:ext cx="642942" cy="500066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лнце 8"/>
          <p:cNvSpPr/>
          <p:nvPr/>
        </p:nvSpPr>
        <p:spPr>
          <a:xfrm>
            <a:off x="6786578" y="142852"/>
            <a:ext cx="642942" cy="500066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143108" y="285728"/>
            <a:ext cx="4429156" cy="5000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7012" y="795318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71736" y="214290"/>
            <a:ext cx="3390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МАША И МЕДВЕДЬ</a:t>
            </a:r>
            <a:endParaRPr lang="ru-RU" sz="2800" b="1" dirty="0"/>
          </a:p>
        </p:txBody>
      </p:sp>
      <p:pic>
        <p:nvPicPr>
          <p:cNvPr id="31746" name="Picture 2" descr="https://sun9-40.userapi.com/impf/DScOA4R59f0Z3TmsVrOfd0jywMYHWLlVNxx7ZQ/Y61mv0VJzQM.jpg?size=900x1600&amp;quality=96&amp;sign=2194615947824b02d86dc8db932fa3a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071546"/>
            <a:ext cx="3071834" cy="5461039"/>
          </a:xfrm>
          <a:prstGeom prst="rect">
            <a:avLst/>
          </a:prstGeom>
          <a:noFill/>
        </p:spPr>
      </p:pic>
      <p:pic>
        <p:nvPicPr>
          <p:cNvPr id="31748" name="Picture 4" descr="https://sun9-18.userapi.com/impf/kVAEESlpvYuI9dSL6N3K8w0_pUyhQg5OII61Jw/E1CjpYunQgw.jpg?size=900x1061&amp;quality=96&amp;sign=6f52b85268bce5d9b99e84004646c312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214422"/>
            <a:ext cx="4209463" cy="4962490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2500298" y="142852"/>
            <a:ext cx="3571900" cy="7143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лнце 8"/>
          <p:cNvSpPr/>
          <p:nvPr/>
        </p:nvSpPr>
        <p:spPr>
          <a:xfrm>
            <a:off x="285720" y="142852"/>
            <a:ext cx="714380" cy="642942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лнце 9"/>
          <p:cNvSpPr/>
          <p:nvPr/>
        </p:nvSpPr>
        <p:spPr>
          <a:xfrm>
            <a:off x="1000100" y="500042"/>
            <a:ext cx="857256" cy="642942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олнце 10"/>
          <p:cNvSpPr/>
          <p:nvPr/>
        </p:nvSpPr>
        <p:spPr>
          <a:xfrm>
            <a:off x="8072462" y="142852"/>
            <a:ext cx="714380" cy="642942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2524" y="87015"/>
            <a:ext cx="7551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НОВОГОДНЕЕ РАЗВЛЕЧЕНИЕ</a:t>
            </a:r>
            <a:endParaRPr lang="ru-RU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14356"/>
            <a:ext cx="3786214" cy="261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429000"/>
            <a:ext cx="2571768" cy="3041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 descr="https://sun9-41.userapi.com/impf/K3x8Yey3gVixbnAT6MY6lYASIfO2mCgCUUF3Yw/XFMSANZs2NY.jpg?size=1200x1600&amp;quality=96&amp;sign=aea873c172b5802213a922b4d18ea181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142984"/>
            <a:ext cx="3143272" cy="4191029"/>
          </a:xfrm>
          <a:prstGeom prst="rect">
            <a:avLst/>
          </a:prstGeom>
          <a:noFill/>
        </p:spPr>
      </p:pic>
      <p:pic>
        <p:nvPicPr>
          <p:cNvPr id="8196" name="Picture 4" descr="https://sun9-44.userapi.com/impf/rxzbUmMQff6VZja2zy4NDCQ5BTCEuo6W9MNeAQ/s0sgYGY7CXo.jpg?size=1200x1600&amp;quality=96&amp;sign=715913322f680b6d53b2e2a984acb434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1" y="3429000"/>
            <a:ext cx="2303876" cy="3071834"/>
          </a:xfrm>
          <a:prstGeom prst="rect">
            <a:avLst/>
          </a:prstGeom>
          <a:noFill/>
        </p:spPr>
      </p:pic>
      <p:sp>
        <p:nvSpPr>
          <p:cNvPr id="10" name="Овал 9"/>
          <p:cNvSpPr/>
          <p:nvPr/>
        </p:nvSpPr>
        <p:spPr>
          <a:xfrm>
            <a:off x="2071670" y="0"/>
            <a:ext cx="5572164" cy="6429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олнце 11"/>
          <p:cNvSpPr/>
          <p:nvPr/>
        </p:nvSpPr>
        <p:spPr>
          <a:xfrm>
            <a:off x="4572000" y="2500306"/>
            <a:ext cx="857256" cy="785818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олнце 12"/>
          <p:cNvSpPr/>
          <p:nvPr/>
        </p:nvSpPr>
        <p:spPr>
          <a:xfrm>
            <a:off x="7929586" y="214290"/>
            <a:ext cx="928694" cy="785818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808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785794"/>
            <a:ext cx="495343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928926" y="214290"/>
            <a:ext cx="378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МАСЛЕНИЦА</a:t>
            </a:r>
            <a:endParaRPr lang="ru-RU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643314"/>
            <a:ext cx="228601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https://sun9-85.userapi.com/impf/PoJhSkIgEGiv9LTm_IF0JFk3UFulLv5oXuFImQ/pGAl_lN6hgQ.jpg?size=1200x1233&amp;quality=96&amp;sign=36538afeeacd4477846b77bdc47374d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666629"/>
            <a:ext cx="2786082" cy="2862699"/>
          </a:xfrm>
          <a:prstGeom prst="rect">
            <a:avLst/>
          </a:prstGeom>
          <a:noFill/>
        </p:spPr>
      </p:pic>
      <p:sp>
        <p:nvSpPr>
          <p:cNvPr id="14" name="Солнце 13"/>
          <p:cNvSpPr/>
          <p:nvPr/>
        </p:nvSpPr>
        <p:spPr>
          <a:xfrm>
            <a:off x="8001024" y="4929198"/>
            <a:ext cx="785818" cy="71438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лнце 14"/>
          <p:cNvSpPr/>
          <p:nvPr/>
        </p:nvSpPr>
        <p:spPr>
          <a:xfrm>
            <a:off x="357158" y="2571744"/>
            <a:ext cx="785818" cy="71438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олнце 15"/>
          <p:cNvSpPr/>
          <p:nvPr/>
        </p:nvSpPr>
        <p:spPr>
          <a:xfrm>
            <a:off x="8572528" y="4572008"/>
            <a:ext cx="428628" cy="35719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олнце 16"/>
          <p:cNvSpPr/>
          <p:nvPr/>
        </p:nvSpPr>
        <p:spPr>
          <a:xfrm>
            <a:off x="285720" y="5500702"/>
            <a:ext cx="571504" cy="500066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олнце 17"/>
          <p:cNvSpPr/>
          <p:nvPr/>
        </p:nvSpPr>
        <p:spPr>
          <a:xfrm>
            <a:off x="7715272" y="571480"/>
            <a:ext cx="857256" cy="714380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олнце 18"/>
          <p:cNvSpPr/>
          <p:nvPr/>
        </p:nvSpPr>
        <p:spPr>
          <a:xfrm>
            <a:off x="7643834" y="3143248"/>
            <a:ext cx="500066" cy="428628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786050" y="214290"/>
            <a:ext cx="3143272" cy="5715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1802" y="357166"/>
            <a:ext cx="2524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НА ПРОГУЛКЕ</a:t>
            </a:r>
            <a:endParaRPr lang="ru-RU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4622459" cy="249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928670"/>
            <a:ext cx="3268175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 descr="https://sun9-11.userapi.com/impf/KF9hBpZmqJS2IBF3x_EtD1ftB_6jrDuNQDOm2A/sGEBnCuNLC4.jpg?size=900x1408&amp;quality=96&amp;sign=a1af2967e2e07145ca5216a91112f0f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500438"/>
            <a:ext cx="2071702" cy="3241063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2928926" y="357166"/>
            <a:ext cx="2714644" cy="5715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лнце 8"/>
          <p:cNvSpPr/>
          <p:nvPr/>
        </p:nvSpPr>
        <p:spPr>
          <a:xfrm>
            <a:off x="285720" y="3929066"/>
            <a:ext cx="1071570" cy="1000132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лнце 9"/>
          <p:cNvSpPr/>
          <p:nvPr/>
        </p:nvSpPr>
        <p:spPr>
          <a:xfrm>
            <a:off x="4071934" y="5072074"/>
            <a:ext cx="928694" cy="842962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олнце 10"/>
          <p:cNvSpPr/>
          <p:nvPr/>
        </p:nvSpPr>
        <p:spPr>
          <a:xfrm>
            <a:off x="214282" y="4929198"/>
            <a:ext cx="571504" cy="500066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4222" y="418148"/>
            <a:ext cx="7418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Настольный театр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764" y="1227927"/>
            <a:ext cx="61744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2800" dirty="0"/>
              <a:t>помогает учить детей </a:t>
            </a:r>
          </a:p>
          <a:p>
            <a:r>
              <a:rPr lang="ru-RU" sz="2800" dirty="0"/>
              <a:t>   координировать движения</a:t>
            </a:r>
          </a:p>
          <a:p>
            <a:r>
              <a:rPr lang="ru-RU" sz="2800" dirty="0"/>
              <a:t>   рук и глаз;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800" dirty="0"/>
              <a:t>сопровождать движения </a:t>
            </a:r>
          </a:p>
          <a:p>
            <a:r>
              <a:rPr lang="ru-RU" sz="2800" dirty="0"/>
              <a:t>    пальцев речью;</a:t>
            </a:r>
          </a:p>
          <a:p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43372" y="407194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2800" dirty="0"/>
              <a:t>побуждать выражать свои </a:t>
            </a:r>
          </a:p>
          <a:p>
            <a:r>
              <a:rPr lang="ru-RU" sz="2800" dirty="0"/>
              <a:t>    эмоции посредством </a:t>
            </a:r>
          </a:p>
          <a:p>
            <a:r>
              <a:rPr lang="ru-RU" sz="2800" dirty="0"/>
              <a:t>    мимики и речи.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85860"/>
            <a:ext cx="406435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86190"/>
            <a:ext cx="4000528" cy="225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4972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24" y="285728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« Ум ребенка находится на кончиках его пальцев»</a:t>
            </a:r>
          </a:p>
          <a:p>
            <a:r>
              <a:rPr lang="ru-RU" b="1" i="1" dirty="0"/>
              <a:t>					В.А. Сухомлинский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928670"/>
            <a:ext cx="7200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Пальчиковый театр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07167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Стимулирование кончиков </a:t>
            </a:r>
            <a:r>
              <a:rPr lang="ru-RU" sz="2400" dirty="0" smtClean="0"/>
              <a:t>пальцев, движение </a:t>
            </a:r>
            <a:r>
              <a:rPr lang="ru-RU" sz="2400" dirty="0"/>
              <a:t>кистями рук, игра </a:t>
            </a:r>
            <a:r>
              <a:rPr lang="ru-RU" sz="2400" dirty="0" smtClean="0"/>
              <a:t>с пальцами </a:t>
            </a:r>
            <a:r>
              <a:rPr lang="ru-RU" sz="2400" dirty="0"/>
              <a:t>ускоряет </a:t>
            </a:r>
            <a:r>
              <a:rPr lang="ru-RU" sz="2400" dirty="0" smtClean="0"/>
              <a:t>процесс речевого </a:t>
            </a:r>
            <a:r>
              <a:rPr lang="ru-RU" sz="2400" dirty="0"/>
              <a:t>и умственного развития.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4500570"/>
            <a:ext cx="76241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Уровень развития речи находится в прямой зависимости от степени </a:t>
            </a:r>
            <a:r>
              <a:rPr lang="ru-RU" sz="2400" dirty="0" err="1"/>
              <a:t>сформированности</a:t>
            </a:r>
            <a:r>
              <a:rPr lang="ru-RU" sz="2400" dirty="0"/>
              <a:t> тонких движений пальцев рук.</a:t>
            </a:r>
          </a:p>
          <a:p>
            <a:pPr algn="ctr"/>
            <a:r>
              <a:rPr lang="ru-RU" sz="2400" dirty="0"/>
              <a:t>И если развитие движений пальцев отстает, то задерживается и </a:t>
            </a:r>
            <a:r>
              <a:rPr lang="ru-RU" sz="2400" dirty="0" smtClean="0"/>
              <a:t>развитие речи </a:t>
            </a:r>
            <a:r>
              <a:rPr lang="ru-RU" sz="2400" dirty="0"/>
              <a:t>ребенка.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85926"/>
            <a:ext cx="4254550" cy="239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59868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04664"/>
            <a:ext cx="8365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Театр кукол Би-ба-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42328" y="1285860"/>
            <a:ext cx="4901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Посредством куклы, одетой на </a:t>
            </a:r>
            <a:r>
              <a:rPr lang="ru-RU" sz="2400" dirty="0" smtClean="0"/>
              <a:t>руку, дети </a:t>
            </a:r>
            <a:r>
              <a:rPr lang="ru-RU" sz="2400" dirty="0"/>
              <a:t>говорят о своих </a:t>
            </a:r>
            <a:r>
              <a:rPr lang="ru-RU" sz="2400" dirty="0" smtClean="0"/>
              <a:t>переживаниях, тревогах </a:t>
            </a:r>
            <a:r>
              <a:rPr lang="ru-RU" sz="2400" dirty="0"/>
              <a:t>и радостях, </a:t>
            </a:r>
            <a:r>
              <a:rPr lang="ru-RU" sz="2400" dirty="0" smtClean="0"/>
              <a:t>поскольку полностью </a:t>
            </a:r>
            <a:r>
              <a:rPr lang="ru-RU" sz="2400" dirty="0"/>
              <a:t>отождествляют себя </a:t>
            </a:r>
            <a:r>
              <a:rPr lang="ru-RU" sz="2400" dirty="0" smtClean="0"/>
              <a:t>(</a:t>
            </a:r>
            <a:r>
              <a:rPr lang="ru-RU" sz="2400" dirty="0"/>
              <a:t>свою руку</a:t>
            </a:r>
            <a:r>
              <a:rPr lang="ru-RU" sz="2400" dirty="0" smtClean="0"/>
              <a:t>)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с куклой.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4786322"/>
            <a:ext cx="38760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При игре в кукольный </a:t>
            </a:r>
            <a:r>
              <a:rPr lang="ru-RU" sz="2400" dirty="0" smtClean="0"/>
              <a:t>театр, используя театр</a:t>
            </a:r>
          </a:p>
          <a:p>
            <a:r>
              <a:rPr lang="ru-RU" sz="2400" dirty="0" smtClean="0"/>
              <a:t> Би-ба-</a:t>
            </a:r>
            <a:r>
              <a:rPr lang="ru-RU" sz="2400" dirty="0" err="1" smtClean="0"/>
              <a:t>бо</a:t>
            </a:r>
            <a:r>
              <a:rPr lang="ru-RU" sz="2400" dirty="0" smtClean="0"/>
              <a:t>, невозможно </a:t>
            </a:r>
            <a:r>
              <a:rPr lang="ru-RU" sz="2400" dirty="0"/>
              <a:t>играть молча!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643050"/>
            <a:ext cx="407494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214686"/>
            <a:ext cx="2594913" cy="3289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олнце 7"/>
          <p:cNvSpPr/>
          <p:nvPr/>
        </p:nvSpPr>
        <p:spPr>
          <a:xfrm>
            <a:off x="4429124" y="4429132"/>
            <a:ext cx="1000132" cy="928694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лнце 8"/>
          <p:cNvSpPr/>
          <p:nvPr/>
        </p:nvSpPr>
        <p:spPr>
          <a:xfrm>
            <a:off x="3929058" y="5286388"/>
            <a:ext cx="642942" cy="571504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016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28794" y="214290"/>
            <a:ext cx="5378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Театр </a:t>
            </a:r>
            <a:r>
              <a:rPr lang="ru-RU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на магнитной доске</a:t>
            </a:r>
            <a:endParaRPr lang="ru-RU" sz="36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3143248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Маленькие дети </a:t>
            </a:r>
            <a:r>
              <a:rPr lang="ru-RU" sz="2400" dirty="0" smtClean="0"/>
              <a:t>очень</a:t>
            </a:r>
          </a:p>
          <a:p>
            <a:r>
              <a:rPr lang="ru-RU" sz="2400" dirty="0" smtClean="0"/>
              <a:t> любят рассматривать </a:t>
            </a:r>
          </a:p>
          <a:p>
            <a:r>
              <a:rPr lang="ru-RU" sz="2400" dirty="0" smtClean="0"/>
              <a:t>картинки </a:t>
            </a:r>
            <a:r>
              <a:rPr lang="ru-RU" sz="2400" dirty="0"/>
              <a:t>в </a:t>
            </a:r>
            <a:r>
              <a:rPr lang="ru-RU" sz="2400" dirty="0" smtClean="0"/>
              <a:t> книгах</a:t>
            </a:r>
            <a:r>
              <a:rPr lang="ru-RU" sz="2400" dirty="0"/>
              <a:t>, </a:t>
            </a:r>
            <a:r>
              <a:rPr lang="ru-RU" sz="2400" dirty="0" smtClean="0"/>
              <a:t>но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если картинки </a:t>
            </a:r>
            <a:r>
              <a:rPr lang="ru-RU" sz="2400" dirty="0" smtClean="0"/>
              <a:t>показать </a:t>
            </a:r>
            <a:r>
              <a:rPr lang="ru-RU" sz="2400" dirty="0"/>
              <a:t>двигающими, </a:t>
            </a:r>
          </a:p>
          <a:p>
            <a:r>
              <a:rPr lang="ru-RU" sz="2400" dirty="0"/>
              <a:t>действующими, </a:t>
            </a:r>
            <a:endParaRPr lang="ru-RU" sz="2400" dirty="0" smtClean="0"/>
          </a:p>
          <a:p>
            <a:r>
              <a:rPr lang="ru-RU" sz="2400" dirty="0" smtClean="0"/>
              <a:t>они получат ещё </a:t>
            </a:r>
            <a:r>
              <a:rPr lang="ru-RU" sz="2400" dirty="0"/>
              <a:t>больше удовольствия.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928670"/>
            <a:ext cx="80298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Театр картинок  на </a:t>
            </a:r>
            <a:r>
              <a:rPr lang="ru-RU" sz="2400" dirty="0" smtClean="0"/>
              <a:t>магнитной доске способствует внесению </a:t>
            </a:r>
            <a:r>
              <a:rPr lang="ru-RU" sz="2400" dirty="0"/>
              <a:t>разнообразия игры в группе, делает её более интересной.</a:t>
            </a:r>
          </a:p>
          <a:p>
            <a:r>
              <a:rPr lang="ru-RU" sz="2400" dirty="0" smtClean="0"/>
              <a:t>Такие </a:t>
            </a:r>
            <a:r>
              <a:rPr lang="ru-RU" sz="2400" dirty="0"/>
              <a:t>игры развивают творческие способности детей и </a:t>
            </a:r>
          </a:p>
          <a:p>
            <a:r>
              <a:rPr lang="ru-RU" sz="2400" dirty="0"/>
              <a:t>содействуют их эстетическому воспитанию.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3143248"/>
            <a:ext cx="496892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8061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620688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Вывод: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427892"/>
            <a:ext cx="77768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Театральное искусство близко и понятно детям,</a:t>
            </a:r>
          </a:p>
          <a:p>
            <a:r>
              <a:rPr lang="ru-RU" sz="2800" dirty="0"/>
              <a:t>ведь в основе лежит игра. Участвуя в </a:t>
            </a:r>
          </a:p>
          <a:p>
            <a:r>
              <a:rPr lang="ru-RU" sz="2800" dirty="0"/>
              <a:t>театрализованных играх, дети знакомятся с </a:t>
            </a:r>
          </a:p>
          <a:p>
            <a:r>
              <a:rPr lang="ru-RU" sz="2800" dirty="0"/>
              <a:t>окружающим миром, учатся его понимать. </a:t>
            </a:r>
          </a:p>
          <a:p>
            <a:r>
              <a:rPr lang="ru-RU" sz="2800" dirty="0"/>
              <a:t>Через театрализованные игры мы развиваем у детей </a:t>
            </a:r>
            <a:r>
              <a:rPr lang="ru-RU" sz="2800" dirty="0" smtClean="0"/>
              <a:t>речевые </a:t>
            </a:r>
            <a:r>
              <a:rPr lang="ru-RU" sz="2800" dirty="0"/>
              <a:t>умения и навыки, обеспечиваем </a:t>
            </a:r>
          </a:p>
          <a:p>
            <a:r>
              <a:rPr lang="ru-RU" sz="2800" dirty="0"/>
              <a:t>эмоциональное благополучие.</a:t>
            </a:r>
          </a:p>
          <a:p>
            <a:r>
              <a:rPr lang="ru-RU" sz="2800" dirty="0"/>
              <a:t>У детей значительно активизируется словарный </a:t>
            </a:r>
            <a:r>
              <a:rPr lang="ru-RU" sz="2800" dirty="0" smtClean="0"/>
              <a:t>запас в </a:t>
            </a:r>
            <a:r>
              <a:rPr lang="ru-RU" sz="2800" dirty="0"/>
              <a:t>повседневной жизни, речь становится более яркой</a:t>
            </a:r>
            <a:r>
              <a:rPr lang="ru-RU" sz="2800" dirty="0" smtClean="0"/>
              <a:t>, </a:t>
            </a:r>
            <a:r>
              <a:rPr lang="ru-RU" sz="2800" dirty="0"/>
              <a:t>эмоциональной.</a:t>
            </a:r>
          </a:p>
        </p:txBody>
      </p:sp>
    </p:spTree>
    <p:extLst>
      <p:ext uri="{BB962C8B-B14F-4D97-AF65-F5344CB8AC3E}">
        <p14:creationId xmlns="" xmlns:p14="http://schemas.microsoft.com/office/powerpoint/2010/main" val="328111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26064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/>
              <a:t>Театр – это волшебный мир, в котором ребенок</a:t>
            </a:r>
          </a:p>
          <a:p>
            <a:pPr algn="r"/>
            <a:r>
              <a:rPr lang="ru-RU" i="1" dirty="0" smtClean="0"/>
              <a:t>радуется, а играя, познает окружающее…</a:t>
            </a:r>
          </a:p>
          <a:p>
            <a:pPr algn="r"/>
            <a:r>
              <a:rPr lang="ru-RU" i="1" dirty="0" smtClean="0"/>
              <a:t>					</a:t>
            </a:r>
            <a:r>
              <a:rPr lang="ru-RU" i="1" dirty="0" err="1" smtClean="0"/>
              <a:t>О.П.Радынова</a:t>
            </a:r>
            <a:r>
              <a:rPr lang="ru-RU" i="1" dirty="0" smtClean="0"/>
              <a:t> 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1217279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Актуальность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6176" y="2204864"/>
            <a:ext cx="7776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последние годы, к сожалению, увеличивается количество детей, имеющих нарушения речи.</a:t>
            </a:r>
          </a:p>
          <a:p>
            <a:r>
              <a:rPr lang="ru-RU" dirty="0" smtClean="0"/>
              <a:t>А ясная, правильная речь – это залог продуктивного общения,</a:t>
            </a:r>
          </a:p>
          <a:p>
            <a:r>
              <a:rPr lang="ru-RU" dirty="0" smtClean="0"/>
              <a:t> уверенности, успешности в жизни.</a:t>
            </a:r>
          </a:p>
          <a:p>
            <a:r>
              <a:rPr lang="ru-RU" dirty="0" smtClean="0"/>
              <a:t>Театрализованная деятельность является огромным стимулом для развития и совершенствования речи. Актер театра должен уметь четко произносить текст, выразительно передавать мысли автора (интонацию, логическое ударение, силу голоса, темп речи).</a:t>
            </a:r>
          </a:p>
          <a:p>
            <a:r>
              <a:rPr lang="ru-RU" dirty="0" smtClean="0"/>
              <a:t>Дети учатся владеть своим голосом, мимикой, жестами, а главное – четкой артикуляцией.</a:t>
            </a:r>
          </a:p>
          <a:p>
            <a:r>
              <a:rPr lang="ru-RU" dirty="0" smtClean="0"/>
              <a:t> Участие детей в театрализованных играх способствует развитию памяти и взаимодействию друг с другом.</a:t>
            </a:r>
          </a:p>
          <a:p>
            <a:r>
              <a:rPr lang="ru-RU" dirty="0" smtClean="0"/>
              <a:t>Поэтому возникла идея – создание системы педагогических </a:t>
            </a:r>
          </a:p>
          <a:p>
            <a:r>
              <a:rPr lang="ru-RU" dirty="0" smtClean="0"/>
              <a:t>мероприятий по развитию речи через театрализованную деятельность.</a:t>
            </a:r>
            <a:endParaRPr lang="ru-RU" dirty="0"/>
          </a:p>
        </p:txBody>
      </p:sp>
      <p:pic>
        <p:nvPicPr>
          <p:cNvPr id="8" name="Picture 3" descr="D:\фотографии\DSCN02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7" y="260648"/>
            <a:ext cx="2217879" cy="1687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328014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332656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Задачи речевого развития 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театрализованной деятельности: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4206" y="1210622"/>
            <a:ext cx="799288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1. Учить детей связно, последовательно излагать свои мысли.</a:t>
            </a:r>
          </a:p>
          <a:p>
            <a:r>
              <a:rPr lang="ru-RU" sz="2000" dirty="0" smtClean="0"/>
              <a:t>2. Формировать грамматический и лексический строй речи.</a:t>
            </a:r>
          </a:p>
          <a:p>
            <a:r>
              <a:rPr lang="ru-RU" sz="2000" dirty="0" smtClean="0"/>
              <a:t>3. Развивать навыки активной, разговорной речи, совершенствовать</a:t>
            </a:r>
          </a:p>
          <a:p>
            <a:r>
              <a:rPr lang="ru-RU" sz="2000" dirty="0" smtClean="0"/>
              <a:t>диалогическую и монологическую формы речи.</a:t>
            </a:r>
          </a:p>
          <a:p>
            <a:r>
              <a:rPr lang="ru-RU" sz="2000" dirty="0" smtClean="0"/>
              <a:t>4. Развивать выразительную, интонационную сторону речи.</a:t>
            </a:r>
          </a:p>
          <a:p>
            <a:r>
              <a:rPr lang="ru-RU" sz="2000" dirty="0" smtClean="0"/>
              <a:t>5. Пополнять и активизировать словарь  детей ( за счет слов, обозначающих </a:t>
            </a:r>
          </a:p>
          <a:p>
            <a:r>
              <a:rPr lang="ru-RU" sz="2000" dirty="0" smtClean="0"/>
              <a:t>название предметов, действий, признаков).</a:t>
            </a:r>
          </a:p>
          <a:p>
            <a:r>
              <a:rPr lang="ru-RU" sz="2000" dirty="0" smtClean="0"/>
              <a:t>6.  Совершенствовать художественно-речевые исполнительские навыки</a:t>
            </a:r>
          </a:p>
          <a:p>
            <a:r>
              <a:rPr lang="ru-RU" sz="2000" dirty="0" smtClean="0"/>
              <a:t>детей в разных видах театрализованной деятельности.</a:t>
            </a:r>
          </a:p>
          <a:p>
            <a:r>
              <a:rPr lang="ru-RU" sz="2000" dirty="0" smtClean="0"/>
              <a:t>7. Воспитывать культуру речевого общения, умение </a:t>
            </a:r>
          </a:p>
          <a:p>
            <a:r>
              <a:rPr lang="ru-RU" sz="2000" dirty="0" smtClean="0"/>
              <a:t> согласованно действовать в коллективе.</a:t>
            </a:r>
          </a:p>
          <a:p>
            <a:r>
              <a:rPr lang="ru-RU" sz="2000" dirty="0" smtClean="0"/>
              <a:t>8. Совершенствовать игровые навыки и творческую </a:t>
            </a:r>
          </a:p>
          <a:p>
            <a:r>
              <a:rPr lang="ru-RU" sz="2000" dirty="0" smtClean="0"/>
              <a:t>самостоятельность через театрализованные игры,</a:t>
            </a:r>
          </a:p>
          <a:p>
            <a:r>
              <a:rPr lang="ru-RU" sz="2000" dirty="0" smtClean="0"/>
              <a:t> развивающие творческие способности дошкольников.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86126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04664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Основные направления развития речи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театрализованной деятельности:</a:t>
            </a:r>
            <a:endParaRPr lang="ru-RU" sz="2800" dirty="0"/>
          </a:p>
        </p:txBody>
      </p:sp>
      <p:sp>
        <p:nvSpPr>
          <p:cNvPr id="5" name="Овал 4"/>
          <p:cNvSpPr/>
          <p:nvPr/>
        </p:nvSpPr>
        <p:spPr>
          <a:xfrm>
            <a:off x="467544" y="1988840"/>
            <a:ext cx="3456384" cy="18722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Развитие культуры речи</a:t>
            </a:r>
            <a:endParaRPr lang="ru-RU" sz="2000" b="1" dirty="0"/>
          </a:p>
        </p:txBody>
      </p:sp>
      <p:sp>
        <p:nvSpPr>
          <p:cNvPr id="6" name="Овал 5"/>
          <p:cNvSpPr/>
          <p:nvPr/>
        </p:nvSpPr>
        <p:spPr>
          <a:xfrm>
            <a:off x="4716016" y="1988840"/>
            <a:ext cx="3600400" cy="185050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Развитие общей и мелкой моторики</a:t>
            </a:r>
            <a:endParaRPr lang="ru-RU" sz="2000" b="1" dirty="0"/>
          </a:p>
        </p:txBody>
      </p:sp>
      <p:sp>
        <p:nvSpPr>
          <p:cNvPr id="7" name="Овал 6"/>
          <p:cNvSpPr/>
          <p:nvPr/>
        </p:nvSpPr>
        <p:spPr>
          <a:xfrm>
            <a:off x="2483768" y="4221088"/>
            <a:ext cx="4032448" cy="194421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Развитие сценического мастерства и  речевой деятельности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259206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577592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Содержание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еатрализованной деятельности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567521"/>
            <a:ext cx="78488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Артикуляционная гимнастика.</a:t>
            </a:r>
          </a:p>
          <a:p>
            <a:r>
              <a:rPr lang="ru-RU" sz="2400" dirty="0" err="1" smtClean="0"/>
              <a:t>Чистоговорки</a:t>
            </a:r>
            <a:r>
              <a:rPr lang="ru-RU" sz="2400" dirty="0" smtClean="0"/>
              <a:t> и скороговорки. Загадки.</a:t>
            </a:r>
          </a:p>
          <a:p>
            <a:r>
              <a:rPr lang="ru-RU" sz="2400" dirty="0" smtClean="0"/>
              <a:t>Упражнения на воображение. </a:t>
            </a:r>
          </a:p>
          <a:p>
            <a:r>
              <a:rPr lang="ru-RU" sz="2400" dirty="0" smtClean="0"/>
              <a:t>Упражнения на напряжение и расслабление мышц.</a:t>
            </a:r>
          </a:p>
          <a:p>
            <a:r>
              <a:rPr lang="ru-RU" sz="2400" dirty="0" smtClean="0"/>
              <a:t>Упражнения на имитацию движения.</a:t>
            </a:r>
          </a:p>
          <a:p>
            <a:r>
              <a:rPr lang="ru-RU" sz="2400" dirty="0" smtClean="0"/>
              <a:t>Упражнения на активизацию словарного запаса.</a:t>
            </a:r>
          </a:p>
          <a:p>
            <a:r>
              <a:rPr lang="ru-RU" sz="2400" dirty="0" smtClean="0"/>
              <a:t>Упражнения на формирование разговорной речи.</a:t>
            </a:r>
          </a:p>
          <a:p>
            <a:r>
              <a:rPr lang="ru-RU" sz="2400" dirty="0" smtClean="0"/>
              <a:t>Игры со словами и без слов.</a:t>
            </a:r>
          </a:p>
          <a:p>
            <a:r>
              <a:rPr lang="ru-RU" sz="2400" dirty="0" smtClean="0"/>
              <a:t>Хороводные игры. Подвижные игры с героями.</a:t>
            </a:r>
          </a:p>
          <a:p>
            <a:r>
              <a:rPr lang="ru-RU" sz="2400" dirty="0" smtClean="0"/>
              <a:t>Обыгрывание эпизодов. </a:t>
            </a:r>
          </a:p>
          <a:p>
            <a:r>
              <a:rPr lang="ru-RU" sz="2400" dirty="0" err="1" smtClean="0"/>
              <a:t>Инсценирование</a:t>
            </a:r>
            <a:r>
              <a:rPr lang="ru-RU" sz="2400" dirty="0" smtClean="0"/>
              <a:t> сказок, </a:t>
            </a:r>
            <a:r>
              <a:rPr lang="ru-RU" sz="2400" dirty="0" err="1" smtClean="0"/>
              <a:t>потешек</a:t>
            </a:r>
            <a:r>
              <a:rPr lang="ru-RU" sz="2400" dirty="0" smtClean="0"/>
              <a:t>, стихов.</a:t>
            </a:r>
          </a:p>
          <a:p>
            <a:r>
              <a:rPr lang="ru-RU" sz="2400" dirty="0" smtClean="0"/>
              <a:t>Показ театрализованных представлений.</a:t>
            </a:r>
          </a:p>
        </p:txBody>
      </p:sp>
    </p:spTree>
    <p:extLst>
      <p:ext uri="{BB962C8B-B14F-4D97-AF65-F5344CB8AC3E}">
        <p14:creationId xmlns="" xmlns:p14="http://schemas.microsoft.com/office/powerpoint/2010/main" val="22169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76672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етоды и приемы,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используемые в работе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05" y="1769555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/>
              <a:t>Чтение художественных произведений, сказок, стихов.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Беседы с детьми.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Обыгрывание этюдов, театрализованных игр; инсценировки, драматизации.</a:t>
            </a:r>
          </a:p>
          <a:p>
            <a:pPr marL="457200" indent="-457200">
              <a:buAutoNum type="arabicPeriod" startAt="4"/>
            </a:pPr>
            <a:r>
              <a:rPr lang="ru-RU" sz="2400" dirty="0" smtClean="0"/>
              <a:t>Рассматривание иллюстраций.</a:t>
            </a:r>
          </a:p>
          <a:p>
            <a:r>
              <a:rPr lang="ru-RU" sz="2400" dirty="0" smtClean="0"/>
              <a:t>5.  Моделирование.</a:t>
            </a:r>
          </a:p>
          <a:p>
            <a:r>
              <a:rPr lang="ru-RU" sz="2400" dirty="0" smtClean="0"/>
              <a:t>6.  Показ кукольных спектаклей.</a:t>
            </a:r>
          </a:p>
          <a:p>
            <a:r>
              <a:rPr lang="ru-RU" sz="2400" dirty="0" smtClean="0"/>
              <a:t>7.  Упражнения по формированию</a:t>
            </a:r>
          </a:p>
          <a:p>
            <a:r>
              <a:rPr lang="ru-RU" sz="2400" dirty="0" smtClean="0"/>
              <a:t>       выразительности исполнения</a:t>
            </a:r>
          </a:p>
          <a:p>
            <a:r>
              <a:rPr lang="ru-RU" sz="2400" dirty="0" smtClean="0"/>
              <a:t>      (вербальной и невербальной</a:t>
            </a:r>
          </a:p>
          <a:p>
            <a:r>
              <a:rPr lang="ru-RU" sz="2400" dirty="0" smtClean="0"/>
              <a:t>       речи).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500438"/>
            <a:ext cx="400052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7215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2557" y="158032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</a:t>
            </a: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еатрализованные игры, используемые в работе: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1400" y="877492"/>
            <a:ext cx="3168352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Игры-драматизации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21796" y="835655"/>
            <a:ext cx="3312368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Режиссерские игры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576" y="178114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игры-имитации образов животных, </a:t>
            </a:r>
          </a:p>
          <a:p>
            <a:r>
              <a:rPr lang="ru-RU" dirty="0" smtClean="0"/>
              <a:t>     людей, литературных персонажей;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ролевые диалоги на основе текста;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инсценировки произведений;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постановки спектаклей;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игры-импровизации с разыгрыванием сюжета без предварительной подготовки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01596" y="1781147"/>
            <a:ext cx="43424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настольный театр (конусный </a:t>
            </a:r>
          </a:p>
          <a:p>
            <a:r>
              <a:rPr lang="ru-RU" dirty="0"/>
              <a:t> </a:t>
            </a:r>
            <a:r>
              <a:rPr lang="ru-RU" dirty="0" smtClean="0"/>
              <a:t>   театр, театр на прищепках, </a:t>
            </a:r>
          </a:p>
          <a:p>
            <a:r>
              <a:rPr lang="ru-RU" dirty="0"/>
              <a:t> </a:t>
            </a:r>
            <a:r>
              <a:rPr lang="ru-RU" dirty="0" smtClean="0"/>
              <a:t>   театр резиновой игрушки)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театр на магнитной доске;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театр кукол Би-ба-</a:t>
            </a:r>
            <a:r>
              <a:rPr lang="ru-RU" dirty="0" err="1" smtClean="0"/>
              <a:t>бо</a:t>
            </a:r>
            <a:r>
              <a:rPr lang="ru-RU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пальчиковый театр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786190"/>
            <a:ext cx="422897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071942"/>
            <a:ext cx="383874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8025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71414"/>
            <a:ext cx="7632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Инсценировки русских народных </a:t>
            </a:r>
            <a:r>
              <a:rPr lang="ru-RU" sz="2800" b="1" dirty="0" smtClean="0"/>
              <a:t>сказок</a:t>
            </a:r>
            <a:endParaRPr lang="ru-RU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286124"/>
            <a:ext cx="4563901" cy="256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857232"/>
            <a:ext cx="2143192" cy="381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071538" y="1500174"/>
            <a:ext cx="36433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КОЛОБОК</a:t>
            </a:r>
            <a:r>
              <a:rPr lang="ru-RU" b="1" dirty="0" smtClean="0"/>
              <a:t> </a:t>
            </a:r>
          </a:p>
          <a:p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571472" y="1285860"/>
            <a:ext cx="3214710" cy="10715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https://sun9-7.userapi.com/impf/Vy3T_A1FeulGiLrFyuWk7WNo-Dl1T2QhyvgXpw/q8FzFwvhUDE.jpg?size=900x1600&amp;quality=96&amp;sign=6cba21efd08b7424a34c537958717af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643050"/>
            <a:ext cx="2384183" cy="4238548"/>
          </a:xfrm>
          <a:prstGeom prst="rect">
            <a:avLst/>
          </a:prstGeom>
          <a:noFill/>
        </p:spPr>
      </p:pic>
      <p:sp>
        <p:nvSpPr>
          <p:cNvPr id="13" name="Солнце 12"/>
          <p:cNvSpPr/>
          <p:nvPr/>
        </p:nvSpPr>
        <p:spPr>
          <a:xfrm>
            <a:off x="8072462" y="1071546"/>
            <a:ext cx="928694" cy="642942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лнце 14"/>
          <p:cNvSpPr/>
          <p:nvPr/>
        </p:nvSpPr>
        <p:spPr>
          <a:xfrm>
            <a:off x="5000628" y="4714884"/>
            <a:ext cx="857256" cy="642942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олнце 19"/>
          <p:cNvSpPr/>
          <p:nvPr/>
        </p:nvSpPr>
        <p:spPr>
          <a:xfrm>
            <a:off x="0" y="2285992"/>
            <a:ext cx="1071570" cy="928694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олнце 20"/>
          <p:cNvSpPr/>
          <p:nvPr/>
        </p:nvSpPr>
        <p:spPr>
          <a:xfrm>
            <a:off x="1071538" y="2786058"/>
            <a:ext cx="571504" cy="428628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олнце 21"/>
          <p:cNvSpPr/>
          <p:nvPr/>
        </p:nvSpPr>
        <p:spPr>
          <a:xfrm>
            <a:off x="285720" y="642918"/>
            <a:ext cx="642942" cy="428628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418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868" y="285729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РЕПКА</a:t>
            </a:r>
          </a:p>
        </p:txBody>
      </p:sp>
      <p:pic>
        <p:nvPicPr>
          <p:cNvPr id="29698" name="Picture 2" descr="https://sun9-60.userapi.com/impf/0uNEMf5qvfFX-HoZwJmnmQUrUwWNUlhwfI-Rew/XQ1CNmUKKv4.jpg?size=1600x900&amp;quality=96&amp;sign=eb140f71dc77dc022876245eaac6f8bc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3786190"/>
            <a:ext cx="4953032" cy="2786081"/>
          </a:xfrm>
          <a:prstGeom prst="rect">
            <a:avLst/>
          </a:prstGeom>
          <a:noFill/>
        </p:spPr>
      </p:pic>
      <p:pic>
        <p:nvPicPr>
          <p:cNvPr id="29702" name="Picture 6" descr="https://sun9-77.userapi.com/impf/i52seBQDVipYQOwDQqODtUERTftmj5df1o0JzA/RgHg6LRy8UY.jpg?size=900x1034&amp;quality=96&amp;sign=c7e1c806a345dff5e4381adac9d6ed7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6"/>
            <a:ext cx="3100653" cy="3562306"/>
          </a:xfrm>
          <a:prstGeom prst="rect">
            <a:avLst/>
          </a:prstGeom>
          <a:noFill/>
        </p:spPr>
      </p:pic>
      <p:pic>
        <p:nvPicPr>
          <p:cNvPr id="29704" name="Picture 8" descr="https://sun9-81.userapi.com/impf/bN6QIOlO_0P6SfUz5jnutU911i8K2O5pI7gysg/9J1Qc6PhgVk.jpg?size=1600x900&amp;quality=96&amp;sign=05222604ce990a67af34c68004690cc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142984"/>
            <a:ext cx="4572032" cy="2571768"/>
          </a:xfrm>
          <a:prstGeom prst="rect">
            <a:avLst/>
          </a:prstGeom>
          <a:noFill/>
        </p:spPr>
      </p:pic>
      <p:sp>
        <p:nvSpPr>
          <p:cNvPr id="10" name="Овал 9"/>
          <p:cNvSpPr/>
          <p:nvPr/>
        </p:nvSpPr>
        <p:spPr>
          <a:xfrm>
            <a:off x="3357554" y="214290"/>
            <a:ext cx="1928826" cy="6429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олнце 10"/>
          <p:cNvSpPr/>
          <p:nvPr/>
        </p:nvSpPr>
        <p:spPr>
          <a:xfrm>
            <a:off x="7858148" y="285728"/>
            <a:ext cx="785818" cy="785818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олнце 11"/>
          <p:cNvSpPr/>
          <p:nvPr/>
        </p:nvSpPr>
        <p:spPr>
          <a:xfrm>
            <a:off x="2643174" y="4714884"/>
            <a:ext cx="785818" cy="714380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олнце 12"/>
          <p:cNvSpPr/>
          <p:nvPr/>
        </p:nvSpPr>
        <p:spPr>
          <a:xfrm>
            <a:off x="0" y="5286388"/>
            <a:ext cx="1000132" cy="785818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олнце 13"/>
          <p:cNvSpPr/>
          <p:nvPr/>
        </p:nvSpPr>
        <p:spPr>
          <a:xfrm>
            <a:off x="1000100" y="4786322"/>
            <a:ext cx="1428760" cy="107157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лнце 14"/>
          <p:cNvSpPr/>
          <p:nvPr/>
        </p:nvSpPr>
        <p:spPr>
          <a:xfrm>
            <a:off x="214282" y="142852"/>
            <a:ext cx="428628" cy="428628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олнце 15"/>
          <p:cNvSpPr/>
          <p:nvPr/>
        </p:nvSpPr>
        <p:spPr>
          <a:xfrm>
            <a:off x="1500166" y="142852"/>
            <a:ext cx="428628" cy="428628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олнце 16"/>
          <p:cNvSpPr/>
          <p:nvPr/>
        </p:nvSpPr>
        <p:spPr>
          <a:xfrm rot="1540307">
            <a:off x="853949" y="444329"/>
            <a:ext cx="500066" cy="428628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343</TotalTime>
  <Words>760</Words>
  <Application>Microsoft Office PowerPoint</Application>
  <PresentationFormat>Экран (4:3)</PresentationFormat>
  <Paragraphs>129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Алексей</cp:lastModifiedBy>
  <cp:revision>35</cp:revision>
  <dcterms:created xsi:type="dcterms:W3CDTF">2017-06-06T05:21:44Z</dcterms:created>
  <dcterms:modified xsi:type="dcterms:W3CDTF">2022-03-20T18:52:59Z</dcterms:modified>
</cp:coreProperties>
</file>