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8" r:id="rId4"/>
    <p:sldId id="293" r:id="rId5"/>
    <p:sldId id="292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9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  <a:srgbClr val="8A1471"/>
    <a:srgbClr val="005828"/>
    <a:srgbClr val="EBFFFE"/>
    <a:srgbClr val="843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7" name="Группа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9" name="Группа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t>16.11.2016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t>16.11.2016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4" name="Полилиния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5" name="Полилиния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" name="Полилиния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1" name="Полилиния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2" name="Полилиния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03329" y="548640"/>
            <a:ext cx="7356854" cy="3699877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49486" y="927317"/>
            <a:ext cx="64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«Игровая технология </a:t>
            </a:r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</a:p>
          <a:p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инновационная технология в дошкольном образовании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120640" y="2468879"/>
            <a:ext cx="1854926" cy="1698171"/>
          </a:xfrm>
          <a:prstGeom prst="ellipse">
            <a:avLst/>
          </a:prstGeom>
          <a:solidFill>
            <a:srgbClr val="FFFF00"/>
          </a:solidFill>
          <a:ln w="28575">
            <a:solidFill>
              <a:srgbClr val="EBFF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805787" y="4167050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6031151">
            <a:off x="7035002" y="3010986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987577">
            <a:off x="5789407" y="1867682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5400000">
            <a:off x="4565044" y="2996207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62994" y="313509"/>
            <a:ext cx="3232829" cy="1541414"/>
          </a:xfrm>
          <a:prstGeom prst="ellipse">
            <a:avLst/>
          </a:prstGeom>
          <a:solidFill>
            <a:srgbClr val="00B0F0"/>
          </a:solidFill>
          <a:ln>
            <a:solidFill>
              <a:srgbClr val="EBFF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Творческая (сюжетно-ролевая, театрализованная, конструирующая)</a:t>
            </a:r>
          </a:p>
        </p:txBody>
      </p:sp>
      <p:sp>
        <p:nvSpPr>
          <p:cNvPr id="10" name="Овал 9"/>
          <p:cNvSpPr/>
          <p:nvPr/>
        </p:nvSpPr>
        <p:spPr>
          <a:xfrm>
            <a:off x="7627952" y="2233749"/>
            <a:ext cx="3475477" cy="1745644"/>
          </a:xfrm>
          <a:prstGeom prst="ellipse">
            <a:avLst/>
          </a:prstGeom>
          <a:solidFill>
            <a:srgbClr val="92D050"/>
          </a:solidFill>
          <a:ln w="28575">
            <a:solidFill>
              <a:srgbClr val="EBFF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(игра с предметом,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настольнопечатная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словесная)</a:t>
            </a:r>
          </a:p>
        </p:txBody>
      </p:sp>
      <p:sp>
        <p:nvSpPr>
          <p:cNvPr id="11" name="Овал 10"/>
          <p:cNvSpPr/>
          <p:nvPr/>
        </p:nvSpPr>
        <p:spPr>
          <a:xfrm>
            <a:off x="4523191" y="4781004"/>
            <a:ext cx="3327586" cy="1541414"/>
          </a:xfrm>
          <a:prstGeom prst="ellipse">
            <a:avLst/>
          </a:prstGeom>
          <a:ln>
            <a:solidFill>
              <a:srgbClr val="EBFF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Подвижная (сюжетная, несюжетная)</a:t>
            </a:r>
          </a:p>
        </p:txBody>
      </p:sp>
      <p:sp>
        <p:nvSpPr>
          <p:cNvPr id="12" name="Овал 11"/>
          <p:cNvSpPr/>
          <p:nvPr/>
        </p:nvSpPr>
        <p:spPr>
          <a:xfrm>
            <a:off x="496390" y="1854923"/>
            <a:ext cx="3987676" cy="2290454"/>
          </a:xfrm>
          <a:prstGeom prst="ellipse">
            <a:avLst/>
          </a:prstGeom>
          <a:solidFill>
            <a:srgbClr val="00B050"/>
          </a:solidFill>
          <a:ln>
            <a:solidFill>
              <a:srgbClr val="EBFF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Народная (индивидуальная, коллективная, бытовая,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сезоннообрядовая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игразабава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играаттракцион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460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572" y="404948"/>
            <a:ext cx="9331016" cy="1416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использовании игровых технологий в воспитательно - образовательном процессе в ДОУ необходимо соблюдать следующие условия: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571" y="1972490"/>
            <a:ext cx="11521440" cy="476794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соответствие целям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воспитательно-образовательного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процесса; </a:t>
            </a: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для детей данного возраста</a:t>
            </a:r>
            <a:r>
              <a:rPr lang="ru-RU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отсутствие принуждения любой формы при вовлечении детей в игру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игровые технологии должны быть направлены на развитие восприятия, внимания, памяти, наглядно-образного, логического, образного мышления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30449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407" y="587829"/>
            <a:ext cx="102804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игровые технологии в образовательном процессе, взрослому необходимо обладать </a:t>
            </a:r>
            <a:r>
              <a:rPr lang="ru-RU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эмпатией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доброжелательностью, уметь осуществлять эмоциональную поддержку. Только в этом случае игра будет полезна для развития ребенка и создания положительной атмосферы сотрудничества с взрослым. Сначала они используются как отдельные игровые моменты. Игровые моменты очень важны в педагогическом процессе, особенно в период адаптации детей в детском учреждении. Начиная с двух - трех лет их основная задача - это формирование эмоционального контакта, доверия детей к воспитателю, умения видеть в воспитателе доброго, всегда готового прийти на помощь человека . Первые игровые ситуации должны быть фронтальными, чтобы ни один ребенок не чувствовал себя обделенным вниманием. </a:t>
            </a:r>
          </a:p>
        </p:txBody>
      </p:sp>
    </p:spTree>
    <p:extLst>
      <p:ext uri="{BB962C8B-B14F-4D97-AF65-F5344CB8AC3E}">
        <p14:creationId xmlns:p14="http://schemas.microsoft.com/office/powerpoint/2010/main" val="356541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2080" y="446203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Хороводные игры – верные помощники в организации детей. Они сплачивают, сближают, воспитывают чувство коллективизма.          «Мишки», «Заинька, походи»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20490" y="238519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 технологии, направленные на развитие восприятия. Это такие игры как:  «Что катится?», «Воздушные шары», «Подбери чашки к </a:t>
            </a:r>
            <a:r>
              <a:rPr lang="ru-RU" sz="2400" b="1" i="1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блюдцам»</a:t>
            </a:r>
            <a:endParaRPr lang="ru-RU" sz="2400" b="1" i="1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9789" y="4324187"/>
            <a:ext cx="6840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8A14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 технологии, направленные на развитие внимания. Это такие игры как: «Найди такой же», «Разрезные картинки»</a:t>
            </a:r>
          </a:p>
        </p:txBody>
      </p:sp>
    </p:spTree>
    <p:extLst>
      <p:ext uri="{BB962C8B-B14F-4D97-AF65-F5344CB8AC3E}">
        <p14:creationId xmlns:p14="http://schemas.microsoft.com/office/powerpoint/2010/main" val="388609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4662" y="522514"/>
            <a:ext cx="97187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какие бы игры не играли наши воспитанники,  нужно быть  не рядом, а вместе с ними. Уважать личность каждого </a:t>
            </a:r>
            <a:r>
              <a:rPr lang="ru-RU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ребѐнка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учитывать индивидуальные особенности .  Только такое партнерство и сотрудничество воспитателя с детьми в игре создает зону ближайшего развития самостоятельной игры детей. Таким образом сам </a:t>
            </a:r>
            <a:r>
              <a:rPr lang="ru-RU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ребѐнок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становится активным и полноценным участником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62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5290" y="1091476"/>
            <a:ext cx="8908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ребёнка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страсть к игре, и надо еѐ удовлетворять. Надо не только дать ему время поиграть, но надо пропитать этой игрой всю его жизнь. Вся его жизнь – это игра» 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С. Макаренко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39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3" y="828876"/>
            <a:ext cx="7239725" cy="350754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творческих успехов!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28572" y="182880"/>
            <a:ext cx="9129158" cy="112945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ТЕХНОЛОГИИ НА ОСНОВЕ АКТИВИЗАЦИИ ДЕЯТЕЛЬНОСТИ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</a:t>
            </a:r>
          </a:p>
          <a:p>
            <a:pPr marL="45720" indent="0"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проблемного обучения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Коммуникативные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3357154"/>
            <a:ext cx="9145587" cy="1062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4926" y="234731"/>
            <a:ext cx="9144000" cy="70579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 технологии</a:t>
            </a:r>
          </a:p>
          <a:p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9531" y="1446565"/>
            <a:ext cx="100714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/>
              <a:t>Как самостоятельная технология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/>
              <a:t>Как элемент более обширной технологии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/>
              <a:t>В качестве занятия или его части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/>
              <a:t>Как технология культурно-досуговой </a:t>
            </a:r>
            <a:r>
              <a:rPr lang="ru-RU" sz="3600" b="1" dirty="0" smtClean="0"/>
              <a:t>деятельности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28355" y="1018904"/>
            <a:ext cx="92354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«Игра порождает радость, свободу, довольство, покой в себе и около себя, мир с миром»</a:t>
            </a:r>
          </a:p>
          <a:p>
            <a:pPr algn="r"/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Фридрих </a:t>
            </a:r>
            <a:r>
              <a:rPr lang="ru-RU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Фребель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343" y="257800"/>
            <a:ext cx="10058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 технологии —являются фундаментом всего дошкольного образования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свете ФГОС личность ребенка выводится на первый план и все дошкольное детство должно быть посвящено игре.</a:t>
            </a:r>
          </a:p>
          <a:p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имеют множество познавательных, обучающих функций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игровых упражнений можно выделить те, которые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 помогают выделять характерные признаки предметов: то есть учат сравнивать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 помогают обобщать предметы по определенным признакам</a:t>
            </a:r>
            <a:r>
              <a:rPr lang="ru-RU" sz="2400" b="1" i="1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 учат ребенка отделять вымысел от реального; 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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воспитывают общение в коллективе, развивают быстроту реакции, смекалку и другое.</a:t>
            </a:r>
          </a:p>
        </p:txBody>
      </p:sp>
    </p:spTree>
    <p:extLst>
      <p:ext uri="{BB962C8B-B14F-4D97-AF65-F5344CB8AC3E}">
        <p14:creationId xmlns:p14="http://schemas.microsoft.com/office/powerpoint/2010/main" val="149976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9086" y="409509"/>
            <a:ext cx="105809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игровой технологии-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менять ребёнка и не переделывать его, не учить его каким-то специальным поведенческим навыкам , а дать возможность «прожить» в игре волнующие его ситуации при полном внимании и сопереживании взрослого.</a:t>
            </a:r>
          </a:p>
          <a:p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ориентации игровых технологий: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400" b="1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дидактических (расширение кругозора, познавательная деятельность, формирование определенных умений и навыков, необходимых в практической деятельности, развитие трудовых навыков);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8434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b="1" dirty="0">
                <a:solidFill>
                  <a:srgbClr val="8434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развивающих (развитие внимания, памяти, речи, мышления, воображения, фантазий); </a:t>
            </a:r>
            <a:endParaRPr lang="ru-RU" sz="2400" b="1" dirty="0" smtClean="0">
              <a:solidFill>
                <a:srgbClr val="8434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8434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самостоятельности, воли, формирование нравственных, эстетических и мировоззренческих позиций, воспитание сотрудничества, коллективизма,  общительности); </a:t>
            </a:r>
            <a:endParaRPr lang="ru-RU" sz="24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8A14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b="1" dirty="0">
                <a:solidFill>
                  <a:srgbClr val="8A14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социализирующих ( приобщение к нормам и ценностям общества; адаптация к условиям среды, обучение общению  и др.)</a:t>
            </a:r>
            <a:endParaRPr lang="ru-RU" sz="2400" b="1" dirty="0">
              <a:solidFill>
                <a:srgbClr val="8A14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63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744" y="300446"/>
            <a:ext cx="8985684" cy="176348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игровых приемов и ситуаций в образовательном процессе происходит по следующим основным направлениям: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891" y="1554481"/>
            <a:ext cx="10998925" cy="495082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дидактическая цель ставится перед детьми в форме игровой задачи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деятельность подчиняется правилам игры; </a:t>
            </a:r>
            <a:endParaRPr lang="ru-RU" sz="2800" b="1" i="1" dirty="0" smtClean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материал используется в качестве еѐ средства; </a:t>
            </a:r>
            <a:endParaRPr lang="ru-RU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 smtClean="0">
                <a:solidFill>
                  <a:srgbClr val="8A14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800" b="1" i="1" dirty="0">
                <a:solidFill>
                  <a:srgbClr val="8A14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деятельность вводится элемент соревнования, который переводит дидактическую задачу в игровую</a:t>
            </a:r>
            <a:r>
              <a:rPr lang="ru-RU" sz="2800" b="1" i="1" dirty="0" smtClean="0">
                <a:solidFill>
                  <a:srgbClr val="8A14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i="1" dirty="0" smtClean="0">
                <a:solidFill>
                  <a:srgbClr val="8434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>
                <a:solidFill>
                  <a:srgbClr val="8434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успешное выполнение дидактического задания связывается с игровым результатом.</a:t>
            </a:r>
          </a:p>
        </p:txBody>
      </p:sp>
    </p:spTree>
    <p:extLst>
      <p:ext uri="{BB962C8B-B14F-4D97-AF65-F5344CB8AC3E}">
        <p14:creationId xmlns:p14="http://schemas.microsoft.com/office/powerpoint/2010/main" val="28559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450" y="0"/>
            <a:ext cx="9287691" cy="152835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игры:</a:t>
            </a:r>
            <a:b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645" y="1267097"/>
            <a:ext cx="11077303" cy="499001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развлекательная (это основная функция  - развлечь, доставить удовольствие, воодушевить, пробудить интерес);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коммуникативная: освоение диалектики общения;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самореализация в игре как полигоне человеческой практики;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игротерапевтическая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преодоление различных трудностей, возникающих в других видах жизнедеятельности;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диагностическая: выявление отклонений от нормативного поведения, самопознание в процессе игры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функция коррекции: внесение позитивных изменений в структуру личностных показателей;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межнациональная коммуникация: усвоение единых для всех людей социально-культурных ценностей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• функция социализации: включение в систему общественных отношений, усвоение норм человеческого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412060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Игровая технология строится как целостное образование . В нее включаются последовательно: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и упражнения, формирующие умение выделять основные, характерные признаки предметов, сравнивать, сопоставлять их.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игр на обобщение предметов по определенным признакам.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игр, воспитывающих умение владеть собой, быстроту реакции на слово, фонематический слух, смекалку и др.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игр, в процессе которых у дошкольников развивается умение отличать реальные явления от нереальных.</a:t>
            </a:r>
          </a:p>
        </p:txBody>
      </p:sp>
    </p:spTree>
    <p:extLst>
      <p:ext uri="{BB962C8B-B14F-4D97-AF65-F5344CB8AC3E}">
        <p14:creationId xmlns:p14="http://schemas.microsoft.com/office/powerpoint/2010/main" val="210613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забавными осенними иллюстрациями (широкоэкранный формат)</Template>
  <TotalTime>0</TotalTime>
  <Words>884</Words>
  <Application>Microsoft Office PowerPoint</Application>
  <PresentationFormat>Широкоэкранный</PresentationFormat>
  <Paragraphs>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Cambria</vt:lpstr>
      <vt:lpstr>Times New Roman</vt:lpstr>
      <vt:lpstr>Back to School 16x9</vt:lpstr>
      <vt:lpstr> </vt:lpstr>
      <vt:lpstr>ПЕДАГОГИЧЕСКИЕ ТЕХНОЛОГИИ НА ОСНОВЕ АКТИВИЗАЦИИ ДЕЯТЕЛЬНОСТИ    </vt:lpstr>
      <vt:lpstr>        </vt:lpstr>
      <vt:lpstr>Презентация PowerPoint</vt:lpstr>
      <vt:lpstr>Презентация PowerPoint</vt:lpstr>
      <vt:lpstr>Презентация PowerPoint</vt:lpstr>
      <vt:lpstr>   Реализация игровых приемов и ситуаций в образовательном процессе происходит по следующим основным направлениям: </vt:lpstr>
      <vt:lpstr>  Функции игры: </vt:lpstr>
      <vt:lpstr>Игровая технология строится как целостное образование . В нее включаются последовательно: </vt:lpstr>
      <vt:lpstr>Презентация PowerPoint</vt:lpstr>
      <vt:lpstr>    При использовании игровых технологий в воспитательно - образовательном процессе в ДОУ необходимо соблюдать следующие условия: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Желаю творческих успехов!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2016-11-16T14:23:28Z</dcterms:created>
  <dcterms:modified xsi:type="dcterms:W3CDTF">2016-11-16T15:52:58Z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