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78" r:id="rId9"/>
    <p:sldId id="277" r:id="rId10"/>
    <p:sldId id="280" r:id="rId11"/>
    <p:sldId id="271" r:id="rId12"/>
    <p:sldId id="279" r:id="rId13"/>
    <p:sldId id="272" r:id="rId14"/>
    <p:sldId id="274" r:id="rId15"/>
    <p:sldId id="276" r:id="rId16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3A5EE2F8-EA07-4B67-8C1A-4EEA6081866E}"/>
    <pc:docChg chg="modSld">
      <pc:chgData name="" userId="" providerId="" clId="Web-{3A5EE2F8-EA07-4B67-8C1A-4EEA6081866E}" dt="2018-02-08T17:55:21.935" v="20"/>
      <pc:docMkLst>
        <pc:docMk/>
      </pc:docMkLst>
      <pc:sldChg chg="modSp">
        <pc:chgData name="" userId="" providerId="" clId="Web-{3A5EE2F8-EA07-4B67-8C1A-4EEA6081866E}" dt="2018-02-08T17:55:21.919" v="19"/>
        <pc:sldMkLst>
          <pc:docMk/>
          <pc:sldMk cId="4113410267" sldId="256"/>
        </pc:sldMkLst>
        <pc:spChg chg="mod">
          <ac:chgData name="" userId="" providerId="" clId="Web-{3A5EE2F8-EA07-4B67-8C1A-4EEA6081866E}" dt="2018-02-08T17:55:21.919" v="19"/>
          <ac:spMkLst>
            <pc:docMk/>
            <pc:sldMk cId="4113410267" sldId="256"/>
            <ac:spMk id="5" creationId="{00000000-0000-0000-0000-000000000000}"/>
          </ac:spMkLst>
        </pc:spChg>
        <pc:spChg chg="mod">
          <ac:chgData name="" userId="" providerId="" clId="Web-{3A5EE2F8-EA07-4B67-8C1A-4EEA6081866E}" dt="2018-02-08T17:54:44.730" v="8"/>
          <ac:spMkLst>
            <pc:docMk/>
            <pc:sldMk cId="4113410267" sldId="256"/>
            <ac:spMk id="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10FA0-8CE3-44E9-8217-DE9624880913}" type="datetimeFigureOut">
              <a:rPr lang="ru-RU" smtClean="0"/>
              <a:t>27.10.2020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16241-9F94-4B0B-89C5-32397D55D13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984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A4E97-D81C-4BBB-8001-00F8CB397432}" type="datetimeFigureOut">
              <a:rPr lang="ru-RU" smtClean="0"/>
              <a:t>27.10.2020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69CF6-81F5-43F9-9E9B-5A66A9931F1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540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69CF6-81F5-43F9-9E9B-5A66A9931F1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804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69CF6-81F5-43F9-9E9B-5A66A9931F12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2659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69CF6-81F5-43F9-9E9B-5A66A9931F12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855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69CF6-81F5-43F9-9E9B-5A66A9931F12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705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69CF6-81F5-43F9-9E9B-5A66A9931F12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767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69CF6-81F5-43F9-9E9B-5A66A9931F12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933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69CF6-81F5-43F9-9E9B-5A66A9931F12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3061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69CF6-81F5-43F9-9E9B-5A66A9931F12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1542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69CF6-81F5-43F9-9E9B-5A66A9931F12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181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69CF6-81F5-43F9-9E9B-5A66A9931F12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4678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69CF6-81F5-43F9-9E9B-5A66A9931F12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182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69CF6-81F5-43F9-9E9B-5A66A9931F12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6752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69CF6-81F5-43F9-9E9B-5A66A9931F12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819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69CF6-81F5-43F9-9E9B-5A66A9931F12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8705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69CF6-81F5-43F9-9E9B-5A66A9931F12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2659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.jp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3088" y="-515947"/>
            <a:ext cx="10080000" cy="7560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95300" y="260648"/>
            <a:ext cx="8482647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dirty="0" smtClean="0">
                <a:solidFill>
                  <a:srgbClr val="000000"/>
                </a:solidFill>
                <a:latin typeface="Franklin Gothic Medium" panose="020B0603020102020204" pitchFamily="34" charset="0"/>
              </a:rPr>
              <a:t>Муниципальное дошкольное образовательное учреждение </a:t>
            </a:r>
            <a:r>
              <a:rPr lang="ru-RU" sz="26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"Детский сад </a:t>
            </a:r>
            <a:r>
              <a:rPr lang="ru-RU" sz="2600" dirty="0" smtClean="0">
                <a:solidFill>
                  <a:srgbClr val="000000"/>
                </a:solidFill>
                <a:latin typeface="Franklin Gothic Medium" panose="020B0603020102020204" pitchFamily="34" charset="0"/>
              </a:rPr>
              <a:t>«АБВГДейка»</a:t>
            </a:r>
          </a:p>
          <a:p>
            <a:endParaRPr lang="ru-RU" sz="2600" dirty="0">
              <a:solidFill>
                <a:srgbClr val="C00000"/>
              </a:solidFill>
              <a:latin typeface="Franklin Gothic Medium" panose="020B0603020102020204" pitchFamily="34" charset="0"/>
            </a:endParaRPr>
          </a:p>
          <a:p>
            <a:r>
              <a:rPr lang="ru-RU" sz="4300" b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«Адаптация </a:t>
            </a:r>
            <a:r>
              <a:rPr lang="ru-RU" sz="4300" b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ребенка к условиям детского сада через </a:t>
            </a:r>
            <a:r>
              <a:rPr lang="ru-RU" sz="4300" b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познавательно </a:t>
            </a:r>
            <a:r>
              <a:rPr lang="ru-RU" sz="4300" b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– </a:t>
            </a:r>
            <a:r>
              <a:rPr lang="ru-RU" sz="4300" b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исследовательскую деятельность»</a:t>
            </a:r>
          </a:p>
          <a:p>
            <a:r>
              <a:rPr lang="ru-RU" sz="3100" dirty="0" smtClean="0">
                <a:latin typeface="Franklin Gothic Medium" panose="020B0603020102020204" pitchFamily="34" charset="0"/>
              </a:rPr>
              <a:t>Вторая группа раннего возраста </a:t>
            </a:r>
            <a:endParaRPr lang="ru-RU" sz="3100" dirty="0">
              <a:latin typeface="Franklin Gothic Medium" panose="020B0603020102020204" pitchFamily="34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162050" y="5157192"/>
            <a:ext cx="816247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Franklin Gothic Medium"/>
              </a:rPr>
              <a:t>Подготовили воспитатели:</a:t>
            </a:r>
          </a:p>
          <a:p>
            <a:pPr algn="r" eaLnBrk="1" hangingPunct="1"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Franklin Gothic Medium"/>
              </a:rPr>
              <a:t> Калимуллина Н. С.</a:t>
            </a:r>
          </a:p>
          <a:p>
            <a:pPr algn="r" eaLnBrk="1" hangingPunct="1"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Franklin Gothic Medium"/>
              </a:rPr>
              <a:t> Калинина Н.В.</a:t>
            </a:r>
            <a:endParaRPr lang="ru-RU" altLang="ru-RU" sz="2000" dirty="0">
              <a:solidFill>
                <a:srgbClr val="000000"/>
              </a:solidFill>
              <a:latin typeface="Franklin Gothic Medium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3021022"/>
            <a:ext cx="4284762" cy="298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10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9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622" y="404664"/>
            <a:ext cx="8361522" cy="1512168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5622" y="562768"/>
            <a:ext cx="8198523" cy="206210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  Волшебный </a:t>
            </a:r>
            <a:r>
              <a:rPr lang="ru-RU" sz="3600" b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песок</a:t>
            </a:r>
          </a:p>
          <a:p>
            <a:pPr algn="ctr"/>
            <a:endParaRPr lang="ru-RU" sz="2800" dirty="0" smtClean="0">
              <a:latin typeface="Franklin Gothic Medium" panose="020B0603020102020204" pitchFamily="34" charset="0"/>
            </a:endParaRPr>
          </a:p>
          <a:p>
            <a:pPr algn="ctr"/>
            <a:r>
              <a:rPr lang="ru-RU" sz="2800" dirty="0" smtClean="0">
                <a:latin typeface="Franklin Gothic Medium" panose="020B0603020102020204" pitchFamily="34" charset="0"/>
              </a:rPr>
              <a:t>Игра </a:t>
            </a:r>
            <a:r>
              <a:rPr lang="ru-RU" sz="2800" dirty="0" smtClean="0">
                <a:latin typeface="Franklin Gothic Medium" panose="020B0603020102020204" pitchFamily="34" charset="0"/>
              </a:rPr>
              <a:t>- секретик «Что спрятано в песке?»</a:t>
            </a:r>
          </a:p>
          <a:p>
            <a:pPr algn="ctr"/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90" y="2348880"/>
            <a:ext cx="4826463" cy="32850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063" y="2348880"/>
            <a:ext cx="2708081" cy="328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64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452216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Эксперименты </a:t>
            </a:r>
            <a:r>
              <a:rPr lang="ru-RU" sz="4000" b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с водой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1771" y="1222798"/>
            <a:ext cx="35283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 smtClean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r>
              <a:rPr lang="ru-RU" sz="2200" dirty="0" smtClean="0">
                <a:solidFill>
                  <a:srgbClr val="000000"/>
                </a:solidFill>
                <a:latin typeface="Franklin Gothic Medium" panose="020B0603020102020204" pitchFamily="34" charset="0"/>
              </a:rPr>
              <a:t>Опыт</a:t>
            </a:r>
            <a:r>
              <a:rPr lang="ru-RU" sz="22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: </a:t>
            </a:r>
            <a:r>
              <a:rPr lang="ru-RU" sz="2200" dirty="0" smtClean="0">
                <a:solidFill>
                  <a:srgbClr val="000000"/>
                </a:solidFill>
                <a:latin typeface="Franklin Gothic Medium"/>
              </a:rPr>
              <a:t>холодная – теплая  вода</a:t>
            </a:r>
            <a:endParaRPr lang="ru-RU" sz="2200" dirty="0">
              <a:solidFill>
                <a:srgbClr val="00000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220072" y="1119740"/>
            <a:ext cx="35283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 smtClean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r>
              <a:rPr lang="ru-RU" sz="2200" dirty="0" smtClean="0">
                <a:solidFill>
                  <a:srgbClr val="000000"/>
                </a:solidFill>
                <a:latin typeface="Franklin Gothic Medium" panose="020B0603020102020204" pitchFamily="34" charset="0"/>
              </a:rPr>
              <a:t>Опыт</a:t>
            </a:r>
            <a:r>
              <a:rPr lang="ru-RU" sz="22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: Тонет не тонет</a:t>
            </a:r>
            <a:endParaRPr lang="ru-RU" sz="2200" dirty="0">
              <a:solidFill>
                <a:srgbClr val="0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086000"/>
            <a:ext cx="3528392" cy="39747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88971"/>
            <a:ext cx="4758464" cy="356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90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453" y="2240109"/>
            <a:ext cx="2641644" cy="327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453" y="2390109"/>
            <a:ext cx="2903964" cy="3279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076" y="590550"/>
            <a:ext cx="8229600" cy="1143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3600" b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Купание куклы Кати</a:t>
            </a:r>
            <a:r>
              <a:rPr lang="ru-RU" sz="3200" b="1" dirty="0">
                <a:solidFill>
                  <a:srgbClr val="C00000"/>
                </a:solidFill>
                <a:ea typeface="+mn-ea"/>
                <a:cs typeface="+mn-cs"/>
              </a:rPr>
              <a:t/>
            </a:r>
            <a:br>
              <a:rPr lang="ru-RU" sz="3200" b="1" dirty="0">
                <a:solidFill>
                  <a:srgbClr val="C00000"/>
                </a:solidFill>
                <a:ea typeface="+mn-ea"/>
                <a:cs typeface="+mn-cs"/>
              </a:rPr>
            </a:br>
            <a:r>
              <a:rPr lang="ru-RU" sz="2800" dirty="0" smtClean="0">
                <a:solidFill>
                  <a:srgbClr val="000000"/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Опыт: Вода мокрая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71475" y="2228850"/>
            <a:ext cx="8229600" cy="4176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  <a:defRPr/>
            </a:pPr>
            <a:r>
              <a:rPr lang="ru-RU" sz="28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 </a:t>
            </a:r>
          </a:p>
          <a:p>
            <a:pPr marL="0" indent="0" algn="just">
              <a:buFont typeface="Arial" pitchFamily="34" charset="0"/>
              <a:buNone/>
              <a:defRPr/>
            </a:pPr>
            <a:endParaRPr lang="ru-RU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817" y="2228851"/>
            <a:ext cx="3572258" cy="34025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2" y="2240109"/>
            <a:ext cx="4089003" cy="339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70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1" y="24408"/>
            <a:ext cx="9144000" cy="6858000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+mj-ea"/>
                <a:cs typeface="+mj-ea"/>
              </a:rPr>
              <a:t/>
            </a:r>
            <a:br>
              <a:rPr lang="en-US" dirty="0">
                <a:latin typeface="+mj-ea"/>
                <a:cs typeface="+mj-ea"/>
              </a:rPr>
            </a:br>
            <a:r>
              <a:rPr lang="ru-RU" sz="4000" b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Взаимодействие с родителями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627602" y="974153"/>
            <a:ext cx="3773827" cy="1087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endParaRPr lang="ru-RU" sz="2200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endParaRPr lang="ru-RU" sz="2200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r>
              <a:rPr lang="ru-RU" sz="22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Опыт: </a:t>
            </a:r>
            <a:endParaRPr lang="ru-RU" sz="2200" dirty="0">
              <a:solidFill>
                <a:srgbClr val="000000"/>
              </a:solidFill>
              <a:latin typeface="Calibri"/>
            </a:endParaRPr>
          </a:p>
          <a:p>
            <a:r>
              <a:rPr lang="ru-RU" sz="2200" dirty="0" smtClean="0">
                <a:solidFill>
                  <a:srgbClr val="000000"/>
                </a:solidFill>
                <a:latin typeface="Franklin Gothic Medium"/>
              </a:rPr>
              <a:t>Цветная вода</a:t>
            </a:r>
            <a:endParaRPr lang="ru-RU" sz="2200" dirty="0">
              <a:solidFill>
                <a:srgbClr val="00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917334" y="1516020"/>
            <a:ext cx="3672408" cy="5437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solidFill>
                <a:srgbClr val="000000"/>
              </a:solidFill>
              <a:latin typeface="Franklin Gothic Medium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089" y="2420888"/>
            <a:ext cx="2288852" cy="40690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40" y="2061643"/>
            <a:ext cx="2942501" cy="39233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294" y="2059765"/>
            <a:ext cx="2943909" cy="39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56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87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>
            <a:noAutofit/>
          </a:bodyPr>
          <a:lstStyle/>
          <a:p>
            <a:r>
              <a:rPr lang="en-US" dirty="0">
                <a:latin typeface="+mj-ea"/>
                <a:cs typeface="+mj-ea"/>
              </a:rPr>
              <a:t/>
            </a:r>
            <a:br>
              <a:rPr lang="en-US" dirty="0">
                <a:latin typeface="+mj-ea"/>
                <a:cs typeface="+mj-ea"/>
              </a:rPr>
            </a:br>
            <a:r>
              <a:rPr lang="ru-RU" sz="4000" b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Взаимодействие с родителями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642" y="1488652"/>
            <a:ext cx="8928992" cy="440120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Реализация поставленных задач в полной мере возможна лишь при условии тесного взаимодействия с родителями детей. 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С этой целью планируем  провести: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Анкетирование, опросы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Тематические консультации:  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   - «Эксперименты на кухне»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   - «Познаём природу» </a:t>
            </a:r>
          </a:p>
          <a:p>
            <a:pPr lvl="0" algn="just"/>
            <a:r>
              <a:rPr lang="ru-RU" sz="20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(через наблюдения при прогулке с мамой)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   - «Песочная терапия»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   - «Маленькими шагами в прекрасный мир»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Привлечение родителей к  дальнейшему  пополнению атрибутами центра «Маленький исследователь»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Подборка литературы для родителей по теме познавательно-исследовательская деятельность 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777" y="2090644"/>
            <a:ext cx="1722895" cy="23488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993496"/>
            <a:ext cx="18002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35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05075" y="2752725"/>
            <a:ext cx="4595476" cy="388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09575" y="1552575"/>
            <a:ext cx="8229600" cy="7979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Спасибо за внимание!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14170" y="1552575"/>
            <a:ext cx="2838079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/>
          </a:p>
          <a:p>
            <a:endParaRPr lang="ru-RU" sz="1800" b="1" dirty="0"/>
          </a:p>
          <a:p>
            <a:endParaRPr lang="ru-RU" sz="1800" b="1" dirty="0"/>
          </a:p>
          <a:p>
            <a:endParaRPr lang="ru-RU" sz="1800" b="1" dirty="0"/>
          </a:p>
          <a:p>
            <a:endParaRPr lang="ru-RU" sz="1800" b="1" dirty="0"/>
          </a:p>
          <a:p>
            <a:endParaRPr lang="ru-RU" sz="1800" b="1" dirty="0"/>
          </a:p>
          <a:p>
            <a:endParaRPr lang="ru-RU" sz="1800" b="1" dirty="0"/>
          </a:p>
          <a:p>
            <a:endParaRPr lang="ru-RU" sz="1800" b="1" dirty="0"/>
          </a:p>
          <a:p>
            <a:pPr marL="0" indent="0">
              <a:buNone/>
            </a:pPr>
            <a:endParaRPr lang="ru-RU" sz="1800" b="1" dirty="0"/>
          </a:p>
          <a:p>
            <a:pPr>
              <a:buFont typeface="Arial" pitchFamily="34" charset="0"/>
              <a:buNone/>
            </a:pPr>
            <a:r>
              <a:rPr lang="ru-RU" sz="1800" b="1" dirty="0">
                <a:latin typeface="+mn-ea"/>
                <a:cs typeface="+mn-ea"/>
              </a:rPr>
              <a:t/>
            </a:r>
            <a:br>
              <a:rPr lang="ru-RU" sz="1800" b="1" dirty="0">
                <a:latin typeface="+mn-ea"/>
                <a:cs typeface="+mn-ea"/>
              </a:rPr>
            </a:b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946984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6158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424847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latin typeface="+mj-ea"/>
                <a:cs typeface="+mj-ea"/>
              </a:rPr>
              <a:t/>
            </a:r>
            <a:br>
              <a:rPr lang="en-US" dirty="0">
                <a:latin typeface="+mj-ea"/>
                <a:cs typeface="+mj-ea"/>
              </a:rPr>
            </a:br>
            <a:r>
              <a:rPr lang="ru-RU" altLang="ru-RU" sz="3200" dirty="0">
                <a:solidFill>
                  <a:srgbClr val="000000"/>
                </a:solidFill>
                <a:latin typeface="Franklin Gothic Medium" panose="020B0603020102020204" pitchFamily="34" charset="0"/>
                <a:cs typeface="Times New Roman" pitchFamily="18" charset="0"/>
              </a:rPr>
              <a:t>«Умейте открыть перед ребёнком в окружающем мире что-то одно, но открыть так, чтобы кусочек жизни заиграл перед детьми всеми красками радуги. Оставляйте всегда что-то недосказанное, чтобы ребёнку захотелось ещё и ещё раз возвратиться к тому, что он узнал» </a:t>
            </a:r>
            <a:r>
              <a:rPr lang="en-US" dirty="0">
                <a:latin typeface="+mj-ea"/>
                <a:cs typeface="+mj-ea"/>
              </a:rPr>
              <a:t/>
            </a:r>
            <a:br>
              <a:rPr lang="en-US" dirty="0">
                <a:latin typeface="+mj-ea"/>
                <a:cs typeface="+mj-ea"/>
              </a:rPr>
            </a:br>
            <a:r>
              <a:rPr lang="en-US" dirty="0">
                <a:latin typeface="+mj-ea"/>
                <a:cs typeface="+mj-ea"/>
              </a:rPr>
              <a:t/>
            </a:r>
            <a:br>
              <a:rPr lang="en-US" dirty="0">
                <a:latin typeface="+mj-ea"/>
                <a:cs typeface="+mj-ea"/>
              </a:rPr>
            </a:br>
            <a:r>
              <a:rPr lang="ru-RU" altLang="ru-RU" sz="3200" dirty="0">
                <a:solidFill>
                  <a:srgbClr val="000000"/>
                </a:solidFill>
                <a:latin typeface="Franklin Gothic Medium"/>
                <a:cs typeface="Times New Roman" pitchFamily="18" charset="0"/>
              </a:rPr>
              <a:t>                                            </a:t>
            </a:r>
            <a:r>
              <a:rPr lang="ru-RU" altLang="ru-RU" sz="3200" dirty="0">
                <a:latin typeface="Franklin Gothic Medium"/>
              </a:rPr>
              <a:t>                     </a:t>
            </a:r>
            <a:r>
              <a:rPr lang="en-US" dirty="0">
                <a:latin typeface="+mj-ea"/>
                <a:cs typeface="+mj-ea"/>
              </a:rPr>
              <a:t/>
            </a:r>
            <a:br>
              <a:rPr lang="en-US" dirty="0">
                <a:latin typeface="+mj-ea"/>
                <a:cs typeface="+mj-ea"/>
              </a:rPr>
            </a:br>
            <a:r>
              <a:rPr lang="ru-RU" altLang="ru-RU" sz="3200" dirty="0">
                <a:latin typeface="Times New Roman"/>
                <a:cs typeface="Times New Roman"/>
              </a:rPr>
              <a:t> </a:t>
            </a:r>
            <a:r>
              <a:rPr lang="ru-RU" altLang="ru-RU" sz="3200" dirty="0">
                <a:solidFill>
                  <a:srgbClr val="000000"/>
                </a:solidFill>
                <a:latin typeface="Times New Roman"/>
                <a:cs typeface="Times New Roman"/>
              </a:rPr>
              <a:t>                                        В. А. </a:t>
            </a:r>
            <a:r>
              <a:rPr lang="ru-RU" altLang="ru-RU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Сухомлинский</a:t>
            </a:r>
            <a:r>
              <a:rPr lang="ru-RU" altLang="ru-RU" sz="3200" dirty="0" smtClean="0">
                <a:solidFill>
                  <a:srgbClr val="000000"/>
                </a:solidFill>
                <a:latin typeface="Franklin Gothic Medium" panose="020B0603020102020204" pitchFamily="34" charset="0"/>
                <a:cs typeface="Times New Roman" pitchFamily="18" charset="0"/>
              </a:rPr>
              <a:t> </a:t>
            </a:r>
            <a:r>
              <a:rPr lang="en-US" dirty="0">
                <a:latin typeface="+mj-ea"/>
                <a:cs typeface="+mj-ea"/>
              </a:rPr>
              <a:t/>
            </a:r>
            <a:br>
              <a:rPr lang="en-US" dirty="0">
                <a:latin typeface="+mj-ea"/>
                <a:cs typeface="+mj-ea"/>
              </a:rPr>
            </a:br>
            <a:endParaRPr lang="ru-RU" sz="3200" dirty="0">
              <a:solidFill>
                <a:schemeClr val="accent6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325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78280" cy="685042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en-US" dirty="0">
                <a:latin typeface="+mj-ea"/>
                <a:cs typeface="+mj-ea"/>
              </a:rPr>
              <a:t/>
            </a:r>
            <a:br>
              <a:rPr lang="en-US" dirty="0">
                <a:latin typeface="+mj-ea"/>
                <a:cs typeface="+mj-ea"/>
              </a:rPr>
            </a:br>
            <a:r>
              <a:rPr lang="ru-RU" sz="3600" b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Познавательно – исследовательская деятельность в условиях ДОУ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879966"/>
            <a:ext cx="8424936" cy="397031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800" dirty="0"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</a:rPr>
              <a:t>      </a:t>
            </a:r>
            <a:endParaRPr lang="ru-RU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ru-RU" altLang="ru-RU" sz="28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   Способствует становлению целостной картины мира ребенка дошкольного возраста и основ культурного познания им окружающего мира. </a:t>
            </a:r>
            <a:endParaRPr lang="ru-RU" dirty="0"/>
          </a:p>
          <a:p>
            <a:pPr>
              <a:lnSpc>
                <a:spcPct val="90000"/>
              </a:lnSpc>
            </a:pPr>
            <a:r>
              <a:rPr lang="ru-RU" altLang="ru-RU" sz="28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   Является ведущим функциональным механизмом творчества ребенка. </a:t>
            </a:r>
          </a:p>
          <a:p>
            <a:pPr>
              <a:lnSpc>
                <a:spcPct val="90000"/>
              </a:lnSpc>
            </a:pPr>
            <a:r>
              <a:rPr lang="ru-RU" altLang="ru-RU" sz="28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   Чем разнообразнее и интенсивнее поисковая деятельность, тем больше новой информации получает ребенок, тем быстрее и полноценнее он развивается.</a:t>
            </a:r>
          </a:p>
        </p:txBody>
      </p:sp>
    </p:spTree>
    <p:extLst>
      <p:ext uri="{BB962C8B-B14F-4D97-AF65-F5344CB8AC3E}">
        <p14:creationId xmlns:p14="http://schemas.microsoft.com/office/powerpoint/2010/main" val="3038717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Цели познавательно – исследовательской деятельности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57942" y="1600200"/>
            <a:ext cx="8806545" cy="4853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endParaRPr lang="ru-RU" dirty="0">
              <a:solidFill>
                <a:srgbClr val="000000"/>
              </a:solidFill>
              <a:latin typeface="Franklin Gothic Medium"/>
            </a:endParaRPr>
          </a:p>
          <a:p>
            <a:pPr marL="0" indent="0" algn="just">
              <a:buNone/>
              <a:defRPr/>
            </a:pPr>
            <a:r>
              <a:rPr lang="ru-RU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- развитие наблюдательности, умение сравнивать предметы;</a:t>
            </a:r>
          </a:p>
          <a:p>
            <a:pPr marL="0" indent="0" algn="just">
              <a:buNone/>
              <a:defRPr/>
            </a:pPr>
            <a:r>
              <a:rPr lang="ru-RU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- развитие познавательного интереса детей в процессе экспериментирования;</a:t>
            </a:r>
            <a:endParaRPr lang="ru-RU" dirty="0">
              <a:solidFill>
                <a:srgbClr val="000000"/>
              </a:solidFill>
              <a:latin typeface="Franklin Gothic Medium"/>
            </a:endParaRPr>
          </a:p>
          <a:p>
            <a:pPr marL="0" indent="0" algn="just">
              <a:buNone/>
              <a:defRPr/>
            </a:pPr>
            <a:r>
              <a:rPr lang="ru-RU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- развитие внимания, зрительной, слуховой чувствительности.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</a:rPr>
              <a:t> </a:t>
            </a:r>
            <a:endParaRPr lang="ru-RU" dirty="0"/>
          </a:p>
          <a:p>
            <a:pPr marL="0" indent="0" algn="just">
              <a:buNone/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</a:rPr>
              <a:t>	 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1755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" y="0"/>
            <a:ext cx="914379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639055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Задачи познавательно – исследовательской деятельности</a:t>
            </a:r>
            <a:r>
              <a:rPr lang="ru-RU" sz="3600" b="1" dirty="0">
                <a:solidFill>
                  <a:srgbClr val="C00000"/>
                </a:solidFill>
                <a:latin typeface="Franklin Gothic Medium"/>
              </a:rPr>
              <a:t>: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61925" y="1371600"/>
            <a:ext cx="8930006" cy="514508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  <a:defRPr/>
            </a:pPr>
            <a:endParaRPr lang="ru-RU" sz="1700" dirty="0">
              <a:solidFill>
                <a:srgbClr val="984807"/>
              </a:solidFill>
              <a:latin typeface="Franklin Gothic Medium"/>
            </a:endParaRPr>
          </a:p>
          <a:p>
            <a:pPr marL="0" indent="0">
              <a:buNone/>
              <a:defRPr/>
            </a:pPr>
            <a:r>
              <a:rPr lang="ru-RU" dirty="0">
                <a:latin typeface="Franklin Gothic Medium"/>
              </a:rPr>
              <a:t>-</a:t>
            </a:r>
            <a:r>
              <a:rPr lang="ru-RU" sz="2800" dirty="0">
                <a:latin typeface="Franklin Gothic Medium"/>
              </a:rPr>
              <a:t> способность вхождению воспитанников в проблемную игровую ситуацию (ведущая роль педагога);</a:t>
            </a:r>
          </a:p>
          <a:p>
            <a:pPr marL="0" indent="0">
              <a:buNone/>
              <a:defRPr/>
            </a:pPr>
            <a:r>
              <a:rPr lang="ru-RU" sz="2800" dirty="0">
                <a:latin typeface="Franklin Gothic Medium"/>
              </a:rPr>
              <a:t>- активизировать желание искать пути разрешения проблемной ситуации (вместе с педагогом);</a:t>
            </a:r>
          </a:p>
          <a:p>
            <a:pPr marL="0" indent="0">
              <a:buNone/>
              <a:defRPr/>
            </a:pPr>
            <a:r>
              <a:rPr lang="ru-RU" sz="2800" dirty="0">
                <a:latin typeface="Franklin Gothic Medium"/>
              </a:rPr>
              <a:t>- развивать способности пристальному и целенаправленному обследованию объекта;</a:t>
            </a:r>
          </a:p>
          <a:p>
            <a:pPr marL="0" indent="0">
              <a:buNone/>
              <a:defRPr/>
            </a:pPr>
            <a:r>
              <a:rPr lang="ru-RU" sz="2800" dirty="0">
                <a:latin typeface="Franklin Gothic Medium"/>
              </a:rPr>
              <a:t>-формировать начальные предпосылки исследовательской деятельности (практические опыты).</a:t>
            </a:r>
          </a:p>
        </p:txBody>
      </p:sp>
    </p:spTree>
    <p:extLst>
      <p:ext uri="{BB962C8B-B14F-4D97-AF65-F5344CB8AC3E}">
        <p14:creationId xmlns:p14="http://schemas.microsoft.com/office/powerpoint/2010/main" val="2717010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617" y="4031416"/>
            <a:ext cx="2649399" cy="2420888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434" y="466725"/>
            <a:ext cx="8784976" cy="100811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Младший возраст – самое благоприятное время для сенсорного воспитания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657350"/>
            <a:ext cx="9126016" cy="4401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Раннее детство – особый период становления органов и систем и, прежде всего, функции мозга, период активного экспериментирования ребенка с предметным миром, без которого невозможно нормальное формирование умственных способностей ребенка.	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Все, что окружает малыша – вещи, принадлежащие взрослым, игрушки, животные, растения, вода, песок и многое другое – вызывает у него интерес.</a:t>
            </a:r>
          </a:p>
          <a:p>
            <a:pPr algn="just"/>
            <a:endParaRPr lang="ru-RU" sz="2000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Он любит исследовать 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новые предметы,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 экспериментировать с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 разнообразными 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веществами и материалами: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 водой, песком,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 снегом, глиной, красками</a:t>
            </a:r>
            <a:r>
              <a:rPr lang="ru-RU" sz="2000" dirty="0" smtClean="0">
                <a:solidFill>
                  <a:srgbClr val="000000"/>
                </a:solidFill>
                <a:latin typeface="Franklin Gothic Medium" panose="020B0603020102020204" pitchFamily="34" charset="0"/>
              </a:rPr>
              <a:t>.</a:t>
            </a:r>
            <a:endParaRPr lang="ru-RU" sz="2000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616" y="3865747"/>
            <a:ext cx="1939918" cy="25865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026155"/>
            <a:ext cx="3223704" cy="225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91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008" y="-26224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08112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548681"/>
            <a:ext cx="7200799" cy="236988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П</a:t>
            </a:r>
            <a:r>
              <a:rPr lang="ru-RU" sz="3200" b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ознавательно </a:t>
            </a:r>
            <a:r>
              <a:rPr lang="ru-RU" sz="3200" b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– </a:t>
            </a:r>
            <a:r>
              <a:rPr lang="ru-RU" sz="3200" b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исследовательская </a:t>
            </a:r>
            <a:r>
              <a:rPr lang="ru-RU" sz="3200" b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деятельность</a:t>
            </a:r>
            <a:endParaRPr lang="ru-RU" sz="3200" b="1" dirty="0">
              <a:solidFill>
                <a:srgbClr val="C00000"/>
              </a:solidFill>
              <a:latin typeface="Calibri"/>
            </a:endParaRPr>
          </a:p>
          <a:p>
            <a:pPr algn="ctr"/>
            <a:r>
              <a:rPr lang="ru-RU" sz="1600" dirty="0"/>
              <a:t>М</a:t>
            </a:r>
            <a:r>
              <a:rPr lang="ru-RU" sz="1600" dirty="0" smtClean="0"/>
              <a:t>ы  тесно </a:t>
            </a:r>
            <a:r>
              <a:rPr lang="ru-RU" sz="1600" dirty="0"/>
              <a:t>сотрудничаем с </a:t>
            </a:r>
            <a:r>
              <a:rPr lang="ru-RU" sz="1600" dirty="0" smtClean="0"/>
              <a:t>педагогом </a:t>
            </a:r>
            <a:r>
              <a:rPr lang="ru-RU" sz="1600" dirty="0"/>
              <a:t>– </a:t>
            </a:r>
            <a:r>
              <a:rPr lang="ru-RU" sz="1600" dirty="0" smtClean="0"/>
              <a:t>психологом  </a:t>
            </a:r>
            <a:r>
              <a:rPr lang="ru-RU" sz="1600" dirty="0"/>
              <a:t>Климовой Л.С</a:t>
            </a:r>
          </a:p>
          <a:p>
            <a:pPr algn="ctr"/>
            <a:r>
              <a:rPr lang="ru-RU" sz="1600" dirty="0" smtClean="0"/>
              <a:t>Пользуемся разработками из ее авторской программы </a:t>
            </a:r>
          </a:p>
          <a:p>
            <a:pPr algn="ctr"/>
            <a:r>
              <a:rPr lang="ru-RU" sz="1600" dirty="0" smtClean="0"/>
              <a:t>«</a:t>
            </a:r>
            <a:r>
              <a:rPr lang="ru-RU" sz="1600" dirty="0"/>
              <a:t>Помощь в адаптации к детскому саду детям раннего и младшего дошкольного возраста </a:t>
            </a:r>
            <a:r>
              <a:rPr lang="ru-RU" sz="1600" dirty="0" smtClean="0"/>
              <a:t>«Счастливый малыш»</a:t>
            </a: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Franklin Gothic Medium"/>
              </a:rPr>
              <a:t>Опыты с воздухом: выдувание мыльных пузырей</a:t>
            </a:r>
            <a:endParaRPr lang="ru-RU" sz="2000" dirty="0">
              <a:solidFill>
                <a:srgbClr val="000000"/>
              </a:solidFill>
              <a:latin typeface="Franklin Gothic Medium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3068960"/>
            <a:ext cx="2646294" cy="3528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069638"/>
            <a:ext cx="3635896" cy="272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83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150124" cy="82483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3600" b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</a:br>
            <a:r>
              <a:rPr lang="ru-RU" sz="3200" b="1" dirty="0">
                <a:solidFill>
                  <a:srgbClr val="C00000"/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Познавательно – исследовательская деятельность:</a:t>
            </a:r>
            <a:r>
              <a:rPr lang="ru-RU" sz="3200" b="1" dirty="0">
                <a:solidFill>
                  <a:srgbClr val="C00000"/>
                </a:solidFill>
                <a:ea typeface="+mn-ea"/>
                <a:cs typeface="+mn-cs"/>
              </a:rPr>
              <a:t/>
            </a:r>
            <a:br>
              <a:rPr lang="ru-RU" sz="3200" b="1" dirty="0">
                <a:solidFill>
                  <a:srgbClr val="C00000"/>
                </a:solidFill>
                <a:ea typeface="+mn-ea"/>
                <a:cs typeface="+mn-cs"/>
              </a:rPr>
            </a:br>
            <a:r>
              <a:rPr lang="ru-RU" sz="3200" b="1" dirty="0" smtClean="0">
                <a:solidFill>
                  <a:srgbClr val="C00000"/>
                </a:solidFill>
                <a:ea typeface="+mn-ea"/>
                <a:cs typeface="+mn-cs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a typeface="+mn-ea"/>
                <a:cs typeface="+mn-cs"/>
              </a:rPr>
            </a:br>
            <a:r>
              <a:rPr lang="ru-RU" sz="2800" dirty="0" smtClean="0">
                <a:solidFill>
                  <a:srgbClr val="000000"/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Опыт: Ветер дует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71475" y="2228850"/>
            <a:ext cx="8229600" cy="4176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ru-RU" sz="28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 </a:t>
            </a:r>
          </a:p>
          <a:p>
            <a:pPr marL="0" indent="0" algn="just">
              <a:buFont typeface="Arial" pitchFamily="34" charset="0"/>
              <a:buNone/>
              <a:defRPr/>
            </a:pPr>
            <a:endParaRPr lang="ru-RU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" y="2980748"/>
            <a:ext cx="3912493" cy="29343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467" y="2980748"/>
            <a:ext cx="3912494" cy="293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68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004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08112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6794" y="562768"/>
            <a:ext cx="7897351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  Волшебный песок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1213008"/>
            <a:ext cx="8856984" cy="126188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Волшебный песок позволяет создавать условия для открытий новых знаний в творческой исследовательской деятельности посредством развития </a:t>
            </a:r>
            <a:r>
              <a:rPr lang="ru-RU" sz="1600" dirty="0" smtClean="0">
                <a:solidFill>
                  <a:srgbClr val="000000"/>
                </a:solidFill>
                <a:latin typeface="Franklin Gothic Medium" panose="020B0603020102020204" pitchFamily="34" charset="0"/>
              </a:rPr>
              <a:t>моторики, </a:t>
            </a:r>
            <a:r>
              <a:rPr lang="ru-RU" sz="16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тактильной чувствительности детей</a:t>
            </a:r>
            <a:r>
              <a:rPr lang="ru-RU" sz="1600" dirty="0" smtClean="0">
                <a:solidFill>
                  <a:srgbClr val="000000"/>
                </a:solidFill>
                <a:latin typeface="Franklin Gothic Medium" panose="020B0603020102020204" pitchFamily="34" charset="0"/>
              </a:rPr>
              <a:t>.</a:t>
            </a:r>
          </a:p>
          <a:p>
            <a:pPr algn="ctr"/>
            <a:r>
              <a:rPr lang="ru-RU" sz="2800" dirty="0" smtClean="0">
                <a:solidFill>
                  <a:srgbClr val="000000"/>
                </a:solidFill>
                <a:latin typeface="Franklin Gothic Medium" panose="020B0603020102020204" pitchFamily="34" charset="0"/>
              </a:rPr>
              <a:t>Опыт: Песок сыпучий</a:t>
            </a:r>
            <a:endParaRPr lang="ru-RU" sz="2800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51" y="2852936"/>
            <a:ext cx="4188971" cy="27725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34" y="2636912"/>
            <a:ext cx="3264611" cy="335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313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287</Words>
  <Application>Microsoft Office PowerPoint</Application>
  <PresentationFormat>Экран (4:3)</PresentationFormat>
  <Paragraphs>103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 «Умейте открыть перед ребёнком в окружающем мире что-то одно, но открыть так, чтобы кусочек жизни заиграл перед детьми всеми красками радуги. Оставляйте всегда что-то недосказанное, чтобы ребёнку захотелось ещё и ещё раз возвратиться к тому, что он узнал»                                                                                                              В. А. Сухомлинский  </vt:lpstr>
      <vt:lpstr> Познавательно – исследовательская деятельность в условиях ДОУ</vt:lpstr>
      <vt:lpstr>Цели познавательно – исследовательской деятельности</vt:lpstr>
      <vt:lpstr>Задачи познавательно – исследовательской деятельности:</vt:lpstr>
      <vt:lpstr>Младший возраст – самое благоприятное время для сенсорного воспитания</vt:lpstr>
      <vt:lpstr> </vt:lpstr>
      <vt:lpstr> Познавательно – исследовательская деятельность:  Опыт: Ветер дует</vt:lpstr>
      <vt:lpstr> </vt:lpstr>
      <vt:lpstr> </vt:lpstr>
      <vt:lpstr>Эксперименты с водой</vt:lpstr>
      <vt:lpstr> Купание куклы Кати Опыт: Вода мокрая</vt:lpstr>
      <vt:lpstr> Взаимодействие с родителями</vt:lpstr>
      <vt:lpstr> Взаимодействие с родителями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Asusai</cp:lastModifiedBy>
  <cp:revision>347</cp:revision>
  <cp:lastPrinted>2016-11-19T17:43:00Z</cp:lastPrinted>
  <dcterms:created xsi:type="dcterms:W3CDTF">2016-03-22T18:27:06Z</dcterms:created>
  <dcterms:modified xsi:type="dcterms:W3CDTF">2020-10-27T17:56:04Z</dcterms:modified>
</cp:coreProperties>
</file>