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1"/>
  </p:notesMasterIdLst>
  <p:handoutMasterIdLst>
    <p:handoutMasterId r:id="rId32"/>
  </p:handoutMasterIdLst>
  <p:sldIdLst>
    <p:sldId id="259" r:id="rId3"/>
    <p:sldId id="306" r:id="rId4"/>
    <p:sldId id="261" r:id="rId5"/>
    <p:sldId id="308" r:id="rId6"/>
    <p:sldId id="300" r:id="rId7"/>
    <p:sldId id="282" r:id="rId8"/>
    <p:sldId id="298" r:id="rId9"/>
    <p:sldId id="284" r:id="rId10"/>
    <p:sldId id="288" r:id="rId11"/>
    <p:sldId id="323" r:id="rId12"/>
    <p:sldId id="321" r:id="rId13"/>
    <p:sldId id="302" r:id="rId14"/>
    <p:sldId id="322" r:id="rId15"/>
    <p:sldId id="304" r:id="rId16"/>
    <p:sldId id="286" r:id="rId17"/>
    <p:sldId id="301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779CC93D-E52E-4D84-901B-11D7331DD495}">
          <p14:sldIdLst>
            <p14:sldId id="259"/>
          </p14:sldIdLst>
        </p14:section>
        <p14:section name="Обзор и цели" id="{ABA716BF-3A5C-4ADB-94C9-CFEF84EBA240}">
          <p14:sldIdLst>
            <p14:sldId id="261"/>
            <p14:sldId id="300"/>
            <p14:sldId id="282"/>
            <p14:sldId id="298"/>
            <p14:sldId id="284"/>
            <p14:sldId id="288"/>
            <p14:sldId id="302"/>
            <p14:sldId id="303"/>
            <p14:sldId id="304"/>
          </p14:sldIdLst>
        </p14:section>
        <p14:section name="Раздел 1" id="{6D9936A3-3945-4757-BC8B-B5C252D8E036}">
          <p14:sldIdLst>
            <p14:sldId id="286"/>
            <p14:sldId id="301"/>
          </p14:sldIdLst>
        </p14:section>
        <p14:section name="Заключение и итог" id="{790CEF5B-569A-4C2F-BED5-750B08C0E5AD}">
          <p14:sldIdLst>
            <p14:sldId id="305"/>
          </p14:sldIdLst>
        </p14:section>
        <p14:section name="Приложение" id="{3F78B471-41DA-46F2-A8E4-97E471896AB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="" xmlns:p14="http://schemas.microsoft.com/office/powerpoint/2010/main" val="1"/>
    </p:ext>
    <p:ext uri="{D31A062A-798A-4329-ABDD-BBA856620510}">
      <p14:defaultImageDpi xmlns=""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174" autoAdjust="0"/>
    <p:restoredTop sz="84656" autoAdjust="0"/>
  </p:normalViewPr>
  <p:slideViewPr>
    <p:cSldViewPr>
      <p:cViewPr>
        <p:scale>
          <a:sx n="60" d="100"/>
          <a:sy n="60" d="100"/>
        </p:scale>
        <p:origin x="-3198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5902C-AF34-4862-B395-4BCAADA0718A}">
      <dsp:nvSpPr>
        <dsp:cNvPr id="0" name=""/>
        <dsp:cNvSpPr/>
      </dsp:nvSpPr>
      <dsp:spPr>
        <a:xfrm>
          <a:off x="1942243" y="2404"/>
          <a:ext cx="4599033" cy="125407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/>
              <a:cs typeface="Times New Roman" pitchFamily="18" charset="0"/>
            </a:rPr>
            <a:t>Формирование представлений об опасных для человека и окружающего мира природы ситуациях и способах поведения в них</a:t>
          </a:r>
          <a:endParaRPr lang="ru-RU" sz="2000" i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03462" y="63623"/>
        <a:ext cx="4476595" cy="1131635"/>
      </dsp:txXfrm>
    </dsp:sp>
    <dsp:sp modelId="{884C5846-9B3B-4751-82E4-0F7343FC9FCD}">
      <dsp:nvSpPr>
        <dsp:cNvPr id="0" name=""/>
        <dsp:cNvSpPr/>
      </dsp:nvSpPr>
      <dsp:spPr>
        <a:xfrm>
          <a:off x="1800115" y="1000227"/>
          <a:ext cx="4141717" cy="4141717"/>
        </a:xfrm>
        <a:custGeom>
          <a:avLst/>
          <a:gdLst/>
          <a:ahLst/>
          <a:cxnLst/>
          <a:rect l="0" t="0" r="0" b="0"/>
          <a:pathLst>
            <a:path>
              <a:moveTo>
                <a:pt x="3078787" y="261843"/>
              </a:moveTo>
              <a:arcTo wR="2070858" hR="2070858" stAng="17947515" swAng="190496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A7222-40D5-4FF2-A385-672B958F9B80}">
      <dsp:nvSpPr>
        <dsp:cNvPr id="0" name=""/>
        <dsp:cNvSpPr/>
      </dsp:nvSpPr>
      <dsp:spPr>
        <a:xfrm>
          <a:off x="4398276" y="2073263"/>
          <a:ext cx="3828685" cy="1254073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Приобщение к правилам безопасного для человека и окружающего мира природы поведения</a:t>
          </a:r>
          <a:endParaRPr lang="ru-RU" sz="2000" i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59495" y="2134482"/>
        <a:ext cx="3706247" cy="1131635"/>
      </dsp:txXfrm>
    </dsp:sp>
    <dsp:sp modelId="{5214B421-E4CE-4864-A0BB-47AE25F3D5A8}">
      <dsp:nvSpPr>
        <dsp:cNvPr id="0" name=""/>
        <dsp:cNvSpPr/>
      </dsp:nvSpPr>
      <dsp:spPr>
        <a:xfrm>
          <a:off x="1800115" y="258654"/>
          <a:ext cx="4141717" cy="4141717"/>
        </a:xfrm>
        <a:custGeom>
          <a:avLst/>
          <a:gdLst/>
          <a:ahLst/>
          <a:cxnLst/>
          <a:rect l="0" t="0" r="0" b="0"/>
          <a:pathLst>
            <a:path>
              <a:moveTo>
                <a:pt x="3879873" y="3078787"/>
              </a:moveTo>
              <a:arcTo wR="2070858" hR="2070858" stAng="1747515" swAng="1904969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73A0B-0ECC-4759-97B7-514DD79A42D1}">
      <dsp:nvSpPr>
        <dsp:cNvPr id="0" name=""/>
        <dsp:cNvSpPr/>
      </dsp:nvSpPr>
      <dsp:spPr>
        <a:xfrm>
          <a:off x="1713162" y="4144122"/>
          <a:ext cx="5057194" cy="1254073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Передача детям знаний о правилах безопасности  дорожного движения в качестве пешехода и пассажира транспортного средства</a:t>
          </a:r>
          <a:endParaRPr lang="ru-RU" sz="2000" i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4381" y="4205341"/>
        <a:ext cx="4934756" cy="1131635"/>
      </dsp:txXfrm>
    </dsp:sp>
    <dsp:sp modelId="{641ED343-78C7-45C1-9904-CF68483984F0}">
      <dsp:nvSpPr>
        <dsp:cNvPr id="0" name=""/>
        <dsp:cNvSpPr/>
      </dsp:nvSpPr>
      <dsp:spPr>
        <a:xfrm>
          <a:off x="2541688" y="258654"/>
          <a:ext cx="4141717" cy="4141717"/>
        </a:xfrm>
        <a:custGeom>
          <a:avLst/>
          <a:gdLst/>
          <a:ahLst/>
          <a:cxnLst/>
          <a:rect l="0" t="0" r="0" b="0"/>
          <a:pathLst>
            <a:path>
              <a:moveTo>
                <a:pt x="1062929" y="3879873"/>
              </a:moveTo>
              <a:arcTo wR="2070858" hR="2070858" stAng="7147515" swAng="1904969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5123C9-EAEC-469E-8FF0-DCDBC062B1E7}">
      <dsp:nvSpPr>
        <dsp:cNvPr id="0" name=""/>
        <dsp:cNvSpPr/>
      </dsp:nvSpPr>
      <dsp:spPr>
        <a:xfrm>
          <a:off x="197974" y="2073263"/>
          <a:ext cx="3945854" cy="125407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Формирование осторожного и осмотрительного отношения к потенциально опасным для человека  и окружающего мира природы ситуациям</a:t>
          </a:r>
          <a:endParaRPr lang="ru-RU" sz="1800" i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9193" y="2134482"/>
        <a:ext cx="3823416" cy="1131635"/>
      </dsp:txXfrm>
    </dsp:sp>
    <dsp:sp modelId="{CD73EB2C-3EEB-4532-8133-C3E2C83A736F}">
      <dsp:nvSpPr>
        <dsp:cNvPr id="0" name=""/>
        <dsp:cNvSpPr/>
      </dsp:nvSpPr>
      <dsp:spPr>
        <a:xfrm>
          <a:off x="2541688" y="1000227"/>
          <a:ext cx="4141717" cy="4141717"/>
        </a:xfrm>
        <a:custGeom>
          <a:avLst/>
          <a:gdLst/>
          <a:ahLst/>
          <a:cxnLst/>
          <a:rect l="0" t="0" r="0" b="0"/>
          <a:pathLst>
            <a:path>
              <a:moveTo>
                <a:pt x="261843" y="1062929"/>
              </a:moveTo>
              <a:arcTo wR="2070858" hR="2070858" stAng="12547515" swAng="1904969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D83FDC75-7F73-4A4A-A77C-09AADF00E0EA}" type="datetimeFigureOut">
              <a:rPr lang="ru-RU" smtClean="0"/>
              <a:pPr/>
              <a:t>27.08.2017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459226BF-1F13-42D3-80DC-373E7ADD1E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99245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48AEF76B-3757-4A0B-AF93-28494465C1DD}" type="datetimeFigureOut">
              <a:rPr/>
              <a:pPr/>
              <a:t>12/17/2009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75693FD4-8F83-4EF7-AC3F-0DC0388986B0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549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 lvl="0"/>
            <a:endParaRPr lang="ru-RU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smtClean="0">
                <a:solidFill>
                  <a:prstClr val="black"/>
                </a:solidFill>
              </a:rPr>
              <a:pPr/>
              <a:t>12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smtClean="0">
                <a:solidFill>
                  <a:prstClr val="black"/>
                </a:solidFill>
              </a:rPr>
              <a:pPr/>
              <a:t>14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dirty="0" smtClean="0"/>
              <a:t>Используйте заголовки разделов для каждой из тем, чтобы переход был понятен для аудитории. 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latinLnBrk="0">
              <a:defRPr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ru-RU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ru-RU" sz="2000" baseline="0"/>
            </a:lvl1pPr>
          </a:lstStyle>
          <a:p>
            <a:r>
              <a:rPr lang="ru-RU"/>
              <a:t>Эмблема организации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latinLnBrk="0">
              <a:defRPr lang="ru-RU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ru-RU" sz="1800"/>
            </a:lvl1pPr>
          </a:lstStyle>
          <a:p>
            <a:r>
              <a:rPr lang="ru-RU"/>
              <a:t>Эмблема организации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latinLnBrk="0">
              <a:defRPr lang="ru-RU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latinLnBrk="0">
              <a:defRPr lang="ru-RU" sz="3200">
                <a:latin typeface="+mn-lt"/>
              </a:defRPr>
            </a:lvl1pPr>
            <a:lvl2pPr latinLnBrk="0">
              <a:defRPr lang="ru-RU" sz="2800">
                <a:latin typeface="+mn-lt"/>
              </a:defRPr>
            </a:lvl2pPr>
            <a:lvl3pPr latinLnBrk="0">
              <a:defRPr lang="ru-RU" sz="2400">
                <a:latin typeface="+mn-lt"/>
              </a:defRPr>
            </a:lvl3pPr>
            <a:lvl4pPr latinLnBrk="0">
              <a:defRPr lang="ru-RU" sz="2400">
                <a:latin typeface="+mn-lt"/>
              </a:defRPr>
            </a:lvl4pPr>
            <a:lvl5pPr latinLnBrk="0">
              <a:defRPr lang="ru-RU" sz="24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latinLnBrk="0">
              <a:defRPr lang="ru-RU" sz="3200"/>
            </a:lvl1pPr>
            <a:lvl2pPr latinLnBrk="0">
              <a:defRPr lang="ru-RU" sz="2800"/>
            </a:lvl2pPr>
            <a:lvl3pPr latinLnBrk="0">
              <a:defRPr lang="ru-RU" sz="2400"/>
            </a:lvl3pPr>
            <a:lvl4pPr latinLnBrk="0">
              <a:defRPr lang="ru-RU" sz="2000"/>
            </a:lvl4pPr>
            <a:lvl5pPr latinLnBrk="0">
              <a:defRPr lang="ru-RU" sz="2000"/>
            </a:lvl5pPr>
            <a:lvl6pPr latinLnBrk="0">
              <a:defRPr lang="ru-RU" sz="2000"/>
            </a:lvl6pPr>
            <a:lvl7pPr latinLnBrk="0">
              <a:defRPr lang="ru-RU" sz="2000"/>
            </a:lvl7pPr>
            <a:lvl8pPr latinLnBrk="0">
              <a:defRPr lang="ru-RU" sz="2000"/>
            </a:lvl8pPr>
            <a:lvl9pPr latinLnBrk="0">
              <a:defRPr lang="ru-RU"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ru-RU" sz="32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/>
              <a:pPr/>
              <a:t>12/17/2009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/>
              <a:pPr/>
              <a:t>‹#›</a:t>
            </a:fld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00166" y="260648"/>
            <a:ext cx="7235834" cy="350559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уголка безопасности детей  6-7 лет</a:t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группы «Петрушка»</a:t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sz="36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Гусакова ВН.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340055" y="6425952"/>
            <a:ext cx="4772528" cy="432048"/>
          </a:xfrm>
        </p:spPr>
        <p:txBody>
          <a:bodyPr>
            <a:noAutofit/>
          </a:bodyPr>
          <a:lstStyle/>
          <a:p>
            <a:pPr algn="ctr"/>
            <a:r>
              <a:rPr sz="1600" b="1" smtClean="0">
                <a:solidFill>
                  <a:schemeClr val="tx2"/>
                </a:solidFill>
                <a:latin typeface="+mn-lt"/>
              </a:rPr>
              <a:t>март</a:t>
            </a:r>
            <a:r>
              <a:rPr lang="ru-RU" sz="1600" b="1" dirty="0" smtClean="0">
                <a:solidFill>
                  <a:schemeClr val="tx2"/>
                </a:solidFill>
                <a:latin typeface="+mn-lt"/>
              </a:rPr>
              <a:t> 2016 г</a:t>
            </a:r>
            <a:endParaRPr lang="ru-RU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Gusakov\Desktop\обж\20151023_1039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2571744"/>
            <a:ext cx="6096000" cy="3657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80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Экскурсия в пожарную часть</a:t>
            </a:r>
            <a:endParaRPr lang="ru-RU" sz="4800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7" name="Picture 1" descr="C:\Users\Gusakov\Desktop\обж\20151013_105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54" y="1357298"/>
            <a:ext cx="4786346" cy="2665329"/>
          </a:xfrm>
          <a:prstGeom prst="rect">
            <a:avLst/>
          </a:prstGeom>
          <a:noFill/>
        </p:spPr>
      </p:pic>
      <p:pic>
        <p:nvPicPr>
          <p:cNvPr id="8" name="Picture 3" descr="C:\Users\Gusakov\Desktop\обж\20151013_110318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3034217" cy="4714908"/>
          </a:xfrm>
          <a:prstGeom prst="rect">
            <a:avLst/>
          </a:prstGeom>
          <a:noFill/>
        </p:spPr>
      </p:pic>
      <p:pic>
        <p:nvPicPr>
          <p:cNvPr id="9" name="Picture 2" descr="C:\Users\Gusakov\Desktop\обж\20151013_105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071942"/>
            <a:ext cx="2428892" cy="27860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142983"/>
            <a:ext cx="7986738" cy="5072099"/>
          </a:xfrm>
        </p:spPr>
        <p:txBody>
          <a:bodyPr>
            <a:noAutofit/>
          </a:bodyPr>
          <a:lstStyle/>
          <a:p>
            <a:r>
              <a:rPr sz="4400" smtClean="0">
                <a:solidFill>
                  <a:srgbClr val="0070C0"/>
                </a:solidFill>
              </a:rPr>
              <a:t>Безопасности формула есть:</a:t>
            </a:r>
            <a:br>
              <a:rPr sz="4400" smtClean="0">
                <a:solidFill>
                  <a:srgbClr val="0070C0"/>
                </a:solidFill>
              </a:rPr>
            </a:br>
            <a:r>
              <a:rPr sz="4400" smtClean="0">
                <a:solidFill>
                  <a:srgbClr val="0070C0"/>
                </a:solidFill>
              </a:rPr>
              <a:t>Надо видеть, предвидеть, учесть. </a:t>
            </a:r>
            <a:br>
              <a:rPr sz="4400" smtClean="0">
                <a:solidFill>
                  <a:srgbClr val="0070C0"/>
                </a:solidFill>
              </a:rPr>
            </a:br>
            <a:r>
              <a:rPr sz="4400" smtClean="0">
                <a:solidFill>
                  <a:srgbClr val="0070C0"/>
                </a:solidFill>
              </a:rPr>
              <a:t>По возможности – все избежать, </a:t>
            </a:r>
            <a:br>
              <a:rPr sz="4400" smtClean="0">
                <a:solidFill>
                  <a:srgbClr val="0070C0"/>
                </a:solidFill>
              </a:rPr>
            </a:br>
            <a:r>
              <a:rPr sz="4400" smtClean="0">
                <a:solidFill>
                  <a:srgbClr val="0070C0"/>
                </a:solidFill>
              </a:rPr>
              <a:t>А где надо – на помощь позвать. </a:t>
            </a:r>
            <a:r>
              <a:rPr sz="4400" smtClean="0"/>
              <a:t/>
            </a:r>
            <a:br>
              <a:rPr sz="4400" smtClean="0"/>
            </a:br>
            <a:endParaRPr lang="ru-RU" sz="4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1857364"/>
            <a:ext cx="2666952" cy="146187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2485" y="176511"/>
            <a:ext cx="47216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Безопасность в быту</a:t>
            </a:r>
            <a:endParaRPr sz="2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Вероника\Desktop\102PHOTO\SAM_067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6901" y="1266777"/>
            <a:ext cx="3847865" cy="288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i.detsad1-zheshart.ru/u/a2/8a5f16133b11e5a40a84ab9246f4d6/-/%D0%9D%D0%95%20%D0%98%D0%93%D0%A0%D0%90%D0%9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7" y="1142983"/>
            <a:ext cx="2857520" cy="1785951"/>
          </a:xfrm>
          <a:prstGeom prst="rect">
            <a:avLst/>
          </a:prstGeom>
          <a:noFill/>
        </p:spPr>
      </p:pic>
      <p:pic>
        <p:nvPicPr>
          <p:cNvPr id="15364" name="Picture 4" descr="http://i3.fastpic.ru/big/2009/1023/d4/4aee06e752012b85449a980e4bd2f4d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4143380"/>
            <a:ext cx="3344855" cy="2357454"/>
          </a:xfrm>
          <a:prstGeom prst="rect">
            <a:avLst/>
          </a:prstGeom>
          <a:noFill/>
        </p:spPr>
      </p:pic>
      <p:pic>
        <p:nvPicPr>
          <p:cNvPr id="15366" name="Picture 6" descr="http://klass-servis73.ru/h402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4429132"/>
            <a:ext cx="3214710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6755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22935" y="2381379"/>
            <a:ext cx="3711465" cy="280022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sz="7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238758"/>
            <a:ext cx="80571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Ребенок и его здоровье / ребенок и другие люди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boombob.ru/img/picture/Dec/21/8fb3b10c2c4f0659860aabc9a0d447e7/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877630"/>
            <a:ext cx="3929090" cy="2623204"/>
          </a:xfrm>
          <a:prstGeom prst="rect">
            <a:avLst/>
          </a:prstGeom>
          <a:noFill/>
        </p:spPr>
      </p:pic>
      <p:pic>
        <p:nvPicPr>
          <p:cNvPr id="1028" name="Picture 4" descr="http://alcoholizmv1.ru/articles/wp-content/uploads/2015/09/42327691-lechenie-alkogolizma-tulskaya-oblast-g-efremov-ad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00108"/>
            <a:ext cx="4000528" cy="2500310"/>
          </a:xfrm>
          <a:prstGeom prst="rect">
            <a:avLst/>
          </a:prstGeom>
          <a:noFill/>
        </p:spPr>
      </p:pic>
      <p:pic>
        <p:nvPicPr>
          <p:cNvPr id="1032" name="Picture 8" descr="http://4.bp.blogspot.com/-j7zwuVw0xeo/VDF45nyeDJI/AAAAAAAALmk/KPXWbn6k61c/s1600/13606864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500306"/>
            <a:ext cx="2857500" cy="3943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2935" y="2381379"/>
            <a:ext cx="3711465" cy="280022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sz="7200" dirty="0">
              <a:solidFill>
                <a:prstClr val="black"/>
              </a:solidFill>
            </a:endParaRPr>
          </a:p>
        </p:txBody>
      </p:sp>
      <p:pic>
        <p:nvPicPr>
          <p:cNvPr id="11265" name="Picture 1" descr="C:\Users\Gusakov\Desktop\обж\20151023_100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2571768" cy="3071834"/>
          </a:xfrm>
          <a:prstGeom prst="rect">
            <a:avLst/>
          </a:prstGeom>
          <a:noFill/>
        </p:spPr>
      </p:pic>
      <p:pic>
        <p:nvPicPr>
          <p:cNvPr id="11266" name="Picture 2" descr="C:\Users\Gusakov\Desktop\обж\20151023_101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429000"/>
            <a:ext cx="2428892" cy="3429000"/>
          </a:xfrm>
          <a:prstGeom prst="rect">
            <a:avLst/>
          </a:prstGeom>
          <a:noFill/>
        </p:spPr>
      </p:pic>
      <p:pic>
        <p:nvPicPr>
          <p:cNvPr id="11267" name="Picture 3" descr="C:\Users\Gusakov\Desktop\обж\20151023_10204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0"/>
            <a:ext cx="2286016" cy="3143248"/>
          </a:xfrm>
          <a:prstGeom prst="rect">
            <a:avLst/>
          </a:prstGeom>
          <a:noFill/>
        </p:spPr>
      </p:pic>
      <p:pic>
        <p:nvPicPr>
          <p:cNvPr id="11268" name="Picture 4" descr="C:\Users\Gusakov\Desktop\обж\20151023_101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56" y="3214686"/>
            <a:ext cx="2428924" cy="3643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884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571876"/>
            <a:ext cx="4032447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http://static.dochkisinochki.ru/upload/resize_cache/_catalog/d7/74/ac/800_600_1/GL000181627_001_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28604"/>
            <a:ext cx="3810000" cy="2852738"/>
          </a:xfrm>
          <a:prstGeom prst="rect">
            <a:avLst/>
          </a:prstGeom>
          <a:noFill/>
        </p:spPr>
      </p:pic>
      <p:pic>
        <p:nvPicPr>
          <p:cNvPr id="9220" name="Picture 4" descr="http://s3.goods.ozstatic.by/1000/545/451/10/10451545_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00042"/>
            <a:ext cx="3950208" cy="56339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087940"/>
            <a:ext cx="5257800" cy="40842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ru-RU" sz="7200" dirty="0" smtClean="0"/>
              <a:t> </a:t>
            </a:r>
            <a:endParaRPr lang="ru-RU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5820556" cy="16476125"/>
          </a:xfrm>
          <a:prstGeom prst="rect">
            <a:avLst/>
          </a:prstGeom>
        </p:spPr>
      </p:pic>
      <p:pic>
        <p:nvPicPr>
          <p:cNvPr id="7169" name="Picture 1" descr="C:\Users\Gusakov\Desktop\обж\IMG_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8"/>
            <a:ext cx="3500462" cy="2857520"/>
          </a:xfrm>
          <a:prstGeom prst="rect">
            <a:avLst/>
          </a:prstGeom>
          <a:noFill/>
        </p:spPr>
      </p:pic>
      <p:pic>
        <p:nvPicPr>
          <p:cNvPr id="7170" name="Picture 2" descr="C:\Users\Gusakov\Desktop\обж\IMG_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85728"/>
            <a:ext cx="4071966" cy="2857520"/>
          </a:xfrm>
          <a:prstGeom prst="rect">
            <a:avLst/>
          </a:prstGeom>
          <a:noFill/>
        </p:spPr>
      </p:pic>
      <p:pic>
        <p:nvPicPr>
          <p:cNvPr id="7171" name="Picture 3" descr="C:\Users\Gusakov\Desktop\обж\IMG_0047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071942"/>
            <a:ext cx="3797808" cy="2531872"/>
          </a:xfrm>
          <a:prstGeom prst="rect">
            <a:avLst/>
          </a:prstGeom>
          <a:noFill/>
        </p:spPr>
      </p:pic>
      <p:pic>
        <p:nvPicPr>
          <p:cNvPr id="7172" name="Picture 4" descr="C:\Users\Gusakov\Desktop\обж\IMG_0049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4000504"/>
            <a:ext cx="3797808" cy="25318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Gusakov\Desktop\обж\IMG_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57166"/>
            <a:ext cx="7215206" cy="6500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Gusakov\Desktop\обж\IMG_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5929322" cy="5143536"/>
          </a:xfrm>
          <a:prstGeom prst="rect">
            <a:avLst/>
          </a:prstGeom>
          <a:noFill/>
        </p:spPr>
      </p:pic>
      <p:pic>
        <p:nvPicPr>
          <p:cNvPr id="47107" name="Picture 3" descr="C:\Users\Gusakov\Desktop\обж\IMG_007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2857520" cy="515513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Идёт светофор, а мне хочется стать полицейским.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Играем с инспектором ДПС.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8130" name="Picture 2" descr="C:\Users\Gusakov\Desktop\обж\IMG_0083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643182"/>
            <a:ext cx="4572032" cy="3709207"/>
          </a:xfrm>
          <a:prstGeom prst="rect">
            <a:avLst/>
          </a:prstGeom>
          <a:noFill/>
        </p:spPr>
      </p:pic>
      <p:pic>
        <p:nvPicPr>
          <p:cNvPr id="48131" name="Picture 3" descr="C:\Users\Gusakov\Desktop\обж\IMG_00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7445" y="1600200"/>
            <a:ext cx="3017309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496"/>
            <a:ext cx="6215106" cy="3000396"/>
          </a:xfrm>
        </p:spPr>
        <p:txBody>
          <a:bodyPr>
            <a:noAutofit/>
          </a:bodyPr>
          <a:lstStyle/>
          <a:p>
            <a: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  <a:t/>
            </a:r>
            <a:b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</a:br>
            <a: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  <a:t/>
            </a:r>
            <a:b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</a:br>
            <a: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  <a:t/>
            </a:r>
            <a:b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</a:br>
            <a: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  <a:t/>
            </a:r>
            <a:b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</a:br>
            <a: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  <a:t>Безопасность </a:t>
            </a:r>
            <a:b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</a:br>
            <a:r>
              <a:rPr sz="4800" i="1" smtClean="0">
                <a:solidFill>
                  <a:srgbClr val="00B050"/>
                </a:solidFill>
                <a:latin typeface="Blackadder ITC" pitchFamily="82" charset="0"/>
                <a:cs typeface="David" pitchFamily="34" charset="-79"/>
              </a:rPr>
              <a:t>на дорогах ради безопасности жизни.</a:t>
            </a:r>
            <a:endParaRPr lang="ru-RU" sz="4800" i="1" dirty="0">
              <a:solidFill>
                <a:srgbClr val="00B050"/>
              </a:solidFill>
              <a:latin typeface="Arial Narrow" pitchFamily="34" charset="0"/>
              <a:cs typeface="David" pitchFamily="34" charset="-79"/>
            </a:endParaRPr>
          </a:p>
        </p:txBody>
      </p:sp>
      <p:pic>
        <p:nvPicPr>
          <p:cNvPr id="2050" name="Picture 2" descr="C:\Users\Gusakov\Desktop\Documents\пожарная часть\20151013_104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071546"/>
            <a:ext cx="3428992" cy="57864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Подведение итогов конкурса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154" name="Picture 2" descr="C:\Users\Gusakov\Desktop\обж\IMG_00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445" y="1600200"/>
            <a:ext cx="3017309" cy="4525963"/>
          </a:xfrm>
          <a:prstGeom prst="rect">
            <a:avLst/>
          </a:prstGeom>
          <a:noFill/>
        </p:spPr>
      </p:pic>
      <p:pic>
        <p:nvPicPr>
          <p:cNvPr id="49155" name="Picture 3" descr="C:\Users\Gusakov\Desktop\обж\IMG_00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7445" y="1600200"/>
            <a:ext cx="3017309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Фотография</a:t>
            </a:r>
            <a:r>
              <a:rPr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на память о встрече</a:t>
            </a:r>
            <a:r>
              <a:rPr smtClean="0"/>
              <a:t>.</a:t>
            </a:r>
            <a:endParaRPr lang="ru-RU" dirty="0"/>
          </a:p>
        </p:txBody>
      </p:sp>
      <p:pic>
        <p:nvPicPr>
          <p:cNvPr id="50178" name="Picture 2" descr="C:\Users\Gusakov\Desktop\обж\IMG_009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929618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smtClean="0">
                <a:solidFill>
                  <a:srgbClr val="FF0000"/>
                </a:solidFill>
              </a:rPr>
              <a:t>ИГРЫ ЗА СТОЛОМ.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1" descr="C:\Users\Gusakov\Desktop\обж\IMG_016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7738" y="3786188"/>
            <a:ext cx="4386262" cy="30718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1500174"/>
            <a:ext cx="80724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sz="280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Светофор - твой друг дорожный: видишь </a:t>
            </a:r>
            <a:r>
              <a:rPr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</a:t>
            </a:r>
            <a:r>
              <a:rPr sz="280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Просто ждем,</a:t>
            </a:r>
            <a:r>
              <a:rPr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28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Желтый </a:t>
            </a:r>
            <a:r>
              <a:rPr sz="280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 – готовим ножки, </a:t>
            </a:r>
          </a:p>
          <a:p>
            <a:pPr>
              <a:lnSpc>
                <a:spcPct val="200000"/>
              </a:lnSpc>
            </a:pPr>
            <a:r>
              <a:rPr sz="280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 </a:t>
            </a:r>
            <a:r>
              <a:rPr sz="28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зеленый</a:t>
            </a:r>
            <a:r>
              <a:rPr sz="280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мы идем!</a:t>
            </a:r>
            <a:endParaRPr sz="2800" dirty="0"/>
          </a:p>
        </p:txBody>
      </p:sp>
      <p:pic>
        <p:nvPicPr>
          <p:cNvPr id="6" name="Picture 3" descr="D:\Наши документы\Паська-Пасянька\гбдд\На дорогах_files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1171575" cy="30003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Макеты, сделанные вместе с родителями.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C:\Users\Gusakov\Desktop\обж\IMG_01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43050"/>
            <a:ext cx="4038600" cy="3566331"/>
          </a:xfrm>
          <a:prstGeom prst="rect">
            <a:avLst/>
          </a:prstGeom>
          <a:noFill/>
        </p:spPr>
      </p:pic>
      <p:pic>
        <p:nvPicPr>
          <p:cNvPr id="52226" name="Picture 2" descr="C:\Users\Gusakov\Desktop\обж\IMG_01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200524" cy="35663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5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Макеты родного посёлка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3250" name="Picture 2" descr="C:\Users\Gusakov\Desktop\обж\IMG_01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14488"/>
            <a:ext cx="4038600" cy="4143404"/>
          </a:xfrm>
          <a:prstGeom prst="rect">
            <a:avLst/>
          </a:prstGeom>
          <a:noFill/>
        </p:spPr>
      </p:pic>
      <p:pic>
        <p:nvPicPr>
          <p:cNvPr id="53251" name="Picture 3" descr="C:\Users\Gusakov\Desktop\обж\WP_20160316_11_17_34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4200524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НАШИ МАШИНЫ ПОВЕЗУТ ГРУЗ.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4274" name="Picture 2" descr="C:\Users\Gusakov\Desktop\обж\WP_20151027_10_42_52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00174"/>
            <a:ext cx="4038600" cy="3497305"/>
          </a:xfrm>
          <a:prstGeom prst="rect">
            <a:avLst/>
          </a:prstGeom>
          <a:noFill/>
        </p:spPr>
      </p:pic>
      <p:pic>
        <p:nvPicPr>
          <p:cNvPr id="54275" name="Picture 3" descr="C:\Users\Gusakov\Desktop\обж\WP_20151027_10_43_24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4200524" cy="34973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Gusakov\Desktop\обж\WP_20160322_15_30_07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85926"/>
            <a:ext cx="4038600" cy="3211553"/>
          </a:xfrm>
          <a:prstGeom prst="rect">
            <a:avLst/>
          </a:prstGeom>
          <a:noFill/>
        </p:spPr>
      </p:pic>
      <p:pic>
        <p:nvPicPr>
          <p:cNvPr id="55299" name="Picture 3" descr="C:\Users\Gusakov\Desktop\обж\WP_20160322_15_54_37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4271962" cy="321155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ПРЕДСТАВЛЕНИЕ  ПО ОБЖ ВМЕСТЕ С РОДИТЕЛЯМИ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Gusakov\Desktop\обж\IMG_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14290"/>
            <a:ext cx="5072098" cy="6643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00298" y="2214554"/>
            <a:ext cx="6180224" cy="1470025"/>
          </a:xfrm>
        </p:spPr>
        <p:txBody>
          <a:bodyPr>
            <a:noAutofit/>
          </a:bodyPr>
          <a:lstStyle/>
          <a:p>
            <a:r>
              <a:rPr sz="8000" i="1" smtClean="0">
                <a:latin typeface="Franklin Gothic Medium" pitchFamily="34" charset="0"/>
              </a:rPr>
              <a:t>СПАСИБО ЗА ВНИМАНИЕ!</a:t>
            </a:r>
            <a:endParaRPr lang="ru-RU" sz="8000" i="1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2214546" y="357166"/>
            <a:ext cx="6572296" cy="6286544"/>
          </a:xfrm>
        </p:spPr>
        <p:txBody>
          <a:bodyPr>
            <a:normAutofit/>
          </a:bodyPr>
          <a:lstStyle/>
          <a:p>
            <a:pPr algn="l"/>
            <a:r>
              <a:rPr sz="2400" smtClean="0">
                <a:latin typeface="Arial" pitchFamily="34" charset="0"/>
                <a:cs typeface="Arial" pitchFamily="34" charset="0"/>
              </a:rPr>
              <a:t>Цель создания Уголка безопасности</a:t>
            </a:r>
            <a:r>
              <a:rPr sz="2400" smtClean="0"/>
              <a:t>:</a:t>
            </a:r>
            <a:br>
              <a:rPr sz="2400" smtClean="0"/>
            </a:br>
            <a:r>
              <a:rPr sz="2400" smtClean="0"/>
              <a:t> сформировать основы безопасности собственной жизнедеятельности и окружающего мира через следующие задачи:</a:t>
            </a:r>
            <a:br>
              <a:rPr sz="2400" smtClean="0"/>
            </a:br>
            <a:r>
              <a:rPr sz="2400" smtClean="0"/>
              <a:t>• Формирование представлений об опасных для человека и окружающего мира природы ситуациях и способах поведения в них;</a:t>
            </a:r>
            <a:br>
              <a:rPr sz="2400" smtClean="0"/>
            </a:br>
            <a:r>
              <a:rPr sz="2400" smtClean="0"/>
              <a:t>• Приобщение к правилам безопасного для человека и окружающего мира природы поведения;</a:t>
            </a:r>
            <a:br>
              <a:rPr sz="2400" smtClean="0"/>
            </a:br>
            <a:r>
              <a:rPr sz="2400" smtClean="0"/>
              <a:t>• Передача детям знаний о правилах безопасности дорожного движения в качестве пешехода и пассажира транспортного средства</a:t>
            </a:r>
            <a:br>
              <a:rPr sz="2400" smtClean="0"/>
            </a:br>
            <a:r>
              <a:rPr sz="2400" smtClean="0"/>
              <a:t>• Формирование осторожного и осмотрительного отношения к потенциально опасным для человека и окружающего мира природы ситуациям</a:t>
            </a:r>
            <a:r>
              <a:rPr sz="1800" smtClean="0"/>
              <a:t/>
            </a:r>
            <a:br>
              <a:rPr sz="1800" smtClean="0"/>
            </a:br>
            <a:endParaRPr lang="ru-RU" sz="1800" dirty="0"/>
          </a:p>
        </p:txBody>
      </p:sp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14290"/>
            <a:ext cx="7413734" cy="928694"/>
          </a:xfrm>
        </p:spPr>
        <p:txBody>
          <a:bodyPr/>
          <a:lstStyle/>
          <a:p>
            <a:pPr algn="ctr"/>
            <a:r>
              <a:rPr i="1" smtClean="0">
                <a:solidFill>
                  <a:srgbClr val="FF0000"/>
                </a:solidFill>
                <a:latin typeface="Bernard MT Condensed" pitchFamily="18" charset="0"/>
              </a:rPr>
              <a:t>АКТУАЛЬНОСТЬ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071546"/>
            <a:ext cx="7449076" cy="3957654"/>
          </a:xfrm>
        </p:spPr>
        <p:txBody>
          <a:bodyPr>
            <a:normAutofit/>
          </a:bodyPr>
          <a:lstStyle/>
          <a:p>
            <a:r>
              <a:rPr sz="4400" b="1" i="1" smtClean="0">
                <a:solidFill>
                  <a:srgbClr val="00B050"/>
                </a:solidFill>
                <a:latin typeface="Bernard MT Condensed" pitchFamily="18" charset="0"/>
              </a:rPr>
              <a:t>Раннее информирование ребенка о правилах безопасного поведения, освоения им умений и навыков</a:t>
            </a:r>
            <a:endParaRPr lang="ru-RU" sz="4400" i="1" dirty="0"/>
          </a:p>
        </p:txBody>
      </p:sp>
      <p:pic>
        <p:nvPicPr>
          <p:cNvPr id="5" name="Рисунок 4" descr="x_3a2c5e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4214818"/>
            <a:ext cx="2129024" cy="212902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ru-RU" sz="7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172" y="-1380063"/>
            <a:ext cx="7765662" cy="16476125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1928794" y="1071546"/>
            <a:ext cx="6858048" cy="3714777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Ребенок на улицах города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Ребенок и другие люди/ребенок и здоровье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 в быту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Ребенок и природа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429132"/>
            <a:ext cx="2675534" cy="224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kurganfm.ru/wp-content/uploads/2015/11/d71283d2992820baf116ad6095133ab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14290"/>
            <a:ext cx="2070202" cy="1508150"/>
          </a:xfrm>
          <a:prstGeom prst="rect">
            <a:avLst/>
          </a:prstGeom>
          <a:noFill/>
        </p:spPr>
      </p:pic>
      <p:pic>
        <p:nvPicPr>
          <p:cNvPr id="1026" name="Picture 2" descr="C:\Users\Gusakov\Desktop\фотографии для космоса\WP_20160408_10_46_23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429132"/>
            <a:ext cx="3950208" cy="22189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14480" y="1071546"/>
            <a:ext cx="6768674" cy="48720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ru-RU" sz="7200" dirty="0" smtClean="0"/>
              <a:t> </a:t>
            </a:r>
            <a:endParaRPr lang="ru-RU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23427" y="176511"/>
            <a:ext cx="62597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Островок безопасности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 descr="C:\Users\Вероника\Desktop\detia-5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65" y="4246336"/>
            <a:ext cx="1438762" cy="2320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Gusakov\Desktop\обж\IMG_0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928670"/>
            <a:ext cx="4786346" cy="59293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087940"/>
            <a:ext cx="5257800" cy="40842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ru-RU" sz="7200" dirty="0" smtClean="0"/>
              <a:t> </a:t>
            </a:r>
            <a:endParaRPr lang="ru-RU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pic>
        <p:nvPicPr>
          <p:cNvPr id="21506" name="Picture 2" descr="C:\Users\Gusakov\Desktop\обж\IMG_0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143372" cy="3357562"/>
          </a:xfrm>
          <a:prstGeom prst="rect">
            <a:avLst/>
          </a:prstGeom>
          <a:noFill/>
        </p:spPr>
      </p:pic>
      <p:pic>
        <p:nvPicPr>
          <p:cNvPr id="10" name="Рисунок 9" descr="mult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0"/>
            <a:ext cx="2786082" cy="3143248"/>
          </a:xfrm>
          <a:prstGeom prst="rect">
            <a:avLst/>
          </a:prstGeom>
        </p:spPr>
      </p:pic>
      <p:pic>
        <p:nvPicPr>
          <p:cNvPr id="21507" name="Picture 3" descr="C:\Users\Gusakov\Desktop\обж\20151023_09544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0"/>
            <a:ext cx="435768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108261" y="-3142205"/>
            <a:ext cx="2895600" cy="68610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3688" y="288335"/>
            <a:ext cx="70812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Наглядные пособия и игры по обучению ПДД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6" name="Picture 4" descr="C:\Users\Вероника\Desktop\БЕЗОПАСНОСТЬ\уголок безопасности\136108618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1000108"/>
            <a:ext cx="2857520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1" descr="C:\Users\Gusakov\Desktop\обж\IMG_0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000108"/>
            <a:ext cx="3786214" cy="2000264"/>
          </a:xfrm>
          <a:prstGeom prst="rect">
            <a:avLst/>
          </a:prstGeom>
          <a:noFill/>
        </p:spPr>
      </p:pic>
      <p:pic>
        <p:nvPicPr>
          <p:cNvPr id="19458" name="Picture 2" descr="C:\Users\Gusakov\Desktop\обж\IMG_01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929066"/>
            <a:ext cx="3571900" cy="2643206"/>
          </a:xfrm>
          <a:prstGeom prst="rect">
            <a:avLst/>
          </a:prstGeom>
          <a:noFill/>
        </p:spPr>
      </p:pic>
      <p:pic>
        <p:nvPicPr>
          <p:cNvPr id="19459" name="Picture 3" descr="C:\Users\Gusakov\Desktop\обж\IMG_01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3648" y="3929066"/>
            <a:ext cx="3840318" cy="26078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78279" y="-3251025"/>
            <a:ext cx="2895600" cy="6861081"/>
          </a:xfrm>
          <a:prstGeom prst="rect">
            <a:avLst/>
          </a:prstGeom>
        </p:spPr>
      </p:pic>
      <p:pic>
        <p:nvPicPr>
          <p:cNvPr id="17409" name="Picture 1" descr="C:\Users\Gusakov\Desktop\обж\WP_20160327_20_43_21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14290"/>
            <a:ext cx="5143536" cy="2786082"/>
          </a:xfrm>
          <a:prstGeom prst="rect">
            <a:avLst/>
          </a:prstGeom>
          <a:noFill/>
        </p:spPr>
      </p:pic>
      <p:pic>
        <p:nvPicPr>
          <p:cNvPr id="17411" name="Picture 3" descr="http://www.edumiass.ru/subsfile/news/59/2996/20150228_990487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0850" y="285728"/>
            <a:ext cx="2343150" cy="3048000"/>
          </a:xfrm>
          <a:prstGeom prst="rect">
            <a:avLst/>
          </a:prstGeom>
          <a:noFill/>
        </p:spPr>
      </p:pic>
      <p:sp>
        <p:nvSpPr>
          <p:cNvPr id="17413" name="AutoShape 5" descr="http://www.%D0%B2%D0%BE%D0%B5%D0%BD%D1%81%D0%B1%D1%8B%D1%82.%D1%80%D1%84/images/photos/small/shop11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5" name="AutoShape 7" descr="http://www.%D0%B2%D0%BE%D0%B5%D0%BD%D1%81%D0%B1%D1%8B%D1%82.%D1%80%D1%84/images/photos/small/shop11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7" name="AutoShape 9" descr="http://www.%D0%B2%D0%BE%D0%B5%D0%BD%D1%81%D0%B1%D1%8B%D1%82.%D1%80%D1%84/images/photos/small/shop11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9" name="AutoShape 11" descr="http://www.%D0%B2%D0%BE%D0%B5%D0%BD%D1%81%D0%B1%D1%8B%D1%82.%D1%80%D1%84/images/photos/small/shop11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1" name="Picture 13" descr="https://25.mvd.ru/upload/site28/document_images/4RHdogYFZr-800x6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89" y="4000504"/>
            <a:ext cx="2928959" cy="2643206"/>
          </a:xfrm>
          <a:prstGeom prst="rect">
            <a:avLst/>
          </a:prstGeom>
          <a:noFill/>
        </p:spPr>
      </p:pic>
      <p:pic>
        <p:nvPicPr>
          <p:cNvPr id="17423" name="Picture 15" descr="http://toysforbaby.ru/upload/iblock/7b6/8745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092" y="4000504"/>
            <a:ext cx="4714908" cy="28574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heme/theme1.xml><?xml version="1.0" encoding="utf-8"?>
<a:theme xmlns:a="http://schemas.openxmlformats.org/drawingml/2006/main" name="TS10167455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BB791A-2264-44DD-BA10-93318C807D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TS101674557</Template>
  <TotalTime>0</TotalTime>
  <Words>180</Words>
  <Application>Microsoft Office PowerPoint</Application>
  <PresentationFormat>Экран (4:3)</PresentationFormat>
  <Paragraphs>45</Paragraphs>
  <Slides>28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TS101674557</vt:lpstr>
      <vt:lpstr>Презентация уголка безопасности детей  6-7 лет  группы «Петрушка» Воспитатель: Гусакова ВН.</vt:lpstr>
      <vt:lpstr>    Безопасность  на дорогах ради безопасности жизни.</vt:lpstr>
      <vt:lpstr>Цель создания Уголка безопасности:  сформировать основы безопасности собственной жизнедеятельности и окружающего мира через следующие задачи: • Формирование представлений об опасных для человека и окружающего мира природы ситуациях и способах поведения в них; • Приобщение к правилам безопасного для человека и окружающего мира природы поведения; • Передача детям знаний о правилах безопасности дорожного движения в качестве пешехода и пассажира транспортного средства • Формирование осторожного и осмотрительного отношения к потенциально опасным для человека и окружающего мира природы ситуациям </vt:lpstr>
      <vt:lpstr>АКТУАЛЬНОСТЬ</vt:lpstr>
      <vt:lpstr>Слайд 5</vt:lpstr>
      <vt:lpstr>Слайд 6</vt:lpstr>
      <vt:lpstr>Слайд 7</vt:lpstr>
      <vt:lpstr>Слайд 8</vt:lpstr>
      <vt:lpstr>Слайд 9</vt:lpstr>
      <vt:lpstr>Экскурсия в пожарную часть</vt:lpstr>
      <vt:lpstr>Безопасности формула есть: Надо видеть, предвидеть, учесть.  По возможности – все избежать,  А где надо – на помощь позвать.  </vt:lpstr>
      <vt:lpstr>Слайд 12</vt:lpstr>
      <vt:lpstr>Слайд 13</vt:lpstr>
      <vt:lpstr>Слайд 14</vt:lpstr>
      <vt:lpstr>Слайд 15</vt:lpstr>
      <vt:lpstr>Слайд 16</vt:lpstr>
      <vt:lpstr>Слайд 17</vt:lpstr>
      <vt:lpstr>Идёт светофор, а мне хочется стать полицейским.</vt:lpstr>
      <vt:lpstr>Играем с инспектором ДПС.</vt:lpstr>
      <vt:lpstr>Подведение итогов конкурса</vt:lpstr>
      <vt:lpstr>Фотография на память о встрече.</vt:lpstr>
      <vt:lpstr>ИГРЫ ЗА СТОЛОМ.</vt:lpstr>
      <vt:lpstr>Макеты, сделанные вместе с родителями.</vt:lpstr>
      <vt:lpstr>Макеты родного посёлка</vt:lpstr>
      <vt:lpstr>НАШИ МАШИНЫ ПОВЕЗУТ ГРУЗ.</vt:lpstr>
      <vt:lpstr>ПРЕДСТАВЛЕНИЕ  ПО ОБЖ ВМЕСТЕ С РОДИТЕЛЯМИ</vt:lpstr>
      <vt:lpstr>Слайд 27</vt:lpstr>
      <vt:lpstr>СПАСИБО ЗА ВНИМАНИЕ!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2011-01-05T04:32:37Z</dcterms:created>
  <dcterms:modified xsi:type="dcterms:W3CDTF">2017-08-27T13:45:06Z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TC016745579991</vt:lpwstr>
  </property>
</Properties>
</file>