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57" r:id="rId4"/>
    <p:sldId id="258" r:id="rId5"/>
    <p:sldId id="260" r:id="rId6"/>
    <p:sldId id="287" r:id="rId7"/>
    <p:sldId id="288" r:id="rId8"/>
    <p:sldId id="289" r:id="rId9"/>
    <p:sldId id="290" r:id="rId10"/>
    <p:sldId id="264" r:id="rId11"/>
    <p:sldId id="265" r:id="rId12"/>
    <p:sldId id="261" r:id="rId13"/>
    <p:sldId id="262" r:id="rId14"/>
    <p:sldId id="263" r:id="rId15"/>
    <p:sldId id="291" r:id="rId16"/>
    <p:sldId id="292" r:id="rId17"/>
    <p:sldId id="293" r:id="rId18"/>
    <p:sldId id="266" r:id="rId19"/>
    <p:sldId id="294" r:id="rId20"/>
    <p:sldId id="295" r:id="rId21"/>
    <p:sldId id="302" r:id="rId22"/>
    <p:sldId id="296" r:id="rId23"/>
    <p:sldId id="267" r:id="rId24"/>
    <p:sldId id="297" r:id="rId25"/>
    <p:sldId id="298" r:id="rId26"/>
    <p:sldId id="271" r:id="rId27"/>
    <p:sldId id="299" r:id="rId28"/>
    <p:sldId id="272" r:id="rId29"/>
    <p:sldId id="273" r:id="rId30"/>
    <p:sldId id="269" r:id="rId31"/>
    <p:sldId id="270" r:id="rId32"/>
    <p:sldId id="274" r:id="rId33"/>
    <p:sldId id="300" r:id="rId34"/>
    <p:sldId id="275" r:id="rId35"/>
    <p:sldId id="281" r:id="rId36"/>
    <p:sldId id="282" r:id="rId37"/>
    <p:sldId id="283" r:id="rId38"/>
    <p:sldId id="311" r:id="rId39"/>
    <p:sldId id="276" r:id="rId40"/>
    <p:sldId id="304" r:id="rId41"/>
    <p:sldId id="277" r:id="rId42"/>
    <p:sldId id="303" r:id="rId43"/>
    <p:sldId id="278" r:id="rId44"/>
    <p:sldId id="279" r:id="rId45"/>
    <p:sldId id="280" r:id="rId46"/>
    <p:sldId id="301" r:id="rId47"/>
    <p:sldId id="284" r:id="rId48"/>
    <p:sldId id="285" r:id="rId49"/>
    <p:sldId id="286" r:id="rId50"/>
    <p:sldId id="305" r:id="rId51"/>
    <p:sldId id="306" r:id="rId52"/>
    <p:sldId id="307" r:id="rId5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1644" y="-25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111807F-0F9A-4218-8C12-B3ED96E208C4}" type="datetimeFigureOut">
              <a:rPr lang="ru-RU" smtClean="0"/>
              <a:pPr/>
              <a:t>16.07.2018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2BE03F2-8754-4169-8E02-AB0A0682BFC5}"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111807F-0F9A-4218-8C12-B3ED96E208C4}" type="datetimeFigureOut">
              <a:rPr lang="ru-RU" smtClean="0"/>
              <a:pPr/>
              <a:t>16.07.2018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2BE03F2-8754-4169-8E02-AB0A0682BFC5}"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111807F-0F9A-4218-8C12-B3ED96E208C4}" type="datetimeFigureOut">
              <a:rPr lang="ru-RU" smtClean="0"/>
              <a:pPr/>
              <a:t>16.07.2018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2BE03F2-8754-4169-8E02-AB0A0682BFC5}"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111807F-0F9A-4218-8C12-B3ED96E208C4}" type="datetimeFigureOut">
              <a:rPr lang="ru-RU" smtClean="0"/>
              <a:pPr/>
              <a:t>16.07.2018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2BE03F2-8754-4169-8E02-AB0A0682BFC5}"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111807F-0F9A-4218-8C12-B3ED96E208C4}" type="datetimeFigureOut">
              <a:rPr lang="ru-RU" smtClean="0"/>
              <a:pPr/>
              <a:t>16.07.2018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2BE03F2-8754-4169-8E02-AB0A0682BFC5}"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4111807F-0F9A-4218-8C12-B3ED96E208C4}" type="datetimeFigureOut">
              <a:rPr lang="ru-RU" smtClean="0"/>
              <a:pPr/>
              <a:t>16.07.2018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2BE03F2-8754-4169-8E02-AB0A0682BFC5}"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111807F-0F9A-4218-8C12-B3ED96E208C4}" type="datetimeFigureOut">
              <a:rPr lang="ru-RU" smtClean="0"/>
              <a:pPr/>
              <a:t>16.07.2018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92BE03F2-8754-4169-8E02-AB0A0682BFC5}"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111807F-0F9A-4218-8C12-B3ED96E208C4}" type="datetimeFigureOut">
              <a:rPr lang="ru-RU" smtClean="0"/>
              <a:pPr/>
              <a:t>16.07.2018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2BE03F2-8754-4169-8E02-AB0A0682BFC5}"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111807F-0F9A-4218-8C12-B3ED96E208C4}" type="datetimeFigureOut">
              <a:rPr lang="ru-RU" smtClean="0"/>
              <a:pPr/>
              <a:t>16.07.2018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92BE03F2-8754-4169-8E02-AB0A0682BFC5}"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111807F-0F9A-4218-8C12-B3ED96E208C4}" type="datetimeFigureOut">
              <a:rPr lang="ru-RU" smtClean="0"/>
              <a:pPr/>
              <a:t>16.07.2018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2BE03F2-8754-4169-8E02-AB0A0682BFC5}"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111807F-0F9A-4218-8C12-B3ED96E208C4}" type="datetimeFigureOut">
              <a:rPr lang="ru-RU" smtClean="0"/>
              <a:pPr/>
              <a:t>16.07.2018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2BE03F2-8754-4169-8E02-AB0A0682BFC5}"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11807F-0F9A-4218-8C12-B3ED96E208C4}" type="datetimeFigureOut">
              <a:rPr lang="ru-RU" smtClean="0"/>
              <a:pPr/>
              <a:t>16.07.2018</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BE03F2-8754-4169-8E02-AB0A0682BFC5}"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gif"/><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7.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1.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4.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19.gif"/></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7.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19.gif"/></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19.gif"/></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6.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61.jpeg"/></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3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jpeg"/></Relationships>
</file>

<file path=ppt/slides/_rels/slide3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40.jpeg"/><Relationship Id="rId1" Type="http://schemas.openxmlformats.org/officeDocument/2006/relationships/slideLayout" Target="../slideLayouts/slideLayout6.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3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jpeg"/></Relationships>
</file>

<file path=ppt/slides/_rels/slide3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3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jpeg"/></Relationships>
</file>

<file path=ppt/slides/_rels/slide3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92.jpeg"/><Relationship Id="rId4" Type="http://schemas.openxmlformats.org/officeDocument/2006/relationships/image" Target="../media/image91.jpeg"/></Relationships>
</file>

<file path=ppt/slides/_rels/slide3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40.jpeg"/><Relationship Id="rId1" Type="http://schemas.openxmlformats.org/officeDocument/2006/relationships/slideLayout" Target="../slideLayouts/slideLayout6.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4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42.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image" Target="../media/image40.jpeg"/><Relationship Id="rId1" Type="http://schemas.openxmlformats.org/officeDocument/2006/relationships/slideLayout" Target="../slideLayouts/slideLayout6.xml"/><Relationship Id="rId6" Type="http://schemas.openxmlformats.org/officeDocument/2006/relationships/image" Target="../media/image107.jpeg"/><Relationship Id="rId5" Type="http://schemas.openxmlformats.org/officeDocument/2006/relationships/image" Target="../media/image106.jpeg"/><Relationship Id="rId10" Type="http://schemas.openxmlformats.org/officeDocument/2006/relationships/image" Target="../media/image111.jpeg"/><Relationship Id="rId4" Type="http://schemas.openxmlformats.org/officeDocument/2006/relationships/image" Target="../media/image105.jpeg"/><Relationship Id="rId9" Type="http://schemas.openxmlformats.org/officeDocument/2006/relationships/image" Target="../media/image110.jpeg"/></Relationships>
</file>

<file path=ppt/slides/_rels/slide4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114.jpeg"/><Relationship Id="rId4" Type="http://schemas.openxmlformats.org/officeDocument/2006/relationships/image" Target="../media/image113.jpeg"/></Relationships>
</file>

<file path=ppt/slides/_rels/slide4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4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40.jpeg"/><Relationship Id="rId1" Type="http://schemas.openxmlformats.org/officeDocument/2006/relationships/slideLayout" Target="../slideLayouts/slideLayout6.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4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25.jpeg"/><Relationship Id="rId4" Type="http://schemas.openxmlformats.org/officeDocument/2006/relationships/image" Target="../media/image124.jpeg"/></Relationships>
</file>

<file path=ppt/slides/_rels/slide48.xml.rels><?xml version="1.0" encoding="UTF-8" standalone="yes"?>
<Relationships xmlns="http://schemas.openxmlformats.org/package/2006/relationships"><Relationship Id="rId3" Type="http://schemas.openxmlformats.org/officeDocument/2006/relationships/hyperlink" Target="http://planetadetstva.net/pedagogam/gotovimsya-k-shkole/razvivaem-logicheskoe-myshlenie-detej.html" TargetMode="External"/><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126.jpeg"/></Relationships>
</file>

<file path=ppt/slides/_rels/slide4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128.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31.jpeg"/><Relationship Id="rId4" Type="http://schemas.openxmlformats.org/officeDocument/2006/relationships/image" Target="../media/image130.jpeg"/></Relationships>
</file>

<file path=ppt/slides/_rels/slide5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35.jpeg"/><Relationship Id="rId4" Type="http://schemas.openxmlformats.org/officeDocument/2006/relationships/image" Target="../media/image134.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i.ytimg.com/vi/PSHMnyRpDDc/maxresdefault.jpg"/>
          <p:cNvPicPr>
            <a:picLocks noChangeAspect="1" noChangeArrowheads="1"/>
          </p:cNvPicPr>
          <p:nvPr/>
        </p:nvPicPr>
        <p:blipFill>
          <a:blip r:embed="rId2" cstate="print">
            <a:lum bright="-10000" contrast="30000"/>
          </a:blip>
          <a:srcRect/>
          <a:stretch>
            <a:fillRect/>
          </a:stretch>
        </p:blipFill>
        <p:spPr bwMode="auto">
          <a:xfrm>
            <a:off x="0" y="1"/>
            <a:ext cx="9144000" cy="6858000"/>
          </a:xfrm>
          <a:prstGeom prst="rect">
            <a:avLst/>
          </a:prstGeom>
          <a:noFill/>
        </p:spPr>
      </p:pic>
      <p:sp>
        <p:nvSpPr>
          <p:cNvPr id="2" name="Заголовок 1"/>
          <p:cNvSpPr>
            <a:spLocks noGrp="1"/>
          </p:cNvSpPr>
          <p:nvPr>
            <p:ph type="ctrTitle"/>
          </p:nvPr>
        </p:nvSpPr>
        <p:spPr>
          <a:xfrm>
            <a:off x="899592" y="1988840"/>
            <a:ext cx="7412360" cy="1224136"/>
          </a:xfrm>
        </p:spPr>
        <p:txBody>
          <a:bodyPr>
            <a:normAutofit fontScale="90000"/>
          </a:bodyPr>
          <a:lstStyle/>
          <a:p>
            <a:r>
              <a:rPr lang="ru-RU" dirty="0" smtClean="0"/>
              <a:t/>
            </a:r>
            <a:br>
              <a:rPr lang="ru-RU" dirty="0" smtClean="0"/>
            </a:br>
            <a:r>
              <a:rPr lang="ru-RU" dirty="0"/>
              <a:t/>
            </a:r>
            <a:br>
              <a:rPr lang="ru-RU" dirty="0"/>
            </a:br>
            <a:r>
              <a:rPr lang="ru-RU" b="1" dirty="0" smtClean="0">
                <a:solidFill>
                  <a:srgbClr val="002060"/>
                </a:solidFill>
              </a:rPr>
              <a:t>ПАСПОРТ </a:t>
            </a:r>
            <a:br>
              <a:rPr lang="ru-RU" b="1" dirty="0" smtClean="0">
                <a:solidFill>
                  <a:srgbClr val="002060"/>
                </a:solidFill>
              </a:rPr>
            </a:br>
            <a:r>
              <a:rPr lang="ru-RU" b="1" dirty="0" smtClean="0">
                <a:solidFill>
                  <a:srgbClr val="002060"/>
                </a:solidFill>
              </a:rPr>
              <a:t>1 ПОДГОТОВИТЕЛЬНОЙ ГРУППЫ «УМНИКИ  И УМНИЦЫ»</a:t>
            </a:r>
            <a:r>
              <a:rPr lang="ru-RU" dirty="0" smtClean="0"/>
              <a:t/>
            </a:r>
            <a:br>
              <a:rPr lang="ru-RU" dirty="0" smtClean="0"/>
            </a:br>
            <a:r>
              <a:rPr lang="ru-RU" sz="3600" b="1" dirty="0" smtClean="0"/>
              <a:t>ВОСПИТАТЕЛЬ ИЛЬЮШЕНКОВА СВЕТЛАНА ВИКТОРОВНА</a:t>
            </a:r>
            <a:endParaRPr lang="ru-RU" sz="3600" b="1" dirty="0"/>
          </a:p>
        </p:txBody>
      </p:sp>
      <p:sp>
        <p:nvSpPr>
          <p:cNvPr id="3" name="Подзаголовок 2"/>
          <p:cNvSpPr>
            <a:spLocks noGrp="1"/>
          </p:cNvSpPr>
          <p:nvPr>
            <p:ph type="subTitle" idx="1"/>
          </p:nvPr>
        </p:nvSpPr>
        <p:spPr>
          <a:xfrm>
            <a:off x="1259632" y="0"/>
            <a:ext cx="6696744" cy="1752600"/>
          </a:xfrm>
        </p:spPr>
        <p:txBody>
          <a:bodyPr>
            <a:noAutofit/>
          </a:bodyPr>
          <a:lstStyle/>
          <a:p>
            <a:r>
              <a:rPr lang="ru-RU" dirty="0" smtClean="0">
                <a:solidFill>
                  <a:schemeClr val="tx1"/>
                </a:solidFill>
                <a:latin typeface="Times New Roman" pitchFamily="18" charset="0"/>
                <a:cs typeface="Times New Roman" pitchFamily="18" charset="0"/>
              </a:rPr>
              <a:t>Муниципальное бюджетное дошкольное учреждение детский сад №15 г. Ярцева Смоленской области</a:t>
            </a:r>
            <a:endParaRPr lang="ru-RU" dirty="0">
              <a:solidFill>
                <a:schemeClr val="tx1"/>
              </a:solidFill>
              <a:latin typeface="Times New Roman" pitchFamily="18" charset="0"/>
              <a:cs typeface="Times New Roman" pitchFamily="18" charset="0"/>
            </a:endParaRPr>
          </a:p>
        </p:txBody>
      </p:sp>
      <p:pic>
        <p:nvPicPr>
          <p:cNvPr id="1032" name="Picture 8" descr="https://img1.liveinternet.ru/images/attach/c/10/127/534/127534717_5177462_0_ab45a_5e50eef4_XL.png"/>
          <p:cNvPicPr>
            <a:picLocks noChangeAspect="1" noChangeArrowheads="1"/>
          </p:cNvPicPr>
          <p:nvPr/>
        </p:nvPicPr>
        <p:blipFill>
          <a:blip r:embed="rId3" cstate="print"/>
          <a:srcRect/>
          <a:stretch>
            <a:fillRect/>
          </a:stretch>
        </p:blipFill>
        <p:spPr bwMode="auto">
          <a:xfrm>
            <a:off x="0" y="4337720"/>
            <a:ext cx="2084632" cy="2520280"/>
          </a:xfrm>
          <a:prstGeom prst="rect">
            <a:avLst/>
          </a:prstGeom>
          <a:noFill/>
        </p:spPr>
      </p:pic>
      <p:pic>
        <p:nvPicPr>
          <p:cNvPr id="1034" name="Picture 10" descr="https://ds04.infourok.ru/uploads/ex/05d5/0007ba7c-08c9c886/hello_html_3455a1bf.png"/>
          <p:cNvPicPr>
            <a:picLocks noChangeAspect="1" noChangeArrowheads="1"/>
          </p:cNvPicPr>
          <p:nvPr/>
        </p:nvPicPr>
        <p:blipFill>
          <a:blip r:embed="rId4" cstate="print"/>
          <a:srcRect/>
          <a:stretch>
            <a:fillRect/>
          </a:stretch>
        </p:blipFill>
        <p:spPr bwMode="auto">
          <a:xfrm>
            <a:off x="7164288" y="0"/>
            <a:ext cx="2249591" cy="2996952"/>
          </a:xfrm>
          <a:prstGeom prst="rect">
            <a:avLst/>
          </a:prstGeom>
          <a:noFill/>
        </p:spPr>
      </p:pic>
      <p:pic>
        <p:nvPicPr>
          <p:cNvPr id="1036" name="Picture 12" descr="http://nachalo4ka.ru/wp-content/uploads/2014/06/skorochtenie.png"/>
          <p:cNvPicPr>
            <a:picLocks noChangeAspect="1" noChangeArrowheads="1"/>
          </p:cNvPicPr>
          <p:nvPr/>
        </p:nvPicPr>
        <p:blipFill>
          <a:blip r:embed="rId5" cstate="print">
            <a:lum contrast="40000"/>
          </a:blip>
          <a:srcRect/>
          <a:stretch>
            <a:fillRect/>
          </a:stretch>
        </p:blipFill>
        <p:spPr bwMode="auto">
          <a:xfrm>
            <a:off x="5580112" y="4581128"/>
            <a:ext cx="1444118" cy="2043608"/>
          </a:xfrm>
          <a:prstGeom prst="rect">
            <a:avLst/>
          </a:prstGeom>
          <a:noFill/>
        </p:spPr>
      </p:pic>
      <p:pic>
        <p:nvPicPr>
          <p:cNvPr id="1040" name="Picture 16" descr="http://www.playcast.ru/uploads/2017/03/09/21951347.png"/>
          <p:cNvPicPr>
            <a:picLocks noChangeAspect="1" noChangeArrowheads="1"/>
          </p:cNvPicPr>
          <p:nvPr/>
        </p:nvPicPr>
        <p:blipFill>
          <a:blip r:embed="rId6" cstate="print">
            <a:lum bright="-30000" contrast="40000"/>
          </a:blip>
          <a:srcRect/>
          <a:stretch>
            <a:fillRect/>
          </a:stretch>
        </p:blipFill>
        <p:spPr bwMode="auto">
          <a:xfrm>
            <a:off x="2987824" y="4554743"/>
            <a:ext cx="2762527" cy="2303257"/>
          </a:xfrm>
          <a:prstGeom prst="rect">
            <a:avLst/>
          </a:prstGeom>
          <a:noFill/>
        </p:spPr>
      </p:pic>
      <p:pic>
        <p:nvPicPr>
          <p:cNvPr id="1042" name="Picture 18" descr="http://kartinki-vernisazh.ru/_ph/93/1/278223228.jpg"/>
          <p:cNvPicPr>
            <a:picLocks noChangeAspect="1" noChangeArrowheads="1" noCrop="1"/>
          </p:cNvPicPr>
          <p:nvPr/>
        </p:nvPicPr>
        <p:blipFill>
          <a:blip r:embed="rId7" cstate="print"/>
          <a:srcRect/>
          <a:stretch>
            <a:fillRect/>
          </a:stretch>
        </p:blipFill>
        <p:spPr bwMode="auto">
          <a:xfrm>
            <a:off x="0" y="0"/>
            <a:ext cx="1592795" cy="2123729"/>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900igr.net/up/datai/97164/0006-00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7889"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600" b="1" i="0" u="sng" strike="noStrike" cap="none" normalizeH="0" baseline="0" smtClean="0">
                <a:ln>
                  <a:noFill/>
                </a:ln>
                <a:solidFill>
                  <a:srgbClr val="FF0000"/>
                </a:solidFill>
                <a:effectLst/>
                <a:latin typeface="Arial" pitchFamily="34" charset="0"/>
                <a:ea typeface="Times New Roman" pitchFamily="18" charset="0"/>
                <a:cs typeface="Arial" pitchFamily="34" charset="0"/>
              </a:rPr>
              <a:t>Режим организации  жизни детей в холодное период.</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4" name="Таблица 3"/>
          <p:cNvGraphicFramePr>
            <a:graphicFrameLocks noGrp="1"/>
          </p:cNvGraphicFramePr>
          <p:nvPr/>
        </p:nvGraphicFramePr>
        <p:xfrm>
          <a:off x="323528" y="548681"/>
          <a:ext cx="8568952" cy="6048670"/>
        </p:xfrm>
        <a:graphic>
          <a:graphicData uri="http://schemas.openxmlformats.org/drawingml/2006/table">
            <a:tbl>
              <a:tblPr/>
              <a:tblGrid>
                <a:gridCol w="5092488"/>
                <a:gridCol w="3476464"/>
              </a:tblGrid>
              <a:tr h="576064">
                <a:tc>
                  <a:txBody>
                    <a:bodyPr/>
                    <a:lstStyle/>
                    <a:p>
                      <a:pPr algn="l">
                        <a:lnSpc>
                          <a:spcPct val="115000"/>
                        </a:lnSpc>
                        <a:spcAft>
                          <a:spcPts val="0"/>
                        </a:spcAft>
                      </a:pPr>
                      <a:r>
                        <a:rPr lang="ru-RU" sz="1100" b="1">
                          <a:latin typeface="Times New Roman"/>
                          <a:ea typeface="Times New Roman"/>
                        </a:rPr>
                        <a:t>Прием, осмотр, утренние беседы с детьми, самостоятельная деятельность</a:t>
                      </a:r>
                      <a:endParaRPr lang="ru-RU" sz="900">
                        <a:latin typeface="Times New Roman"/>
                        <a:ea typeface="Times New Roman"/>
                      </a:endParaRPr>
                    </a:p>
                  </a:txBody>
                  <a:tcPr marL="54091" marR="54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1100" b="1">
                          <a:latin typeface="Times New Roman"/>
                          <a:ea typeface="Times New Roman"/>
                        </a:rPr>
                        <a:t>7.30 – 8.00</a:t>
                      </a:r>
                      <a:endParaRPr lang="ru-RU" sz="900">
                        <a:latin typeface="Times New Roman"/>
                        <a:ea typeface="Times New Roman"/>
                      </a:endParaRPr>
                    </a:p>
                  </a:txBody>
                  <a:tcPr marL="54091" marR="54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032">
                <a:tc>
                  <a:txBody>
                    <a:bodyPr/>
                    <a:lstStyle/>
                    <a:p>
                      <a:pPr algn="l">
                        <a:lnSpc>
                          <a:spcPct val="115000"/>
                        </a:lnSpc>
                        <a:spcAft>
                          <a:spcPts val="0"/>
                        </a:spcAft>
                      </a:pPr>
                      <a:r>
                        <a:rPr lang="ru-RU" sz="1100" b="1">
                          <a:latin typeface="Times New Roman"/>
                          <a:ea typeface="Times New Roman"/>
                        </a:rPr>
                        <a:t>Утренняя гимнастика</a:t>
                      </a:r>
                      <a:endParaRPr lang="ru-RU" sz="900">
                        <a:latin typeface="Times New Roman"/>
                        <a:ea typeface="Times New Roman"/>
                      </a:endParaRPr>
                    </a:p>
                  </a:txBody>
                  <a:tcPr marL="54091" marR="54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1100" b="1">
                          <a:latin typeface="Times New Roman"/>
                          <a:ea typeface="Times New Roman"/>
                        </a:rPr>
                        <a:t>8.10 – 8.17</a:t>
                      </a:r>
                      <a:endParaRPr lang="ru-RU" sz="900">
                        <a:latin typeface="Times New Roman"/>
                        <a:ea typeface="Times New Roman"/>
                      </a:endParaRPr>
                    </a:p>
                  </a:txBody>
                  <a:tcPr marL="54091" marR="54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032">
                <a:tc>
                  <a:txBody>
                    <a:bodyPr/>
                    <a:lstStyle/>
                    <a:p>
                      <a:pPr algn="l">
                        <a:lnSpc>
                          <a:spcPct val="115000"/>
                        </a:lnSpc>
                        <a:spcAft>
                          <a:spcPts val="0"/>
                        </a:spcAft>
                      </a:pPr>
                      <a:r>
                        <a:rPr lang="ru-RU" sz="1100" b="1">
                          <a:latin typeface="Times New Roman"/>
                          <a:ea typeface="Times New Roman"/>
                        </a:rPr>
                        <a:t>Подготовка к завтраку, завтрак</a:t>
                      </a:r>
                      <a:endParaRPr lang="ru-RU" sz="900">
                        <a:latin typeface="Times New Roman"/>
                        <a:ea typeface="Times New Roman"/>
                      </a:endParaRPr>
                    </a:p>
                  </a:txBody>
                  <a:tcPr marL="54091" marR="54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1100" b="1">
                          <a:latin typeface="Times New Roman"/>
                          <a:ea typeface="Times New Roman"/>
                        </a:rPr>
                        <a:t>8.20 – 8. 55</a:t>
                      </a:r>
                      <a:endParaRPr lang="ru-RU" sz="900">
                        <a:latin typeface="Times New Roman"/>
                        <a:ea typeface="Times New Roman"/>
                      </a:endParaRPr>
                    </a:p>
                  </a:txBody>
                  <a:tcPr marL="54091" marR="54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52127">
                <a:tc>
                  <a:txBody>
                    <a:bodyPr/>
                    <a:lstStyle/>
                    <a:p>
                      <a:pPr algn="l">
                        <a:lnSpc>
                          <a:spcPct val="115000"/>
                        </a:lnSpc>
                        <a:spcAft>
                          <a:spcPts val="0"/>
                        </a:spcAft>
                      </a:pPr>
                      <a:r>
                        <a:rPr lang="ru-RU" sz="1100" b="1">
                          <a:latin typeface="Times New Roman"/>
                          <a:ea typeface="Times New Roman"/>
                        </a:rPr>
                        <a:t>Непосредственная образовательная деятельность (индивидуальная работа, труд, наблюдение, творческое развитие детей).</a:t>
                      </a:r>
                      <a:endParaRPr lang="ru-RU" sz="900">
                        <a:latin typeface="Times New Roman"/>
                        <a:ea typeface="Times New Roman"/>
                      </a:endParaRPr>
                    </a:p>
                  </a:txBody>
                  <a:tcPr marL="54091" marR="54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1100" b="1" dirty="0">
                          <a:latin typeface="Times New Roman"/>
                          <a:ea typeface="Times New Roman"/>
                        </a:rPr>
                        <a:t>9.00 – </a:t>
                      </a:r>
                      <a:r>
                        <a:rPr lang="ru-RU" sz="1100" b="1" dirty="0" smtClean="0">
                          <a:latin typeface="Times New Roman"/>
                          <a:ea typeface="Times New Roman"/>
                        </a:rPr>
                        <a:t>11. 20</a:t>
                      </a:r>
                      <a:endParaRPr lang="ru-RU" sz="900" dirty="0">
                        <a:latin typeface="Times New Roman"/>
                        <a:ea typeface="Times New Roman"/>
                      </a:endParaRPr>
                    </a:p>
                  </a:txBody>
                  <a:tcPr marL="54091" marR="54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032">
                <a:tc>
                  <a:txBody>
                    <a:bodyPr/>
                    <a:lstStyle/>
                    <a:p>
                      <a:pPr algn="l">
                        <a:lnSpc>
                          <a:spcPct val="115000"/>
                        </a:lnSpc>
                        <a:spcAft>
                          <a:spcPts val="0"/>
                        </a:spcAft>
                      </a:pPr>
                      <a:r>
                        <a:rPr lang="ru-RU" sz="1100" b="1">
                          <a:latin typeface="Times New Roman"/>
                          <a:ea typeface="Times New Roman"/>
                        </a:rPr>
                        <a:t>Второй завтрак</a:t>
                      </a:r>
                      <a:endParaRPr lang="ru-RU" sz="900">
                        <a:latin typeface="Times New Roman"/>
                        <a:ea typeface="Times New Roman"/>
                      </a:endParaRPr>
                    </a:p>
                  </a:txBody>
                  <a:tcPr marL="54091" marR="54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1100" b="1">
                          <a:latin typeface="Times New Roman"/>
                          <a:ea typeface="Times New Roman"/>
                        </a:rPr>
                        <a:t>10.00</a:t>
                      </a:r>
                      <a:endParaRPr lang="ru-RU" sz="900">
                        <a:latin typeface="Times New Roman"/>
                        <a:ea typeface="Times New Roman"/>
                      </a:endParaRPr>
                    </a:p>
                  </a:txBody>
                  <a:tcPr marL="54091" marR="54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032">
                <a:tc>
                  <a:txBody>
                    <a:bodyPr/>
                    <a:lstStyle/>
                    <a:p>
                      <a:pPr algn="l">
                        <a:lnSpc>
                          <a:spcPct val="115000"/>
                        </a:lnSpc>
                        <a:spcAft>
                          <a:spcPts val="0"/>
                        </a:spcAft>
                      </a:pPr>
                      <a:r>
                        <a:rPr lang="ru-RU" sz="1100" b="1">
                          <a:latin typeface="Times New Roman"/>
                          <a:ea typeface="Times New Roman"/>
                        </a:rPr>
                        <a:t>Подготовка к прогулке, выход, прогулка</a:t>
                      </a:r>
                      <a:endParaRPr lang="ru-RU" sz="900">
                        <a:latin typeface="Times New Roman"/>
                        <a:ea typeface="Times New Roman"/>
                      </a:endParaRPr>
                    </a:p>
                  </a:txBody>
                  <a:tcPr marL="54091" marR="54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1100" b="1">
                          <a:latin typeface="Times New Roman"/>
                          <a:ea typeface="Times New Roman"/>
                        </a:rPr>
                        <a:t>10.20 – 12.10</a:t>
                      </a:r>
                      <a:endParaRPr lang="ru-RU" sz="900">
                        <a:latin typeface="Times New Roman"/>
                        <a:ea typeface="Times New Roman"/>
                      </a:endParaRPr>
                    </a:p>
                  </a:txBody>
                  <a:tcPr marL="54091" marR="54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032">
                <a:tc>
                  <a:txBody>
                    <a:bodyPr/>
                    <a:lstStyle/>
                    <a:p>
                      <a:pPr algn="l">
                        <a:lnSpc>
                          <a:spcPct val="115000"/>
                        </a:lnSpc>
                        <a:spcAft>
                          <a:spcPts val="0"/>
                        </a:spcAft>
                      </a:pPr>
                      <a:r>
                        <a:rPr lang="ru-RU" sz="1100" b="1">
                          <a:latin typeface="Times New Roman"/>
                          <a:ea typeface="Times New Roman"/>
                        </a:rPr>
                        <a:t>Гигиенические процедуры</a:t>
                      </a:r>
                      <a:endParaRPr lang="ru-RU" sz="900">
                        <a:latin typeface="Times New Roman"/>
                        <a:ea typeface="Times New Roman"/>
                      </a:endParaRPr>
                    </a:p>
                  </a:txBody>
                  <a:tcPr marL="54091" marR="54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1100" b="1">
                          <a:latin typeface="Times New Roman"/>
                          <a:ea typeface="Times New Roman"/>
                        </a:rPr>
                        <a:t>12.10 – 12.20</a:t>
                      </a:r>
                      <a:endParaRPr lang="ru-RU" sz="900">
                        <a:latin typeface="Times New Roman"/>
                        <a:ea typeface="Times New Roman"/>
                      </a:endParaRPr>
                    </a:p>
                  </a:txBody>
                  <a:tcPr marL="54091" marR="54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032">
                <a:tc>
                  <a:txBody>
                    <a:bodyPr/>
                    <a:lstStyle/>
                    <a:p>
                      <a:pPr algn="l">
                        <a:lnSpc>
                          <a:spcPct val="115000"/>
                        </a:lnSpc>
                        <a:spcAft>
                          <a:spcPts val="0"/>
                        </a:spcAft>
                      </a:pPr>
                      <a:r>
                        <a:rPr lang="ru-RU" sz="1100" b="1">
                          <a:latin typeface="Times New Roman"/>
                          <a:ea typeface="Times New Roman"/>
                        </a:rPr>
                        <a:t>Подготовка к обеду, обед</a:t>
                      </a:r>
                      <a:endParaRPr lang="ru-RU" sz="900">
                        <a:latin typeface="Times New Roman"/>
                        <a:ea typeface="Times New Roman"/>
                      </a:endParaRPr>
                    </a:p>
                  </a:txBody>
                  <a:tcPr marL="54091" marR="54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1100" b="1">
                          <a:latin typeface="Times New Roman"/>
                          <a:ea typeface="Times New Roman"/>
                        </a:rPr>
                        <a:t>12.20 – 12.40</a:t>
                      </a:r>
                      <a:endParaRPr lang="ru-RU" sz="900">
                        <a:latin typeface="Times New Roman"/>
                        <a:ea typeface="Times New Roman"/>
                      </a:endParaRPr>
                    </a:p>
                  </a:txBody>
                  <a:tcPr marL="54091" marR="54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032">
                <a:tc>
                  <a:txBody>
                    <a:bodyPr/>
                    <a:lstStyle/>
                    <a:p>
                      <a:pPr algn="l">
                        <a:lnSpc>
                          <a:spcPct val="115000"/>
                        </a:lnSpc>
                        <a:spcAft>
                          <a:spcPts val="0"/>
                        </a:spcAft>
                      </a:pPr>
                      <a:r>
                        <a:rPr lang="ru-RU" sz="1100" b="1">
                          <a:latin typeface="Times New Roman"/>
                          <a:ea typeface="Times New Roman"/>
                        </a:rPr>
                        <a:t>Подготовка ко сну, сон</a:t>
                      </a:r>
                      <a:endParaRPr lang="ru-RU" sz="900">
                        <a:latin typeface="Times New Roman"/>
                        <a:ea typeface="Times New Roman"/>
                      </a:endParaRPr>
                    </a:p>
                  </a:txBody>
                  <a:tcPr marL="54091" marR="54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1100" b="1">
                          <a:latin typeface="Times New Roman"/>
                          <a:ea typeface="Times New Roman"/>
                        </a:rPr>
                        <a:t>12.40 – 15.00</a:t>
                      </a:r>
                      <a:endParaRPr lang="ru-RU" sz="900">
                        <a:latin typeface="Times New Roman"/>
                        <a:ea typeface="Times New Roman"/>
                      </a:endParaRPr>
                    </a:p>
                  </a:txBody>
                  <a:tcPr marL="54091" marR="54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032">
                <a:tc>
                  <a:txBody>
                    <a:bodyPr/>
                    <a:lstStyle/>
                    <a:p>
                      <a:pPr algn="l">
                        <a:lnSpc>
                          <a:spcPct val="115000"/>
                        </a:lnSpc>
                        <a:spcAft>
                          <a:spcPts val="0"/>
                        </a:spcAft>
                      </a:pPr>
                      <a:r>
                        <a:rPr lang="ru-RU" sz="1100" b="1">
                          <a:latin typeface="Times New Roman"/>
                          <a:ea typeface="Times New Roman"/>
                        </a:rPr>
                        <a:t>Подъём, закаливающие процедуры</a:t>
                      </a:r>
                      <a:endParaRPr lang="ru-RU" sz="900">
                        <a:latin typeface="Times New Roman"/>
                        <a:ea typeface="Times New Roman"/>
                      </a:endParaRPr>
                    </a:p>
                  </a:txBody>
                  <a:tcPr marL="54091" marR="54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1100" b="1">
                          <a:latin typeface="Times New Roman"/>
                          <a:ea typeface="Times New Roman"/>
                        </a:rPr>
                        <a:t>15.00 – 15.10</a:t>
                      </a:r>
                      <a:endParaRPr lang="ru-RU" sz="900">
                        <a:latin typeface="Times New Roman"/>
                        <a:ea typeface="Times New Roman"/>
                      </a:endParaRPr>
                    </a:p>
                  </a:txBody>
                  <a:tcPr marL="54091" marR="54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032">
                <a:tc>
                  <a:txBody>
                    <a:bodyPr/>
                    <a:lstStyle/>
                    <a:p>
                      <a:pPr algn="l">
                        <a:lnSpc>
                          <a:spcPct val="115000"/>
                        </a:lnSpc>
                        <a:spcAft>
                          <a:spcPts val="0"/>
                        </a:spcAft>
                      </a:pPr>
                      <a:r>
                        <a:rPr lang="ru-RU" sz="1100" b="1">
                          <a:latin typeface="Times New Roman"/>
                          <a:ea typeface="Times New Roman"/>
                        </a:rPr>
                        <a:t>Полдник</a:t>
                      </a:r>
                      <a:endParaRPr lang="ru-RU" sz="900">
                        <a:latin typeface="Times New Roman"/>
                        <a:ea typeface="Times New Roman"/>
                      </a:endParaRPr>
                    </a:p>
                  </a:txBody>
                  <a:tcPr marL="54091" marR="54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1100" b="1">
                          <a:latin typeface="Times New Roman"/>
                          <a:ea typeface="Times New Roman"/>
                        </a:rPr>
                        <a:t>15.30 – 15.50</a:t>
                      </a:r>
                      <a:endParaRPr lang="ru-RU" sz="900">
                        <a:latin typeface="Times New Roman"/>
                        <a:ea typeface="Times New Roman"/>
                      </a:endParaRPr>
                    </a:p>
                  </a:txBody>
                  <a:tcPr marL="54091" marR="54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52127">
                <a:tc>
                  <a:txBody>
                    <a:bodyPr/>
                    <a:lstStyle/>
                    <a:p>
                      <a:pPr algn="l">
                        <a:lnSpc>
                          <a:spcPct val="115000"/>
                        </a:lnSpc>
                        <a:spcAft>
                          <a:spcPts val="0"/>
                        </a:spcAft>
                      </a:pPr>
                      <a:r>
                        <a:rPr lang="ru-RU" sz="1100" b="1">
                          <a:latin typeface="Times New Roman"/>
                          <a:ea typeface="Times New Roman"/>
                        </a:rPr>
                        <a:t>Сюжетно – ролевые игры, игры по интересам, чтение художественной литературы, самостоятельная деятельность</a:t>
                      </a:r>
                      <a:endParaRPr lang="ru-RU" sz="900">
                        <a:latin typeface="Times New Roman"/>
                        <a:ea typeface="Times New Roman"/>
                      </a:endParaRPr>
                    </a:p>
                  </a:txBody>
                  <a:tcPr marL="54091" marR="54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1100" b="1">
                          <a:latin typeface="Times New Roman"/>
                          <a:ea typeface="Times New Roman"/>
                        </a:rPr>
                        <a:t>15. 50 – 16.40</a:t>
                      </a:r>
                      <a:endParaRPr lang="ru-RU" sz="900">
                        <a:latin typeface="Times New Roman"/>
                        <a:ea typeface="Times New Roman"/>
                      </a:endParaRPr>
                    </a:p>
                  </a:txBody>
                  <a:tcPr marL="54091" marR="54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76064">
                <a:tc>
                  <a:txBody>
                    <a:bodyPr/>
                    <a:lstStyle/>
                    <a:p>
                      <a:pPr algn="l">
                        <a:lnSpc>
                          <a:spcPct val="115000"/>
                        </a:lnSpc>
                        <a:spcAft>
                          <a:spcPts val="0"/>
                        </a:spcAft>
                      </a:pPr>
                      <a:r>
                        <a:rPr lang="ru-RU" sz="1100" b="1">
                          <a:latin typeface="Times New Roman"/>
                          <a:ea typeface="Times New Roman"/>
                        </a:rPr>
                        <a:t>Подготовка к прогулке, прогулка, уход домой</a:t>
                      </a:r>
                      <a:endParaRPr lang="ru-RU" sz="900">
                        <a:latin typeface="Times New Roman"/>
                        <a:ea typeface="Times New Roman"/>
                      </a:endParaRPr>
                    </a:p>
                  </a:txBody>
                  <a:tcPr marL="54091" marR="54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1100" b="1" dirty="0">
                          <a:latin typeface="Times New Roman"/>
                          <a:ea typeface="Times New Roman"/>
                        </a:rPr>
                        <a:t>16.40 – 18.00</a:t>
                      </a:r>
                      <a:endParaRPr lang="ru-RU" sz="900" dirty="0">
                        <a:latin typeface="Times New Roman"/>
                        <a:ea typeface="Times New Roman"/>
                      </a:endParaRPr>
                    </a:p>
                  </a:txBody>
                  <a:tcPr marL="54091" marR="54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900igr.net/up/datai/97164/0006-00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6865" name="Rectangle 1"/>
          <p:cNvSpPr>
            <a:spLocks noChangeArrowheads="1"/>
          </p:cNvSpPr>
          <p:nvPr/>
        </p:nvSpPr>
        <p:spPr bwMode="auto">
          <a:xfrm>
            <a:off x="0" y="-17621"/>
            <a:ext cx="8741175" cy="492443"/>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600" b="1" i="0" u="sng" strike="noStrike" cap="none" normalizeH="0" baseline="0" dirty="0" smtClean="0">
                <a:ln>
                  <a:noFill/>
                </a:ln>
                <a:solidFill>
                  <a:srgbClr val="FF0000"/>
                </a:solidFill>
                <a:effectLst/>
                <a:latin typeface="Arial" pitchFamily="34" charset="0"/>
                <a:ea typeface="Times New Roman" pitchFamily="18" charset="0"/>
                <a:cs typeface="Arial" pitchFamily="34" charset="0"/>
              </a:rPr>
              <a:t>Режим организации  жизни детей в </a:t>
            </a:r>
            <a:r>
              <a:rPr lang="ru-RU" sz="2600" b="1" u="sng" dirty="0" smtClean="0">
                <a:solidFill>
                  <a:srgbClr val="FF0000"/>
                </a:solidFill>
                <a:latin typeface="Arial" pitchFamily="34" charset="0"/>
                <a:ea typeface="Times New Roman" pitchFamily="18" charset="0"/>
                <a:cs typeface="Arial" pitchFamily="34" charset="0"/>
              </a:rPr>
              <a:t>теплый</a:t>
            </a:r>
            <a:r>
              <a:rPr kumimoji="0" lang="ru-RU" sz="2600" b="1" i="0" u="sng" strike="noStrike" cap="none" normalizeH="0" baseline="0" dirty="0" smtClean="0">
                <a:ln>
                  <a:noFill/>
                </a:ln>
                <a:solidFill>
                  <a:srgbClr val="FF0000"/>
                </a:solidFill>
                <a:effectLst/>
                <a:latin typeface="Arial" pitchFamily="34" charset="0"/>
                <a:ea typeface="Times New Roman" pitchFamily="18" charset="0"/>
                <a:cs typeface="Arial" pitchFamily="34" charset="0"/>
              </a:rPr>
              <a:t> период.</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4" name="Таблица 3"/>
          <p:cNvGraphicFramePr>
            <a:graphicFrameLocks noGrp="1"/>
          </p:cNvGraphicFramePr>
          <p:nvPr/>
        </p:nvGraphicFramePr>
        <p:xfrm>
          <a:off x="2175240" y="1396999"/>
          <a:ext cx="4793520" cy="4064002"/>
        </p:xfrm>
        <a:graphic>
          <a:graphicData uri="http://schemas.openxmlformats.org/drawingml/2006/table">
            <a:tbl>
              <a:tblPr/>
              <a:tblGrid>
                <a:gridCol w="2848766"/>
                <a:gridCol w="1944754"/>
              </a:tblGrid>
              <a:tr h="387048">
                <a:tc>
                  <a:txBody>
                    <a:bodyPr/>
                    <a:lstStyle/>
                    <a:p>
                      <a:pPr algn="l">
                        <a:lnSpc>
                          <a:spcPct val="115000"/>
                        </a:lnSpc>
                        <a:spcAft>
                          <a:spcPts val="0"/>
                        </a:spcAft>
                      </a:pPr>
                      <a:r>
                        <a:rPr lang="ru-RU" sz="1100" b="1">
                          <a:latin typeface="Times New Roman"/>
                          <a:ea typeface="Times New Roman"/>
                        </a:rPr>
                        <a:t>Прием, осмотр, утренние беседы с детьми, самостоятельная деятельность</a:t>
                      </a:r>
                      <a:endParaRPr lang="ru-RU" sz="900">
                        <a:latin typeface="Times New Roman"/>
                        <a:ea typeface="Times New Roman"/>
                      </a:endParaRPr>
                    </a:p>
                  </a:txBody>
                  <a:tcPr marL="54091" marR="54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1100" b="1">
                          <a:latin typeface="Times New Roman"/>
                          <a:ea typeface="Times New Roman"/>
                        </a:rPr>
                        <a:t>7.30 – 8.00</a:t>
                      </a:r>
                      <a:endParaRPr lang="ru-RU" sz="900">
                        <a:latin typeface="Times New Roman"/>
                        <a:ea typeface="Times New Roman"/>
                      </a:endParaRPr>
                    </a:p>
                  </a:txBody>
                  <a:tcPr marL="54091" marR="54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524">
                <a:tc>
                  <a:txBody>
                    <a:bodyPr/>
                    <a:lstStyle/>
                    <a:p>
                      <a:pPr algn="l">
                        <a:lnSpc>
                          <a:spcPct val="115000"/>
                        </a:lnSpc>
                        <a:spcAft>
                          <a:spcPts val="0"/>
                        </a:spcAft>
                      </a:pPr>
                      <a:r>
                        <a:rPr lang="ru-RU" sz="1100" b="1">
                          <a:latin typeface="Times New Roman"/>
                          <a:ea typeface="Times New Roman"/>
                        </a:rPr>
                        <a:t>Утренняя гимнастика</a:t>
                      </a:r>
                      <a:endParaRPr lang="ru-RU" sz="900">
                        <a:latin typeface="Times New Roman"/>
                        <a:ea typeface="Times New Roman"/>
                      </a:endParaRPr>
                    </a:p>
                  </a:txBody>
                  <a:tcPr marL="54091" marR="54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1100" b="1">
                          <a:latin typeface="Times New Roman"/>
                          <a:ea typeface="Times New Roman"/>
                        </a:rPr>
                        <a:t>8.10 – 8.17</a:t>
                      </a:r>
                      <a:endParaRPr lang="ru-RU" sz="900">
                        <a:latin typeface="Times New Roman"/>
                        <a:ea typeface="Times New Roman"/>
                      </a:endParaRPr>
                    </a:p>
                  </a:txBody>
                  <a:tcPr marL="54091" marR="54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524">
                <a:tc>
                  <a:txBody>
                    <a:bodyPr/>
                    <a:lstStyle/>
                    <a:p>
                      <a:pPr algn="l">
                        <a:lnSpc>
                          <a:spcPct val="115000"/>
                        </a:lnSpc>
                        <a:spcAft>
                          <a:spcPts val="0"/>
                        </a:spcAft>
                      </a:pPr>
                      <a:r>
                        <a:rPr lang="ru-RU" sz="1100" b="1">
                          <a:latin typeface="Times New Roman"/>
                          <a:ea typeface="Times New Roman"/>
                        </a:rPr>
                        <a:t>Подготовка к завтраку, завтрак</a:t>
                      </a:r>
                      <a:endParaRPr lang="ru-RU" sz="900">
                        <a:latin typeface="Times New Roman"/>
                        <a:ea typeface="Times New Roman"/>
                      </a:endParaRPr>
                    </a:p>
                  </a:txBody>
                  <a:tcPr marL="54091" marR="54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1100" b="1">
                          <a:latin typeface="Times New Roman"/>
                          <a:ea typeface="Times New Roman"/>
                        </a:rPr>
                        <a:t>8.20 – 8. 55</a:t>
                      </a:r>
                      <a:endParaRPr lang="ru-RU" sz="900">
                        <a:latin typeface="Times New Roman"/>
                        <a:ea typeface="Times New Roman"/>
                      </a:endParaRPr>
                    </a:p>
                  </a:txBody>
                  <a:tcPr marL="54091" marR="54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74095">
                <a:tc>
                  <a:txBody>
                    <a:bodyPr/>
                    <a:lstStyle/>
                    <a:p>
                      <a:pPr algn="l">
                        <a:lnSpc>
                          <a:spcPct val="115000"/>
                        </a:lnSpc>
                        <a:spcAft>
                          <a:spcPts val="0"/>
                        </a:spcAft>
                      </a:pPr>
                      <a:r>
                        <a:rPr lang="ru-RU" sz="1100" b="1">
                          <a:latin typeface="Times New Roman"/>
                          <a:ea typeface="Times New Roman"/>
                        </a:rPr>
                        <a:t>Непосредственная образовательная деятельность (индивидуальная работа, труд, наблюдение, творческое развитие детей).</a:t>
                      </a:r>
                      <a:endParaRPr lang="ru-RU" sz="900">
                        <a:latin typeface="Times New Roman"/>
                        <a:ea typeface="Times New Roman"/>
                      </a:endParaRPr>
                    </a:p>
                  </a:txBody>
                  <a:tcPr marL="54091" marR="54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1100" b="1">
                          <a:latin typeface="Times New Roman"/>
                          <a:ea typeface="Times New Roman"/>
                        </a:rPr>
                        <a:t>9.00 – 10.20</a:t>
                      </a:r>
                      <a:endParaRPr lang="ru-RU" sz="900">
                        <a:latin typeface="Times New Roman"/>
                        <a:ea typeface="Times New Roman"/>
                      </a:endParaRPr>
                    </a:p>
                  </a:txBody>
                  <a:tcPr marL="54091" marR="54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524">
                <a:tc>
                  <a:txBody>
                    <a:bodyPr/>
                    <a:lstStyle/>
                    <a:p>
                      <a:pPr algn="l">
                        <a:lnSpc>
                          <a:spcPct val="115000"/>
                        </a:lnSpc>
                        <a:spcAft>
                          <a:spcPts val="0"/>
                        </a:spcAft>
                      </a:pPr>
                      <a:r>
                        <a:rPr lang="ru-RU" sz="1100" b="1">
                          <a:latin typeface="Times New Roman"/>
                          <a:ea typeface="Times New Roman"/>
                        </a:rPr>
                        <a:t>Второй завтрак</a:t>
                      </a:r>
                      <a:endParaRPr lang="ru-RU" sz="900">
                        <a:latin typeface="Times New Roman"/>
                        <a:ea typeface="Times New Roman"/>
                      </a:endParaRPr>
                    </a:p>
                  </a:txBody>
                  <a:tcPr marL="54091" marR="54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1100" b="1">
                          <a:latin typeface="Times New Roman"/>
                          <a:ea typeface="Times New Roman"/>
                        </a:rPr>
                        <a:t>10.00</a:t>
                      </a:r>
                      <a:endParaRPr lang="ru-RU" sz="900">
                        <a:latin typeface="Times New Roman"/>
                        <a:ea typeface="Times New Roman"/>
                      </a:endParaRPr>
                    </a:p>
                  </a:txBody>
                  <a:tcPr marL="54091" marR="54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524">
                <a:tc>
                  <a:txBody>
                    <a:bodyPr/>
                    <a:lstStyle/>
                    <a:p>
                      <a:pPr algn="l">
                        <a:lnSpc>
                          <a:spcPct val="115000"/>
                        </a:lnSpc>
                        <a:spcAft>
                          <a:spcPts val="0"/>
                        </a:spcAft>
                      </a:pPr>
                      <a:r>
                        <a:rPr lang="ru-RU" sz="1100" b="1">
                          <a:latin typeface="Times New Roman"/>
                          <a:ea typeface="Times New Roman"/>
                        </a:rPr>
                        <a:t>Подготовка к прогулке, выход, прогулка</a:t>
                      </a:r>
                      <a:endParaRPr lang="ru-RU" sz="900">
                        <a:latin typeface="Times New Roman"/>
                        <a:ea typeface="Times New Roman"/>
                      </a:endParaRPr>
                    </a:p>
                  </a:txBody>
                  <a:tcPr marL="54091" marR="54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1100" b="1">
                          <a:latin typeface="Times New Roman"/>
                          <a:ea typeface="Times New Roman"/>
                        </a:rPr>
                        <a:t>10.20 – 12.10</a:t>
                      </a:r>
                      <a:endParaRPr lang="ru-RU" sz="900">
                        <a:latin typeface="Times New Roman"/>
                        <a:ea typeface="Times New Roman"/>
                      </a:endParaRPr>
                    </a:p>
                  </a:txBody>
                  <a:tcPr marL="54091" marR="54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524">
                <a:tc>
                  <a:txBody>
                    <a:bodyPr/>
                    <a:lstStyle/>
                    <a:p>
                      <a:pPr algn="l">
                        <a:lnSpc>
                          <a:spcPct val="115000"/>
                        </a:lnSpc>
                        <a:spcAft>
                          <a:spcPts val="0"/>
                        </a:spcAft>
                      </a:pPr>
                      <a:r>
                        <a:rPr lang="ru-RU" sz="1100" b="1">
                          <a:latin typeface="Times New Roman"/>
                          <a:ea typeface="Times New Roman"/>
                        </a:rPr>
                        <a:t>Гигиенические процедуры</a:t>
                      </a:r>
                      <a:endParaRPr lang="ru-RU" sz="900">
                        <a:latin typeface="Times New Roman"/>
                        <a:ea typeface="Times New Roman"/>
                      </a:endParaRPr>
                    </a:p>
                  </a:txBody>
                  <a:tcPr marL="54091" marR="54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1100" b="1">
                          <a:latin typeface="Times New Roman"/>
                          <a:ea typeface="Times New Roman"/>
                        </a:rPr>
                        <a:t>12.10 – 12.20</a:t>
                      </a:r>
                      <a:endParaRPr lang="ru-RU" sz="900">
                        <a:latin typeface="Times New Roman"/>
                        <a:ea typeface="Times New Roman"/>
                      </a:endParaRPr>
                    </a:p>
                  </a:txBody>
                  <a:tcPr marL="54091" marR="54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524">
                <a:tc>
                  <a:txBody>
                    <a:bodyPr/>
                    <a:lstStyle/>
                    <a:p>
                      <a:pPr algn="l">
                        <a:lnSpc>
                          <a:spcPct val="115000"/>
                        </a:lnSpc>
                        <a:spcAft>
                          <a:spcPts val="0"/>
                        </a:spcAft>
                      </a:pPr>
                      <a:r>
                        <a:rPr lang="ru-RU" sz="1100" b="1">
                          <a:latin typeface="Times New Roman"/>
                          <a:ea typeface="Times New Roman"/>
                        </a:rPr>
                        <a:t>Подготовка к обеду, обед</a:t>
                      </a:r>
                      <a:endParaRPr lang="ru-RU" sz="900">
                        <a:latin typeface="Times New Roman"/>
                        <a:ea typeface="Times New Roman"/>
                      </a:endParaRPr>
                    </a:p>
                  </a:txBody>
                  <a:tcPr marL="54091" marR="54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1100" b="1">
                          <a:latin typeface="Times New Roman"/>
                          <a:ea typeface="Times New Roman"/>
                        </a:rPr>
                        <a:t>12.20 – 12.40</a:t>
                      </a:r>
                      <a:endParaRPr lang="ru-RU" sz="900">
                        <a:latin typeface="Times New Roman"/>
                        <a:ea typeface="Times New Roman"/>
                      </a:endParaRPr>
                    </a:p>
                  </a:txBody>
                  <a:tcPr marL="54091" marR="54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524">
                <a:tc>
                  <a:txBody>
                    <a:bodyPr/>
                    <a:lstStyle/>
                    <a:p>
                      <a:pPr algn="l">
                        <a:lnSpc>
                          <a:spcPct val="115000"/>
                        </a:lnSpc>
                        <a:spcAft>
                          <a:spcPts val="0"/>
                        </a:spcAft>
                      </a:pPr>
                      <a:r>
                        <a:rPr lang="ru-RU" sz="1100" b="1">
                          <a:latin typeface="Times New Roman"/>
                          <a:ea typeface="Times New Roman"/>
                        </a:rPr>
                        <a:t>Подготовка ко сну, сон</a:t>
                      </a:r>
                      <a:endParaRPr lang="ru-RU" sz="900">
                        <a:latin typeface="Times New Roman"/>
                        <a:ea typeface="Times New Roman"/>
                      </a:endParaRPr>
                    </a:p>
                  </a:txBody>
                  <a:tcPr marL="54091" marR="54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1100" b="1">
                          <a:latin typeface="Times New Roman"/>
                          <a:ea typeface="Times New Roman"/>
                        </a:rPr>
                        <a:t>12.40 – 15.00</a:t>
                      </a:r>
                      <a:endParaRPr lang="ru-RU" sz="900">
                        <a:latin typeface="Times New Roman"/>
                        <a:ea typeface="Times New Roman"/>
                      </a:endParaRPr>
                    </a:p>
                  </a:txBody>
                  <a:tcPr marL="54091" marR="54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524">
                <a:tc>
                  <a:txBody>
                    <a:bodyPr/>
                    <a:lstStyle/>
                    <a:p>
                      <a:pPr algn="l">
                        <a:lnSpc>
                          <a:spcPct val="115000"/>
                        </a:lnSpc>
                        <a:spcAft>
                          <a:spcPts val="0"/>
                        </a:spcAft>
                      </a:pPr>
                      <a:r>
                        <a:rPr lang="ru-RU" sz="1100" b="1">
                          <a:latin typeface="Times New Roman"/>
                          <a:ea typeface="Times New Roman"/>
                        </a:rPr>
                        <a:t>Подъём, закаливающие процедуры</a:t>
                      </a:r>
                      <a:endParaRPr lang="ru-RU" sz="900">
                        <a:latin typeface="Times New Roman"/>
                        <a:ea typeface="Times New Roman"/>
                      </a:endParaRPr>
                    </a:p>
                  </a:txBody>
                  <a:tcPr marL="54091" marR="54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1100" b="1">
                          <a:latin typeface="Times New Roman"/>
                          <a:ea typeface="Times New Roman"/>
                        </a:rPr>
                        <a:t>15.00 – 15.10</a:t>
                      </a:r>
                      <a:endParaRPr lang="ru-RU" sz="900">
                        <a:latin typeface="Times New Roman"/>
                        <a:ea typeface="Times New Roman"/>
                      </a:endParaRPr>
                    </a:p>
                  </a:txBody>
                  <a:tcPr marL="54091" marR="54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3524">
                <a:tc>
                  <a:txBody>
                    <a:bodyPr/>
                    <a:lstStyle/>
                    <a:p>
                      <a:pPr algn="l">
                        <a:lnSpc>
                          <a:spcPct val="115000"/>
                        </a:lnSpc>
                        <a:spcAft>
                          <a:spcPts val="0"/>
                        </a:spcAft>
                      </a:pPr>
                      <a:r>
                        <a:rPr lang="ru-RU" sz="1100" b="1">
                          <a:latin typeface="Times New Roman"/>
                          <a:ea typeface="Times New Roman"/>
                        </a:rPr>
                        <a:t>Полдник</a:t>
                      </a:r>
                      <a:endParaRPr lang="ru-RU" sz="900">
                        <a:latin typeface="Times New Roman"/>
                        <a:ea typeface="Times New Roman"/>
                      </a:endParaRPr>
                    </a:p>
                  </a:txBody>
                  <a:tcPr marL="54091" marR="54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1100" b="1">
                          <a:latin typeface="Times New Roman"/>
                          <a:ea typeface="Times New Roman"/>
                        </a:rPr>
                        <a:t>15.30 – 15.50</a:t>
                      </a:r>
                      <a:endParaRPr lang="ru-RU" sz="900">
                        <a:latin typeface="Times New Roman"/>
                        <a:ea typeface="Times New Roman"/>
                      </a:endParaRPr>
                    </a:p>
                  </a:txBody>
                  <a:tcPr marL="54091" marR="54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74095">
                <a:tc>
                  <a:txBody>
                    <a:bodyPr/>
                    <a:lstStyle/>
                    <a:p>
                      <a:pPr algn="l">
                        <a:lnSpc>
                          <a:spcPct val="115000"/>
                        </a:lnSpc>
                        <a:spcAft>
                          <a:spcPts val="0"/>
                        </a:spcAft>
                      </a:pPr>
                      <a:r>
                        <a:rPr lang="ru-RU" sz="1100" b="1">
                          <a:latin typeface="Times New Roman"/>
                          <a:ea typeface="Times New Roman"/>
                        </a:rPr>
                        <a:t>Сюжетно – ролевые игры, игры по интересам, чтение художественной литературы, самостоятельная деятельность</a:t>
                      </a:r>
                      <a:endParaRPr lang="ru-RU" sz="900">
                        <a:latin typeface="Times New Roman"/>
                        <a:ea typeface="Times New Roman"/>
                      </a:endParaRPr>
                    </a:p>
                  </a:txBody>
                  <a:tcPr marL="54091" marR="54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1100" b="1">
                          <a:latin typeface="Times New Roman"/>
                          <a:ea typeface="Times New Roman"/>
                        </a:rPr>
                        <a:t>15. 50 – 16.40</a:t>
                      </a:r>
                      <a:endParaRPr lang="ru-RU" sz="900">
                        <a:latin typeface="Times New Roman"/>
                        <a:ea typeface="Times New Roman"/>
                      </a:endParaRPr>
                    </a:p>
                  </a:txBody>
                  <a:tcPr marL="54091" marR="54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7048">
                <a:tc>
                  <a:txBody>
                    <a:bodyPr/>
                    <a:lstStyle/>
                    <a:p>
                      <a:pPr algn="l">
                        <a:lnSpc>
                          <a:spcPct val="115000"/>
                        </a:lnSpc>
                        <a:spcAft>
                          <a:spcPts val="0"/>
                        </a:spcAft>
                      </a:pPr>
                      <a:r>
                        <a:rPr lang="ru-RU" sz="1100" b="1">
                          <a:latin typeface="Times New Roman"/>
                          <a:ea typeface="Times New Roman"/>
                        </a:rPr>
                        <a:t>Подготовка к прогулке, прогулка, уход домой</a:t>
                      </a:r>
                      <a:endParaRPr lang="ru-RU" sz="900">
                        <a:latin typeface="Times New Roman"/>
                        <a:ea typeface="Times New Roman"/>
                      </a:endParaRPr>
                    </a:p>
                  </a:txBody>
                  <a:tcPr marL="54091" marR="54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ru-RU" sz="1100" b="1" dirty="0">
                          <a:latin typeface="Times New Roman"/>
                          <a:ea typeface="Times New Roman"/>
                        </a:rPr>
                        <a:t>16.40 – 18.00</a:t>
                      </a:r>
                      <a:endParaRPr lang="ru-RU" sz="900" dirty="0">
                        <a:latin typeface="Times New Roman"/>
                        <a:ea typeface="Times New Roman"/>
                      </a:endParaRPr>
                    </a:p>
                  </a:txBody>
                  <a:tcPr marL="54091" marR="540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900igr.net/up/datai/97164/0006-00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40962" name="Picture 2" descr="https://img1.liveinternet.ru/images/attach/b/4/104/271/104271447_05.png"/>
          <p:cNvPicPr>
            <a:picLocks noChangeAspect="1" noChangeArrowheads="1"/>
          </p:cNvPicPr>
          <p:nvPr/>
        </p:nvPicPr>
        <p:blipFill>
          <a:blip r:embed="rId3" cstate="print"/>
          <a:srcRect/>
          <a:stretch>
            <a:fillRect/>
          </a:stretch>
        </p:blipFill>
        <p:spPr bwMode="auto">
          <a:xfrm>
            <a:off x="7289717" y="-243408"/>
            <a:ext cx="1854283" cy="2592288"/>
          </a:xfrm>
          <a:prstGeom prst="rect">
            <a:avLst/>
          </a:prstGeom>
          <a:noFill/>
        </p:spPr>
      </p:pic>
      <p:pic>
        <p:nvPicPr>
          <p:cNvPr id="40964" name="Picture 4" descr="https://arhivurokov.ru/kopilka/up/html/2017/02/02/k_58936ec0900bc/387100_12.png"/>
          <p:cNvPicPr>
            <a:picLocks noChangeAspect="1" noChangeArrowheads="1"/>
          </p:cNvPicPr>
          <p:nvPr/>
        </p:nvPicPr>
        <p:blipFill>
          <a:blip r:embed="rId4" cstate="print"/>
          <a:srcRect/>
          <a:stretch>
            <a:fillRect/>
          </a:stretch>
        </p:blipFill>
        <p:spPr bwMode="auto">
          <a:xfrm>
            <a:off x="0" y="4141862"/>
            <a:ext cx="2262466" cy="2716138"/>
          </a:xfrm>
          <a:prstGeom prst="rect">
            <a:avLst/>
          </a:prstGeom>
          <a:noFill/>
        </p:spPr>
      </p:pic>
      <p:sp>
        <p:nvSpPr>
          <p:cNvPr id="40967"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3" name="Таблица 12"/>
          <p:cNvGraphicFramePr>
            <a:graphicFrameLocks noGrp="1"/>
          </p:cNvGraphicFramePr>
          <p:nvPr/>
        </p:nvGraphicFramePr>
        <p:xfrm>
          <a:off x="467543" y="1606296"/>
          <a:ext cx="7992890" cy="4703024"/>
        </p:xfrm>
        <a:graphic>
          <a:graphicData uri="http://schemas.openxmlformats.org/drawingml/2006/table">
            <a:tbl>
              <a:tblPr/>
              <a:tblGrid>
                <a:gridCol w="1888909"/>
                <a:gridCol w="1351452"/>
                <a:gridCol w="1108488"/>
                <a:gridCol w="1216974"/>
                <a:gridCol w="1369859"/>
                <a:gridCol w="1057208"/>
              </a:tblGrid>
              <a:tr h="881817">
                <a:tc>
                  <a:txBody>
                    <a:bodyPr/>
                    <a:lstStyle/>
                    <a:p>
                      <a:pPr algn="ctr">
                        <a:lnSpc>
                          <a:spcPct val="115000"/>
                        </a:lnSpc>
                        <a:spcAft>
                          <a:spcPts val="0"/>
                        </a:spcAft>
                      </a:pPr>
                      <a:r>
                        <a:rPr lang="ru-RU" sz="1400" b="1" dirty="0">
                          <a:solidFill>
                            <a:srgbClr val="000000"/>
                          </a:solidFill>
                          <a:latin typeface="Times New Roman"/>
                          <a:ea typeface="Calibri"/>
                          <a:cs typeface="Times New Roman"/>
                        </a:rPr>
                        <a:t>Раздел</a:t>
                      </a:r>
                      <a:endParaRPr lang="ru-RU" sz="1400" dirty="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dirty="0">
                          <a:solidFill>
                            <a:srgbClr val="000000"/>
                          </a:solidFill>
                          <a:latin typeface="Times New Roman"/>
                          <a:ea typeface="Calibri"/>
                          <a:cs typeface="Times New Roman"/>
                        </a:rPr>
                        <a:t>Продолжи-</a:t>
                      </a:r>
                      <a:endParaRPr lang="ru-RU" sz="1400" dirty="0">
                        <a:latin typeface="Calibri"/>
                        <a:ea typeface="Calibri"/>
                        <a:cs typeface="Times New Roman"/>
                      </a:endParaRPr>
                    </a:p>
                    <a:p>
                      <a:pPr algn="ctr">
                        <a:lnSpc>
                          <a:spcPct val="115000"/>
                        </a:lnSpc>
                        <a:spcAft>
                          <a:spcPts val="0"/>
                        </a:spcAft>
                      </a:pPr>
                      <a:r>
                        <a:rPr lang="ru-RU" sz="1400" b="1" dirty="0" err="1">
                          <a:solidFill>
                            <a:srgbClr val="000000"/>
                          </a:solidFill>
                          <a:latin typeface="Times New Roman"/>
                          <a:ea typeface="Calibri"/>
                          <a:cs typeface="Times New Roman"/>
                        </a:rPr>
                        <a:t>тельность</a:t>
                      </a:r>
                      <a:r>
                        <a:rPr lang="ru-RU" sz="1400" b="1" dirty="0">
                          <a:solidFill>
                            <a:srgbClr val="000000"/>
                          </a:solidFill>
                          <a:latin typeface="Times New Roman"/>
                          <a:ea typeface="Calibri"/>
                          <a:cs typeface="Times New Roman"/>
                        </a:rPr>
                        <a:t> </a:t>
                      </a:r>
                      <a:endParaRPr lang="ru-RU" sz="1400" dirty="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solidFill>
                            <a:srgbClr val="000000"/>
                          </a:solidFill>
                          <a:latin typeface="Times New Roman"/>
                          <a:ea typeface="Calibri"/>
                          <a:cs typeface="Times New Roman"/>
                        </a:rPr>
                        <a:t>Учебный план в неделю</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solidFill>
                            <a:srgbClr val="000000"/>
                          </a:solidFill>
                          <a:latin typeface="Times New Roman"/>
                          <a:ea typeface="Calibri"/>
                          <a:cs typeface="Times New Roman"/>
                        </a:rPr>
                        <a:t>Учебный план в месяц</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solidFill>
                            <a:srgbClr val="000000"/>
                          </a:solidFill>
                          <a:latin typeface="Times New Roman"/>
                          <a:ea typeface="Calibri"/>
                          <a:cs typeface="Times New Roman"/>
                        </a:rPr>
                        <a:t>Учебный план в год</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solidFill>
                            <a:srgbClr val="000000"/>
                          </a:solidFill>
                          <a:latin typeface="Times New Roman"/>
                          <a:ea typeface="Calibri"/>
                          <a:cs typeface="Times New Roman"/>
                        </a:rPr>
                        <a:t>Кол – во</a:t>
                      </a:r>
                      <a:endParaRPr lang="ru-RU" sz="1400">
                        <a:latin typeface="Calibri"/>
                        <a:ea typeface="Calibri"/>
                        <a:cs typeface="Times New Roman"/>
                      </a:endParaRPr>
                    </a:p>
                    <a:p>
                      <a:pPr algn="ctr">
                        <a:lnSpc>
                          <a:spcPct val="115000"/>
                        </a:lnSpc>
                        <a:spcAft>
                          <a:spcPts val="0"/>
                        </a:spcAft>
                      </a:pPr>
                      <a:r>
                        <a:rPr lang="ru-RU" sz="1400" b="1">
                          <a:solidFill>
                            <a:srgbClr val="000000"/>
                          </a:solidFill>
                          <a:latin typeface="Times New Roman"/>
                          <a:ea typeface="Calibri"/>
                          <a:cs typeface="Times New Roman"/>
                        </a:rPr>
                        <a:t>в год</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3939">
                <a:tc>
                  <a:txBody>
                    <a:bodyPr/>
                    <a:lstStyle/>
                    <a:p>
                      <a:pPr algn="ctr">
                        <a:lnSpc>
                          <a:spcPct val="115000"/>
                        </a:lnSpc>
                        <a:spcAft>
                          <a:spcPts val="0"/>
                        </a:spcAft>
                      </a:pPr>
                      <a:r>
                        <a:rPr lang="ru-RU" sz="1400" b="1">
                          <a:solidFill>
                            <a:srgbClr val="000000"/>
                          </a:solidFill>
                          <a:latin typeface="Times New Roman"/>
                          <a:ea typeface="Calibri"/>
                          <a:cs typeface="Times New Roman"/>
                        </a:rPr>
                        <a:t>Развитие речи</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0000"/>
                          </a:solidFill>
                          <a:latin typeface="Times New Roman"/>
                          <a:ea typeface="Calibri"/>
                          <a:cs typeface="Times New Roman"/>
                        </a:rPr>
                        <a:t>25 минут</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0000"/>
                          </a:solidFill>
                          <a:latin typeface="Times New Roman"/>
                          <a:ea typeface="Calibri"/>
                          <a:cs typeface="Times New Roman"/>
                        </a:rPr>
                        <a:t>25 минут</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0000"/>
                          </a:solidFill>
                          <a:latin typeface="Times New Roman"/>
                          <a:ea typeface="Calibri"/>
                          <a:cs typeface="Times New Roman"/>
                        </a:rPr>
                        <a:t>1 ч 40 мин</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0000"/>
                          </a:solidFill>
                          <a:latin typeface="Times New Roman"/>
                          <a:ea typeface="Calibri"/>
                          <a:cs typeface="Times New Roman"/>
                        </a:rPr>
                        <a:t>15 часов</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0000"/>
                          </a:solidFill>
                          <a:latin typeface="Times New Roman"/>
                          <a:ea typeface="Calibri"/>
                          <a:cs typeface="Times New Roman"/>
                        </a:rPr>
                        <a:t>36</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7878">
                <a:tc>
                  <a:txBody>
                    <a:bodyPr/>
                    <a:lstStyle/>
                    <a:p>
                      <a:pPr algn="ctr">
                        <a:lnSpc>
                          <a:spcPct val="115000"/>
                        </a:lnSpc>
                        <a:spcAft>
                          <a:spcPts val="0"/>
                        </a:spcAft>
                      </a:pPr>
                      <a:r>
                        <a:rPr lang="ru-RU" sz="1400" b="1">
                          <a:solidFill>
                            <a:srgbClr val="000000"/>
                          </a:solidFill>
                          <a:latin typeface="Times New Roman"/>
                          <a:ea typeface="Calibri"/>
                          <a:cs typeface="Times New Roman"/>
                        </a:rPr>
                        <a:t>Художественная литература</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0000"/>
                          </a:solidFill>
                          <a:latin typeface="Times New Roman"/>
                          <a:ea typeface="Calibri"/>
                          <a:cs typeface="Times New Roman"/>
                        </a:rPr>
                        <a:t>25 минут</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0000"/>
                          </a:solidFill>
                          <a:latin typeface="Times New Roman"/>
                          <a:ea typeface="Calibri"/>
                          <a:cs typeface="Times New Roman"/>
                        </a:rPr>
                        <a:t>25 минут</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0000"/>
                          </a:solidFill>
                          <a:latin typeface="Times New Roman"/>
                          <a:ea typeface="Calibri"/>
                          <a:cs typeface="Times New Roman"/>
                        </a:rPr>
                        <a:t>1 ч 40 мин</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0000"/>
                          </a:solidFill>
                          <a:latin typeface="Times New Roman"/>
                          <a:ea typeface="Calibri"/>
                          <a:cs typeface="Times New Roman"/>
                        </a:rPr>
                        <a:t>15 часов</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0000"/>
                          </a:solidFill>
                          <a:latin typeface="Times New Roman"/>
                          <a:ea typeface="Calibri"/>
                          <a:cs typeface="Times New Roman"/>
                        </a:rPr>
                        <a:t>36</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3939">
                <a:tc>
                  <a:txBody>
                    <a:bodyPr/>
                    <a:lstStyle/>
                    <a:p>
                      <a:pPr algn="ctr">
                        <a:lnSpc>
                          <a:spcPct val="115000"/>
                        </a:lnSpc>
                        <a:spcAft>
                          <a:spcPts val="0"/>
                        </a:spcAft>
                      </a:pPr>
                      <a:r>
                        <a:rPr lang="ru-RU" sz="1400" b="1">
                          <a:solidFill>
                            <a:srgbClr val="000000"/>
                          </a:solidFill>
                          <a:latin typeface="Times New Roman"/>
                          <a:ea typeface="Calibri"/>
                          <a:cs typeface="Times New Roman"/>
                        </a:rPr>
                        <a:t>ФЭМП</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0000"/>
                          </a:solidFill>
                          <a:latin typeface="Times New Roman"/>
                          <a:ea typeface="Calibri"/>
                          <a:cs typeface="Times New Roman"/>
                        </a:rPr>
                        <a:t>25 минут</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0000"/>
                          </a:solidFill>
                          <a:latin typeface="Times New Roman"/>
                          <a:ea typeface="Calibri"/>
                          <a:cs typeface="Times New Roman"/>
                        </a:rPr>
                        <a:t>25 минут</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0000"/>
                          </a:solidFill>
                          <a:latin typeface="Times New Roman"/>
                          <a:ea typeface="Calibri"/>
                          <a:cs typeface="Times New Roman"/>
                        </a:rPr>
                        <a:t>1 ч 40 мин</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0000"/>
                          </a:solidFill>
                          <a:latin typeface="Times New Roman"/>
                          <a:ea typeface="Calibri"/>
                          <a:cs typeface="Times New Roman"/>
                        </a:rPr>
                        <a:t>15 часов</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0000"/>
                          </a:solidFill>
                          <a:latin typeface="Times New Roman"/>
                          <a:ea typeface="Calibri"/>
                          <a:cs typeface="Times New Roman"/>
                        </a:rPr>
                        <a:t>36</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3939">
                <a:tc>
                  <a:txBody>
                    <a:bodyPr/>
                    <a:lstStyle/>
                    <a:p>
                      <a:pPr algn="ctr">
                        <a:lnSpc>
                          <a:spcPct val="115000"/>
                        </a:lnSpc>
                        <a:spcAft>
                          <a:spcPts val="0"/>
                        </a:spcAft>
                      </a:pPr>
                      <a:r>
                        <a:rPr lang="ru-RU" sz="1400" b="1">
                          <a:solidFill>
                            <a:srgbClr val="000000"/>
                          </a:solidFill>
                          <a:latin typeface="Times New Roman"/>
                          <a:ea typeface="Calibri"/>
                          <a:cs typeface="Times New Roman"/>
                        </a:rPr>
                        <a:t>Я познаю мир</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0000"/>
                          </a:solidFill>
                          <a:latin typeface="Times New Roman"/>
                          <a:ea typeface="Calibri"/>
                          <a:cs typeface="Times New Roman"/>
                        </a:rPr>
                        <a:t>25 минут</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0000"/>
                          </a:solidFill>
                          <a:latin typeface="Times New Roman"/>
                          <a:ea typeface="Calibri"/>
                          <a:cs typeface="Times New Roman"/>
                        </a:rPr>
                        <a:t>25 минут</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0000"/>
                          </a:solidFill>
                          <a:latin typeface="Times New Roman"/>
                          <a:ea typeface="Calibri"/>
                          <a:cs typeface="Times New Roman"/>
                        </a:rPr>
                        <a:t>1 ч 40 мин</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0000"/>
                          </a:solidFill>
                          <a:latin typeface="Times New Roman"/>
                          <a:ea typeface="Calibri"/>
                          <a:cs typeface="Times New Roman"/>
                        </a:rPr>
                        <a:t>30 часов</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0000"/>
                          </a:solidFill>
                          <a:latin typeface="Times New Roman"/>
                          <a:ea typeface="Calibri"/>
                          <a:cs typeface="Times New Roman"/>
                        </a:rPr>
                        <a:t>72</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7878">
                <a:tc>
                  <a:txBody>
                    <a:bodyPr/>
                    <a:lstStyle/>
                    <a:p>
                      <a:pPr algn="ctr">
                        <a:lnSpc>
                          <a:spcPct val="115000"/>
                        </a:lnSpc>
                        <a:spcAft>
                          <a:spcPts val="0"/>
                        </a:spcAft>
                      </a:pPr>
                      <a:r>
                        <a:rPr lang="ru-RU" sz="1400" b="1">
                          <a:solidFill>
                            <a:srgbClr val="000000"/>
                          </a:solidFill>
                          <a:latin typeface="Times New Roman"/>
                          <a:ea typeface="Calibri"/>
                          <a:cs typeface="Times New Roman"/>
                        </a:rPr>
                        <a:t>Физическая культура</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0000"/>
                          </a:solidFill>
                          <a:latin typeface="Times New Roman"/>
                          <a:ea typeface="Calibri"/>
                          <a:cs typeface="Times New Roman"/>
                        </a:rPr>
                        <a:t>25 минут</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0000"/>
                          </a:solidFill>
                          <a:latin typeface="Times New Roman"/>
                          <a:ea typeface="Calibri"/>
                          <a:cs typeface="Times New Roman"/>
                        </a:rPr>
                        <a:t>1 ч 15 мин</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0000"/>
                          </a:solidFill>
                          <a:latin typeface="Times New Roman"/>
                          <a:ea typeface="Calibri"/>
                          <a:cs typeface="Times New Roman"/>
                        </a:rPr>
                        <a:t>5 часов</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0000"/>
                          </a:solidFill>
                          <a:latin typeface="Times New Roman"/>
                          <a:ea typeface="Calibri"/>
                          <a:cs typeface="Times New Roman"/>
                        </a:rPr>
                        <a:t>60 часов</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0000"/>
                          </a:solidFill>
                          <a:latin typeface="Times New Roman"/>
                          <a:ea typeface="Calibri"/>
                          <a:cs typeface="Times New Roman"/>
                        </a:rPr>
                        <a:t>144</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7878">
                <a:tc>
                  <a:txBody>
                    <a:bodyPr/>
                    <a:lstStyle/>
                    <a:p>
                      <a:pPr algn="ctr">
                        <a:lnSpc>
                          <a:spcPct val="115000"/>
                        </a:lnSpc>
                        <a:spcAft>
                          <a:spcPts val="0"/>
                        </a:spcAft>
                      </a:pPr>
                      <a:r>
                        <a:rPr lang="ru-RU" sz="1400" b="1">
                          <a:solidFill>
                            <a:srgbClr val="000000"/>
                          </a:solidFill>
                          <a:latin typeface="Times New Roman"/>
                          <a:ea typeface="Calibri"/>
                          <a:cs typeface="Times New Roman"/>
                        </a:rPr>
                        <a:t>Ознакомление с искусством</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0000"/>
                          </a:solidFill>
                          <a:latin typeface="Times New Roman"/>
                          <a:ea typeface="Calibri"/>
                          <a:cs typeface="Times New Roman"/>
                        </a:rPr>
                        <a:t>25 минут</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0000"/>
                          </a:solidFill>
                          <a:latin typeface="Times New Roman"/>
                          <a:ea typeface="Calibri"/>
                          <a:cs typeface="Times New Roman"/>
                        </a:rPr>
                        <a:t>25 минут</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0000"/>
                          </a:solidFill>
                          <a:latin typeface="Times New Roman"/>
                          <a:ea typeface="Calibri"/>
                          <a:cs typeface="Times New Roman"/>
                        </a:rPr>
                        <a:t>1 ч 40 мин</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0000"/>
                          </a:solidFill>
                          <a:latin typeface="Times New Roman"/>
                          <a:ea typeface="Calibri"/>
                          <a:cs typeface="Times New Roman"/>
                        </a:rPr>
                        <a:t>15 часов</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0000"/>
                          </a:solidFill>
                          <a:latin typeface="Times New Roman"/>
                          <a:ea typeface="Calibri"/>
                          <a:cs typeface="Times New Roman"/>
                        </a:rPr>
                        <a:t>36</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3939">
                <a:tc>
                  <a:txBody>
                    <a:bodyPr/>
                    <a:lstStyle/>
                    <a:p>
                      <a:pPr algn="ctr">
                        <a:lnSpc>
                          <a:spcPct val="115000"/>
                        </a:lnSpc>
                        <a:spcAft>
                          <a:spcPts val="0"/>
                        </a:spcAft>
                      </a:pPr>
                      <a:r>
                        <a:rPr lang="ru-RU" sz="1400" b="1">
                          <a:solidFill>
                            <a:srgbClr val="000000"/>
                          </a:solidFill>
                          <a:latin typeface="Times New Roman"/>
                          <a:ea typeface="Calibri"/>
                          <a:cs typeface="Times New Roman"/>
                        </a:rPr>
                        <a:t>Аппликация</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0000"/>
                          </a:solidFill>
                          <a:latin typeface="Times New Roman"/>
                          <a:ea typeface="Calibri"/>
                          <a:cs typeface="Times New Roman"/>
                        </a:rPr>
                        <a:t>25 минут</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0000"/>
                          </a:solidFill>
                          <a:latin typeface="Times New Roman"/>
                          <a:ea typeface="Calibri"/>
                          <a:cs typeface="Times New Roman"/>
                        </a:rPr>
                        <a:t>25 минут</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0000"/>
                          </a:solidFill>
                          <a:latin typeface="Times New Roman"/>
                          <a:ea typeface="Calibri"/>
                          <a:cs typeface="Times New Roman"/>
                        </a:rPr>
                        <a:t>50 минут </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0000"/>
                          </a:solidFill>
                          <a:latin typeface="Times New Roman"/>
                          <a:ea typeface="Calibri"/>
                          <a:cs typeface="Times New Roman"/>
                        </a:rPr>
                        <a:t>7 ч 30 минут</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0000"/>
                          </a:solidFill>
                          <a:latin typeface="Times New Roman"/>
                          <a:ea typeface="Calibri"/>
                          <a:cs typeface="Times New Roman"/>
                        </a:rPr>
                        <a:t>18</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3939">
                <a:tc>
                  <a:txBody>
                    <a:bodyPr/>
                    <a:lstStyle/>
                    <a:p>
                      <a:pPr algn="ctr">
                        <a:lnSpc>
                          <a:spcPct val="115000"/>
                        </a:lnSpc>
                        <a:spcAft>
                          <a:spcPts val="0"/>
                        </a:spcAft>
                      </a:pPr>
                      <a:r>
                        <a:rPr lang="ru-RU" sz="1400" b="1">
                          <a:solidFill>
                            <a:srgbClr val="000000"/>
                          </a:solidFill>
                          <a:latin typeface="Times New Roman"/>
                          <a:ea typeface="Calibri"/>
                          <a:cs typeface="Times New Roman"/>
                        </a:rPr>
                        <a:t>Лепка</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0000"/>
                          </a:solidFill>
                          <a:latin typeface="Times New Roman"/>
                          <a:ea typeface="Calibri"/>
                          <a:cs typeface="Times New Roman"/>
                        </a:rPr>
                        <a:t>25 минут</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0000"/>
                          </a:solidFill>
                          <a:latin typeface="Times New Roman"/>
                          <a:ea typeface="Calibri"/>
                          <a:cs typeface="Times New Roman"/>
                        </a:rPr>
                        <a:t>25 минут</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0000"/>
                          </a:solidFill>
                          <a:latin typeface="Times New Roman"/>
                          <a:ea typeface="Calibri"/>
                          <a:cs typeface="Times New Roman"/>
                        </a:rPr>
                        <a:t>50 минут</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0000"/>
                          </a:solidFill>
                          <a:latin typeface="Times New Roman"/>
                          <a:ea typeface="Calibri"/>
                          <a:cs typeface="Times New Roman"/>
                        </a:rPr>
                        <a:t>7 ч 30 минут</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0000"/>
                          </a:solidFill>
                          <a:latin typeface="Times New Roman"/>
                          <a:ea typeface="Calibri"/>
                          <a:cs typeface="Times New Roman"/>
                        </a:rPr>
                        <a:t>18</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3939">
                <a:tc>
                  <a:txBody>
                    <a:bodyPr/>
                    <a:lstStyle/>
                    <a:p>
                      <a:pPr algn="ctr">
                        <a:lnSpc>
                          <a:spcPct val="115000"/>
                        </a:lnSpc>
                        <a:spcAft>
                          <a:spcPts val="0"/>
                        </a:spcAft>
                      </a:pPr>
                      <a:r>
                        <a:rPr lang="ru-RU" sz="1400" b="1">
                          <a:solidFill>
                            <a:srgbClr val="000000"/>
                          </a:solidFill>
                          <a:latin typeface="Times New Roman"/>
                          <a:ea typeface="Calibri"/>
                          <a:cs typeface="Times New Roman"/>
                        </a:rPr>
                        <a:t>Рисование</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0000"/>
                          </a:solidFill>
                          <a:latin typeface="Times New Roman"/>
                          <a:ea typeface="Calibri"/>
                          <a:cs typeface="Times New Roman"/>
                        </a:rPr>
                        <a:t>25 минут</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0000"/>
                          </a:solidFill>
                          <a:latin typeface="Times New Roman"/>
                          <a:ea typeface="Calibri"/>
                          <a:cs typeface="Times New Roman"/>
                        </a:rPr>
                        <a:t>25 минут</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0000"/>
                          </a:solidFill>
                          <a:latin typeface="Times New Roman"/>
                          <a:ea typeface="Calibri"/>
                          <a:cs typeface="Times New Roman"/>
                        </a:rPr>
                        <a:t>1 ч 40 мин</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0000"/>
                          </a:solidFill>
                          <a:latin typeface="Times New Roman"/>
                          <a:ea typeface="Calibri"/>
                          <a:cs typeface="Times New Roman"/>
                        </a:rPr>
                        <a:t>15 часов</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0000"/>
                          </a:solidFill>
                          <a:latin typeface="Times New Roman"/>
                          <a:ea typeface="Calibri"/>
                          <a:cs typeface="Times New Roman"/>
                        </a:rPr>
                        <a:t>36</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3939">
                <a:tc>
                  <a:txBody>
                    <a:bodyPr/>
                    <a:lstStyle/>
                    <a:p>
                      <a:pPr algn="ctr">
                        <a:lnSpc>
                          <a:spcPct val="115000"/>
                        </a:lnSpc>
                        <a:spcAft>
                          <a:spcPts val="0"/>
                        </a:spcAft>
                      </a:pPr>
                      <a:r>
                        <a:rPr lang="ru-RU" sz="1400" b="1">
                          <a:solidFill>
                            <a:srgbClr val="000000"/>
                          </a:solidFill>
                          <a:latin typeface="Times New Roman"/>
                          <a:ea typeface="Calibri"/>
                          <a:cs typeface="Times New Roman"/>
                        </a:rPr>
                        <a:t>Музыка </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0000"/>
                          </a:solidFill>
                          <a:latin typeface="Times New Roman"/>
                          <a:ea typeface="Calibri"/>
                          <a:cs typeface="Times New Roman"/>
                        </a:rPr>
                        <a:t>25 минут</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0000"/>
                          </a:solidFill>
                          <a:latin typeface="Times New Roman"/>
                          <a:ea typeface="Calibri"/>
                          <a:cs typeface="Times New Roman"/>
                        </a:rPr>
                        <a:t>50 минут</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0000"/>
                          </a:solidFill>
                          <a:latin typeface="Times New Roman"/>
                          <a:ea typeface="Calibri"/>
                          <a:cs typeface="Times New Roman"/>
                        </a:rPr>
                        <a:t>3 ч 20 мин</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0000"/>
                          </a:solidFill>
                          <a:latin typeface="Times New Roman"/>
                          <a:ea typeface="Calibri"/>
                          <a:cs typeface="Times New Roman"/>
                        </a:rPr>
                        <a:t>40 часов</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dirty="0">
                          <a:solidFill>
                            <a:srgbClr val="000000"/>
                          </a:solidFill>
                          <a:latin typeface="Times New Roman"/>
                          <a:ea typeface="Calibri"/>
                          <a:cs typeface="Times New Roman"/>
                        </a:rPr>
                        <a:t>96</a:t>
                      </a:r>
                      <a:endParaRPr lang="ru-RU" sz="1400" dirty="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0970" name="Rectangle 10"/>
          <p:cNvSpPr>
            <a:spLocks noChangeArrowheads="1"/>
          </p:cNvSpPr>
          <p:nvPr/>
        </p:nvSpPr>
        <p:spPr bwMode="auto">
          <a:xfrm>
            <a:off x="3597214" y="-725506"/>
            <a:ext cx="1949573" cy="190821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ru-RU" sz="1400" b="1" dirty="0">
              <a:solidFill>
                <a:srgbClr val="000000"/>
              </a:solidFill>
              <a:latin typeface="Times New Roman" pitchFamily="18"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ru-RU" sz="1400" b="1" dirty="0">
              <a:solidFill>
                <a:srgbClr val="000000"/>
              </a:solidFill>
              <a:latin typeface="Times New Roman" pitchFamily="18"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ru-RU" sz="1400" b="1" dirty="0">
              <a:solidFill>
                <a:srgbClr val="000000"/>
              </a:solidFill>
              <a:latin typeface="Times New Roman" pitchFamily="18"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Учебный план </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900igr.net/up/datai/97164/0006-00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9938" name="Picture 2" descr="http://900igr.net/up/datai/167684/0008-010-.gif"/>
          <p:cNvPicPr>
            <a:picLocks noChangeAspect="1" noChangeArrowheads="1"/>
          </p:cNvPicPr>
          <p:nvPr/>
        </p:nvPicPr>
        <p:blipFill>
          <a:blip r:embed="rId3" cstate="print"/>
          <a:srcRect/>
          <a:stretch>
            <a:fillRect/>
          </a:stretch>
        </p:blipFill>
        <p:spPr bwMode="auto">
          <a:xfrm>
            <a:off x="6956416" y="0"/>
            <a:ext cx="2187584" cy="2016224"/>
          </a:xfrm>
          <a:prstGeom prst="rect">
            <a:avLst/>
          </a:prstGeom>
          <a:noFill/>
        </p:spPr>
      </p:pic>
      <p:pic>
        <p:nvPicPr>
          <p:cNvPr id="39940" name="Picture 4" descr="https://fs00.infourok.ru/images/doc/59/73308/hello_html_161dc45e.png"/>
          <p:cNvPicPr>
            <a:picLocks noChangeAspect="1" noChangeArrowheads="1"/>
          </p:cNvPicPr>
          <p:nvPr/>
        </p:nvPicPr>
        <p:blipFill>
          <a:blip r:embed="rId4" cstate="print"/>
          <a:srcRect/>
          <a:stretch>
            <a:fillRect/>
          </a:stretch>
        </p:blipFill>
        <p:spPr bwMode="auto">
          <a:xfrm>
            <a:off x="0" y="4193704"/>
            <a:ext cx="1989790" cy="2664296"/>
          </a:xfrm>
          <a:prstGeom prst="rect">
            <a:avLst/>
          </a:prstGeom>
          <a:noFill/>
        </p:spPr>
      </p:pic>
      <p:graphicFrame>
        <p:nvGraphicFramePr>
          <p:cNvPr id="5" name="Таблица 4"/>
          <p:cNvGraphicFramePr>
            <a:graphicFrameLocks noGrp="1"/>
          </p:cNvGraphicFramePr>
          <p:nvPr/>
        </p:nvGraphicFramePr>
        <p:xfrm>
          <a:off x="971601" y="1720212"/>
          <a:ext cx="7344815" cy="4445091"/>
        </p:xfrm>
        <a:graphic>
          <a:graphicData uri="http://schemas.openxmlformats.org/drawingml/2006/table">
            <a:tbl>
              <a:tblPr/>
              <a:tblGrid>
                <a:gridCol w="2091895"/>
                <a:gridCol w="3011403"/>
                <a:gridCol w="2241517"/>
              </a:tblGrid>
              <a:tr h="592679">
                <a:tc>
                  <a:txBody>
                    <a:bodyPr/>
                    <a:lstStyle/>
                    <a:p>
                      <a:pPr algn="ctr">
                        <a:lnSpc>
                          <a:spcPct val="115000"/>
                        </a:lnSpc>
                        <a:spcAft>
                          <a:spcPts val="0"/>
                        </a:spcAft>
                      </a:pPr>
                      <a:r>
                        <a:rPr lang="ru-RU" sz="1400" b="1" dirty="0">
                          <a:solidFill>
                            <a:srgbClr val="000000"/>
                          </a:solidFill>
                          <a:latin typeface="Times New Roman"/>
                          <a:ea typeface="Calibri"/>
                          <a:cs typeface="Times New Roman"/>
                        </a:rPr>
                        <a:t>ДНИ НЕДЕЛИ</a:t>
                      </a:r>
                      <a:endParaRPr lang="ru-RU" sz="1400" dirty="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solidFill>
                            <a:srgbClr val="000000"/>
                          </a:solidFill>
                          <a:latin typeface="Times New Roman"/>
                          <a:ea typeface="Calibri"/>
                          <a:cs typeface="Times New Roman"/>
                        </a:rPr>
                        <a:t>НАИМЕНОВАНИЕ ЗАНЯТИЙ</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b="1">
                          <a:solidFill>
                            <a:srgbClr val="000000"/>
                          </a:solidFill>
                          <a:latin typeface="Times New Roman"/>
                          <a:ea typeface="Calibri"/>
                          <a:cs typeface="Times New Roman"/>
                        </a:rPr>
                        <a:t>ВРЕМЯ ПРОВЕДЕНИЯ</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89018">
                <a:tc>
                  <a:txBody>
                    <a:bodyPr/>
                    <a:lstStyle/>
                    <a:p>
                      <a:pPr algn="ctr">
                        <a:lnSpc>
                          <a:spcPct val="115000"/>
                        </a:lnSpc>
                        <a:spcAft>
                          <a:spcPts val="0"/>
                        </a:spcAft>
                      </a:pPr>
                      <a:r>
                        <a:rPr lang="ru-RU" sz="1400" b="1" dirty="0">
                          <a:solidFill>
                            <a:srgbClr val="000000"/>
                          </a:solidFill>
                          <a:latin typeface="Times New Roman"/>
                          <a:ea typeface="Calibri"/>
                          <a:cs typeface="Times New Roman"/>
                        </a:rPr>
                        <a:t>ПОНЕДЕЛЬНИК</a:t>
                      </a:r>
                      <a:endParaRPr lang="ru-RU" sz="1400" dirty="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dirty="0">
                          <a:solidFill>
                            <a:srgbClr val="000000"/>
                          </a:solidFill>
                          <a:latin typeface="Times New Roman"/>
                          <a:ea typeface="Calibri"/>
                          <a:cs typeface="Times New Roman"/>
                        </a:rPr>
                        <a:t>1.Развитие речи</a:t>
                      </a:r>
                      <a:endParaRPr lang="ru-RU" sz="1400" dirty="0">
                        <a:latin typeface="Calibri"/>
                        <a:ea typeface="Calibri"/>
                        <a:cs typeface="Times New Roman"/>
                      </a:endParaRPr>
                    </a:p>
                    <a:p>
                      <a:pPr>
                        <a:lnSpc>
                          <a:spcPct val="115000"/>
                        </a:lnSpc>
                        <a:spcAft>
                          <a:spcPts val="0"/>
                        </a:spcAft>
                      </a:pPr>
                      <a:r>
                        <a:rPr lang="ru-RU" sz="1400" dirty="0">
                          <a:solidFill>
                            <a:srgbClr val="000000"/>
                          </a:solidFill>
                          <a:latin typeface="Times New Roman"/>
                          <a:ea typeface="Calibri"/>
                          <a:cs typeface="Times New Roman"/>
                        </a:rPr>
                        <a:t>2.Ознакомление с искусством</a:t>
                      </a:r>
                      <a:endParaRPr lang="ru-RU" sz="1400" dirty="0">
                        <a:latin typeface="Calibri"/>
                        <a:ea typeface="Calibri"/>
                        <a:cs typeface="Times New Roman"/>
                      </a:endParaRPr>
                    </a:p>
                    <a:p>
                      <a:pPr>
                        <a:lnSpc>
                          <a:spcPct val="115000"/>
                        </a:lnSpc>
                        <a:spcAft>
                          <a:spcPts val="0"/>
                        </a:spcAft>
                      </a:pPr>
                      <a:r>
                        <a:rPr lang="ru-RU" sz="1400" dirty="0">
                          <a:solidFill>
                            <a:srgbClr val="000000"/>
                          </a:solidFill>
                          <a:latin typeface="Times New Roman"/>
                          <a:ea typeface="Calibri"/>
                          <a:cs typeface="Times New Roman"/>
                        </a:rPr>
                        <a:t>3.Физкультура на улице</a:t>
                      </a:r>
                      <a:endParaRPr lang="ru-RU" sz="1400" dirty="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0000"/>
                          </a:solidFill>
                          <a:latin typeface="Times New Roman"/>
                          <a:ea typeface="Calibri"/>
                          <a:cs typeface="Times New Roman"/>
                        </a:rPr>
                        <a:t>9.00-9.25</a:t>
                      </a:r>
                      <a:endParaRPr lang="ru-RU" sz="1400">
                        <a:latin typeface="Calibri"/>
                        <a:ea typeface="Calibri"/>
                        <a:cs typeface="Times New Roman"/>
                      </a:endParaRPr>
                    </a:p>
                    <a:p>
                      <a:pPr>
                        <a:lnSpc>
                          <a:spcPct val="115000"/>
                        </a:lnSpc>
                        <a:spcAft>
                          <a:spcPts val="0"/>
                        </a:spcAft>
                      </a:pPr>
                      <a:r>
                        <a:rPr lang="ru-RU" sz="1400">
                          <a:solidFill>
                            <a:srgbClr val="000000"/>
                          </a:solidFill>
                          <a:latin typeface="Times New Roman"/>
                          <a:ea typeface="Calibri"/>
                          <a:cs typeface="Times New Roman"/>
                        </a:rPr>
                        <a:t>9.30-10.00</a:t>
                      </a:r>
                      <a:endParaRPr lang="ru-RU" sz="1400">
                        <a:latin typeface="Calibri"/>
                        <a:ea typeface="Calibri"/>
                        <a:cs typeface="Times New Roman"/>
                      </a:endParaRPr>
                    </a:p>
                    <a:p>
                      <a:pPr>
                        <a:lnSpc>
                          <a:spcPct val="115000"/>
                        </a:lnSpc>
                        <a:spcAft>
                          <a:spcPts val="0"/>
                        </a:spcAft>
                      </a:pPr>
                      <a:r>
                        <a:rPr lang="ru-RU" sz="1400">
                          <a:solidFill>
                            <a:srgbClr val="000000"/>
                          </a:solidFill>
                          <a:latin typeface="Times New Roman"/>
                          <a:ea typeface="Calibri"/>
                          <a:cs typeface="Times New Roman"/>
                        </a:rPr>
                        <a:t>10.10- 10.35</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89018">
                <a:tc>
                  <a:txBody>
                    <a:bodyPr/>
                    <a:lstStyle/>
                    <a:p>
                      <a:pPr algn="ctr">
                        <a:lnSpc>
                          <a:spcPct val="115000"/>
                        </a:lnSpc>
                        <a:spcAft>
                          <a:spcPts val="0"/>
                        </a:spcAft>
                      </a:pPr>
                      <a:r>
                        <a:rPr lang="ru-RU" sz="1400" b="1">
                          <a:solidFill>
                            <a:srgbClr val="000000"/>
                          </a:solidFill>
                          <a:latin typeface="Times New Roman"/>
                          <a:ea typeface="Calibri"/>
                          <a:cs typeface="Times New Roman"/>
                        </a:rPr>
                        <a:t>ВТОРНИК</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dirty="0">
                          <a:solidFill>
                            <a:srgbClr val="000000"/>
                          </a:solidFill>
                          <a:latin typeface="Times New Roman"/>
                          <a:ea typeface="Calibri"/>
                          <a:cs typeface="Times New Roman"/>
                        </a:rPr>
                        <a:t>1.Познаю мир</a:t>
                      </a:r>
                      <a:endParaRPr lang="ru-RU" sz="1400" dirty="0">
                        <a:latin typeface="Calibri"/>
                        <a:ea typeface="Calibri"/>
                        <a:cs typeface="Times New Roman"/>
                      </a:endParaRPr>
                    </a:p>
                    <a:p>
                      <a:pPr>
                        <a:lnSpc>
                          <a:spcPct val="115000"/>
                        </a:lnSpc>
                        <a:spcAft>
                          <a:spcPts val="0"/>
                        </a:spcAft>
                      </a:pPr>
                      <a:r>
                        <a:rPr lang="ru-RU" sz="1400" dirty="0">
                          <a:solidFill>
                            <a:srgbClr val="000000"/>
                          </a:solidFill>
                          <a:latin typeface="Times New Roman"/>
                          <a:ea typeface="Calibri"/>
                          <a:cs typeface="Times New Roman"/>
                        </a:rPr>
                        <a:t>2.Лепка (Аппликация)</a:t>
                      </a:r>
                      <a:endParaRPr lang="ru-RU" sz="1400" dirty="0">
                        <a:latin typeface="Calibri"/>
                        <a:ea typeface="Calibri"/>
                        <a:cs typeface="Times New Roman"/>
                      </a:endParaRPr>
                    </a:p>
                    <a:p>
                      <a:pPr>
                        <a:lnSpc>
                          <a:spcPct val="115000"/>
                        </a:lnSpc>
                        <a:spcAft>
                          <a:spcPts val="0"/>
                        </a:spcAft>
                      </a:pPr>
                      <a:r>
                        <a:rPr lang="ru-RU" sz="1400" dirty="0">
                          <a:latin typeface="Times New Roman"/>
                          <a:ea typeface="Calibri"/>
                          <a:cs typeface="Times New Roman"/>
                        </a:rPr>
                        <a:t>3.Музыка</a:t>
                      </a:r>
                      <a:endParaRPr lang="ru-RU" sz="1400" dirty="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0000"/>
                          </a:solidFill>
                          <a:latin typeface="Times New Roman"/>
                          <a:ea typeface="Calibri"/>
                          <a:cs typeface="Times New Roman"/>
                        </a:rPr>
                        <a:t>9.00-9.25</a:t>
                      </a:r>
                      <a:endParaRPr lang="ru-RU" sz="1400">
                        <a:latin typeface="Calibri"/>
                        <a:ea typeface="Calibri"/>
                        <a:cs typeface="Times New Roman"/>
                      </a:endParaRPr>
                    </a:p>
                    <a:p>
                      <a:pPr>
                        <a:lnSpc>
                          <a:spcPct val="115000"/>
                        </a:lnSpc>
                        <a:spcAft>
                          <a:spcPts val="0"/>
                        </a:spcAft>
                      </a:pPr>
                      <a:r>
                        <a:rPr lang="ru-RU" sz="1400">
                          <a:solidFill>
                            <a:srgbClr val="000000"/>
                          </a:solidFill>
                          <a:latin typeface="Times New Roman"/>
                          <a:ea typeface="Calibri"/>
                          <a:cs typeface="Times New Roman"/>
                        </a:rPr>
                        <a:t>9.30-10.00</a:t>
                      </a:r>
                      <a:endParaRPr lang="ru-RU" sz="1400">
                        <a:latin typeface="Calibri"/>
                        <a:ea typeface="Calibri"/>
                        <a:cs typeface="Times New Roman"/>
                      </a:endParaRPr>
                    </a:p>
                    <a:p>
                      <a:pPr>
                        <a:lnSpc>
                          <a:spcPct val="115000"/>
                        </a:lnSpc>
                        <a:spcAft>
                          <a:spcPts val="0"/>
                        </a:spcAft>
                      </a:pPr>
                      <a:r>
                        <a:rPr lang="ru-RU" sz="1400">
                          <a:solidFill>
                            <a:srgbClr val="000000"/>
                          </a:solidFill>
                          <a:latin typeface="Times New Roman"/>
                          <a:ea typeface="Calibri"/>
                          <a:cs typeface="Times New Roman"/>
                        </a:rPr>
                        <a:t>10.10- 10.35</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89018">
                <a:tc>
                  <a:txBody>
                    <a:bodyPr/>
                    <a:lstStyle/>
                    <a:p>
                      <a:pPr algn="ctr">
                        <a:lnSpc>
                          <a:spcPct val="115000"/>
                        </a:lnSpc>
                        <a:spcAft>
                          <a:spcPts val="0"/>
                        </a:spcAft>
                      </a:pPr>
                      <a:r>
                        <a:rPr lang="ru-RU" sz="1400" b="1">
                          <a:solidFill>
                            <a:srgbClr val="000000"/>
                          </a:solidFill>
                          <a:latin typeface="Times New Roman"/>
                          <a:ea typeface="Calibri"/>
                          <a:cs typeface="Times New Roman"/>
                        </a:rPr>
                        <a:t>СРЕДА</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dirty="0">
                          <a:solidFill>
                            <a:srgbClr val="000000"/>
                          </a:solidFill>
                          <a:latin typeface="Times New Roman"/>
                          <a:ea typeface="Calibri"/>
                          <a:cs typeface="Times New Roman"/>
                        </a:rPr>
                        <a:t>1.Математика</a:t>
                      </a:r>
                      <a:endParaRPr lang="ru-RU" sz="1400" dirty="0">
                        <a:latin typeface="Calibri"/>
                        <a:ea typeface="Calibri"/>
                        <a:cs typeface="Times New Roman"/>
                      </a:endParaRPr>
                    </a:p>
                    <a:p>
                      <a:pPr>
                        <a:lnSpc>
                          <a:spcPct val="115000"/>
                        </a:lnSpc>
                        <a:spcAft>
                          <a:spcPts val="0"/>
                        </a:spcAft>
                      </a:pPr>
                      <a:r>
                        <a:rPr lang="ru-RU" sz="1400" dirty="0">
                          <a:solidFill>
                            <a:srgbClr val="000000"/>
                          </a:solidFill>
                          <a:latin typeface="Times New Roman"/>
                          <a:ea typeface="Calibri"/>
                          <a:cs typeface="Times New Roman"/>
                        </a:rPr>
                        <a:t>2.Рисования</a:t>
                      </a:r>
                      <a:endParaRPr lang="ru-RU" sz="1400" dirty="0">
                        <a:latin typeface="Calibri"/>
                        <a:ea typeface="Calibri"/>
                        <a:cs typeface="Times New Roman"/>
                      </a:endParaRPr>
                    </a:p>
                    <a:p>
                      <a:pPr>
                        <a:lnSpc>
                          <a:spcPct val="115000"/>
                        </a:lnSpc>
                        <a:spcAft>
                          <a:spcPts val="0"/>
                        </a:spcAft>
                      </a:pPr>
                      <a:r>
                        <a:rPr lang="ru-RU" sz="1400" dirty="0">
                          <a:solidFill>
                            <a:srgbClr val="000000"/>
                          </a:solidFill>
                          <a:latin typeface="Times New Roman"/>
                          <a:ea typeface="Calibri"/>
                          <a:cs typeface="Times New Roman"/>
                        </a:rPr>
                        <a:t>3.Музыка</a:t>
                      </a:r>
                      <a:endParaRPr lang="ru-RU" sz="1400" dirty="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dirty="0">
                          <a:solidFill>
                            <a:srgbClr val="000000"/>
                          </a:solidFill>
                          <a:latin typeface="Times New Roman"/>
                          <a:ea typeface="Calibri"/>
                          <a:cs typeface="Times New Roman"/>
                        </a:rPr>
                        <a:t>9.00-9.25</a:t>
                      </a:r>
                      <a:endParaRPr lang="ru-RU" sz="1400" dirty="0">
                        <a:latin typeface="Calibri"/>
                        <a:ea typeface="Calibri"/>
                        <a:cs typeface="Times New Roman"/>
                      </a:endParaRPr>
                    </a:p>
                    <a:p>
                      <a:pPr>
                        <a:lnSpc>
                          <a:spcPct val="115000"/>
                        </a:lnSpc>
                        <a:spcAft>
                          <a:spcPts val="0"/>
                        </a:spcAft>
                      </a:pPr>
                      <a:r>
                        <a:rPr lang="ru-RU" sz="1400" dirty="0">
                          <a:solidFill>
                            <a:srgbClr val="000000"/>
                          </a:solidFill>
                          <a:latin typeface="Times New Roman"/>
                          <a:ea typeface="Calibri"/>
                          <a:cs typeface="Times New Roman"/>
                        </a:rPr>
                        <a:t>9.30-10.00</a:t>
                      </a:r>
                      <a:endParaRPr lang="ru-RU" sz="1400" dirty="0">
                        <a:latin typeface="Calibri"/>
                        <a:ea typeface="Calibri"/>
                        <a:cs typeface="Times New Roman"/>
                      </a:endParaRPr>
                    </a:p>
                    <a:p>
                      <a:pPr>
                        <a:lnSpc>
                          <a:spcPct val="115000"/>
                        </a:lnSpc>
                        <a:spcAft>
                          <a:spcPts val="0"/>
                        </a:spcAft>
                      </a:pPr>
                      <a:r>
                        <a:rPr lang="ru-RU" sz="1400" dirty="0">
                          <a:solidFill>
                            <a:srgbClr val="000000"/>
                          </a:solidFill>
                          <a:latin typeface="Times New Roman"/>
                          <a:ea typeface="Calibri"/>
                          <a:cs typeface="Times New Roman"/>
                        </a:rPr>
                        <a:t>10.10- 10.35</a:t>
                      </a:r>
                      <a:endParaRPr lang="ru-RU" sz="1400" dirty="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2679">
                <a:tc>
                  <a:txBody>
                    <a:bodyPr/>
                    <a:lstStyle/>
                    <a:p>
                      <a:pPr algn="ctr">
                        <a:lnSpc>
                          <a:spcPct val="115000"/>
                        </a:lnSpc>
                        <a:spcAft>
                          <a:spcPts val="0"/>
                        </a:spcAft>
                      </a:pPr>
                      <a:r>
                        <a:rPr lang="ru-RU" sz="1400" b="1">
                          <a:solidFill>
                            <a:srgbClr val="000000"/>
                          </a:solidFill>
                          <a:latin typeface="Times New Roman"/>
                          <a:ea typeface="Calibri"/>
                          <a:cs typeface="Times New Roman"/>
                        </a:rPr>
                        <a:t>ЧЕТВЕРГ</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dirty="0">
                          <a:solidFill>
                            <a:srgbClr val="000000"/>
                          </a:solidFill>
                          <a:latin typeface="Times New Roman"/>
                          <a:ea typeface="Calibri"/>
                          <a:cs typeface="Times New Roman"/>
                        </a:rPr>
                        <a:t>1.Художественная литература 2.Физкультура</a:t>
                      </a:r>
                      <a:endParaRPr lang="ru-RU" sz="1400" dirty="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dirty="0">
                          <a:solidFill>
                            <a:srgbClr val="000000"/>
                          </a:solidFill>
                          <a:latin typeface="Times New Roman"/>
                          <a:ea typeface="Calibri"/>
                          <a:cs typeface="Times New Roman"/>
                        </a:rPr>
                        <a:t>9.00-9.25</a:t>
                      </a:r>
                      <a:endParaRPr lang="ru-RU" sz="1400" dirty="0">
                        <a:latin typeface="Calibri"/>
                        <a:ea typeface="Calibri"/>
                        <a:cs typeface="Times New Roman"/>
                      </a:endParaRPr>
                    </a:p>
                    <a:p>
                      <a:pPr>
                        <a:lnSpc>
                          <a:spcPct val="115000"/>
                        </a:lnSpc>
                        <a:spcAft>
                          <a:spcPts val="0"/>
                        </a:spcAft>
                      </a:pPr>
                      <a:r>
                        <a:rPr lang="ru-RU" sz="1400" dirty="0">
                          <a:solidFill>
                            <a:srgbClr val="000000"/>
                          </a:solidFill>
                          <a:latin typeface="Times New Roman"/>
                          <a:ea typeface="Calibri"/>
                          <a:cs typeface="Times New Roman"/>
                        </a:rPr>
                        <a:t>9.30-10.00</a:t>
                      </a:r>
                      <a:endParaRPr lang="ru-RU" sz="1400" dirty="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2679">
                <a:tc>
                  <a:txBody>
                    <a:bodyPr/>
                    <a:lstStyle/>
                    <a:p>
                      <a:pPr algn="ctr">
                        <a:lnSpc>
                          <a:spcPct val="115000"/>
                        </a:lnSpc>
                        <a:spcAft>
                          <a:spcPts val="0"/>
                        </a:spcAft>
                      </a:pPr>
                      <a:r>
                        <a:rPr lang="ru-RU" sz="1400" b="1">
                          <a:solidFill>
                            <a:srgbClr val="000000"/>
                          </a:solidFill>
                          <a:latin typeface="Times New Roman"/>
                          <a:ea typeface="Calibri"/>
                          <a:cs typeface="Times New Roman"/>
                        </a:rPr>
                        <a:t>ПЯТНИЦА</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0000"/>
                          </a:solidFill>
                          <a:latin typeface="Times New Roman"/>
                          <a:ea typeface="Calibri"/>
                          <a:cs typeface="Times New Roman"/>
                        </a:rPr>
                        <a:t>1.Познаю мир</a:t>
                      </a:r>
                      <a:endParaRPr lang="ru-RU" sz="1400">
                        <a:latin typeface="Calibri"/>
                        <a:ea typeface="Calibri"/>
                        <a:cs typeface="Times New Roman"/>
                      </a:endParaRPr>
                    </a:p>
                    <a:p>
                      <a:pPr>
                        <a:lnSpc>
                          <a:spcPct val="115000"/>
                        </a:lnSpc>
                        <a:spcAft>
                          <a:spcPts val="0"/>
                        </a:spcAft>
                      </a:pPr>
                      <a:r>
                        <a:rPr lang="ru-RU" sz="1400">
                          <a:solidFill>
                            <a:srgbClr val="000000"/>
                          </a:solidFill>
                          <a:latin typeface="Times New Roman"/>
                          <a:ea typeface="Calibri"/>
                          <a:cs typeface="Times New Roman"/>
                        </a:rPr>
                        <a:t>2.Физкультура</a:t>
                      </a:r>
                      <a:endParaRPr lang="ru-RU" sz="140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dirty="0">
                          <a:solidFill>
                            <a:srgbClr val="000000"/>
                          </a:solidFill>
                          <a:latin typeface="Times New Roman"/>
                          <a:ea typeface="Calibri"/>
                          <a:cs typeface="Times New Roman"/>
                        </a:rPr>
                        <a:t>9.00-9.25</a:t>
                      </a:r>
                      <a:endParaRPr lang="ru-RU" sz="1400" dirty="0">
                        <a:latin typeface="Calibri"/>
                        <a:ea typeface="Calibri"/>
                        <a:cs typeface="Times New Roman"/>
                      </a:endParaRPr>
                    </a:p>
                    <a:p>
                      <a:pPr>
                        <a:lnSpc>
                          <a:spcPct val="115000"/>
                        </a:lnSpc>
                        <a:spcAft>
                          <a:spcPts val="0"/>
                        </a:spcAft>
                      </a:pPr>
                      <a:r>
                        <a:rPr lang="ru-RU" sz="1400" dirty="0">
                          <a:solidFill>
                            <a:srgbClr val="000000"/>
                          </a:solidFill>
                          <a:latin typeface="Times New Roman"/>
                          <a:ea typeface="Calibri"/>
                          <a:cs typeface="Times New Roman"/>
                        </a:rPr>
                        <a:t>9.30-10.00</a:t>
                      </a:r>
                      <a:endParaRPr lang="ru-RU" sz="1400" dirty="0">
                        <a:latin typeface="Calibri"/>
                        <a:ea typeface="Calibri"/>
                        <a:cs typeface="Times New Roman"/>
                      </a:endParaRPr>
                    </a:p>
                  </a:txBody>
                  <a:tcPr marL="62966" marR="629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9941" name="Rectangle 5"/>
          <p:cNvSpPr>
            <a:spLocks noChangeArrowheads="1"/>
          </p:cNvSpPr>
          <p:nvPr/>
        </p:nvSpPr>
        <p:spPr bwMode="auto">
          <a:xfrm>
            <a:off x="0" y="362897"/>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РАСПЕДЕЛЕНИЕ НЕПОРЕДСТЕННОЙ ОБРАЗОВАТЕЛЬНОЙ ДЕЯТЕЛЬНОСТИ</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900igr.net/up/datai/97164/0006-00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8914" name="Picture 2" descr="http://galerey-room.ru/images/0_51471_fb9403f_orig.png"/>
          <p:cNvPicPr>
            <a:picLocks noChangeAspect="1" noChangeArrowheads="1"/>
          </p:cNvPicPr>
          <p:nvPr/>
        </p:nvPicPr>
        <p:blipFill>
          <a:blip r:embed="rId3" cstate="print"/>
          <a:srcRect/>
          <a:stretch>
            <a:fillRect/>
          </a:stretch>
        </p:blipFill>
        <p:spPr bwMode="auto">
          <a:xfrm>
            <a:off x="0" y="4769768"/>
            <a:ext cx="2578021" cy="2088232"/>
          </a:xfrm>
          <a:prstGeom prst="rect">
            <a:avLst/>
          </a:prstGeom>
          <a:noFill/>
        </p:spPr>
      </p:pic>
      <p:pic>
        <p:nvPicPr>
          <p:cNvPr id="38916" name="Picture 4" descr="https://zabavnik.club/wp-content/uploads/Mudraya_sova_30_12095749.png"/>
          <p:cNvPicPr>
            <a:picLocks noChangeAspect="1" noChangeArrowheads="1"/>
          </p:cNvPicPr>
          <p:nvPr/>
        </p:nvPicPr>
        <p:blipFill>
          <a:blip r:embed="rId4" cstate="print"/>
          <a:srcRect/>
          <a:stretch>
            <a:fillRect/>
          </a:stretch>
        </p:blipFill>
        <p:spPr bwMode="auto">
          <a:xfrm>
            <a:off x="6732240" y="1"/>
            <a:ext cx="2753110" cy="2203280"/>
          </a:xfrm>
          <a:prstGeom prst="rect">
            <a:avLst/>
          </a:prstGeom>
          <a:noFill/>
        </p:spPr>
      </p:pic>
      <p:sp>
        <p:nvSpPr>
          <p:cNvPr id="38917" name="Rectangle 5"/>
          <p:cNvSpPr>
            <a:spLocks noChangeArrowheads="1"/>
          </p:cNvSpPr>
          <p:nvPr/>
        </p:nvSpPr>
        <p:spPr bwMode="auto">
          <a:xfrm>
            <a:off x="0" y="1"/>
            <a:ext cx="8748464" cy="39292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630238" algn="just"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Предметная пространственная среда</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630238" algn="just"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Предметная пространственная среда</a:t>
            </a:r>
            <a:r>
              <a:rPr kumimoji="0" lang="ru-RU" sz="14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 </a:t>
            </a:r>
            <a:r>
              <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система материальных объектов и средств деятельности ребенка, функционально моделирующая содержание развития его духовного и физического облика в соответствии с требованиями основной общеобразовательной программы дошкольного образования.          </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630238" algn="just"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Комплекс эстетических, психолого-педагогических условий, необходимых для осуществления педагогического процесса, рационально организованная в пространстве и времени, насыщенная разнообразными предметами и игровыми материалами.</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630238" algn="just"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В такой среде дошкольник включается в активную познавательную творческую деятельность, развиваются его любознательность, творческое воображение, умственные и художественные способности, коммуникативные навыки, а самое главное, происходит развитие личности.</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630238" algn="just" defTabSz="914400" rtl="0" eaLnBrk="0" fontAlgn="base" latinLnBrk="0" hangingPunct="0">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Окружающая среда становится развивающей, если способствует осуществлению генетических задач возраста. Вопрос организации предметно-развивающей среды ДОУ на сегодняшний день стоит особо актуально. Это связано с введением нового Федерального государственного образовательного стандарта (ФГОС) к структуре основной общеобразовательной программы дошкольного образования.</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8919" name="Picture 7" descr="https://s3-eu-west-1.amazonaws.com/ke-static/ds15-yarc/events/DSC_00435b2cd65dcc240.jpg"/>
          <p:cNvPicPr>
            <a:picLocks noChangeAspect="1" noChangeArrowheads="1"/>
          </p:cNvPicPr>
          <p:nvPr/>
        </p:nvPicPr>
        <p:blipFill>
          <a:blip r:embed="rId5" cstate="print"/>
          <a:srcRect/>
          <a:stretch>
            <a:fillRect/>
          </a:stretch>
        </p:blipFill>
        <p:spPr bwMode="auto">
          <a:xfrm>
            <a:off x="2627784" y="3727744"/>
            <a:ext cx="4716016" cy="3130256"/>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900igr.net/up/datai/97164/0006-00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7352" name="Rectangle 8"/>
          <p:cNvSpPr>
            <a:spLocks noChangeArrowheads="1"/>
          </p:cNvSpPr>
          <p:nvPr/>
        </p:nvSpPr>
        <p:spPr bwMode="auto">
          <a:xfrm>
            <a:off x="0" y="-51611"/>
            <a:ext cx="9144000" cy="38472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269875" fontAlgn="base">
              <a:spcBef>
                <a:spcPct val="0"/>
              </a:spcBef>
              <a:spcAft>
                <a:spcPct val="0"/>
              </a:spcAft>
            </a:pPr>
            <a:r>
              <a:rPr kumimoji="0" lang="ru-RU"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Раздевалка</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269875"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Уголок для родителей</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r>
              <a:rPr kumimoji="0" lang="ru-RU" sz="160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lang="ru-RU" sz="1600" dirty="0">
                <a:latin typeface="Times New Roman" pitchFamily="18" charset="0"/>
                <a:cs typeface="Times New Roman" pitchFamily="18" charset="0"/>
              </a:rPr>
              <a:t>Родительский уголок в детском саду – это один из способов своеобразного общения с родителями. Для каждого педагогического работника контакт с родителями малыша очень важен. А хорошо оформленный родительский </a:t>
            </a:r>
            <a:r>
              <a:rPr lang="ru-RU" sz="1600" dirty="0" smtClean="0">
                <a:latin typeface="Times New Roman" pitchFamily="18" charset="0"/>
                <a:cs typeface="Times New Roman" pitchFamily="18" charset="0"/>
              </a:rPr>
              <a:t>уголок дает </a:t>
            </a:r>
            <a:r>
              <a:rPr lang="ru-RU" sz="1600" dirty="0">
                <a:latin typeface="Times New Roman" pitchFamily="18" charset="0"/>
                <a:cs typeface="Times New Roman" pitchFamily="18" charset="0"/>
              </a:rPr>
              <a:t>отличную возможность контактировать с родителями. С помощью выставленной информации в родительском уголке, мамы и папы могут видеть успехи своих детей, узнать больше о том, какие занятия с ними проводятся и другие события в садике, а также прочитать правильные советы о, том, как лучше воспитывать детей. Благодаря им, родители более внимательно относятся к своим детям, следят за их успехами. Даже более уважительно начинают относиться к труду воспитателей.</a:t>
            </a:r>
          </a:p>
          <a:p>
            <a:r>
              <a:rPr lang="ru-RU" sz="1600" dirty="0" smtClean="0">
                <a:latin typeface="Times New Roman" pitchFamily="18" charset="0"/>
                <a:cs typeface="Times New Roman" pitchFamily="18" charset="0"/>
              </a:rPr>
              <a:t>В </a:t>
            </a:r>
            <a:r>
              <a:rPr lang="ru-RU" sz="1600" dirty="0">
                <a:latin typeface="Times New Roman" pitchFamily="18" charset="0"/>
                <a:cs typeface="Times New Roman" pitchFamily="18" charset="0"/>
              </a:rPr>
              <a:t>раздевалке группы находятся индивидуальные шкафчики для детей. Здесь же расположен информационный уголок для родителей, куда помещается необходимая информация по детскому саду, консультации и советы родителям, доска для детского творчества</a:t>
            </a:r>
            <a:r>
              <a:rPr lang="ru-RU" sz="1600" dirty="0" smtClean="0">
                <a:latin typeface="Times New Roman" pitchFamily="18" charset="0"/>
                <a:cs typeface="Times New Roman" pitchFamily="18" charset="0"/>
              </a:rPr>
              <a:t>.</a:t>
            </a:r>
            <a:r>
              <a:rPr lang="ru-RU" sz="1600" dirty="0">
                <a:latin typeface="Times New Roman" pitchFamily="18" charset="0"/>
                <a:cs typeface="Times New Roman" pitchFamily="18" charset="0"/>
              </a:rPr>
              <a:t> Расположена информация для родителей, чем дети занимались в течение дня, рассмотреть их творческие работы, проследить, как ребенок справился с заданиями в прописи. </a:t>
            </a:r>
            <a:endParaRPr kumimoji="0" lang="ru-RU" sz="160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57354" name="Picture 10" descr="C:\Users\User\AppData\Local\Microsoft\Windows\INetCache\Content.IE5\JRRBJIQ8\IMG_20180620_144927[1].jpg"/>
          <p:cNvPicPr>
            <a:picLocks noChangeAspect="1" noChangeArrowheads="1"/>
          </p:cNvPicPr>
          <p:nvPr/>
        </p:nvPicPr>
        <p:blipFill>
          <a:blip r:embed="rId3" cstate="print">
            <a:lum contrast="40000"/>
          </a:blip>
          <a:srcRect t="14872" r="-387" b="7792"/>
          <a:stretch>
            <a:fillRect/>
          </a:stretch>
        </p:blipFill>
        <p:spPr bwMode="auto">
          <a:xfrm>
            <a:off x="4499992" y="3501008"/>
            <a:ext cx="4785449" cy="3356992"/>
          </a:xfrm>
          <a:prstGeom prst="rect">
            <a:avLst/>
          </a:prstGeom>
          <a:noFill/>
        </p:spPr>
      </p:pic>
      <p:sp>
        <p:nvSpPr>
          <p:cNvPr id="16" name="TextBox 15"/>
          <p:cNvSpPr txBox="1"/>
          <p:nvPr/>
        </p:nvSpPr>
        <p:spPr>
          <a:xfrm>
            <a:off x="0" y="3717032"/>
            <a:ext cx="5220072" cy="3323987"/>
          </a:xfrm>
          <a:prstGeom prst="rect">
            <a:avLst/>
          </a:prstGeom>
          <a:noFill/>
        </p:spPr>
        <p:txBody>
          <a:bodyPr wrap="square" rtlCol="0">
            <a:spAutoFit/>
          </a:bodyPr>
          <a:lstStyle/>
          <a:p>
            <a:r>
              <a:rPr lang="ru-RU" sz="1200" b="1" dirty="0" smtClean="0">
                <a:latin typeface="Times New Roman" pitchFamily="18" charset="0"/>
                <a:cs typeface="Times New Roman" pitchFamily="18" charset="0"/>
              </a:rPr>
              <a:t>Содержание родительского уголка</a:t>
            </a:r>
            <a:endParaRPr lang="ru-RU" sz="1200" dirty="0" smtClean="0">
              <a:latin typeface="Times New Roman" pitchFamily="18" charset="0"/>
              <a:cs typeface="Times New Roman" pitchFamily="18" charset="0"/>
            </a:endParaRPr>
          </a:p>
          <a:p>
            <a:r>
              <a:rPr lang="ru-RU" sz="1200" b="1" dirty="0" smtClean="0">
                <a:latin typeface="Times New Roman" pitchFamily="18" charset="0"/>
                <a:cs typeface="Times New Roman" pitchFamily="18" charset="0"/>
              </a:rPr>
              <a:t> </a:t>
            </a:r>
            <a:r>
              <a:rPr lang="ru-RU" sz="1200" dirty="0" smtClean="0">
                <a:latin typeface="Times New Roman" pitchFamily="18" charset="0"/>
                <a:cs typeface="Times New Roman" pitchFamily="18" charset="0"/>
              </a:rPr>
              <a:t>Постоянный информационный стенд « Информация для родителей»</a:t>
            </a:r>
          </a:p>
          <a:p>
            <a:pPr lvl="0"/>
            <a:r>
              <a:rPr lang="ru-RU" sz="1200" dirty="0" smtClean="0">
                <a:latin typeface="Times New Roman" pitchFamily="18" charset="0"/>
                <a:cs typeface="Times New Roman" pitchFamily="18" charset="0"/>
              </a:rPr>
              <a:t>Визитная карточка группы</a:t>
            </a:r>
          </a:p>
          <a:p>
            <a:pPr lvl="0"/>
            <a:r>
              <a:rPr lang="ru-RU" sz="1200" dirty="0" smtClean="0">
                <a:latin typeface="Times New Roman" pitchFamily="18" charset="0"/>
                <a:cs typeface="Times New Roman" pitchFamily="18" charset="0"/>
              </a:rPr>
              <a:t>Характеристика возрастных психологических особенностей детей</a:t>
            </a:r>
          </a:p>
          <a:p>
            <a:r>
              <a:rPr lang="ru-RU" sz="1200" b="1" dirty="0" smtClean="0">
                <a:latin typeface="Times New Roman" pitchFamily="18" charset="0"/>
                <a:cs typeface="Times New Roman" pitchFamily="18" charset="0"/>
              </a:rPr>
              <a:t>Доска объявление</a:t>
            </a:r>
            <a:endParaRPr lang="ru-RU" sz="1200" dirty="0" smtClean="0">
              <a:latin typeface="Times New Roman" pitchFamily="18" charset="0"/>
              <a:cs typeface="Times New Roman" pitchFamily="18" charset="0"/>
            </a:endParaRPr>
          </a:p>
          <a:p>
            <a:pPr lvl="0"/>
            <a:r>
              <a:rPr lang="ru-RU" sz="1200" dirty="0" smtClean="0">
                <a:latin typeface="Times New Roman" pitchFamily="18" charset="0"/>
                <a:cs typeface="Times New Roman" pitchFamily="18" charset="0"/>
              </a:rPr>
              <a:t>Сетка непосредственной образовательной деятельности </a:t>
            </a:r>
          </a:p>
          <a:p>
            <a:pPr lvl="0"/>
            <a:r>
              <a:rPr lang="ru-RU" sz="1200" dirty="0" smtClean="0">
                <a:latin typeface="Times New Roman" pitchFamily="18" charset="0"/>
                <a:cs typeface="Times New Roman" pitchFamily="18" charset="0"/>
              </a:rPr>
              <a:t>Режим дня</a:t>
            </a:r>
          </a:p>
          <a:p>
            <a:r>
              <a:rPr lang="ru-RU" sz="1200" dirty="0" smtClean="0">
                <a:latin typeface="Times New Roman" pitchFamily="18" charset="0"/>
                <a:cs typeface="Times New Roman" pitchFamily="18" charset="0"/>
              </a:rPr>
              <a:t>Папки – передвижки: « Пальчиковые игры как средство развития речи», </a:t>
            </a:r>
          </a:p>
          <a:p>
            <a:r>
              <a:rPr lang="ru-RU" sz="1200" dirty="0" smtClean="0">
                <a:latin typeface="Times New Roman" pitchFamily="18" charset="0"/>
                <a:cs typeface="Times New Roman" pitchFamily="18" charset="0"/>
              </a:rPr>
              <a:t>«Ко Дню Матери», « Осторожно, гололёд!», </a:t>
            </a:r>
          </a:p>
          <a:p>
            <a:r>
              <a:rPr lang="ru-RU" sz="1200" dirty="0" smtClean="0">
                <a:latin typeface="Times New Roman" pitchFamily="18" charset="0"/>
                <a:cs typeface="Times New Roman" pitchFamily="18" charset="0"/>
              </a:rPr>
              <a:t>«Самообслуживание», «Детские капризы», </a:t>
            </a:r>
          </a:p>
          <a:p>
            <a:r>
              <a:rPr lang="ru-RU" sz="1200" dirty="0" smtClean="0">
                <a:latin typeface="Times New Roman" pitchFamily="18" charset="0"/>
                <a:cs typeface="Times New Roman" pitchFamily="18" charset="0"/>
              </a:rPr>
              <a:t>«Личная гигиена дошкольников», «23 февраля», «8 марта»</a:t>
            </a:r>
          </a:p>
          <a:p>
            <a:pPr lvl="0"/>
            <a:r>
              <a:rPr lang="ru-RU" sz="1200" dirty="0" smtClean="0">
                <a:latin typeface="Times New Roman" pitchFamily="18" charset="0"/>
                <a:cs typeface="Times New Roman" pitchFamily="18" charset="0"/>
              </a:rPr>
              <a:t>Выставка детских работ: «Юный художник»</a:t>
            </a:r>
          </a:p>
          <a:p>
            <a:pPr lvl="0"/>
            <a:r>
              <a:rPr lang="ru-RU" sz="1200" dirty="0" smtClean="0">
                <a:latin typeface="Times New Roman" pitchFamily="18" charset="0"/>
                <a:cs typeface="Times New Roman" pitchFamily="18" charset="0"/>
              </a:rPr>
              <a:t> Доска объявление</a:t>
            </a:r>
          </a:p>
          <a:p>
            <a:pPr lvl="0"/>
            <a:r>
              <a:rPr lang="ru-RU" sz="1200" dirty="0" smtClean="0">
                <a:latin typeface="Times New Roman" pitchFamily="18" charset="0"/>
                <a:cs typeface="Times New Roman" pitchFamily="18" charset="0"/>
              </a:rPr>
              <a:t>Фото -  коллаж </a:t>
            </a:r>
            <a:r>
              <a:rPr lang="ru-RU" sz="1200" b="1" dirty="0" smtClean="0">
                <a:latin typeface="Times New Roman" pitchFamily="18" charset="0"/>
                <a:cs typeface="Times New Roman" pitchFamily="18" charset="0"/>
              </a:rPr>
              <a:t> </a:t>
            </a:r>
            <a:r>
              <a:rPr lang="ru-RU" sz="1200" dirty="0" smtClean="0">
                <a:latin typeface="Times New Roman" pitchFamily="18" charset="0"/>
                <a:cs typeface="Times New Roman" pitchFamily="18" charset="0"/>
              </a:rPr>
              <a:t>Меню</a:t>
            </a:r>
          </a:p>
          <a:p>
            <a:pPr lvl="0"/>
            <a:r>
              <a:rPr lang="ru-RU" sz="1200" dirty="0" smtClean="0">
                <a:latin typeface="Times New Roman" pitchFamily="18" charset="0"/>
                <a:cs typeface="Times New Roman" pitchFamily="18" charset="0"/>
              </a:rPr>
              <a:t>Детские награды за наши успехи и грамоты</a:t>
            </a:r>
          </a:p>
          <a:p>
            <a:pPr lvl="0"/>
            <a:r>
              <a:rPr lang="ru-RU" sz="1200" dirty="0" smtClean="0">
                <a:latin typeface="Times New Roman" pitchFamily="18" charset="0"/>
                <a:cs typeface="Times New Roman" pitchFamily="18" charset="0"/>
              </a:rPr>
              <a:t> Доска поздравлений с праздником и днем рождения детей </a:t>
            </a:r>
          </a:p>
          <a:p>
            <a:endParaRPr lang="ru-RU"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900igr.net/up/datai/97164/0006-00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8914" name="Picture 2" descr="http://galerey-room.ru/images/0_51471_fb9403f_orig.png"/>
          <p:cNvPicPr>
            <a:picLocks noChangeAspect="1" noChangeArrowheads="1"/>
          </p:cNvPicPr>
          <p:nvPr/>
        </p:nvPicPr>
        <p:blipFill>
          <a:blip r:embed="rId3" cstate="print"/>
          <a:srcRect/>
          <a:stretch>
            <a:fillRect/>
          </a:stretch>
        </p:blipFill>
        <p:spPr bwMode="auto">
          <a:xfrm>
            <a:off x="0" y="4769768"/>
            <a:ext cx="2578021" cy="2088232"/>
          </a:xfrm>
          <a:prstGeom prst="rect">
            <a:avLst/>
          </a:prstGeom>
          <a:noFill/>
        </p:spPr>
      </p:pic>
      <p:pic>
        <p:nvPicPr>
          <p:cNvPr id="38916" name="Picture 4" descr="https://zabavnik.club/wp-content/uploads/Mudraya_sova_30_12095749.png"/>
          <p:cNvPicPr>
            <a:picLocks noChangeAspect="1" noChangeArrowheads="1"/>
          </p:cNvPicPr>
          <p:nvPr/>
        </p:nvPicPr>
        <p:blipFill>
          <a:blip r:embed="rId4" cstate="print"/>
          <a:srcRect/>
          <a:stretch>
            <a:fillRect/>
          </a:stretch>
        </p:blipFill>
        <p:spPr bwMode="auto">
          <a:xfrm>
            <a:off x="6732240" y="1"/>
            <a:ext cx="2753110" cy="2203280"/>
          </a:xfrm>
          <a:prstGeom prst="rect">
            <a:avLst/>
          </a:prstGeom>
          <a:noFill/>
        </p:spPr>
      </p:pic>
      <p:pic>
        <p:nvPicPr>
          <p:cNvPr id="56321" name="Picture 1" descr="C:\Users\User\AppData\Local\Microsoft\Windows\INetCache\Content.IE5\QO52ATNU\IMG_20180620_144739[1].jpg"/>
          <p:cNvPicPr>
            <a:picLocks noChangeAspect="1" noChangeArrowheads="1"/>
          </p:cNvPicPr>
          <p:nvPr/>
        </p:nvPicPr>
        <p:blipFill>
          <a:blip r:embed="rId5" cstate="print">
            <a:lum contrast="40000"/>
          </a:blip>
          <a:srcRect t="3355" r="4969" b="14458"/>
          <a:stretch>
            <a:fillRect/>
          </a:stretch>
        </p:blipFill>
        <p:spPr bwMode="auto">
          <a:xfrm>
            <a:off x="0" y="1340768"/>
            <a:ext cx="3059832" cy="3528392"/>
          </a:xfrm>
          <a:prstGeom prst="rect">
            <a:avLst/>
          </a:prstGeom>
          <a:noFill/>
        </p:spPr>
      </p:pic>
      <p:pic>
        <p:nvPicPr>
          <p:cNvPr id="56322" name="Picture 2" descr="C:\Users\User\AppData\Local\Microsoft\Windows\INetCache\Content.IE5\JRRBJIQ8\IMG_20180620_144754[1].jpg"/>
          <p:cNvPicPr>
            <a:picLocks noChangeAspect="1" noChangeArrowheads="1"/>
          </p:cNvPicPr>
          <p:nvPr/>
        </p:nvPicPr>
        <p:blipFill>
          <a:blip r:embed="rId6" cstate="print">
            <a:lum contrast="40000"/>
          </a:blip>
          <a:srcRect b="13700"/>
          <a:stretch>
            <a:fillRect/>
          </a:stretch>
        </p:blipFill>
        <p:spPr bwMode="auto">
          <a:xfrm>
            <a:off x="6140202" y="3401616"/>
            <a:ext cx="3003798" cy="3456384"/>
          </a:xfrm>
          <a:prstGeom prst="rect">
            <a:avLst/>
          </a:prstGeom>
          <a:noFill/>
        </p:spPr>
      </p:pic>
      <p:pic>
        <p:nvPicPr>
          <p:cNvPr id="56323" name="Picture 3" descr="C:\Users\User\AppData\Local\Microsoft\Windows\INetCache\Content.IE5\UQ5UBWO9\IMG_20180620_144801[1].jpg"/>
          <p:cNvPicPr>
            <a:picLocks noChangeAspect="1" noChangeArrowheads="1"/>
          </p:cNvPicPr>
          <p:nvPr/>
        </p:nvPicPr>
        <p:blipFill>
          <a:blip r:embed="rId7" cstate="print">
            <a:lum contrast="40000"/>
          </a:blip>
          <a:srcRect t="8616" r="3021"/>
          <a:stretch>
            <a:fillRect/>
          </a:stretch>
        </p:blipFill>
        <p:spPr bwMode="auto">
          <a:xfrm>
            <a:off x="2915816" y="1988840"/>
            <a:ext cx="3240360" cy="3872625"/>
          </a:xfrm>
          <a:prstGeom prst="rect">
            <a:avLst/>
          </a:prstGeom>
          <a:noFill/>
        </p:spPr>
      </p:pic>
      <p:sp>
        <p:nvSpPr>
          <p:cNvPr id="9" name="Овал 8"/>
          <p:cNvSpPr/>
          <p:nvPr/>
        </p:nvSpPr>
        <p:spPr>
          <a:xfrm>
            <a:off x="0" y="0"/>
            <a:ext cx="2771800" cy="1224136"/>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ru-RU" dirty="0" smtClean="0"/>
              <a:t>УГОЛОК БЕЗОПАСНОСТИ</a:t>
            </a:r>
            <a:endParaRPr lang="ru-RU" dirty="0"/>
          </a:p>
        </p:txBody>
      </p:sp>
      <p:sp>
        <p:nvSpPr>
          <p:cNvPr id="10" name="Капля 9"/>
          <p:cNvSpPr/>
          <p:nvPr/>
        </p:nvSpPr>
        <p:spPr>
          <a:xfrm>
            <a:off x="3635896" y="260648"/>
            <a:ext cx="1872208" cy="1340768"/>
          </a:xfrm>
          <a:prstGeom prst="teardrop">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ru-RU" dirty="0" smtClean="0"/>
              <a:t>Я ПОЗНАЮ МИР!</a:t>
            </a:r>
            <a:endParaRPr lang="ru-RU"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900igr.net/up/datai/97164/0006-00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8916" name="Picture 4" descr="https://zabavnik.club/wp-content/uploads/Mudraya_sova_30_12095749.png"/>
          <p:cNvPicPr>
            <a:picLocks noChangeAspect="1" noChangeArrowheads="1"/>
          </p:cNvPicPr>
          <p:nvPr/>
        </p:nvPicPr>
        <p:blipFill>
          <a:blip r:embed="rId3" cstate="print"/>
          <a:srcRect/>
          <a:stretch>
            <a:fillRect/>
          </a:stretch>
        </p:blipFill>
        <p:spPr bwMode="auto">
          <a:xfrm>
            <a:off x="6732240" y="1"/>
            <a:ext cx="2753110" cy="2203280"/>
          </a:xfrm>
          <a:prstGeom prst="rect">
            <a:avLst/>
          </a:prstGeom>
          <a:noFill/>
        </p:spPr>
      </p:pic>
      <p:pic>
        <p:nvPicPr>
          <p:cNvPr id="55297" name="Picture 1" descr="C:\Users\User\AppData\Local\Microsoft\Windows\INetCache\Content.IE5\QO52ATNU\IMG_20180620_144812[1].jpg"/>
          <p:cNvPicPr>
            <a:picLocks noChangeAspect="1" noChangeArrowheads="1"/>
          </p:cNvPicPr>
          <p:nvPr/>
        </p:nvPicPr>
        <p:blipFill>
          <a:blip r:embed="rId4" cstate="print">
            <a:lum contrast="40000"/>
          </a:blip>
          <a:srcRect t="28832" r="11190" b="13503"/>
          <a:stretch>
            <a:fillRect/>
          </a:stretch>
        </p:blipFill>
        <p:spPr bwMode="auto">
          <a:xfrm>
            <a:off x="6876256" y="3140968"/>
            <a:ext cx="1996194" cy="1728192"/>
          </a:xfrm>
          <a:prstGeom prst="rect">
            <a:avLst/>
          </a:prstGeom>
          <a:noFill/>
        </p:spPr>
      </p:pic>
      <p:pic>
        <p:nvPicPr>
          <p:cNvPr id="55298" name="Picture 2" descr="C:\Users\User\AppData\Local\Microsoft\Windows\INetCache\Content.IE5\IECBG276\IMG_20180620_144844[1].jpg"/>
          <p:cNvPicPr>
            <a:picLocks noChangeAspect="1" noChangeArrowheads="1"/>
          </p:cNvPicPr>
          <p:nvPr/>
        </p:nvPicPr>
        <p:blipFill>
          <a:blip r:embed="rId5" cstate="print">
            <a:lum contrast="40000"/>
          </a:blip>
          <a:srcRect r="3433" b="8031"/>
          <a:stretch>
            <a:fillRect/>
          </a:stretch>
        </p:blipFill>
        <p:spPr bwMode="auto">
          <a:xfrm>
            <a:off x="3707904" y="4509120"/>
            <a:ext cx="3024336" cy="2160240"/>
          </a:xfrm>
          <a:prstGeom prst="rect">
            <a:avLst/>
          </a:prstGeom>
          <a:noFill/>
        </p:spPr>
      </p:pic>
      <p:pic>
        <p:nvPicPr>
          <p:cNvPr id="55299" name="Picture 3" descr="C:\Users\User\AppData\Local\Microsoft\Windows\INetCache\Content.IE5\UQ5UBWO9\IMG_20180620_144904[1].jpg"/>
          <p:cNvPicPr>
            <a:picLocks noChangeAspect="1" noChangeArrowheads="1"/>
          </p:cNvPicPr>
          <p:nvPr/>
        </p:nvPicPr>
        <p:blipFill>
          <a:blip r:embed="rId6" cstate="print">
            <a:lum contrast="40000"/>
          </a:blip>
          <a:srcRect/>
          <a:stretch>
            <a:fillRect/>
          </a:stretch>
        </p:blipFill>
        <p:spPr bwMode="auto">
          <a:xfrm>
            <a:off x="3635896" y="1124744"/>
            <a:ext cx="3131840" cy="2348880"/>
          </a:xfrm>
          <a:prstGeom prst="rect">
            <a:avLst/>
          </a:prstGeom>
          <a:noFill/>
        </p:spPr>
      </p:pic>
      <p:pic>
        <p:nvPicPr>
          <p:cNvPr id="55300" name="Picture 4" descr="C:\Users\User\AppData\Local\Microsoft\Windows\INetCache\Content.IE5\QO52ATNU\IMG_20180620_144911[1].jpg"/>
          <p:cNvPicPr>
            <a:picLocks noChangeAspect="1" noChangeArrowheads="1"/>
          </p:cNvPicPr>
          <p:nvPr/>
        </p:nvPicPr>
        <p:blipFill>
          <a:blip r:embed="rId7" cstate="print">
            <a:lum contrast="40000"/>
          </a:blip>
          <a:srcRect/>
          <a:stretch>
            <a:fillRect/>
          </a:stretch>
        </p:blipFill>
        <p:spPr bwMode="auto">
          <a:xfrm>
            <a:off x="0" y="2636912"/>
            <a:ext cx="3707904" cy="4221088"/>
          </a:xfrm>
          <a:prstGeom prst="rect">
            <a:avLst/>
          </a:prstGeom>
          <a:noFill/>
        </p:spPr>
      </p:pic>
      <p:sp>
        <p:nvSpPr>
          <p:cNvPr id="10" name="Скругленный прямоугольник 9"/>
          <p:cNvSpPr/>
          <p:nvPr/>
        </p:nvSpPr>
        <p:spPr>
          <a:xfrm>
            <a:off x="0" y="332656"/>
            <a:ext cx="3563888" cy="2276872"/>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lvl="0" algn="ctr" fontAlgn="base">
              <a:spcBef>
                <a:spcPct val="0"/>
              </a:spcBef>
              <a:spcAft>
                <a:spcPts val="1000"/>
              </a:spcAft>
            </a:pPr>
            <a:endParaRPr kumimoji="0" lang="ru-RU" sz="1400" b="1" i="0" u="none" strike="noStrike" cap="none" normalizeH="0" baseline="0" dirty="0" smtClean="0">
              <a:ln>
                <a:noFill/>
              </a:ln>
              <a:solidFill>
                <a:schemeClr val="tx1"/>
              </a:solidFill>
              <a:effectLst/>
              <a:latin typeface="Calibri" pitchFamily="34" charset="0"/>
              <a:cs typeface="Arial" pitchFamily="34" charset="0"/>
            </a:endParaRPr>
          </a:p>
          <a:p>
            <a:pPr lvl="0" algn="ctr" fontAlgn="base">
              <a:spcBef>
                <a:spcPct val="0"/>
              </a:spcBef>
              <a:spcAft>
                <a:spcPts val="1000"/>
              </a:spcAft>
            </a:pPr>
            <a:r>
              <a:rPr kumimoji="0" lang="ru-RU" sz="1400" b="1" i="0" u="none" strike="noStrike" cap="none" normalizeH="0" baseline="0" dirty="0" smtClean="0">
                <a:ln>
                  <a:noFill/>
                </a:ln>
                <a:solidFill>
                  <a:schemeClr val="tx1"/>
                </a:solidFill>
                <a:effectLst/>
                <a:latin typeface="Calibri" pitchFamily="34" charset="0"/>
                <a:cs typeface="Arial" pitchFamily="34" charset="0"/>
              </a:rPr>
              <a:t>Визитная карточка группы</a:t>
            </a:r>
          </a:p>
          <a:p>
            <a:pPr lvl="0" algn="ctr" fontAlgn="base">
              <a:spcBef>
                <a:spcPct val="0"/>
              </a:spcBef>
              <a:spcAft>
                <a:spcPts val="1000"/>
              </a:spcAft>
            </a:pPr>
            <a:r>
              <a:rPr kumimoji="0" lang="ru-RU" sz="1400" b="1" i="0" u="none" strike="noStrike" cap="none" normalizeH="0" baseline="0" dirty="0" smtClean="0">
                <a:ln>
                  <a:noFill/>
                </a:ln>
                <a:solidFill>
                  <a:schemeClr val="tx1"/>
                </a:solidFill>
                <a:effectLst/>
                <a:latin typeface="Calibri" pitchFamily="34" charset="0"/>
                <a:cs typeface="Arial" pitchFamily="34" charset="0"/>
              </a:rPr>
              <a:t>Характеристика возрастных психологических особенностей детей</a:t>
            </a:r>
          </a:p>
          <a:p>
            <a:pPr lvl="0" algn="ctr" fontAlgn="base">
              <a:spcBef>
                <a:spcPct val="0"/>
              </a:spcBef>
              <a:spcAft>
                <a:spcPts val="1000"/>
              </a:spcAft>
            </a:pPr>
            <a:r>
              <a:rPr kumimoji="0" lang="ru-RU" sz="1400" b="1" i="0" u="none" strike="noStrike" cap="none" normalizeH="0" baseline="0" dirty="0" smtClean="0">
                <a:ln>
                  <a:noFill/>
                </a:ln>
                <a:solidFill>
                  <a:schemeClr val="tx1"/>
                </a:solidFill>
                <a:effectLst/>
                <a:latin typeface="Calibri" pitchFamily="34" charset="0"/>
                <a:cs typeface="Arial" pitchFamily="34" charset="0"/>
              </a:rPr>
              <a:t>Сетка непосредственной образовательной деятельности</a:t>
            </a:r>
          </a:p>
          <a:p>
            <a:pPr lvl="0" algn="ctr" fontAlgn="base">
              <a:spcBef>
                <a:spcPct val="0"/>
              </a:spcBef>
              <a:spcAft>
                <a:spcPts val="1000"/>
              </a:spcAft>
            </a:pPr>
            <a:r>
              <a:rPr kumimoji="0" lang="ru-RU" sz="1400" b="1" i="0" u="none" strike="noStrike" cap="none" normalizeH="0" baseline="0" dirty="0" smtClean="0">
                <a:ln>
                  <a:noFill/>
                </a:ln>
                <a:solidFill>
                  <a:schemeClr val="tx1"/>
                </a:solidFill>
                <a:effectLst/>
                <a:latin typeface="Calibri" pitchFamily="34" charset="0"/>
                <a:cs typeface="Arial" pitchFamily="34" charset="0"/>
              </a:rPr>
              <a:t>Режим дня</a:t>
            </a:r>
          </a:p>
          <a:p>
            <a:pPr lvl="0" algn="ctr" fontAlgn="base">
              <a:spcBef>
                <a:spcPct val="0"/>
              </a:spcBef>
              <a:spcAft>
                <a:spcPts val="1000"/>
              </a:spcAft>
            </a:pPr>
            <a:r>
              <a:rPr kumimoji="0" lang="ru-RU" sz="1400" b="1" i="0" u="none" strike="noStrike" cap="none" normalizeH="0" baseline="0" dirty="0" smtClean="0">
                <a:ln>
                  <a:noFill/>
                </a:ln>
                <a:solidFill>
                  <a:schemeClr val="tx1"/>
                </a:solidFill>
                <a:effectLst/>
                <a:latin typeface="Calibri" pitchFamily="34" charset="0"/>
                <a:cs typeface="Arial" pitchFamily="34" charset="0"/>
              </a:rPr>
              <a:t>Наша газета</a:t>
            </a:r>
            <a:endParaRPr kumimoji="0" lang="ru-RU" sz="1400" b="1" i="0" u="none" strike="noStrike" cap="none" normalizeH="0" baseline="0" dirty="0" smtClean="0">
              <a:ln>
                <a:noFill/>
              </a:ln>
              <a:solidFill>
                <a:schemeClr val="tx1"/>
              </a:solidFill>
              <a:effectLst/>
              <a:latin typeface="Times New Roman" pitchFamily="18" charset="0"/>
              <a:cs typeface="Arial" pitchFamily="34" charset="0"/>
            </a:endParaRPr>
          </a:p>
          <a:p>
            <a:pPr algn="ctr"/>
            <a:endParaRPr lang="ru-RU" dirty="0"/>
          </a:p>
        </p:txBody>
      </p:sp>
      <p:sp>
        <p:nvSpPr>
          <p:cNvPr id="11" name="Овал 10"/>
          <p:cNvSpPr/>
          <p:nvPr/>
        </p:nvSpPr>
        <p:spPr>
          <a:xfrm>
            <a:off x="3995936" y="0"/>
            <a:ext cx="2520280" cy="1052736"/>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ru-RU" dirty="0" smtClean="0"/>
              <a:t>СОВЕТЫ СПЕЦИАЛИСТОВ</a:t>
            </a:r>
            <a:endParaRPr lang="ru-RU" dirty="0"/>
          </a:p>
        </p:txBody>
      </p:sp>
      <p:sp>
        <p:nvSpPr>
          <p:cNvPr id="12" name="Овал 11"/>
          <p:cNvSpPr/>
          <p:nvPr/>
        </p:nvSpPr>
        <p:spPr>
          <a:xfrm>
            <a:off x="7236296" y="2348880"/>
            <a:ext cx="1728192" cy="864096"/>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ru-RU" dirty="0" smtClean="0"/>
              <a:t>МЕНЮ</a:t>
            </a:r>
            <a:endParaRPr lang="ru-RU" dirty="0"/>
          </a:p>
        </p:txBody>
      </p:sp>
      <p:sp>
        <p:nvSpPr>
          <p:cNvPr id="13" name="Скругленный прямоугольник 12"/>
          <p:cNvSpPr/>
          <p:nvPr/>
        </p:nvSpPr>
        <p:spPr>
          <a:xfrm>
            <a:off x="3923928" y="3573016"/>
            <a:ext cx="2808312" cy="936104"/>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ru-RU" dirty="0" smtClean="0"/>
              <a:t>СТЕНД </a:t>
            </a:r>
          </a:p>
          <a:p>
            <a:pPr algn="ctr"/>
            <a:r>
              <a:rPr lang="ru-RU" dirty="0" smtClean="0"/>
              <a:t>«НАША ЖИЗНЬ В ДЕТСКОМ САДУ»</a:t>
            </a:r>
            <a:endParaRPr lang="ru-RU"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900igr.net/up/datai/97164/0006-00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 name="Picture 4" descr="https://fs00.infourok.ru/images/doc/59/73308/hello_html_161dc45e.png"/>
          <p:cNvPicPr>
            <a:picLocks noChangeAspect="1" noChangeArrowheads="1"/>
          </p:cNvPicPr>
          <p:nvPr/>
        </p:nvPicPr>
        <p:blipFill>
          <a:blip r:embed="rId3" cstate="print"/>
          <a:srcRect/>
          <a:stretch>
            <a:fillRect/>
          </a:stretch>
        </p:blipFill>
        <p:spPr bwMode="auto">
          <a:xfrm>
            <a:off x="0" y="4193704"/>
            <a:ext cx="1989790" cy="2664296"/>
          </a:xfrm>
          <a:prstGeom prst="rect">
            <a:avLst/>
          </a:prstGeom>
          <a:noFill/>
        </p:spPr>
      </p:pic>
      <p:pic>
        <p:nvPicPr>
          <p:cNvPr id="4" name="Picture 2" descr="http://900igr.net/up/datai/167684/0008-010-.gif"/>
          <p:cNvPicPr>
            <a:picLocks noChangeAspect="1" noChangeArrowheads="1"/>
          </p:cNvPicPr>
          <p:nvPr/>
        </p:nvPicPr>
        <p:blipFill>
          <a:blip r:embed="rId4" cstate="print"/>
          <a:srcRect/>
          <a:stretch>
            <a:fillRect/>
          </a:stretch>
        </p:blipFill>
        <p:spPr bwMode="auto">
          <a:xfrm>
            <a:off x="6956416" y="0"/>
            <a:ext cx="2187584" cy="2016224"/>
          </a:xfrm>
          <a:prstGeom prst="rect">
            <a:avLst/>
          </a:prstGeom>
          <a:noFill/>
        </p:spPr>
      </p:pic>
      <p:pic>
        <p:nvPicPr>
          <p:cNvPr id="5" name="Рисунок 4" descr="C:\Users\User\Desktop\ПАСПОРТ ГРУППЫ 2016\фото\IMG_6774.JPG"/>
          <p:cNvPicPr/>
          <p:nvPr/>
        </p:nvPicPr>
        <p:blipFill>
          <a:blip r:embed="rId5" cstate="print">
            <a:lum contrast="40000"/>
          </a:blip>
          <a:srcRect/>
          <a:stretch>
            <a:fillRect/>
          </a:stretch>
        </p:blipFill>
        <p:spPr bwMode="auto">
          <a:xfrm>
            <a:off x="251520" y="1052736"/>
            <a:ext cx="3067050" cy="3238500"/>
          </a:xfrm>
          <a:prstGeom prst="rect">
            <a:avLst/>
          </a:prstGeom>
          <a:noFill/>
          <a:ln w="9525">
            <a:noFill/>
            <a:miter lim="800000"/>
            <a:headEnd/>
            <a:tailEnd/>
          </a:ln>
        </p:spPr>
      </p:pic>
      <p:pic>
        <p:nvPicPr>
          <p:cNvPr id="7" name="Рисунок 6" descr="C:\Users\User\Desktop\ПАСПОРТ ГРУППЫ 2016\фото\IMG_6775.JPG"/>
          <p:cNvPicPr/>
          <p:nvPr/>
        </p:nvPicPr>
        <p:blipFill>
          <a:blip r:embed="rId6" cstate="print">
            <a:lum contrast="40000"/>
          </a:blip>
          <a:srcRect/>
          <a:stretch>
            <a:fillRect/>
          </a:stretch>
        </p:blipFill>
        <p:spPr bwMode="auto">
          <a:xfrm>
            <a:off x="3059832" y="4005064"/>
            <a:ext cx="3724275" cy="2228850"/>
          </a:xfrm>
          <a:prstGeom prst="rect">
            <a:avLst/>
          </a:prstGeom>
          <a:noFill/>
          <a:ln w="9525">
            <a:noFill/>
            <a:miter lim="800000"/>
            <a:headEnd/>
            <a:tailEnd/>
          </a:ln>
        </p:spPr>
      </p:pic>
      <p:sp>
        <p:nvSpPr>
          <p:cNvPr id="8" name="Скругленный прямоугольник 7"/>
          <p:cNvSpPr/>
          <p:nvPr/>
        </p:nvSpPr>
        <p:spPr>
          <a:xfrm>
            <a:off x="467544" y="0"/>
            <a:ext cx="3240360" cy="105273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lvl="1" fontAlgn="base">
              <a:spcBef>
                <a:spcPct val="0"/>
              </a:spcBef>
              <a:spcAft>
                <a:spcPts val="1000"/>
              </a:spcAft>
            </a:pPr>
            <a:r>
              <a:rPr kumimoji="0" lang="ru-RU" sz="1400" b="1" i="0" u="none" strike="noStrike" cap="none" normalizeH="0" baseline="0" dirty="0" smtClean="0">
                <a:ln>
                  <a:noFill/>
                </a:ln>
                <a:solidFill>
                  <a:schemeClr val="tx1"/>
                </a:solidFill>
                <a:effectLst/>
                <a:latin typeface="Calibri" pitchFamily="34" charset="0"/>
                <a:cs typeface="Arial" pitchFamily="34" charset="0"/>
              </a:rPr>
              <a:t>Доска поздравлений с праздником и днем рождения детей </a:t>
            </a:r>
          </a:p>
          <a:p>
            <a:pPr lvl="1" fontAlgn="base">
              <a:spcBef>
                <a:spcPct val="0"/>
              </a:spcBef>
              <a:spcAft>
                <a:spcPts val="1000"/>
              </a:spcAft>
            </a:pPr>
            <a:r>
              <a:rPr kumimoji="0" lang="ru-RU" sz="1400" b="1" i="0" u="none" strike="noStrike" cap="none" normalizeH="0" baseline="0" dirty="0" smtClean="0">
                <a:ln>
                  <a:noFill/>
                </a:ln>
                <a:solidFill>
                  <a:schemeClr val="tx1"/>
                </a:solidFill>
                <a:effectLst/>
                <a:latin typeface="Calibri" pitchFamily="34" charset="0"/>
                <a:cs typeface="Arial" pitchFamily="34" charset="0"/>
              </a:rPr>
              <a:t>«</a:t>
            </a:r>
            <a:r>
              <a:rPr kumimoji="0" lang="ru-RU" sz="1400" b="1" i="0" u="none" strike="noStrike" cap="none" normalizeH="0" baseline="0" dirty="0" err="1" smtClean="0">
                <a:ln>
                  <a:noFill/>
                </a:ln>
                <a:solidFill>
                  <a:schemeClr val="tx1"/>
                </a:solidFill>
                <a:effectLst/>
                <a:latin typeface="Calibri" pitchFamily="34" charset="0"/>
                <a:cs typeface="Arial" pitchFamily="34" charset="0"/>
              </a:rPr>
              <a:t>Поздравлялка</a:t>
            </a:r>
            <a:r>
              <a:rPr kumimoji="0" lang="ru-RU" sz="1400" b="1" i="0" u="none" strike="noStrike" cap="none" normalizeH="0" baseline="0" dirty="0" smtClean="0">
                <a:ln>
                  <a:noFill/>
                </a:ln>
                <a:solidFill>
                  <a:schemeClr val="tx1"/>
                </a:solidFill>
                <a:effectLst/>
                <a:latin typeface="Calibri" pitchFamily="34" charset="0"/>
                <a:cs typeface="Arial" pitchFamily="34" charset="0"/>
              </a:rPr>
              <a:t>!»</a:t>
            </a:r>
            <a:endParaRPr lang="ru-RU" dirty="0"/>
          </a:p>
        </p:txBody>
      </p:sp>
      <p:pic>
        <p:nvPicPr>
          <p:cNvPr id="9" name="Рисунок 8" descr="G:\DCIM\154___07\IMG_7137.JPG"/>
          <p:cNvPicPr/>
          <p:nvPr/>
        </p:nvPicPr>
        <p:blipFill>
          <a:blip r:embed="rId7" cstate="print">
            <a:lum contrast="40000"/>
          </a:blip>
          <a:srcRect/>
          <a:stretch>
            <a:fillRect/>
          </a:stretch>
        </p:blipFill>
        <p:spPr bwMode="auto">
          <a:xfrm>
            <a:off x="6078220" y="1844824"/>
            <a:ext cx="3065780" cy="2305050"/>
          </a:xfrm>
          <a:prstGeom prst="rect">
            <a:avLst/>
          </a:prstGeom>
          <a:noFill/>
          <a:ln w="9525">
            <a:noFill/>
            <a:miter lim="800000"/>
            <a:headEnd/>
            <a:tailEnd/>
          </a:ln>
        </p:spPr>
      </p:pic>
      <p:sp>
        <p:nvSpPr>
          <p:cNvPr id="10" name="Овал 9"/>
          <p:cNvSpPr/>
          <p:nvPr/>
        </p:nvSpPr>
        <p:spPr>
          <a:xfrm>
            <a:off x="3419872" y="1484784"/>
            <a:ext cx="2520280" cy="1944216"/>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ru-RU" dirty="0" smtClean="0"/>
              <a:t>СТЕНД </a:t>
            </a:r>
          </a:p>
          <a:p>
            <a:pPr algn="ctr"/>
            <a:r>
              <a:rPr lang="ru-RU" dirty="0" smtClean="0"/>
              <a:t>«ЮНЫЙ ХУДОЖИК»</a:t>
            </a:r>
            <a:endParaRPr lang="ru-RU"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900igr.net/up/datai/97164/0006-00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 name="Picture 4" descr="https://fs00.infourok.ru/images/doc/59/73308/hello_html_161dc45e.png"/>
          <p:cNvPicPr>
            <a:picLocks noChangeAspect="1" noChangeArrowheads="1"/>
          </p:cNvPicPr>
          <p:nvPr/>
        </p:nvPicPr>
        <p:blipFill>
          <a:blip r:embed="rId3" cstate="print"/>
          <a:srcRect/>
          <a:stretch>
            <a:fillRect/>
          </a:stretch>
        </p:blipFill>
        <p:spPr bwMode="auto">
          <a:xfrm>
            <a:off x="0" y="4193704"/>
            <a:ext cx="1989790" cy="2664296"/>
          </a:xfrm>
          <a:prstGeom prst="rect">
            <a:avLst/>
          </a:prstGeom>
          <a:noFill/>
        </p:spPr>
      </p:pic>
      <p:pic>
        <p:nvPicPr>
          <p:cNvPr id="4" name="Picture 2" descr="http://900igr.net/up/datai/167684/0008-010-.gif"/>
          <p:cNvPicPr>
            <a:picLocks noChangeAspect="1" noChangeArrowheads="1"/>
          </p:cNvPicPr>
          <p:nvPr/>
        </p:nvPicPr>
        <p:blipFill>
          <a:blip r:embed="rId4" cstate="print"/>
          <a:srcRect/>
          <a:stretch>
            <a:fillRect/>
          </a:stretch>
        </p:blipFill>
        <p:spPr bwMode="auto">
          <a:xfrm>
            <a:off x="6956416" y="0"/>
            <a:ext cx="2187584" cy="2016224"/>
          </a:xfrm>
          <a:prstGeom prst="rect">
            <a:avLst/>
          </a:prstGeom>
          <a:noFill/>
        </p:spPr>
      </p:pic>
      <p:pic>
        <p:nvPicPr>
          <p:cNvPr id="5" name="Рисунок 4" descr="C:\Users\User\Desktop\ПАСПОРТ ГРУППЫ 2016\фото\IMG_7133.JPG"/>
          <p:cNvPicPr/>
          <p:nvPr/>
        </p:nvPicPr>
        <p:blipFill>
          <a:blip r:embed="rId5" cstate="print">
            <a:lum contrast="30000"/>
          </a:blip>
          <a:srcRect/>
          <a:stretch>
            <a:fillRect/>
          </a:stretch>
        </p:blipFill>
        <p:spPr bwMode="auto">
          <a:xfrm>
            <a:off x="323528" y="836712"/>
            <a:ext cx="2880320" cy="2808312"/>
          </a:xfrm>
          <a:prstGeom prst="rect">
            <a:avLst/>
          </a:prstGeom>
          <a:noFill/>
          <a:ln w="9525">
            <a:noFill/>
            <a:miter lim="800000"/>
            <a:headEnd/>
            <a:tailEnd/>
          </a:ln>
        </p:spPr>
      </p:pic>
      <p:pic>
        <p:nvPicPr>
          <p:cNvPr id="6" name="Рисунок 5" descr="C:\Users\User\Desktop\ПАСПОРТ ГРУППЫ 2016\фото\IMG_7134.JPG"/>
          <p:cNvPicPr/>
          <p:nvPr/>
        </p:nvPicPr>
        <p:blipFill>
          <a:blip r:embed="rId6" cstate="print">
            <a:lum contrast="40000"/>
          </a:blip>
          <a:srcRect/>
          <a:stretch>
            <a:fillRect/>
          </a:stretch>
        </p:blipFill>
        <p:spPr bwMode="auto">
          <a:xfrm>
            <a:off x="3491880" y="0"/>
            <a:ext cx="2592288" cy="2924944"/>
          </a:xfrm>
          <a:prstGeom prst="rect">
            <a:avLst/>
          </a:prstGeom>
          <a:noFill/>
          <a:ln w="9525">
            <a:noFill/>
            <a:miter lim="800000"/>
            <a:headEnd/>
            <a:tailEnd/>
          </a:ln>
        </p:spPr>
      </p:pic>
      <p:pic>
        <p:nvPicPr>
          <p:cNvPr id="7" name="Рисунок 6" descr="C:\Users\User\Desktop\ПАСПОРТ ГРУППЫ 2016\фото\IMG_7135.JPG"/>
          <p:cNvPicPr/>
          <p:nvPr/>
        </p:nvPicPr>
        <p:blipFill>
          <a:blip r:embed="rId7" cstate="print">
            <a:lum contrast="40000"/>
          </a:blip>
          <a:srcRect/>
          <a:stretch>
            <a:fillRect/>
          </a:stretch>
        </p:blipFill>
        <p:spPr bwMode="auto">
          <a:xfrm>
            <a:off x="6146676" y="2060848"/>
            <a:ext cx="2997324" cy="2376264"/>
          </a:xfrm>
          <a:prstGeom prst="rect">
            <a:avLst/>
          </a:prstGeom>
          <a:noFill/>
          <a:ln w="9525">
            <a:noFill/>
            <a:miter lim="800000"/>
            <a:headEnd/>
            <a:tailEnd/>
          </a:ln>
        </p:spPr>
      </p:pic>
      <p:sp>
        <p:nvSpPr>
          <p:cNvPr id="8" name="Скругленный прямоугольник 7"/>
          <p:cNvSpPr/>
          <p:nvPr/>
        </p:nvSpPr>
        <p:spPr>
          <a:xfrm>
            <a:off x="2123728" y="4293096"/>
            <a:ext cx="4104456" cy="2448272"/>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ru-RU" b="1" dirty="0"/>
              <a:t>Папки – передвижки</a:t>
            </a:r>
            <a:r>
              <a:rPr lang="ru-RU" b="1" dirty="0" smtClean="0"/>
              <a:t>:</a:t>
            </a:r>
          </a:p>
          <a:p>
            <a:pPr algn="ctr"/>
            <a:r>
              <a:rPr lang="ru-RU" b="1" dirty="0" smtClean="0"/>
              <a:t> «Пальчиковые </a:t>
            </a:r>
            <a:r>
              <a:rPr lang="ru-RU" b="1" dirty="0"/>
              <a:t>игры как средство развития речи», «Ко Дню Матери», « Осторожно, гололёд!», «Самообслуживание», «Детские капризы», «Личная гигиена дошкольников», «23 февраля</a:t>
            </a:r>
            <a:r>
              <a:rPr lang="ru-RU" b="1" dirty="0" smtClean="0"/>
              <a:t>»,</a:t>
            </a:r>
          </a:p>
          <a:p>
            <a:pPr algn="ctr"/>
            <a:r>
              <a:rPr lang="ru-RU" b="1" dirty="0" smtClean="0"/>
              <a:t> </a:t>
            </a:r>
            <a:r>
              <a:rPr lang="ru-RU" b="1" dirty="0"/>
              <a:t>«8 марта</a:t>
            </a:r>
            <a:r>
              <a:rPr lang="ru-RU" b="1" dirty="0" smtClean="0"/>
              <a:t>» и т. д.</a:t>
            </a:r>
            <a:endParaRPr lang="ru-RU" dirty="0"/>
          </a:p>
          <a:p>
            <a:pPr algn="ctr"/>
            <a:endParaRPr lang="ru-RU"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900igr.net/up/datai/97164/0006-00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43010" name="Picture 2" descr="http://detsad-kitty.ru/uploads/posts/2014-08/1408960950_13.png"/>
          <p:cNvPicPr>
            <a:picLocks noChangeAspect="1" noChangeArrowheads="1"/>
          </p:cNvPicPr>
          <p:nvPr/>
        </p:nvPicPr>
        <p:blipFill>
          <a:blip r:embed="rId3" cstate="print"/>
          <a:srcRect/>
          <a:stretch>
            <a:fillRect/>
          </a:stretch>
        </p:blipFill>
        <p:spPr bwMode="auto">
          <a:xfrm>
            <a:off x="0" y="3861048"/>
            <a:ext cx="1934445" cy="2736304"/>
          </a:xfrm>
          <a:prstGeom prst="rect">
            <a:avLst/>
          </a:prstGeom>
          <a:noFill/>
        </p:spPr>
      </p:pic>
      <p:pic>
        <p:nvPicPr>
          <p:cNvPr id="43012" name="Picture 4" descr="http://detsad-kitty.ru/uploads/posts/2014-08/1408961006_14.png"/>
          <p:cNvPicPr>
            <a:picLocks noChangeAspect="1" noChangeArrowheads="1"/>
          </p:cNvPicPr>
          <p:nvPr/>
        </p:nvPicPr>
        <p:blipFill>
          <a:blip r:embed="rId4" cstate="print"/>
          <a:srcRect/>
          <a:stretch>
            <a:fillRect/>
          </a:stretch>
        </p:blipFill>
        <p:spPr bwMode="auto">
          <a:xfrm>
            <a:off x="7088383" y="3950296"/>
            <a:ext cx="2055617" cy="2907704"/>
          </a:xfrm>
          <a:prstGeom prst="rect">
            <a:avLst/>
          </a:prstGeom>
          <a:noFill/>
        </p:spPr>
      </p:pic>
      <p:sp>
        <p:nvSpPr>
          <p:cNvPr id="5" name="Облако 4"/>
          <p:cNvSpPr/>
          <p:nvPr/>
        </p:nvSpPr>
        <p:spPr>
          <a:xfrm>
            <a:off x="1691680" y="0"/>
            <a:ext cx="6840760" cy="530120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i="1" dirty="0" smtClean="0">
                <a:solidFill>
                  <a:srgbClr val="FFFF00"/>
                </a:solidFill>
              </a:rPr>
              <a:t> НАШ ДЕВИЗ</a:t>
            </a:r>
          </a:p>
          <a:p>
            <a:pPr algn="ctr"/>
            <a:r>
              <a:rPr lang="ru-RU" sz="2400" b="1" i="1" dirty="0" smtClean="0">
                <a:solidFill>
                  <a:srgbClr val="FFFF00"/>
                </a:solidFill>
              </a:rPr>
              <a:t>Мы </a:t>
            </a:r>
            <a:r>
              <a:rPr lang="ru-RU" sz="2400" b="1" i="1" dirty="0">
                <a:solidFill>
                  <a:srgbClr val="FFFF00"/>
                </a:solidFill>
              </a:rPr>
              <a:t>«Умники и умницы»,</a:t>
            </a:r>
            <a:endParaRPr lang="ru-RU" sz="2400" dirty="0">
              <a:solidFill>
                <a:srgbClr val="FFFF00"/>
              </a:solidFill>
            </a:endParaRPr>
          </a:p>
          <a:p>
            <a:pPr algn="ctr"/>
            <a:r>
              <a:rPr lang="ru-RU" sz="2400" b="1" i="1" dirty="0">
                <a:solidFill>
                  <a:srgbClr val="FFFF00"/>
                </a:solidFill>
              </a:rPr>
              <a:t>Любим мы считать,</a:t>
            </a:r>
          </a:p>
          <a:p>
            <a:pPr algn="ctr"/>
            <a:r>
              <a:rPr lang="ru-RU" sz="2400" b="1" i="1" dirty="0">
                <a:solidFill>
                  <a:srgbClr val="FFFF00"/>
                </a:solidFill>
              </a:rPr>
              <a:t>Поправлять и исправлять</a:t>
            </a:r>
          </a:p>
          <a:p>
            <a:pPr algn="ctr"/>
            <a:r>
              <a:rPr lang="ru-RU" sz="2400" b="1" i="1" dirty="0">
                <a:solidFill>
                  <a:srgbClr val="FFFF00"/>
                </a:solidFill>
              </a:rPr>
              <a:t>И стихи читать.</a:t>
            </a:r>
          </a:p>
          <a:p>
            <a:pPr algn="ctr"/>
            <a:r>
              <a:rPr lang="ru-RU" sz="2400" b="1" i="1" dirty="0">
                <a:solidFill>
                  <a:srgbClr val="FFFF00"/>
                </a:solidFill>
              </a:rPr>
              <a:t>Наш девиз: «Всегда вперёд!»</a:t>
            </a:r>
          </a:p>
          <a:p>
            <a:pPr algn="ctr"/>
            <a:r>
              <a:rPr lang="ru-RU" sz="2400" b="1" i="1" dirty="0">
                <a:solidFill>
                  <a:srgbClr val="FFFF00"/>
                </a:solidFill>
              </a:rPr>
              <a:t>Там нас ждёт успех,</a:t>
            </a:r>
          </a:p>
          <a:p>
            <a:pPr algn="ctr"/>
            <a:r>
              <a:rPr lang="ru-RU" sz="2400" b="1" i="1" dirty="0">
                <a:solidFill>
                  <a:srgbClr val="FFFF00"/>
                </a:solidFill>
              </a:rPr>
              <a:t>Мы «Умники и умницы»</a:t>
            </a:r>
          </a:p>
          <a:p>
            <a:pPr algn="ctr"/>
            <a:r>
              <a:rPr lang="ru-RU" sz="2400" b="1" i="1" dirty="0">
                <a:solidFill>
                  <a:srgbClr val="FFFF00"/>
                </a:solidFill>
              </a:rPr>
              <a:t>На свете лучше всех!    </a:t>
            </a:r>
            <a:endParaRPr lang="ru-RU" sz="2400" dirty="0">
              <a:solidFill>
                <a:srgbClr val="FFFF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900igr.net/up/datai/97164/0006-00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 name="Picture 4" descr="https://fs00.infourok.ru/images/doc/59/73308/hello_html_161dc45e.png"/>
          <p:cNvPicPr>
            <a:picLocks noChangeAspect="1" noChangeArrowheads="1"/>
          </p:cNvPicPr>
          <p:nvPr/>
        </p:nvPicPr>
        <p:blipFill>
          <a:blip r:embed="rId3" cstate="print"/>
          <a:srcRect/>
          <a:stretch>
            <a:fillRect/>
          </a:stretch>
        </p:blipFill>
        <p:spPr bwMode="auto">
          <a:xfrm>
            <a:off x="0" y="4193704"/>
            <a:ext cx="1989790" cy="2664296"/>
          </a:xfrm>
          <a:prstGeom prst="rect">
            <a:avLst/>
          </a:prstGeom>
          <a:noFill/>
        </p:spPr>
      </p:pic>
      <p:pic>
        <p:nvPicPr>
          <p:cNvPr id="4" name="Picture 2" descr="http://900igr.net/up/datai/167684/0008-010-.gif"/>
          <p:cNvPicPr>
            <a:picLocks noChangeAspect="1" noChangeArrowheads="1"/>
          </p:cNvPicPr>
          <p:nvPr/>
        </p:nvPicPr>
        <p:blipFill>
          <a:blip r:embed="rId4" cstate="print"/>
          <a:srcRect/>
          <a:stretch>
            <a:fillRect/>
          </a:stretch>
        </p:blipFill>
        <p:spPr bwMode="auto">
          <a:xfrm>
            <a:off x="6956416" y="0"/>
            <a:ext cx="2187584" cy="2016224"/>
          </a:xfrm>
          <a:prstGeom prst="rect">
            <a:avLst/>
          </a:prstGeom>
          <a:noFill/>
        </p:spPr>
      </p:pic>
      <p:sp>
        <p:nvSpPr>
          <p:cNvPr id="53249" name="Rectangle 1"/>
          <p:cNvSpPr>
            <a:spLocks noChangeArrowheads="1"/>
          </p:cNvSpPr>
          <p:nvPr/>
        </p:nvSpPr>
        <p:spPr bwMode="auto">
          <a:xfrm>
            <a:off x="2195736" y="-2233"/>
            <a:ext cx="4752528"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Групповая комната</a:t>
            </a:r>
            <a:endParaRPr kumimoji="0" lang="ru-RU"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6" name="Прямоугольник 5"/>
          <p:cNvSpPr/>
          <p:nvPr/>
        </p:nvSpPr>
        <p:spPr>
          <a:xfrm>
            <a:off x="0" y="548680"/>
            <a:ext cx="7524328" cy="2677656"/>
          </a:xfrm>
          <a:prstGeom prst="rect">
            <a:avLst/>
          </a:prstGeom>
        </p:spPr>
        <p:txBody>
          <a:bodyPr wrap="square">
            <a:spAutoFit/>
          </a:bodyPr>
          <a:lstStyle/>
          <a:p>
            <a:r>
              <a:rPr lang="ru-RU" sz="1400" dirty="0" smtClean="0">
                <a:latin typeface="Times New Roman" pitchFamily="18" charset="0"/>
                <a:cs typeface="Times New Roman" pitchFamily="18" charset="0"/>
              </a:rPr>
              <a:t>Попадая в группу ребенок оказывается в ярком и разнообразном мире. В своей группе мы постарались организовать развивающее пространство так, чтобы каждый ребенок имел возможность упражняться, наблюдать, добиваться поставленной цели. Обстановка группы позволяет предусмотреть чередование непосредственно образовательной, совместной и свободной деятельности детей, способствует реализации режима двигательной активности, что предупреждает умственное утомление, способствует здоровьесбережению. Кроме того, создавая развивающую среду группы, мы стремились к тому, чтобы окружающая обстановка была комфортной, эстетичной, подвижной, вызывала, прежде всего, стремление к самостоятельной деятельности. Для того чтобы каждый ребенок смог найти себе дело и занятие по душе, в группе выделены центры организации определенного вида деятельности. Каждый центр группы отграничен от остального пространства с помощью мебели или воздушного зонирования. </a:t>
            </a:r>
            <a:endParaRPr lang="ru-RU" sz="1400" dirty="0">
              <a:latin typeface="Times New Roman" pitchFamily="18" charset="0"/>
              <a:cs typeface="Times New Roman" pitchFamily="18" charset="0"/>
            </a:endParaRPr>
          </a:p>
        </p:txBody>
      </p:sp>
      <p:pic>
        <p:nvPicPr>
          <p:cNvPr id="53250" name="Picture 2" descr="C:\Users\User\AppData\Local\Microsoft\Windows\INetCache\Content.IE5\UQ5UBWO9\IMG_20180620_145018[1].jpg"/>
          <p:cNvPicPr>
            <a:picLocks noChangeAspect="1" noChangeArrowheads="1"/>
          </p:cNvPicPr>
          <p:nvPr/>
        </p:nvPicPr>
        <p:blipFill>
          <a:blip r:embed="rId5" cstate="print"/>
          <a:srcRect t="12600" r="2002" b="19550"/>
          <a:stretch>
            <a:fillRect/>
          </a:stretch>
        </p:blipFill>
        <p:spPr bwMode="auto">
          <a:xfrm>
            <a:off x="5508104" y="2996952"/>
            <a:ext cx="3635896" cy="3356436"/>
          </a:xfrm>
          <a:prstGeom prst="rect">
            <a:avLst/>
          </a:prstGeom>
          <a:noFill/>
        </p:spPr>
      </p:pic>
      <p:pic>
        <p:nvPicPr>
          <p:cNvPr id="53251" name="Picture 3" descr="C:\Users\User\AppData\Local\Microsoft\Windows\INetCache\Content.IE5\JRRBJIQ8\IMG_20180620_145008[1].jpg"/>
          <p:cNvPicPr>
            <a:picLocks noChangeAspect="1" noChangeArrowheads="1"/>
          </p:cNvPicPr>
          <p:nvPr/>
        </p:nvPicPr>
        <p:blipFill>
          <a:blip r:embed="rId6" cstate="print"/>
          <a:srcRect/>
          <a:stretch>
            <a:fillRect/>
          </a:stretch>
        </p:blipFill>
        <p:spPr bwMode="auto">
          <a:xfrm>
            <a:off x="2195736" y="3068960"/>
            <a:ext cx="2715766" cy="3621021"/>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User\Desktop\Рисунок1.jpg"/>
          <p:cNvPicPr>
            <a:picLocks noChangeAspect="1" noChangeArrowheads="1"/>
          </p:cNvPicPr>
          <p:nvPr/>
        </p:nvPicPr>
        <p:blipFill>
          <a:blip r:embed="rId2" cstate="print"/>
          <a:srcRect b="11151"/>
          <a:stretch>
            <a:fillRect/>
          </a:stretch>
        </p:blipFill>
        <p:spPr bwMode="auto">
          <a:xfrm>
            <a:off x="0" y="0"/>
            <a:ext cx="9144000" cy="6093296"/>
          </a:xfrm>
          <a:prstGeom prst="rect">
            <a:avLst/>
          </a:prstGeom>
          <a:noFill/>
        </p:spPr>
      </p:pic>
      <p:sp>
        <p:nvSpPr>
          <p:cNvPr id="2" name="Заголовок 1"/>
          <p:cNvSpPr>
            <a:spLocks noGrp="1"/>
          </p:cNvSpPr>
          <p:nvPr>
            <p:ph type="title"/>
          </p:nvPr>
        </p:nvSpPr>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b="1" spc="50" dirty="0" smtClean="0">
                <a:ln w="11430">
                  <a:solidFill>
                    <a:srgbClr val="FFFF00"/>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ЦЕНТР «МАЛЕНЬКИЕ ХУДОЖНИКИ»</a:t>
            </a:r>
            <a:endParaRPr lang="ru-RU" b="1" spc="50" dirty="0">
              <a:ln w="11430">
                <a:solidFill>
                  <a:srgbClr val="FFFF00"/>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4098" name="Picture 2" descr="C:\Users\User\YandexDisk\Фотокамера\2017-11-27 13-49-27.JPG"/>
          <p:cNvPicPr>
            <a:picLocks noChangeAspect="1" noChangeArrowheads="1"/>
          </p:cNvPicPr>
          <p:nvPr/>
        </p:nvPicPr>
        <p:blipFill>
          <a:blip r:embed="rId3" cstate="print"/>
          <a:srcRect/>
          <a:stretch>
            <a:fillRect/>
          </a:stretch>
        </p:blipFill>
        <p:spPr bwMode="auto">
          <a:xfrm>
            <a:off x="3851921" y="1412776"/>
            <a:ext cx="3168352" cy="2376264"/>
          </a:xfrm>
          <a:prstGeom prst="rect">
            <a:avLst/>
          </a:prstGeom>
          <a:ln>
            <a:noFill/>
          </a:ln>
          <a:effectLst>
            <a:softEdge rad="112500"/>
          </a:effectLst>
        </p:spPr>
      </p:pic>
      <p:pic>
        <p:nvPicPr>
          <p:cNvPr id="4100" name="Picture 4" descr="D:\паспорт группы\IMG_0972.JPG"/>
          <p:cNvPicPr>
            <a:picLocks noChangeAspect="1" noChangeArrowheads="1"/>
          </p:cNvPicPr>
          <p:nvPr/>
        </p:nvPicPr>
        <p:blipFill>
          <a:blip r:embed="rId4" cstate="print"/>
          <a:srcRect/>
          <a:stretch>
            <a:fillRect/>
          </a:stretch>
        </p:blipFill>
        <p:spPr bwMode="auto">
          <a:xfrm>
            <a:off x="-1" y="1484784"/>
            <a:ext cx="2400267" cy="1800200"/>
          </a:xfrm>
          <a:prstGeom prst="rect">
            <a:avLst/>
          </a:prstGeom>
          <a:ln>
            <a:noFill/>
          </a:ln>
          <a:effectLst>
            <a:softEdge rad="112500"/>
          </a:effectLst>
        </p:spPr>
      </p:pic>
      <p:pic>
        <p:nvPicPr>
          <p:cNvPr id="4102" name="Picture 6" descr="D:\фото август 2017 по октябрь\171___11\IMG_2148.JPG"/>
          <p:cNvPicPr>
            <a:picLocks noChangeAspect="1" noChangeArrowheads="1"/>
          </p:cNvPicPr>
          <p:nvPr/>
        </p:nvPicPr>
        <p:blipFill>
          <a:blip r:embed="rId5" cstate="print"/>
          <a:srcRect/>
          <a:stretch>
            <a:fillRect/>
          </a:stretch>
        </p:blipFill>
        <p:spPr bwMode="auto">
          <a:xfrm>
            <a:off x="3419872" y="3717032"/>
            <a:ext cx="3312368" cy="2484276"/>
          </a:xfrm>
          <a:prstGeom prst="rect">
            <a:avLst/>
          </a:prstGeom>
          <a:ln>
            <a:noFill/>
          </a:ln>
          <a:effectLst>
            <a:softEdge rad="112500"/>
          </a:effectLst>
        </p:spPr>
      </p:pic>
      <p:pic>
        <p:nvPicPr>
          <p:cNvPr id="4103" name="Picture 7" descr="D:\фото август 2017 по октябрь\171___11\IMG_2144.JPG"/>
          <p:cNvPicPr>
            <a:picLocks noChangeAspect="1" noChangeArrowheads="1"/>
          </p:cNvPicPr>
          <p:nvPr/>
        </p:nvPicPr>
        <p:blipFill>
          <a:blip r:embed="rId6" cstate="print"/>
          <a:srcRect/>
          <a:stretch>
            <a:fillRect/>
          </a:stretch>
        </p:blipFill>
        <p:spPr bwMode="auto">
          <a:xfrm>
            <a:off x="0" y="3212976"/>
            <a:ext cx="3611808" cy="2736304"/>
          </a:xfrm>
          <a:prstGeom prst="rect">
            <a:avLst/>
          </a:prstGeom>
          <a:ln>
            <a:noFill/>
          </a:ln>
          <a:effectLst>
            <a:softEdge rad="112500"/>
          </a:effectLst>
        </p:spPr>
      </p:pic>
      <p:pic>
        <p:nvPicPr>
          <p:cNvPr id="8" name="Рисунок 7" descr="IMG_6160"/>
          <p:cNvPicPr/>
          <p:nvPr/>
        </p:nvPicPr>
        <p:blipFill>
          <a:blip r:embed="rId7" cstate="print"/>
          <a:srcRect/>
          <a:stretch>
            <a:fillRect/>
          </a:stretch>
        </p:blipFill>
        <p:spPr bwMode="auto">
          <a:xfrm>
            <a:off x="1979712" y="1484784"/>
            <a:ext cx="1872208" cy="1872208"/>
          </a:xfrm>
          <a:prstGeom prst="rect">
            <a:avLst/>
          </a:prstGeom>
          <a:ln>
            <a:noFill/>
          </a:ln>
          <a:effectLst>
            <a:softEdge rad="112500"/>
          </a:effectLst>
        </p:spPr>
      </p:pic>
      <p:sp>
        <p:nvSpPr>
          <p:cNvPr id="10" name="TextBox 9"/>
          <p:cNvSpPr txBox="1"/>
          <p:nvPr/>
        </p:nvSpPr>
        <p:spPr>
          <a:xfrm>
            <a:off x="6660232" y="1628800"/>
            <a:ext cx="2483768" cy="4678204"/>
          </a:xfrm>
          <a:prstGeom prst="rect">
            <a:avLst/>
          </a:prstGeom>
          <a:solidFill>
            <a:srgbClr val="92D050"/>
          </a:solidFill>
          <a:effectLst>
            <a:glow rad="228600">
              <a:schemeClr val="accent3">
                <a:satMod val="175000"/>
                <a:alpha val="40000"/>
              </a:schemeClr>
            </a:glow>
            <a:softEdge rad="317500"/>
          </a:effectLst>
        </p:spPr>
        <p:txBody>
          <a:bodyPr wrap="square" rtlCol="0">
            <a:spAutoFit/>
          </a:bodyPr>
          <a:lstStyle/>
          <a:p>
            <a:r>
              <a:rPr lang="ru-RU" sz="1400" b="1" dirty="0" smtClean="0"/>
              <a:t>Немножко стали мы взрослее,</a:t>
            </a:r>
          </a:p>
          <a:p>
            <a:r>
              <a:rPr lang="ru-RU" sz="1400" b="1" dirty="0" smtClean="0"/>
              <a:t>И вот пошли мы в детский сад!</a:t>
            </a:r>
          </a:p>
          <a:p>
            <a:r>
              <a:rPr lang="ru-RU" sz="1400" b="1" dirty="0" smtClean="0"/>
              <a:t>Тут воспитатели хитрее!</a:t>
            </a:r>
          </a:p>
          <a:p>
            <a:r>
              <a:rPr lang="ru-RU" sz="1400" b="1" dirty="0" smtClean="0"/>
              <a:t>Всё нам подсунули: тетрадь,</a:t>
            </a:r>
          </a:p>
          <a:p>
            <a:r>
              <a:rPr lang="ru-RU" sz="1400" b="1" dirty="0" smtClean="0"/>
              <a:t> </a:t>
            </a:r>
          </a:p>
          <a:p>
            <a:r>
              <a:rPr lang="ru-RU" sz="1400" b="1" dirty="0" smtClean="0"/>
              <a:t>Альбом, палитры, краски, кисти,</a:t>
            </a:r>
          </a:p>
          <a:p>
            <a:r>
              <a:rPr lang="ru-RU" sz="1400" b="1" dirty="0" smtClean="0"/>
              <a:t>Гуашь, мольберты, акварель.</a:t>
            </a:r>
          </a:p>
          <a:p>
            <a:r>
              <a:rPr lang="ru-RU" sz="1400" b="1" dirty="0" smtClean="0"/>
              <a:t>Рисуй портреты и эскизы!</a:t>
            </a:r>
          </a:p>
          <a:p>
            <a:r>
              <a:rPr lang="ru-RU" sz="1400" b="1" dirty="0" smtClean="0"/>
              <a:t>Всё разрешается теперь!</a:t>
            </a:r>
          </a:p>
          <a:p>
            <a:r>
              <a:rPr lang="ru-RU" sz="1400" b="1" dirty="0" smtClean="0"/>
              <a:t> </a:t>
            </a:r>
          </a:p>
          <a:p>
            <a:r>
              <a:rPr lang="ru-RU" sz="1400" b="1" dirty="0" smtClean="0"/>
              <a:t>Ну пусть не выйдет </a:t>
            </a:r>
            <a:r>
              <a:rPr lang="ru-RU" sz="1400" b="1" dirty="0" err="1" smtClean="0"/>
              <a:t>Левитанов</a:t>
            </a:r>
            <a:r>
              <a:rPr lang="ru-RU" sz="1400" b="1" dirty="0" smtClean="0"/>
              <a:t>,</a:t>
            </a:r>
          </a:p>
          <a:p>
            <a:r>
              <a:rPr lang="ru-RU" sz="1400" b="1" dirty="0" smtClean="0"/>
              <a:t>Но в садике оставим след!</a:t>
            </a:r>
          </a:p>
          <a:p>
            <a:r>
              <a:rPr lang="ru-RU" sz="1400" b="1" dirty="0" smtClean="0"/>
              <a:t>Альбом оставим всем на память!</a:t>
            </a:r>
          </a:p>
          <a:p>
            <a:r>
              <a:rPr lang="ru-RU" sz="1400" b="1" dirty="0" smtClean="0"/>
              <a:t>А в нём – наш групповой портрет!</a:t>
            </a:r>
          </a:p>
          <a:p>
            <a:endParaRPr lang="ru-RU"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900igr.net/up/datai/97164/0006-00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Прямоугольник 4"/>
          <p:cNvSpPr/>
          <p:nvPr/>
        </p:nvSpPr>
        <p:spPr>
          <a:xfrm>
            <a:off x="0" y="0"/>
            <a:ext cx="6416287" cy="2031325"/>
          </a:xfrm>
          <a:prstGeom prst="rect">
            <a:avLst/>
          </a:prstGeom>
        </p:spPr>
        <p:txBody>
          <a:bodyPr wrap="square">
            <a:spAutoFit/>
          </a:bodyPr>
          <a:lstStyle/>
          <a:p>
            <a:pPr algn="ctr"/>
            <a:r>
              <a:rPr lang="ru-RU"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Уголок художественного искусства.</a:t>
            </a:r>
          </a:p>
          <a:p>
            <a:r>
              <a:rPr lang="ru-RU" dirty="0" smtClean="0"/>
              <a:t>Рисование – это любимое занятие многих детей, начиная с раннего возраста. Детям интересно наблюдать, как ложиться краска на листы бумаги, узнавать, как получаются кляксы или знакомые персонажи мультфильмов. Но больше всего их радует, когда все это они могут сделать сами. Для этого в группах нашего детского сада созданы уголки рисования. </a:t>
            </a:r>
            <a:endParaRPr lang="ru-RU" dirty="0"/>
          </a:p>
        </p:txBody>
      </p:sp>
      <p:sp>
        <p:nvSpPr>
          <p:cNvPr id="6" name="Скругленный прямоугольник 5"/>
          <p:cNvSpPr/>
          <p:nvPr/>
        </p:nvSpPr>
        <p:spPr>
          <a:xfrm>
            <a:off x="6156176" y="0"/>
            <a:ext cx="2987824" cy="17728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dirty="0"/>
              <a:t>Мне кричат, а я не слышу</a:t>
            </a:r>
          </a:p>
          <a:p>
            <a:r>
              <a:rPr lang="ru-RU" dirty="0"/>
              <a:t>То есть слышу, но молчу</a:t>
            </a:r>
          </a:p>
          <a:p>
            <a:r>
              <a:rPr lang="ru-RU" dirty="0"/>
              <a:t>Я рису то, что вижу,-</a:t>
            </a:r>
          </a:p>
          <a:p>
            <a:r>
              <a:rPr lang="ru-RU" dirty="0"/>
              <a:t>Отвлекаться не хочу!</a:t>
            </a:r>
          </a:p>
          <a:p>
            <a:pPr algn="ctr"/>
            <a:endParaRPr lang="ru-RU" dirty="0"/>
          </a:p>
        </p:txBody>
      </p:sp>
      <p:pic>
        <p:nvPicPr>
          <p:cNvPr id="52227" name="Picture 3" descr="https://storage.googleapis.com/multi-static-content/previews/artage-io-thumb-b15c55a79360bdd4c79484d2aa74fb5d.png"/>
          <p:cNvPicPr>
            <a:picLocks noChangeAspect="1" noChangeArrowheads="1"/>
          </p:cNvPicPr>
          <p:nvPr/>
        </p:nvPicPr>
        <p:blipFill>
          <a:blip r:embed="rId3" cstate="print"/>
          <a:srcRect/>
          <a:stretch>
            <a:fillRect/>
          </a:stretch>
        </p:blipFill>
        <p:spPr bwMode="auto">
          <a:xfrm>
            <a:off x="7596336" y="5157192"/>
            <a:ext cx="1547664" cy="1547664"/>
          </a:xfrm>
          <a:prstGeom prst="rect">
            <a:avLst/>
          </a:prstGeom>
          <a:noFill/>
        </p:spPr>
      </p:pic>
      <p:pic>
        <p:nvPicPr>
          <p:cNvPr id="52229" name="Picture 5" descr="http://www.dou3.edukuitun.ru/files/risuet.png"/>
          <p:cNvPicPr>
            <a:picLocks noChangeAspect="1" noChangeArrowheads="1"/>
          </p:cNvPicPr>
          <p:nvPr/>
        </p:nvPicPr>
        <p:blipFill>
          <a:blip r:embed="rId4" cstate="print"/>
          <a:srcRect/>
          <a:stretch>
            <a:fillRect/>
          </a:stretch>
        </p:blipFill>
        <p:spPr bwMode="auto">
          <a:xfrm>
            <a:off x="0" y="4625752"/>
            <a:ext cx="2164408" cy="2232248"/>
          </a:xfrm>
          <a:prstGeom prst="rect">
            <a:avLst/>
          </a:prstGeom>
          <a:noFill/>
        </p:spPr>
      </p:pic>
      <p:pic>
        <p:nvPicPr>
          <p:cNvPr id="7" name="Рисунок 6" descr="C:\Users\User\Desktop\ПААСПОРТ ГРУППЫ ФОТО\IMG_7123.JPG"/>
          <p:cNvPicPr/>
          <p:nvPr/>
        </p:nvPicPr>
        <p:blipFill>
          <a:blip r:embed="rId5" cstate="print">
            <a:lum contrast="30000"/>
          </a:blip>
          <a:srcRect l="15783" t="6151" r="11131" b="8704"/>
          <a:stretch>
            <a:fillRect/>
          </a:stretch>
        </p:blipFill>
        <p:spPr bwMode="auto">
          <a:xfrm>
            <a:off x="179512" y="2060848"/>
            <a:ext cx="3024336" cy="2736304"/>
          </a:xfrm>
          <a:prstGeom prst="rect">
            <a:avLst/>
          </a:prstGeom>
          <a:noFill/>
          <a:ln w="9525">
            <a:noFill/>
            <a:miter lim="800000"/>
            <a:headEnd/>
            <a:tailEnd/>
          </a:ln>
        </p:spPr>
      </p:pic>
      <p:pic>
        <p:nvPicPr>
          <p:cNvPr id="8" name="Рисунок 7" descr="C:\Users\User\Desktop\ПААСПОРТ ГРУППЫ ФОТО\IMG_7126.JPG"/>
          <p:cNvPicPr/>
          <p:nvPr/>
        </p:nvPicPr>
        <p:blipFill>
          <a:blip r:embed="rId6" cstate="print">
            <a:lum contrast="30000"/>
          </a:blip>
          <a:srcRect/>
          <a:stretch>
            <a:fillRect/>
          </a:stretch>
        </p:blipFill>
        <p:spPr bwMode="auto">
          <a:xfrm>
            <a:off x="5796136" y="1988840"/>
            <a:ext cx="3119187" cy="2736304"/>
          </a:xfrm>
          <a:prstGeom prst="rect">
            <a:avLst/>
          </a:prstGeom>
          <a:noFill/>
          <a:ln w="9525">
            <a:noFill/>
            <a:miter lim="800000"/>
            <a:headEnd/>
            <a:tailEnd/>
          </a:ln>
        </p:spPr>
      </p:pic>
      <p:pic>
        <p:nvPicPr>
          <p:cNvPr id="24577" name="Picture 1" descr="C:\Users\User\AppData\Local\Microsoft\Windows\INetCache\Content.IE5\JRRBJIQ8\IMG_20180620_144401[1].jpg"/>
          <p:cNvPicPr>
            <a:picLocks noChangeAspect="1" noChangeArrowheads="1"/>
          </p:cNvPicPr>
          <p:nvPr/>
        </p:nvPicPr>
        <p:blipFill>
          <a:blip r:embed="rId7" cstate="print">
            <a:lum contrast="30000"/>
          </a:blip>
          <a:srcRect/>
          <a:stretch>
            <a:fillRect/>
          </a:stretch>
        </p:blipFill>
        <p:spPr bwMode="auto">
          <a:xfrm>
            <a:off x="3131840" y="3236979"/>
            <a:ext cx="2715766" cy="3621021"/>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900igr.net/up/datai/97164/0006-00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 name="Picture 4" descr="https://arhivurokov.ru/kopilka/up/html/2017/02/02/k_58936ec0900bc/387100_12.png"/>
          <p:cNvPicPr>
            <a:picLocks noChangeAspect="1" noChangeArrowheads="1"/>
          </p:cNvPicPr>
          <p:nvPr/>
        </p:nvPicPr>
        <p:blipFill>
          <a:blip r:embed="rId3" cstate="print"/>
          <a:srcRect/>
          <a:stretch>
            <a:fillRect/>
          </a:stretch>
        </p:blipFill>
        <p:spPr bwMode="auto">
          <a:xfrm>
            <a:off x="0" y="4141862"/>
            <a:ext cx="2262466" cy="2716138"/>
          </a:xfrm>
          <a:prstGeom prst="rect">
            <a:avLst/>
          </a:prstGeom>
          <a:noFill/>
        </p:spPr>
      </p:pic>
      <p:pic>
        <p:nvPicPr>
          <p:cNvPr id="4" name="Picture 2" descr="https://img1.liveinternet.ru/images/attach/b/4/104/271/104271447_05.png"/>
          <p:cNvPicPr>
            <a:picLocks noChangeAspect="1" noChangeArrowheads="1"/>
          </p:cNvPicPr>
          <p:nvPr/>
        </p:nvPicPr>
        <p:blipFill>
          <a:blip r:embed="rId4" cstate="print"/>
          <a:srcRect/>
          <a:stretch>
            <a:fillRect/>
          </a:stretch>
        </p:blipFill>
        <p:spPr bwMode="auto">
          <a:xfrm>
            <a:off x="7289717" y="-243408"/>
            <a:ext cx="1854283" cy="2592288"/>
          </a:xfrm>
          <a:prstGeom prst="rect">
            <a:avLst/>
          </a:prstGeom>
          <a:noFill/>
        </p:spPr>
      </p:pic>
      <p:pic>
        <p:nvPicPr>
          <p:cNvPr id="5" name="Рисунок 4" descr="C:\Users\User\Desktop\ПААСПОРТ ГРУППЫ ФОТО\IMG_0975.JPG"/>
          <p:cNvPicPr/>
          <p:nvPr/>
        </p:nvPicPr>
        <p:blipFill>
          <a:blip r:embed="rId5" cstate="print">
            <a:lum contrast="30000"/>
          </a:blip>
          <a:srcRect l="3024" t="13911" r="8385" b="29032"/>
          <a:stretch>
            <a:fillRect/>
          </a:stretch>
        </p:blipFill>
        <p:spPr bwMode="auto">
          <a:xfrm>
            <a:off x="1979712" y="0"/>
            <a:ext cx="5112568" cy="2736304"/>
          </a:xfrm>
          <a:prstGeom prst="rect">
            <a:avLst/>
          </a:prstGeom>
          <a:noFill/>
          <a:ln w="9525">
            <a:noFill/>
            <a:miter lim="800000"/>
            <a:headEnd/>
            <a:tailEnd/>
          </a:ln>
        </p:spPr>
      </p:pic>
      <p:sp>
        <p:nvSpPr>
          <p:cNvPr id="8" name="TextBox 7"/>
          <p:cNvSpPr txBox="1"/>
          <p:nvPr/>
        </p:nvSpPr>
        <p:spPr>
          <a:xfrm>
            <a:off x="755576" y="2564904"/>
            <a:ext cx="8208912" cy="3970318"/>
          </a:xfrm>
          <a:prstGeom prst="rect">
            <a:avLst/>
          </a:prstGeom>
          <a:noFill/>
        </p:spPr>
        <p:txBody>
          <a:bodyPr wrap="square" rtlCol="0">
            <a:spAutoFit/>
          </a:bodyPr>
          <a:lstStyle/>
          <a:p>
            <a:r>
              <a:rPr lang="ru-RU" b="1" dirty="0" smtClean="0"/>
              <a:t>Содержание уголка изобразительного творчества</a:t>
            </a:r>
            <a:endParaRPr lang="ru-RU" dirty="0" smtClean="0"/>
          </a:p>
          <a:p>
            <a:r>
              <a:rPr lang="ru-RU" b="1" dirty="0" smtClean="0"/>
              <a:t> </a:t>
            </a:r>
            <a:r>
              <a:rPr lang="ru-RU" dirty="0" smtClean="0"/>
              <a:t>Материалы для рисования: цветные карандаши, фломастеры, гуашь, круглые кисти, стаканчики для промывания ворса кисти, подставки, салфетки из ткани, хорошо впитывающие воду, бумага различной плотности, цвета и размера, восковые карандаши, цветные мелки, пастель, баночки для воды</a:t>
            </a:r>
          </a:p>
          <a:p>
            <a:pPr lvl="0"/>
            <a:r>
              <a:rPr lang="ru-RU" dirty="0" smtClean="0"/>
              <a:t>Материал для лепки: пластилин, доски 20х20 см, стеки</a:t>
            </a:r>
          </a:p>
          <a:p>
            <a:pPr lvl="0"/>
            <a:r>
              <a:rPr lang="ru-RU" dirty="0" smtClean="0"/>
              <a:t>Материал для аппликации: кисти клеевые,  цветная бумага, цветной и белый картон.</a:t>
            </a:r>
          </a:p>
          <a:p>
            <a:pPr lvl="0"/>
            <a:r>
              <a:rPr lang="ru-RU" dirty="0" smtClean="0"/>
              <a:t>Книжки раскраски согласно тематическому планированию</a:t>
            </a:r>
          </a:p>
          <a:p>
            <a:pPr lvl="0"/>
            <a:r>
              <a:rPr lang="ru-RU" dirty="0" smtClean="0"/>
              <a:t>Силуэты дымковских игрушек, </a:t>
            </a:r>
            <a:r>
              <a:rPr lang="ru-RU" dirty="0" err="1" smtClean="0"/>
              <a:t>богородская</a:t>
            </a:r>
            <a:r>
              <a:rPr lang="ru-RU" dirty="0" smtClean="0"/>
              <a:t> игрушка, </a:t>
            </a:r>
            <a:r>
              <a:rPr lang="ru-RU" dirty="0" err="1" smtClean="0"/>
              <a:t>филимоновская</a:t>
            </a:r>
            <a:r>
              <a:rPr lang="ru-RU" dirty="0" smtClean="0"/>
              <a:t> игрушка</a:t>
            </a:r>
          </a:p>
          <a:p>
            <a:pPr lvl="0"/>
            <a:r>
              <a:rPr lang="ru-RU" dirty="0" smtClean="0"/>
              <a:t>Альбомы и папки с разными видами росписи</a:t>
            </a:r>
            <a:r>
              <a:rPr lang="ru-RU" b="1" dirty="0" smtClean="0"/>
              <a:t> </a:t>
            </a:r>
            <a:r>
              <a:rPr lang="ru-RU" dirty="0" smtClean="0"/>
              <a:t>дымка, </a:t>
            </a:r>
            <a:r>
              <a:rPr lang="ru-RU" dirty="0" err="1" smtClean="0"/>
              <a:t>богородская</a:t>
            </a:r>
            <a:r>
              <a:rPr lang="ru-RU" dirty="0" smtClean="0"/>
              <a:t> роспись, </a:t>
            </a:r>
            <a:r>
              <a:rPr lang="ru-RU" dirty="0" err="1" smtClean="0"/>
              <a:t>филимоновская</a:t>
            </a:r>
            <a:r>
              <a:rPr lang="ru-RU" dirty="0" smtClean="0"/>
              <a:t> роспись</a:t>
            </a:r>
          </a:p>
          <a:p>
            <a:pPr lvl="0"/>
            <a:r>
              <a:rPr lang="ru-RU" dirty="0" smtClean="0"/>
              <a:t> Наборы портретов и картин знаменитых художников</a:t>
            </a:r>
          </a:p>
          <a:p>
            <a:r>
              <a:rPr lang="ru-RU" dirty="0" smtClean="0"/>
              <a:t>Рисунки и поделки детей и родителей</a:t>
            </a:r>
            <a:endParaRPr lang="ru-RU"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900igr.net/up/datai/97164/0006-009-.jpg"/>
          <p:cNvPicPr>
            <a:picLocks noChangeAspect="1" noChangeArrowheads="1"/>
          </p:cNvPicPr>
          <p:nvPr/>
        </p:nvPicPr>
        <p:blipFill>
          <a:blip r:embed="rId2" cstate="print"/>
          <a:srcRect/>
          <a:stretch>
            <a:fillRect/>
          </a:stretch>
        </p:blipFill>
        <p:spPr bwMode="auto">
          <a:xfrm>
            <a:off x="0" y="-315416"/>
            <a:ext cx="9144000" cy="7506072"/>
          </a:xfrm>
          <a:prstGeom prst="rect">
            <a:avLst/>
          </a:prstGeom>
          <a:noFill/>
        </p:spPr>
      </p:pic>
      <p:pic>
        <p:nvPicPr>
          <p:cNvPr id="4" name="Picture 2" descr="https://img1.liveinternet.ru/images/attach/b/4/104/271/104271447_05.png"/>
          <p:cNvPicPr>
            <a:picLocks noChangeAspect="1" noChangeArrowheads="1"/>
          </p:cNvPicPr>
          <p:nvPr/>
        </p:nvPicPr>
        <p:blipFill>
          <a:blip r:embed="rId3" cstate="print"/>
          <a:srcRect/>
          <a:stretch>
            <a:fillRect/>
          </a:stretch>
        </p:blipFill>
        <p:spPr bwMode="auto">
          <a:xfrm>
            <a:off x="7907811" y="764704"/>
            <a:ext cx="1236189" cy="1728192"/>
          </a:xfrm>
          <a:prstGeom prst="rect">
            <a:avLst/>
          </a:prstGeom>
          <a:noFill/>
        </p:spPr>
      </p:pic>
      <p:sp>
        <p:nvSpPr>
          <p:cNvPr id="2253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2533" name="Rectangle 5"/>
          <p:cNvSpPr>
            <a:spLocks noChangeArrowheads="1"/>
          </p:cNvSpPr>
          <p:nvPr/>
        </p:nvSpPr>
        <p:spPr bwMode="auto">
          <a:xfrm>
            <a:off x="5940152" y="-216267"/>
            <a:ext cx="2376264" cy="20928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r"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Здесь зеленые ладошки</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r"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Потянули к нам цветы</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r"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Мы их дружно поливаем</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r"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Посмотри как хороши</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2534" name="Rectangle 6"/>
          <p:cNvSpPr>
            <a:spLocks noChangeArrowheads="1"/>
          </p:cNvSpPr>
          <p:nvPr/>
        </p:nvSpPr>
        <p:spPr bwMode="auto">
          <a:xfrm>
            <a:off x="0" y="-68260"/>
            <a:ext cx="6084168" cy="24622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Природа с ее богатым разнообразием явлений, животных и растений всегда производит на детей неизгладимое впечатление, а непосредственное общение ребёнка с природой дает ему наиболее яркие представления, чем книжки, картинки, рассказы, аудиозаписи, просмотр мультфильмов. Для постоянного общения детей с растениями в каждом детском саду должен быть оформлен и оснащен уголок природы. Хорошо оборудованный уголок доставляет удовольствие детям, дает возможность проводить интересные наблюдения, ухаживать за растениями в течение всего года. Включает  в себя цветы, соответствующие программе воспитания и обучения детей раннего возраста.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2535" name="Rectangle 7"/>
          <p:cNvSpPr>
            <a:spLocks noChangeArrowheads="1"/>
          </p:cNvSpPr>
          <p:nvPr/>
        </p:nvSpPr>
        <p:spPr bwMode="auto">
          <a:xfrm>
            <a:off x="0" y="2366882"/>
            <a:ext cx="5364088"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Для более красочного оформления уголка природы, мы с коллегой разместили на стене красочные фотообои с изображением животных-оленят. Этим самым мы  хотели создать для детей эмоционально-психологическую атмосферу, показать неразрывность растительного и животного мира, что в целом формирует у детей раннего возраста бережное отношение к природе, окружающему их миру. Надеемся, что наше оформление уголка, поможет многим начинающим воспитателям в оформлении и благоустройстве группы детского сада.</a:t>
            </a:r>
            <a:r>
              <a:rPr kumimoji="0" lang="ru-RU" sz="800" b="0" i="0" u="none" strike="noStrike" cap="none" normalizeH="0" baseline="0" dirty="0" smtClean="0">
                <a:ln>
                  <a:noFill/>
                </a:ln>
                <a:solidFill>
                  <a:schemeClr val="tx1"/>
                </a:solidFill>
                <a:effectLst/>
                <a:latin typeface="Arial" pitchFamily="34" charset="0"/>
                <a:cs typeface="Arial" pitchFamily="34" charset="0"/>
              </a:rPr>
              <a:t>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Скругленный прямоугольник 12"/>
          <p:cNvSpPr/>
          <p:nvPr/>
        </p:nvSpPr>
        <p:spPr>
          <a:xfrm>
            <a:off x="899592" y="-243408"/>
            <a:ext cx="4608512" cy="243408"/>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lvl="0" algn="ctr"/>
            <a:endParaRPr lang="ru-RU" b="1" dirty="0" smtClean="0">
              <a:solidFill>
                <a:schemeClr val="tx1"/>
              </a:solidFill>
              <a:latin typeface="Arial" pitchFamily="34" charset="0"/>
              <a:ea typeface="Times New Roman" pitchFamily="18" charset="0"/>
              <a:cs typeface="Arial" pitchFamily="34" charset="0"/>
            </a:endParaRPr>
          </a:p>
          <a:p>
            <a:pPr lvl="0" algn="ctr"/>
            <a:r>
              <a:rPr lang="ru-RU" b="1" dirty="0" smtClean="0">
                <a:solidFill>
                  <a:schemeClr val="tx1"/>
                </a:solidFill>
                <a:latin typeface="Arial" pitchFamily="34" charset="0"/>
                <a:ea typeface="Times New Roman" pitchFamily="18" charset="0"/>
                <a:cs typeface="Arial" pitchFamily="34" charset="0"/>
              </a:rPr>
              <a:t>Уголок природы</a:t>
            </a:r>
            <a:endParaRPr lang="ru-RU" sz="1000" dirty="0" smtClean="0">
              <a:solidFill>
                <a:schemeClr val="tx1"/>
              </a:solidFill>
              <a:latin typeface="Arial" pitchFamily="34" charset="0"/>
              <a:cs typeface="Arial" pitchFamily="34" charset="0"/>
            </a:endParaRPr>
          </a:p>
          <a:p>
            <a:pPr algn="ctr"/>
            <a:endParaRPr lang="ru-RU" dirty="0"/>
          </a:p>
        </p:txBody>
      </p:sp>
      <p:pic>
        <p:nvPicPr>
          <p:cNvPr id="22536" name="Picture 8" descr="C:\Users\User\AppData\Local\Microsoft\Windows\INetCache\Content.IE5\IECBG276\IMG_20180620_143448[1].jpg"/>
          <p:cNvPicPr>
            <a:picLocks noChangeAspect="1" noChangeArrowheads="1"/>
          </p:cNvPicPr>
          <p:nvPr/>
        </p:nvPicPr>
        <p:blipFill>
          <a:blip r:embed="rId4" cstate="print"/>
          <a:srcRect/>
          <a:stretch>
            <a:fillRect/>
          </a:stretch>
        </p:blipFill>
        <p:spPr bwMode="auto">
          <a:xfrm>
            <a:off x="5148064" y="1988840"/>
            <a:ext cx="3995936" cy="5256584"/>
          </a:xfrm>
          <a:prstGeom prst="rect">
            <a:avLst/>
          </a:prstGeom>
          <a:noFill/>
        </p:spPr>
      </p:pic>
      <p:pic>
        <p:nvPicPr>
          <p:cNvPr id="22538" name="Picture 10" descr="C:\Users\User\AppData\Local\Microsoft\Windows\INetCache\Content.IE5\JRRBJIQ8\IMG_20180620_143456[1].jpg"/>
          <p:cNvPicPr>
            <a:picLocks noChangeAspect="1" noChangeArrowheads="1"/>
          </p:cNvPicPr>
          <p:nvPr/>
        </p:nvPicPr>
        <p:blipFill>
          <a:blip r:embed="rId5" cstate="print"/>
          <a:srcRect r="-799" b="12851"/>
          <a:stretch>
            <a:fillRect/>
          </a:stretch>
        </p:blipFill>
        <p:spPr bwMode="auto">
          <a:xfrm>
            <a:off x="0" y="4562210"/>
            <a:ext cx="2339752" cy="2697215"/>
          </a:xfrm>
          <a:prstGeom prst="rect">
            <a:avLst/>
          </a:prstGeom>
          <a:noFill/>
        </p:spPr>
      </p:pic>
      <p:pic>
        <p:nvPicPr>
          <p:cNvPr id="22539" name="Picture 11" descr="C:\Users\User\AppData\Local\Microsoft\Windows\INetCache\Content.IE5\QO52ATNU\IMG_20180620_143459[1].jpg"/>
          <p:cNvPicPr>
            <a:picLocks noChangeAspect="1" noChangeArrowheads="1"/>
          </p:cNvPicPr>
          <p:nvPr/>
        </p:nvPicPr>
        <p:blipFill>
          <a:blip r:embed="rId6" cstate="print"/>
          <a:srcRect/>
          <a:stretch>
            <a:fillRect/>
          </a:stretch>
        </p:blipFill>
        <p:spPr bwMode="auto">
          <a:xfrm>
            <a:off x="2339752" y="4365104"/>
            <a:ext cx="2808312" cy="2808312"/>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900igr.net/up/datai/97164/0006-00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4" name="Picture 2" descr="https://img1.liveinternet.ru/images/attach/b/4/104/271/104271447_05.png"/>
          <p:cNvPicPr>
            <a:picLocks noChangeAspect="1" noChangeArrowheads="1"/>
          </p:cNvPicPr>
          <p:nvPr/>
        </p:nvPicPr>
        <p:blipFill>
          <a:blip r:embed="rId3" cstate="print"/>
          <a:srcRect/>
          <a:stretch>
            <a:fillRect/>
          </a:stretch>
        </p:blipFill>
        <p:spPr bwMode="auto">
          <a:xfrm>
            <a:off x="7289717" y="-243408"/>
            <a:ext cx="1854283" cy="2592288"/>
          </a:xfrm>
          <a:prstGeom prst="rect">
            <a:avLst/>
          </a:prstGeom>
          <a:noFill/>
        </p:spPr>
      </p:pic>
      <p:pic>
        <p:nvPicPr>
          <p:cNvPr id="5" name="Рисунок 4" descr="C:\Users\User\Desktop\ПААСПОРТ ГРУППЫ ФОТО\IMG_6908.JPG"/>
          <p:cNvPicPr/>
          <p:nvPr/>
        </p:nvPicPr>
        <p:blipFill>
          <a:blip r:embed="rId4" cstate="print">
            <a:lum contrast="30000"/>
          </a:blip>
          <a:srcRect/>
          <a:stretch>
            <a:fillRect/>
          </a:stretch>
        </p:blipFill>
        <p:spPr bwMode="auto">
          <a:xfrm>
            <a:off x="4572000" y="4293096"/>
            <a:ext cx="4572000" cy="2564904"/>
          </a:xfrm>
          <a:prstGeom prst="rect">
            <a:avLst/>
          </a:prstGeom>
          <a:noFill/>
          <a:ln w="9525">
            <a:noFill/>
            <a:miter lim="800000"/>
            <a:headEnd/>
            <a:tailEnd/>
          </a:ln>
        </p:spPr>
      </p:pic>
      <p:pic>
        <p:nvPicPr>
          <p:cNvPr id="7" name="Рисунок 6" descr="C:\Users\User\Desktop\ПААСПОРТ ГРУППЫ ФОТО\IMG_6907.JPG"/>
          <p:cNvPicPr/>
          <p:nvPr/>
        </p:nvPicPr>
        <p:blipFill>
          <a:blip r:embed="rId5" cstate="print">
            <a:lum contrast="30000"/>
          </a:blip>
          <a:srcRect/>
          <a:stretch>
            <a:fillRect/>
          </a:stretch>
        </p:blipFill>
        <p:spPr bwMode="auto">
          <a:xfrm>
            <a:off x="323528" y="404664"/>
            <a:ext cx="2987824" cy="3168352"/>
          </a:xfrm>
          <a:prstGeom prst="rect">
            <a:avLst/>
          </a:prstGeom>
          <a:noFill/>
          <a:ln w="9525">
            <a:noFill/>
            <a:miter lim="800000"/>
            <a:headEnd/>
            <a:tailEnd/>
          </a:ln>
        </p:spPr>
      </p:pic>
      <p:sp>
        <p:nvSpPr>
          <p:cNvPr id="21506" name="Rectangle 2"/>
          <p:cNvSpPr>
            <a:spLocks noChangeArrowheads="1"/>
          </p:cNvSpPr>
          <p:nvPr/>
        </p:nvSpPr>
        <p:spPr bwMode="auto">
          <a:xfrm>
            <a:off x="2656604" y="58071"/>
            <a:ext cx="3830792"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Содержание  природного уголка</a:t>
            </a:r>
            <a:endParaRPr kumimoji="0" lang="ru-RU" sz="8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1" i="0" u="none" strike="noStrike" cap="none" normalizeH="0" baseline="0" dirty="0" smtClean="0">
              <a:ln>
                <a:noFill/>
              </a:ln>
              <a:solidFill>
                <a:schemeClr val="tx1"/>
              </a:solidFill>
              <a:effectLst/>
              <a:latin typeface="Arial" pitchFamily="34" charset="0"/>
              <a:cs typeface="Arial" pitchFamily="34" charset="0"/>
            </a:endParaRPr>
          </a:p>
        </p:txBody>
      </p:sp>
      <p:sp>
        <p:nvSpPr>
          <p:cNvPr id="21507" name="Rectangle 3"/>
          <p:cNvSpPr>
            <a:spLocks noChangeArrowheads="1"/>
          </p:cNvSpPr>
          <p:nvPr/>
        </p:nvSpPr>
        <p:spPr bwMode="auto">
          <a:xfrm>
            <a:off x="3419872" y="774352"/>
            <a:ext cx="5724128" cy="33239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ru-RU" sz="1400" dirty="0" smtClean="0">
                <a:solidFill>
                  <a:srgbClr val="111111"/>
                </a:solidFill>
                <a:latin typeface="Arial" pitchFamily="34" charset="0"/>
                <a:ea typeface="Times New Roman" pitchFamily="18" charset="0"/>
                <a:cs typeface="Arial" pitchFamily="34" charset="0"/>
              </a:rPr>
              <a:t>1. Комнатные растения;</a:t>
            </a:r>
            <a:endParaRPr lang="ru-RU" sz="1200" dirty="0" smtClean="0">
              <a:latin typeface="Arial" pitchFamily="34" charset="0"/>
              <a:ea typeface="Times New Roman" pitchFamily="18" charset="0"/>
              <a:cs typeface="Arial" pitchFamily="34" charset="0"/>
            </a:endParaRPr>
          </a:p>
          <a:p>
            <a:pPr lvl="0" eaLnBrk="0" fontAlgn="base" hangingPunct="0">
              <a:spcBef>
                <a:spcPct val="0"/>
              </a:spcBef>
              <a:spcAft>
                <a:spcPct val="0"/>
              </a:spcAft>
            </a:pPr>
            <a:r>
              <a:rPr lang="ru-RU" sz="1400" dirty="0" smtClean="0">
                <a:solidFill>
                  <a:srgbClr val="111111"/>
                </a:solidFill>
                <a:latin typeface="Arial" pitchFamily="34" charset="0"/>
                <a:ea typeface="Times New Roman" pitchFamily="18" charset="0"/>
                <a:cs typeface="Arial" pitchFamily="34" charset="0"/>
              </a:rPr>
              <a:t>2. Гербарии, природный материал;</a:t>
            </a:r>
            <a:endParaRPr lang="ru-RU" sz="1200" dirty="0" smtClean="0">
              <a:latin typeface="Arial" pitchFamily="34" charset="0"/>
              <a:ea typeface="Times New Roman" pitchFamily="18" charset="0"/>
              <a:cs typeface="Arial" pitchFamily="34" charset="0"/>
            </a:endParaRPr>
          </a:p>
          <a:p>
            <a:pPr lvl="0" eaLnBrk="0" fontAlgn="base" hangingPunct="0">
              <a:spcBef>
                <a:spcPct val="0"/>
              </a:spcBef>
              <a:spcAft>
                <a:spcPct val="0"/>
              </a:spcAft>
            </a:pPr>
            <a:r>
              <a:rPr lang="ru-RU" sz="1400" dirty="0" smtClean="0">
                <a:solidFill>
                  <a:srgbClr val="111111"/>
                </a:solidFill>
                <a:latin typeface="Arial" pitchFamily="34" charset="0"/>
                <a:ea typeface="Times New Roman" pitchFamily="18" charset="0"/>
                <a:cs typeface="Arial" pitchFamily="34" charset="0"/>
              </a:rPr>
              <a:t>3. Паспорт комнатных растений,  календарь природы;</a:t>
            </a:r>
            <a:endParaRPr lang="ru-RU" sz="1200" dirty="0" smtClean="0">
              <a:latin typeface="Arial" pitchFamily="34" charset="0"/>
              <a:ea typeface="Times New Roman" pitchFamily="18" charset="0"/>
              <a:cs typeface="Arial" pitchFamily="34" charset="0"/>
            </a:endParaRPr>
          </a:p>
          <a:p>
            <a:pPr lvl="0" eaLnBrk="0" fontAlgn="base" hangingPunct="0">
              <a:spcBef>
                <a:spcPct val="0"/>
              </a:spcBef>
              <a:spcAft>
                <a:spcPct val="0"/>
              </a:spcAft>
            </a:pPr>
            <a:r>
              <a:rPr lang="ru-RU" sz="1400" dirty="0" smtClean="0">
                <a:solidFill>
                  <a:srgbClr val="111111"/>
                </a:solidFill>
                <a:latin typeface="Arial" pitchFamily="34" charset="0"/>
                <a:ea typeface="Times New Roman" pitchFamily="18" charset="0"/>
                <a:cs typeface="Arial" pitchFamily="34" charset="0"/>
              </a:rPr>
              <a:t>4. Инвентарь для ухода за комнатными растениями;</a:t>
            </a:r>
            <a:endParaRPr lang="ru-RU" sz="1200" dirty="0" smtClean="0">
              <a:latin typeface="Arial" pitchFamily="34" charset="0"/>
              <a:ea typeface="Times New Roman" pitchFamily="18" charset="0"/>
              <a:cs typeface="Arial" pitchFamily="34" charset="0"/>
            </a:endParaRPr>
          </a:p>
          <a:p>
            <a:pPr lvl="0" eaLnBrk="0" fontAlgn="base" hangingPunct="0">
              <a:spcBef>
                <a:spcPct val="0"/>
              </a:spcBef>
              <a:spcAft>
                <a:spcPct val="0"/>
              </a:spcAft>
            </a:pPr>
            <a:r>
              <a:rPr lang="ru-RU" sz="1400" dirty="0" smtClean="0">
                <a:solidFill>
                  <a:srgbClr val="111111"/>
                </a:solidFill>
                <a:latin typeface="Arial" pitchFamily="34" charset="0"/>
                <a:ea typeface="Times New Roman" pitchFamily="18" charset="0"/>
                <a:cs typeface="Arial" pitchFamily="34" charset="0"/>
              </a:rPr>
              <a:t>5. Ящики для рассады, вазы для цветов;</a:t>
            </a:r>
            <a:endParaRPr lang="ru-RU" sz="1200" dirty="0" smtClean="0">
              <a:latin typeface="Arial" pitchFamily="34" charset="0"/>
              <a:ea typeface="Times New Roman" pitchFamily="18" charset="0"/>
              <a:cs typeface="Arial" pitchFamily="34" charset="0"/>
            </a:endParaRPr>
          </a:p>
          <a:p>
            <a:pPr lvl="0" eaLnBrk="0" fontAlgn="base" hangingPunct="0">
              <a:spcBef>
                <a:spcPct val="0"/>
              </a:spcBef>
              <a:spcAft>
                <a:spcPct val="0"/>
              </a:spcAft>
            </a:pPr>
            <a:r>
              <a:rPr lang="ru-RU" sz="1400" dirty="0" smtClean="0">
                <a:solidFill>
                  <a:srgbClr val="111111"/>
                </a:solidFill>
                <a:latin typeface="Arial" pitchFamily="34" charset="0"/>
                <a:ea typeface="Times New Roman" pitchFamily="18" charset="0"/>
                <a:cs typeface="Arial" pitchFamily="34" charset="0"/>
              </a:rPr>
              <a:t>6. Дневник наблюдений за растениями</a:t>
            </a:r>
            <a:endParaRPr lang="ru-RU" sz="1200" dirty="0" smtClean="0">
              <a:latin typeface="Arial" pitchFamily="34" charset="0"/>
              <a:ea typeface="Times New Roman" pitchFamily="18" charset="0"/>
              <a:cs typeface="Arial" pitchFamily="34" charset="0"/>
            </a:endParaRPr>
          </a:p>
          <a:p>
            <a:pPr lvl="0" eaLnBrk="0" fontAlgn="base" hangingPunct="0">
              <a:spcBef>
                <a:spcPct val="0"/>
              </a:spcBef>
              <a:spcAft>
                <a:spcPct val="0"/>
              </a:spcAft>
            </a:pPr>
            <a:r>
              <a:rPr lang="ru-RU" sz="1400" dirty="0" smtClean="0">
                <a:solidFill>
                  <a:srgbClr val="111111"/>
                </a:solidFill>
                <a:latin typeface="Arial" pitchFamily="34" charset="0"/>
                <a:ea typeface="Times New Roman" pitchFamily="18" charset="0"/>
                <a:cs typeface="Arial" pitchFamily="34" charset="0"/>
              </a:rPr>
              <a:t>7. Дидактические игры по экологии: Лото «Растения и животные», игра-ассоциация «Времена года», домино «Овощи и фрукты», лото «Кто где живёт», экологическое лото «Птицы».</a:t>
            </a:r>
            <a:endParaRPr lang="ru-RU" sz="1200" dirty="0" smtClean="0">
              <a:latin typeface="Arial" pitchFamily="34" charset="0"/>
              <a:ea typeface="Times New Roman" pitchFamily="18" charset="0"/>
              <a:cs typeface="Arial" pitchFamily="34" charset="0"/>
            </a:endParaRPr>
          </a:p>
          <a:p>
            <a:pPr lvl="0" eaLnBrk="0" fontAlgn="base" hangingPunct="0">
              <a:spcBef>
                <a:spcPct val="0"/>
              </a:spcBef>
              <a:spcAft>
                <a:spcPct val="0"/>
              </a:spcAft>
            </a:pPr>
            <a:r>
              <a:rPr lang="ru-RU" sz="1400" dirty="0" smtClean="0">
                <a:solidFill>
                  <a:srgbClr val="111111"/>
                </a:solidFill>
                <a:latin typeface="Arial" pitchFamily="34" charset="0"/>
                <a:ea typeface="Times New Roman" pitchFamily="18" charset="0"/>
                <a:cs typeface="Arial" pitchFamily="34" charset="0"/>
              </a:rPr>
              <a:t>9. Альбом «Мир вокруг нас»; «Домашние животные», «Деревья», «Морские обитатели», «Дикие животные Средней полосы России»;</a:t>
            </a:r>
            <a:endParaRPr lang="ru-RU" sz="1200" dirty="0" smtClean="0">
              <a:latin typeface="Arial" pitchFamily="34" charset="0"/>
              <a:ea typeface="Times New Roman" pitchFamily="18" charset="0"/>
              <a:cs typeface="Arial" pitchFamily="34" charset="0"/>
            </a:endParaRPr>
          </a:p>
          <a:p>
            <a:pPr lvl="0" eaLnBrk="0" fontAlgn="base" hangingPunct="0">
              <a:spcBef>
                <a:spcPct val="0"/>
              </a:spcBef>
              <a:spcAft>
                <a:spcPct val="0"/>
              </a:spcAft>
            </a:pPr>
            <a:r>
              <a:rPr lang="ru-RU" sz="1400" dirty="0" smtClean="0">
                <a:solidFill>
                  <a:srgbClr val="111111"/>
                </a:solidFill>
                <a:latin typeface="Arial" pitchFamily="34" charset="0"/>
                <a:ea typeface="Times New Roman" pitchFamily="18" charset="0"/>
                <a:cs typeface="Arial" pitchFamily="34" charset="0"/>
              </a:rPr>
              <a:t>10. Альбомы из цикла  «Времена года»: «Лето»; «Осень», «Зима», «Весна»</a:t>
            </a:r>
            <a:endParaRPr lang="ru-RU" sz="1200" dirty="0" smtClean="0">
              <a:latin typeface="Arial" pitchFamily="34" charset="0"/>
              <a:ea typeface="Times New Roman" pitchFamily="18" charset="0"/>
              <a:cs typeface="Arial" pitchFamily="34" charset="0"/>
            </a:endParaRPr>
          </a:p>
          <a:p>
            <a:pPr lvl="0" eaLnBrk="0" fontAlgn="base" hangingPunct="0">
              <a:spcBef>
                <a:spcPct val="0"/>
              </a:spcBef>
              <a:spcAft>
                <a:spcPct val="0"/>
              </a:spcAft>
            </a:pPr>
            <a:r>
              <a:rPr lang="ru-RU" sz="1400" dirty="0" smtClean="0">
                <a:solidFill>
                  <a:srgbClr val="111111"/>
                </a:solidFill>
                <a:latin typeface="Arial" pitchFamily="34" charset="0"/>
                <a:ea typeface="Times New Roman" pitchFamily="18" charset="0"/>
                <a:cs typeface="Arial" pitchFamily="34" charset="0"/>
              </a:rPr>
              <a:t>11. Разные виды энциклопедий;</a:t>
            </a:r>
            <a:endParaRPr lang="ru-RU" sz="1200" dirty="0" smtClean="0">
              <a:latin typeface="Arial" pitchFamily="34" charset="0"/>
              <a:ea typeface="Times New Roman" pitchFamily="18" charset="0"/>
              <a:cs typeface="Arial" pitchFamily="34" charset="0"/>
            </a:endParaRPr>
          </a:p>
        </p:txBody>
      </p:sp>
      <p:pic>
        <p:nvPicPr>
          <p:cNvPr id="11" name="Рисунок 10" descr="IMG_6152"/>
          <p:cNvPicPr>
            <a:picLocks noChangeAspect="1"/>
          </p:cNvPicPr>
          <p:nvPr/>
        </p:nvPicPr>
        <p:blipFill>
          <a:blip r:embed="rId6" cstate="print">
            <a:lum contrast="30000"/>
          </a:blip>
          <a:srcRect t="10333" b="11000"/>
          <a:stretch>
            <a:fillRect/>
          </a:stretch>
        </p:blipFill>
        <p:spPr bwMode="auto">
          <a:xfrm>
            <a:off x="323528" y="4148051"/>
            <a:ext cx="3816424" cy="2709949"/>
          </a:xfrm>
          <a:prstGeom prst="rect">
            <a:avLst/>
          </a:prstGeom>
          <a:ln>
            <a:noFill/>
          </a:ln>
          <a:effectLst>
            <a:softEdge rad="112500"/>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900igr.net/up/datai/97164/0006-00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3887416" y="476672"/>
            <a:ext cx="5256584" cy="5016758"/>
          </a:xfrm>
          <a:prstGeom prst="rect">
            <a:avLst/>
          </a:prstGeom>
        </p:spPr>
        <p:txBody>
          <a:bodyPr wrap="square">
            <a:spAutoFit/>
          </a:bodyPr>
          <a:lstStyle/>
          <a:p>
            <a:pPr lvl="0" eaLnBrk="0" fontAlgn="base" hangingPunct="0">
              <a:spcBef>
                <a:spcPct val="0"/>
              </a:spcBef>
              <a:spcAft>
                <a:spcPct val="0"/>
              </a:spcAft>
            </a:pPr>
            <a:r>
              <a:rPr lang="ru-RU" sz="1600" dirty="0" smtClean="0">
                <a:solidFill>
                  <a:srgbClr val="111111"/>
                </a:solidFill>
                <a:latin typeface="Arial" pitchFamily="34" charset="0"/>
                <a:ea typeface="Times New Roman" pitchFamily="18" charset="0"/>
                <a:cs typeface="Arial" pitchFamily="34" charset="0"/>
              </a:rPr>
              <a:t>13.Детские географические атласы, физическая карта мира, глобус;</a:t>
            </a:r>
            <a:endParaRPr lang="ru-RU" sz="1600" dirty="0" smtClean="0">
              <a:latin typeface="Arial" pitchFamily="34" charset="0"/>
              <a:ea typeface="Times New Roman" pitchFamily="18" charset="0"/>
              <a:cs typeface="Arial" pitchFamily="34" charset="0"/>
            </a:endParaRPr>
          </a:p>
          <a:p>
            <a:pPr lvl="0" eaLnBrk="0" fontAlgn="base" hangingPunct="0">
              <a:spcBef>
                <a:spcPct val="0"/>
              </a:spcBef>
              <a:spcAft>
                <a:spcPct val="0"/>
              </a:spcAft>
            </a:pPr>
            <a:r>
              <a:rPr lang="ru-RU" sz="1600" dirty="0" smtClean="0">
                <a:solidFill>
                  <a:srgbClr val="111111"/>
                </a:solidFill>
                <a:latin typeface="Arial" pitchFamily="34" charset="0"/>
                <a:ea typeface="Times New Roman" pitchFamily="18" charset="0"/>
                <a:cs typeface="Arial" pitchFamily="34" charset="0"/>
              </a:rPr>
              <a:t>14.Модели: растений, млекопитающих, насекомых, рыб, птиц; набор «Древние животные»</a:t>
            </a:r>
            <a:endParaRPr lang="ru-RU" sz="1600" dirty="0" smtClean="0">
              <a:latin typeface="Arial" pitchFamily="34" charset="0"/>
              <a:ea typeface="Times New Roman" pitchFamily="18" charset="0"/>
              <a:cs typeface="Arial" pitchFamily="34" charset="0"/>
            </a:endParaRPr>
          </a:p>
          <a:p>
            <a:pPr lvl="0" eaLnBrk="0" fontAlgn="base" hangingPunct="0">
              <a:spcBef>
                <a:spcPct val="0"/>
              </a:spcBef>
              <a:spcAft>
                <a:spcPct val="0"/>
              </a:spcAft>
            </a:pPr>
            <a:r>
              <a:rPr lang="ru-RU" sz="1600" dirty="0" smtClean="0">
                <a:solidFill>
                  <a:srgbClr val="111111"/>
                </a:solidFill>
                <a:latin typeface="Arial" pitchFamily="34" charset="0"/>
                <a:ea typeface="Times New Roman" pitchFamily="18" charset="0"/>
                <a:cs typeface="Arial" pitchFamily="34" charset="0"/>
              </a:rPr>
              <a:t>15.Коллекции:  «Минералы и полезные ископаемые», «Семена и плоды растений», «Распространение плодов и семян»;</a:t>
            </a:r>
            <a:endParaRPr lang="ru-RU" sz="1600" dirty="0" smtClean="0">
              <a:latin typeface="Arial" pitchFamily="34" charset="0"/>
              <a:ea typeface="Times New Roman" pitchFamily="18" charset="0"/>
              <a:cs typeface="Arial" pitchFamily="34" charset="0"/>
            </a:endParaRPr>
          </a:p>
          <a:p>
            <a:pPr lvl="0" eaLnBrk="0" fontAlgn="base" hangingPunct="0">
              <a:spcBef>
                <a:spcPct val="0"/>
              </a:spcBef>
              <a:spcAft>
                <a:spcPct val="0"/>
              </a:spcAft>
            </a:pPr>
            <a:r>
              <a:rPr lang="ru-RU" sz="1600" dirty="0" smtClean="0">
                <a:solidFill>
                  <a:srgbClr val="111111"/>
                </a:solidFill>
                <a:latin typeface="Arial" pitchFamily="34" charset="0"/>
                <a:ea typeface="Times New Roman" pitchFamily="18" charset="0"/>
                <a:cs typeface="Arial" pitchFamily="34" charset="0"/>
              </a:rPr>
              <a:t>16.Плакаты  «Круговорот воды в природе», «Уголок природы»;</a:t>
            </a:r>
            <a:endParaRPr lang="ru-RU" sz="1600" dirty="0" smtClean="0">
              <a:latin typeface="Arial" pitchFamily="34" charset="0"/>
              <a:ea typeface="Times New Roman" pitchFamily="18" charset="0"/>
              <a:cs typeface="Arial" pitchFamily="34" charset="0"/>
            </a:endParaRPr>
          </a:p>
          <a:p>
            <a:pPr lvl="0" eaLnBrk="0" fontAlgn="base" hangingPunct="0">
              <a:spcBef>
                <a:spcPct val="0"/>
              </a:spcBef>
              <a:spcAft>
                <a:spcPct val="0"/>
              </a:spcAft>
            </a:pPr>
            <a:r>
              <a:rPr lang="ru-RU" sz="1600" dirty="0" smtClean="0">
                <a:solidFill>
                  <a:srgbClr val="111111"/>
                </a:solidFill>
                <a:latin typeface="Arial" pitchFamily="34" charset="0"/>
                <a:ea typeface="Times New Roman" pitchFamily="18" charset="0"/>
                <a:cs typeface="Arial" pitchFamily="34" charset="0"/>
              </a:rPr>
              <a:t>17.  «Аквариум», наборы игрушек «Домашние животные»,  «Дикие животные»,</a:t>
            </a:r>
            <a:endParaRPr lang="ru-RU" sz="1600" dirty="0" smtClean="0">
              <a:latin typeface="Arial" pitchFamily="34" charset="0"/>
              <a:ea typeface="Times New Roman" pitchFamily="18" charset="0"/>
              <a:cs typeface="Arial" pitchFamily="34" charset="0"/>
            </a:endParaRPr>
          </a:p>
          <a:p>
            <a:pPr lvl="0" eaLnBrk="0" fontAlgn="base" hangingPunct="0">
              <a:spcBef>
                <a:spcPct val="0"/>
              </a:spcBef>
              <a:spcAft>
                <a:spcPct val="0"/>
              </a:spcAft>
            </a:pPr>
            <a:r>
              <a:rPr lang="ru-RU" sz="1600" dirty="0" smtClean="0">
                <a:solidFill>
                  <a:srgbClr val="111111"/>
                </a:solidFill>
                <a:latin typeface="Arial" pitchFamily="34" charset="0"/>
                <a:ea typeface="Times New Roman" pitchFamily="18" charset="0"/>
                <a:cs typeface="Arial" pitchFamily="34" charset="0"/>
              </a:rPr>
              <a:t> 18. «Морские животные», набор декораций «Деревья и кустарники» в соответствии с временем года.</a:t>
            </a:r>
            <a:endParaRPr lang="ru-RU" sz="1600" dirty="0" smtClean="0">
              <a:latin typeface="Arial" pitchFamily="34" charset="0"/>
              <a:ea typeface="Times New Roman" pitchFamily="18" charset="0"/>
              <a:cs typeface="Arial" pitchFamily="34" charset="0"/>
            </a:endParaRPr>
          </a:p>
          <a:p>
            <a:pPr lvl="0" eaLnBrk="0" fontAlgn="base" hangingPunct="0">
              <a:spcBef>
                <a:spcPct val="0"/>
              </a:spcBef>
              <a:spcAft>
                <a:spcPct val="0"/>
              </a:spcAft>
            </a:pPr>
            <a:r>
              <a:rPr lang="ru-RU" sz="1600" dirty="0" smtClean="0">
                <a:solidFill>
                  <a:srgbClr val="111111"/>
                </a:solidFill>
                <a:latin typeface="Arial" pitchFamily="34" charset="0"/>
                <a:ea typeface="Times New Roman" pitchFamily="18" charset="0"/>
                <a:cs typeface="Arial" pitchFamily="34" charset="0"/>
              </a:rPr>
              <a:t>19.Наборы парных картинок на соотнесение (сравнение): найди отличия, ошибки  (смысловые)</a:t>
            </a:r>
            <a:endParaRPr lang="ru-RU" sz="1600" dirty="0" smtClean="0">
              <a:latin typeface="Arial" pitchFamily="34" charset="0"/>
              <a:ea typeface="Times New Roman" pitchFamily="18" charset="0"/>
              <a:cs typeface="Arial" pitchFamily="34" charset="0"/>
            </a:endParaRPr>
          </a:p>
          <a:p>
            <a:pPr lvl="0" eaLnBrk="0" fontAlgn="base" hangingPunct="0">
              <a:spcBef>
                <a:spcPct val="0"/>
              </a:spcBef>
              <a:spcAft>
                <a:spcPct val="0"/>
              </a:spcAft>
            </a:pPr>
            <a:r>
              <a:rPr lang="ru-RU" sz="1600" dirty="0" smtClean="0">
                <a:solidFill>
                  <a:srgbClr val="111111"/>
                </a:solidFill>
                <a:latin typeface="Arial" pitchFamily="34" charset="0"/>
                <a:ea typeface="Times New Roman" pitchFamily="18" charset="0"/>
                <a:cs typeface="Arial" pitchFamily="34" charset="0"/>
              </a:rPr>
              <a:t>20.Набор карточек с символами погодных  явлений (ветер, осадки, освещенность - облачность)                        </a:t>
            </a:r>
            <a:endParaRPr lang="ru-RU" sz="1600" dirty="0" smtClean="0">
              <a:latin typeface="Arial" pitchFamily="34" charset="0"/>
              <a:ea typeface="Times New Roman" pitchFamily="18" charset="0"/>
              <a:cs typeface="Arial" pitchFamily="34" charset="0"/>
            </a:endParaRPr>
          </a:p>
          <a:p>
            <a:pPr lvl="0" eaLnBrk="0" fontAlgn="base" hangingPunct="0">
              <a:spcBef>
                <a:spcPct val="0"/>
              </a:spcBef>
              <a:spcAft>
                <a:spcPct val="0"/>
              </a:spcAft>
            </a:pPr>
            <a:r>
              <a:rPr lang="ru-RU" sz="1600" dirty="0" smtClean="0">
                <a:solidFill>
                  <a:srgbClr val="111111"/>
                </a:solidFill>
                <a:latin typeface="Arial" pitchFamily="34" charset="0"/>
                <a:ea typeface="Times New Roman" pitchFamily="18" charset="0"/>
                <a:cs typeface="Arial" pitchFamily="34" charset="0"/>
              </a:rPr>
              <a:t>21.Календарь настольный иллюстрированный</a:t>
            </a:r>
            <a:endParaRPr lang="ru-RU" sz="1600" dirty="0" smtClean="0">
              <a:latin typeface="Arial" pitchFamily="34" charset="0"/>
              <a:cs typeface="Arial" pitchFamily="34" charset="0"/>
            </a:endParaRPr>
          </a:p>
        </p:txBody>
      </p:sp>
      <p:pic>
        <p:nvPicPr>
          <p:cNvPr id="4" name="Рисунок 3" descr="C:\Users\User\Desktop\ПААСПОРТ ГРУППЫ ФОТО\IMG_6904.JPG"/>
          <p:cNvPicPr/>
          <p:nvPr/>
        </p:nvPicPr>
        <p:blipFill>
          <a:blip r:embed="rId3" cstate="print">
            <a:lum contrast="30000"/>
          </a:blip>
          <a:srcRect l="20141" t="-564"/>
          <a:stretch>
            <a:fillRect/>
          </a:stretch>
        </p:blipFill>
        <p:spPr bwMode="auto">
          <a:xfrm rot="5400000">
            <a:off x="-576572" y="1376772"/>
            <a:ext cx="5328592" cy="3672408"/>
          </a:xfrm>
          <a:prstGeom prst="rect">
            <a:avLst/>
          </a:prstGeom>
          <a:noFill/>
          <a:ln w="9525">
            <a:noFill/>
            <a:miter lim="800000"/>
            <a:headEnd/>
            <a:tailEnd/>
          </a:ln>
        </p:spPr>
      </p:pic>
      <p:pic>
        <p:nvPicPr>
          <p:cNvPr id="30722" name="Picture 2" descr="https://img-fotki.yandex.ru/get/6821/156241142.1ba/0_139ddf_3ca97667_orig.png"/>
          <p:cNvPicPr>
            <a:picLocks noChangeAspect="1" noChangeArrowheads="1"/>
          </p:cNvPicPr>
          <p:nvPr/>
        </p:nvPicPr>
        <p:blipFill>
          <a:blip r:embed="rId4" cstate="print"/>
          <a:srcRect/>
          <a:stretch>
            <a:fillRect/>
          </a:stretch>
        </p:blipFill>
        <p:spPr bwMode="auto">
          <a:xfrm>
            <a:off x="7301171" y="4841776"/>
            <a:ext cx="1842829" cy="2016224"/>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900igr.net/up/datai/97164/0006-00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4" name="Picture 2" descr="https://img1.liveinternet.ru/images/attach/b/4/104/271/104271447_05.png"/>
          <p:cNvPicPr>
            <a:picLocks noChangeAspect="1" noChangeArrowheads="1"/>
          </p:cNvPicPr>
          <p:nvPr/>
        </p:nvPicPr>
        <p:blipFill>
          <a:blip r:embed="rId3" cstate="print"/>
          <a:srcRect/>
          <a:stretch>
            <a:fillRect/>
          </a:stretch>
        </p:blipFill>
        <p:spPr bwMode="auto">
          <a:xfrm>
            <a:off x="7289717" y="-243408"/>
            <a:ext cx="1854283" cy="2592288"/>
          </a:xfrm>
          <a:prstGeom prst="rect">
            <a:avLst/>
          </a:prstGeom>
          <a:noFill/>
        </p:spPr>
      </p:pic>
      <p:sp>
        <p:nvSpPr>
          <p:cNvPr id="20481" name="Rectangle 1"/>
          <p:cNvSpPr>
            <a:spLocks noChangeArrowheads="1"/>
          </p:cNvSpPr>
          <p:nvPr/>
        </p:nvSpPr>
        <p:spPr bwMode="auto">
          <a:xfrm>
            <a:off x="0" y="1"/>
            <a:ext cx="6372200" cy="3039278"/>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Книжный уголок</a:t>
            </a:r>
            <a:endPar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Уголок книги играет существенную роль в формировании у дошкольников интереса и любви к художественной литературе.</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 этом уголке ребенок должен иметь возможность самостоятельно, по своему вкусу выбрать книгу и спокойно рассмотреть ее. Ребенок должен иметь возможность внимательно и сосредоточенно рассмотреть иллюстрации, вспомнить содержание, многократно вернуться к взволновавшим его эпизодам.</a:t>
            </a: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Кроме того, внимательно рассматривая иллюстрации, ребенок приобщается к изобразительному искусству, учится видеть и понимать графические способы передачи литературного содержания. Иллюстрированная книга – это первый художественный музей, где он впервые знакомится с творчеством замечательных художников.</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482" name="Rectangle 2"/>
          <p:cNvSpPr>
            <a:spLocks noChangeArrowheads="1"/>
          </p:cNvSpPr>
          <p:nvPr/>
        </p:nvSpPr>
        <p:spPr bwMode="auto">
          <a:xfrm>
            <a:off x="539552" y="2732316"/>
            <a:ext cx="8604448" cy="418576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r>
              <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Содержание  книжного уголка</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Тематическая подборка детской художественной литературы согласно возрастному возрасту</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произведения фольклора (песенки, </a:t>
            </a:r>
            <a:r>
              <a:rPr kumimoji="0" lang="ru-R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потешки</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пословицы, поговорки, небылицы, перевертыши, сказки);</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произведения русской и зарубежной классики (А.С.Пушкина, К.Д.Ушинского, Н.А.Некрасова, Л.Н.Толстого, Ф.И.Тютчева, Г.Х.Андерсена, Ш.Перро и др.);</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произведения современной отечественной литературы (В.В.Маяковского, С.Я.Маршака, К.И.Чуковского, С.В.Михалкова, М.М.Пришвина, </a:t>
            </a:r>
            <a:r>
              <a:rPr kumimoji="0" lang="ru-R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Е.И.Чарушина</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В.В.Бианки, Е.Благининой, З.Александровой и др.).</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произведения разных жанров (рассказы, повести, поэмы, сказки в прозе и стихах, лирические и шуточные стихи, загадки), разной тематики (детская жизнь: игры, забавы, игрушки, шалости; события общественной жизни, труд людей; картины природы, экологические проблемы);</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произведения народов других стран.</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Альбомы для рассматривания Специально созданные художниками альбомы на разные темы («Разные звери» Н. </a:t>
            </a:r>
            <a:r>
              <a:rPr kumimoji="0" lang="ru-R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Чарушина</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и др.) </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Альбомы, составленные воспитателем вместе с детьми (открытки, рисунки, иллюстрации)</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Поэзия: В. Маяковский , Н. Заболоцкий , С.Маршака , Чуковского, Е. Благининой, К., З. Александрова, С. Михалкова.</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Прозы: Д. Мамин – Сибиряк, Н. Носов «Ступеньки».</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Пословицы, </a:t>
            </a:r>
            <a:r>
              <a:rPr kumimoji="0" lang="ru-R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потешки</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загадки</a:t>
            </a: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Портреты писателей и поэтов: С.Маршака, А. </a:t>
            </a:r>
            <a:r>
              <a:rPr kumimoji="0" lang="ru-R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Барто</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Е. Благининой, К. Чуковского, А.С. Пушкина.</a:t>
            </a: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900igr.net/up/datai/97164/0006-00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5362" name="Picture 2" descr="C:\Users\User\Desktop\группа\IMG_20180620_144656.jpg"/>
          <p:cNvPicPr>
            <a:picLocks noChangeAspect="1" noChangeArrowheads="1"/>
          </p:cNvPicPr>
          <p:nvPr/>
        </p:nvPicPr>
        <p:blipFill>
          <a:blip r:embed="rId3" cstate="print"/>
          <a:srcRect/>
          <a:stretch>
            <a:fillRect/>
          </a:stretch>
        </p:blipFill>
        <p:spPr bwMode="auto">
          <a:xfrm>
            <a:off x="251520" y="-1"/>
            <a:ext cx="3528392" cy="4704523"/>
          </a:xfrm>
          <a:prstGeom prst="rect">
            <a:avLst/>
          </a:prstGeom>
          <a:noFill/>
        </p:spPr>
      </p:pic>
      <p:pic>
        <p:nvPicPr>
          <p:cNvPr id="15363" name="Picture 3" descr="C:\Users\User\Desktop\группа\IMG_20180620_144650.jpg"/>
          <p:cNvPicPr>
            <a:picLocks noChangeAspect="1" noChangeArrowheads="1"/>
          </p:cNvPicPr>
          <p:nvPr/>
        </p:nvPicPr>
        <p:blipFill>
          <a:blip r:embed="rId4" cstate="print"/>
          <a:srcRect/>
          <a:stretch>
            <a:fillRect/>
          </a:stretch>
        </p:blipFill>
        <p:spPr bwMode="auto">
          <a:xfrm>
            <a:off x="5276106" y="0"/>
            <a:ext cx="3867894" cy="5157192"/>
          </a:xfrm>
          <a:prstGeom prst="rect">
            <a:avLst/>
          </a:prstGeom>
          <a:noFill/>
        </p:spPr>
      </p:pic>
      <p:pic>
        <p:nvPicPr>
          <p:cNvPr id="15364" name="Picture 4" descr="C:\Users\User\Desktop\группа\IMG_20180620_144643.jpg"/>
          <p:cNvPicPr>
            <a:picLocks noChangeAspect="1" noChangeArrowheads="1"/>
          </p:cNvPicPr>
          <p:nvPr/>
        </p:nvPicPr>
        <p:blipFill>
          <a:blip r:embed="rId5" cstate="print"/>
          <a:srcRect t="12200" r="3801" b="10101"/>
          <a:stretch>
            <a:fillRect/>
          </a:stretch>
        </p:blipFill>
        <p:spPr bwMode="auto">
          <a:xfrm>
            <a:off x="2555776" y="3517925"/>
            <a:ext cx="3101521" cy="3340075"/>
          </a:xfrm>
          <a:prstGeom prst="rect">
            <a:avLst/>
          </a:prstGeom>
          <a:noFill/>
        </p:spPr>
      </p:pic>
      <p:pic>
        <p:nvPicPr>
          <p:cNvPr id="28674" name="Picture 2" descr="http://img-fotki.yandex.ru/get/9107/102699435.93d/0_a9871_ce245045_S.png"/>
          <p:cNvPicPr>
            <a:picLocks noChangeAspect="1" noChangeArrowheads="1"/>
          </p:cNvPicPr>
          <p:nvPr/>
        </p:nvPicPr>
        <p:blipFill>
          <a:blip r:embed="rId6" cstate="print"/>
          <a:srcRect/>
          <a:stretch>
            <a:fillRect/>
          </a:stretch>
        </p:blipFill>
        <p:spPr bwMode="auto">
          <a:xfrm>
            <a:off x="467544" y="4640518"/>
            <a:ext cx="1921818" cy="2217482"/>
          </a:xfrm>
          <a:prstGeom prst="rect">
            <a:avLst/>
          </a:prstGeom>
          <a:noFill/>
        </p:spPr>
      </p:pic>
      <p:pic>
        <p:nvPicPr>
          <p:cNvPr id="28676" name="Picture 4" descr="http://www.coollady.ru/puc/3/cat/03_1.jpg"/>
          <p:cNvPicPr>
            <a:picLocks noChangeAspect="1" noChangeArrowheads="1"/>
          </p:cNvPicPr>
          <p:nvPr/>
        </p:nvPicPr>
        <p:blipFill>
          <a:blip r:embed="rId7" cstate="print"/>
          <a:srcRect/>
          <a:stretch>
            <a:fillRect/>
          </a:stretch>
        </p:blipFill>
        <p:spPr bwMode="auto">
          <a:xfrm>
            <a:off x="7389793" y="4553744"/>
            <a:ext cx="1754207" cy="2304256"/>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900igr.net/up/datai/97164/0006-00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4338" name="Rectangle 2"/>
          <p:cNvSpPr>
            <a:spLocks noChangeArrowheads="1"/>
          </p:cNvSpPr>
          <p:nvPr/>
        </p:nvSpPr>
        <p:spPr bwMode="auto">
          <a:xfrm>
            <a:off x="683568" y="9089"/>
            <a:ext cx="6840760" cy="14465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Уголка двигательной активности</a:t>
            </a:r>
            <a:endPar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Мы со спортом,</a:t>
            </a:r>
            <a:endPar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Дружим очень,</a:t>
            </a:r>
            <a:endPar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Каждый стать</a:t>
            </a:r>
            <a:endPar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Здоровым хочет.</a:t>
            </a:r>
            <a:endParaRPr kumimoji="0" lang="ru-RU"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4337" name="Рисунок 18" descr="IMG_6176"/>
          <p:cNvPicPr>
            <a:picLocks noChangeAspect="1" noChangeArrowheads="1"/>
          </p:cNvPicPr>
          <p:nvPr/>
        </p:nvPicPr>
        <p:blipFill>
          <a:blip r:embed="rId3" cstate="print"/>
          <a:srcRect t="1196" r="14597"/>
          <a:stretch>
            <a:fillRect/>
          </a:stretch>
        </p:blipFill>
        <p:spPr bwMode="auto">
          <a:xfrm>
            <a:off x="3984054" y="2276872"/>
            <a:ext cx="5159946" cy="3194989"/>
          </a:xfrm>
          <a:prstGeom prst="rect">
            <a:avLst/>
          </a:prstGeom>
          <a:noFill/>
        </p:spPr>
      </p:pic>
      <p:sp>
        <p:nvSpPr>
          <p:cNvPr id="14339" name="Rectangle 3"/>
          <p:cNvSpPr>
            <a:spLocks noChangeArrowheads="1"/>
          </p:cNvSpPr>
          <p:nvPr/>
        </p:nvSpPr>
        <p:spPr bwMode="auto">
          <a:xfrm>
            <a:off x="2267744" y="468541"/>
            <a:ext cx="6444208" cy="1600438"/>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Главной нашей задачей  при организации уголка двигательной активности было создание условий для занятия физическими упражнениями в группе, стимулирование желания детей заниматься двигательной деятельностью, воспитание осознанного отношение к своему здоровью. Предметное наполнение уголка мы применяем во время утренней гимнастики, гимнастики пробуждения, во время подвижных игр в группе и на улице, в индивидуальной работе и в свободной деятельности детей.</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 name="Рисунок 5" descr="C:\Users\User\Desktop\ПААСПОРТ ГРУППЫ ФОТО\IMG_6892.JPG"/>
          <p:cNvPicPr/>
          <p:nvPr/>
        </p:nvPicPr>
        <p:blipFill>
          <a:blip r:embed="rId4" cstate="print"/>
          <a:srcRect l="2350" b="21468"/>
          <a:stretch>
            <a:fillRect/>
          </a:stretch>
        </p:blipFill>
        <p:spPr bwMode="auto">
          <a:xfrm rot="5400000">
            <a:off x="355476" y="3289551"/>
            <a:ext cx="3212975" cy="3923928"/>
          </a:xfrm>
          <a:prstGeom prst="rect">
            <a:avLst/>
          </a:prstGeom>
          <a:noFill/>
          <a:ln w="9525">
            <a:noFill/>
            <a:miter lim="800000"/>
            <a:headEnd/>
            <a:tailEnd/>
          </a:ln>
        </p:spPr>
      </p:pic>
      <p:sp>
        <p:nvSpPr>
          <p:cNvPr id="27650" name="AutoShape 2" descr="https://kartinki.detki.today/wp-content/uploads/2017/07/zayats-krasnyie-shtanyi.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7652" name="Picture 4" descr="https://img0.liveinternet.ru/images/attach/c/2/68/175/68175836_1292997196_02.png"/>
          <p:cNvPicPr>
            <a:picLocks noChangeAspect="1" noChangeArrowheads="1"/>
          </p:cNvPicPr>
          <p:nvPr/>
        </p:nvPicPr>
        <p:blipFill>
          <a:blip r:embed="rId5" cstate="print"/>
          <a:srcRect/>
          <a:stretch>
            <a:fillRect/>
          </a:stretch>
        </p:blipFill>
        <p:spPr bwMode="auto">
          <a:xfrm flipH="1">
            <a:off x="0" y="1124744"/>
            <a:ext cx="2016224" cy="2403648"/>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http://900igr.net/up/datai/97164/0006-00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4100" name="Picture 4" descr="https://ukrainka.org/wp-content/uploads/2016/09/portfeli-shkolnyie-prinadlezhnosti.png"/>
          <p:cNvPicPr>
            <a:picLocks noChangeAspect="1" noChangeArrowheads="1"/>
          </p:cNvPicPr>
          <p:nvPr/>
        </p:nvPicPr>
        <p:blipFill>
          <a:blip r:embed="rId3" cstate="print"/>
          <a:srcRect/>
          <a:stretch>
            <a:fillRect/>
          </a:stretch>
        </p:blipFill>
        <p:spPr bwMode="auto">
          <a:xfrm>
            <a:off x="6516216" y="4473624"/>
            <a:ext cx="2627784" cy="2627784"/>
          </a:xfrm>
          <a:prstGeom prst="rect">
            <a:avLst/>
          </a:prstGeom>
          <a:noFill/>
        </p:spPr>
      </p:pic>
      <p:pic>
        <p:nvPicPr>
          <p:cNvPr id="4106" name="Picture 10" descr="http://clipart-library.com/image_gallery/353222.png"/>
          <p:cNvPicPr>
            <a:picLocks noChangeAspect="1" noChangeArrowheads="1"/>
          </p:cNvPicPr>
          <p:nvPr/>
        </p:nvPicPr>
        <p:blipFill>
          <a:blip r:embed="rId4" cstate="print"/>
          <a:srcRect/>
          <a:stretch>
            <a:fillRect/>
          </a:stretch>
        </p:blipFill>
        <p:spPr bwMode="auto">
          <a:xfrm>
            <a:off x="1" y="4991492"/>
            <a:ext cx="755576" cy="1866508"/>
          </a:xfrm>
          <a:prstGeom prst="rect">
            <a:avLst/>
          </a:prstGeom>
          <a:noFill/>
        </p:spPr>
      </p:pic>
      <p:sp>
        <p:nvSpPr>
          <p:cNvPr id="4109" name="Rectangle 13"/>
          <p:cNvSpPr>
            <a:spLocks noChangeArrowheads="1"/>
          </p:cNvSpPr>
          <p:nvPr/>
        </p:nvSpPr>
        <p:spPr bwMode="auto">
          <a:xfrm>
            <a:off x="899592" y="188640"/>
            <a:ext cx="7488832" cy="627864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600" b="1" i="0" u="none" strike="noStrike" cap="none" normalizeH="0" baseline="0" dirty="0" smtClean="0">
                <a:ln>
                  <a:noFill/>
                </a:ln>
                <a:solidFill>
                  <a:srgbClr val="FF0000"/>
                </a:solidFill>
                <a:effectLst/>
                <a:latin typeface="Cambria" pitchFamily="18" charset="0"/>
                <a:ea typeface="Times New Roman" pitchFamily="18" charset="0"/>
                <a:cs typeface="Times New Roman" pitchFamily="18" charset="0"/>
              </a:rPr>
              <a:t>ВИЗИТНАЯ КАРТОЧКА</a:t>
            </a:r>
            <a:endParaRPr kumimoji="0" lang="ru-RU" sz="8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600" b="1" i="0" u="none" strike="noStrike" cap="none" normalizeH="0" baseline="0" dirty="0" smtClean="0">
                <a:ln>
                  <a:noFill/>
                </a:ln>
                <a:solidFill>
                  <a:srgbClr val="FF0000"/>
                </a:solidFill>
                <a:effectLst/>
                <a:latin typeface="Cambria" pitchFamily="18" charset="0"/>
                <a:ea typeface="Times New Roman" pitchFamily="18" charset="0"/>
                <a:cs typeface="Times New Roman" pitchFamily="18" charset="0"/>
              </a:rPr>
              <a:t>ПОДГОТОВИТЕЛЬНАЯ ГРУППА №1 </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600" b="1" i="0" u="none" strike="noStrike" cap="none" normalizeH="0" baseline="0" dirty="0" smtClean="0">
                <a:ln>
                  <a:noFill/>
                </a:ln>
                <a:solidFill>
                  <a:srgbClr val="FF0000"/>
                </a:solidFill>
                <a:effectLst/>
                <a:latin typeface="Cambria" pitchFamily="18" charset="0"/>
                <a:ea typeface="Times New Roman" pitchFamily="18" charset="0"/>
                <a:cs typeface="Times New Roman" pitchFamily="18" charset="0"/>
              </a:rPr>
              <a:t>«УМНИКИ И УМНИЦЫ»</a:t>
            </a:r>
            <a:endParaRPr kumimoji="0" lang="ru-RU" sz="8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rPr>
              <a:t>МУНИЦИПАЛЬНОЕ БЮДЖЕТНОЕ ДОШКОЛЬНОЕ ОБРАЗОВАТЕЛЬНОЕ УЧРЕЖДЕНИЕ</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rPr>
              <a:t> ДЕТСКИЙ САД №15</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rPr>
              <a:t>ГРУППУ ПОСЕЩАЕТ: 10 ДЕВОЧЕК, 14 МАЛЬЧИКОВ, </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rPr>
              <a:t>ВОЗРАСТ 6-7 ЛЕТ</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rPr>
              <a:t>РЕЖИМ РАБОТЫ: С 7.30- 18.00</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rPr>
              <a:t>ВЫХОДНЫЕ ДНИ: СУББОТА, ВОСКЕСЕНЬЕ И ПРАЗДНИЧНЫЕ ДНИ</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rPr>
              <a:t>ВОСПИТАТЕЛЬ: ИЛЬЮШЕНКОВА СВЕТЛАНА ВИКТОРОВНА</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rPr>
              <a:t>ПСИХОЛОГИЯ И ПЕДАГОГИКА ДОШКОЛЬНОГО ОБРАЗОВАНИЯ  СМОЛГУ</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rPr>
              <a:t>РАБОТА В ДАННОМ УЧРЕЖДЕНИИ: 10 ЛЕТ</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rPr>
              <a:t>ПЕДАГОГИЧЕСКИЙ СТАЖ: 6.5 ЛЕТ</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rPr>
              <a:t>ПОМОЩНИК ВОСПИТАТЕЛЯ: </a:t>
            </a: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rPr>
              <a:t>ЧЕРЯКОВА ДАРЬЯ АЛЕКСАНДРОВНА</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rPr>
              <a:t>ОБРАЗОВАНИЕ: СРЕДНИЕ</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rPr>
              <a:t>СТАЖ РАБОТЫ: 2 ГОДА</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900igr.net/up/datai/97164/0006-00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026" name="Picture 2" descr="C:\Users\User\AppData\Local\Microsoft\Windows\INetCache\Content.IE5\IECBG276\IMG_20180620_143112[1].jpg"/>
          <p:cNvPicPr>
            <a:picLocks noChangeAspect="1" noChangeArrowheads="1"/>
          </p:cNvPicPr>
          <p:nvPr/>
        </p:nvPicPr>
        <p:blipFill>
          <a:blip r:embed="rId3" cstate="print"/>
          <a:srcRect/>
          <a:stretch>
            <a:fillRect/>
          </a:stretch>
        </p:blipFill>
        <p:spPr bwMode="auto">
          <a:xfrm>
            <a:off x="1475656" y="3887670"/>
            <a:ext cx="3960440" cy="2970330"/>
          </a:xfrm>
          <a:prstGeom prst="rect">
            <a:avLst/>
          </a:prstGeom>
          <a:noFill/>
        </p:spPr>
      </p:pic>
      <p:pic>
        <p:nvPicPr>
          <p:cNvPr id="1027" name="Picture 3" descr="C:\Users\User\AppData\Local\Microsoft\Windows\INetCache\Content.IE5\JRRBJIQ8\IMG_20180620_143119[1].jpg"/>
          <p:cNvPicPr>
            <a:picLocks noChangeAspect="1" noChangeArrowheads="1"/>
          </p:cNvPicPr>
          <p:nvPr/>
        </p:nvPicPr>
        <p:blipFill>
          <a:blip r:embed="rId4" cstate="print"/>
          <a:srcRect/>
          <a:stretch>
            <a:fillRect/>
          </a:stretch>
        </p:blipFill>
        <p:spPr bwMode="auto">
          <a:xfrm>
            <a:off x="5580112" y="2106148"/>
            <a:ext cx="3563888" cy="4751851"/>
          </a:xfrm>
          <a:prstGeom prst="rect">
            <a:avLst/>
          </a:prstGeom>
          <a:noFill/>
        </p:spPr>
      </p:pic>
      <p:pic>
        <p:nvPicPr>
          <p:cNvPr id="1028" name="Picture 4" descr="C:\Users\User\AppData\Local\Microsoft\Windows\INetCache\Content.IE5\JRRBJIQ8\IMG_20180620_143127[1].jpg"/>
          <p:cNvPicPr>
            <a:picLocks noChangeAspect="1" noChangeArrowheads="1"/>
          </p:cNvPicPr>
          <p:nvPr/>
        </p:nvPicPr>
        <p:blipFill>
          <a:blip r:embed="rId5" cstate="print"/>
          <a:srcRect/>
          <a:stretch>
            <a:fillRect/>
          </a:stretch>
        </p:blipFill>
        <p:spPr bwMode="auto">
          <a:xfrm>
            <a:off x="251520" y="188640"/>
            <a:ext cx="2571750" cy="3429000"/>
          </a:xfrm>
          <a:prstGeom prst="rect">
            <a:avLst/>
          </a:prstGeom>
          <a:noFill/>
        </p:spPr>
      </p:pic>
      <p:sp>
        <p:nvSpPr>
          <p:cNvPr id="6" name="Прямоугольник 5"/>
          <p:cNvSpPr/>
          <p:nvPr/>
        </p:nvSpPr>
        <p:spPr>
          <a:xfrm>
            <a:off x="2771800" y="1"/>
            <a:ext cx="5472608" cy="4247317"/>
          </a:xfrm>
          <a:prstGeom prst="rect">
            <a:avLst/>
          </a:prstGeom>
        </p:spPr>
        <p:txBody>
          <a:bodyPr wrap="square">
            <a:spAutoFit/>
          </a:bodyPr>
          <a:lstStyle/>
          <a:p>
            <a:r>
              <a:rPr lang="ru-RU" dirty="0" smtClean="0"/>
              <a:t>31 Ребристая дорожка для профилактики плоскостопия </a:t>
            </a:r>
          </a:p>
          <a:p>
            <a:r>
              <a:rPr lang="ru-RU" dirty="0" smtClean="0"/>
              <a:t>32 Шнур длинный </a:t>
            </a:r>
          </a:p>
          <a:p>
            <a:r>
              <a:rPr lang="ru-RU" dirty="0" smtClean="0"/>
              <a:t>33 Тубы и перекладины для перешагивания и </a:t>
            </a:r>
            <a:r>
              <a:rPr lang="ru-RU" dirty="0" err="1" smtClean="0"/>
              <a:t>подлезания</a:t>
            </a:r>
            <a:r>
              <a:rPr lang="ru-RU" dirty="0" smtClean="0"/>
              <a:t> </a:t>
            </a:r>
          </a:p>
          <a:p>
            <a:r>
              <a:rPr lang="ru-RU" dirty="0" smtClean="0"/>
              <a:t>34 Палки гимнастические короткие </a:t>
            </a:r>
          </a:p>
          <a:p>
            <a:r>
              <a:rPr lang="ru-RU" dirty="0" smtClean="0"/>
              <a:t>35 Гантели 30</a:t>
            </a:r>
          </a:p>
          <a:p>
            <a:r>
              <a:rPr lang="ru-RU" dirty="0" smtClean="0"/>
              <a:t> </a:t>
            </a:r>
            <a:r>
              <a:rPr lang="ru-RU" i="1" dirty="0" smtClean="0"/>
              <a:t>Нестандартное </a:t>
            </a:r>
            <a:r>
              <a:rPr lang="ru-RU" i="1" dirty="0" smtClean="0"/>
              <a:t>оборудование</a:t>
            </a:r>
            <a:endParaRPr lang="ru-RU" dirty="0" smtClean="0"/>
          </a:p>
          <a:p>
            <a:r>
              <a:rPr lang="ru-RU" dirty="0" smtClean="0"/>
              <a:t>1 Разноцветные флажки 23</a:t>
            </a:r>
          </a:p>
          <a:p>
            <a:r>
              <a:rPr lang="ru-RU" dirty="0" smtClean="0"/>
              <a:t>2 Погремушки </a:t>
            </a:r>
          </a:p>
          <a:p>
            <a:r>
              <a:rPr lang="ru-RU" dirty="0" smtClean="0"/>
              <a:t>3 Игрушки-каталки </a:t>
            </a:r>
          </a:p>
          <a:p>
            <a:r>
              <a:rPr lang="ru-RU" dirty="0" smtClean="0"/>
              <a:t>4 </a:t>
            </a:r>
            <a:r>
              <a:rPr lang="ru-RU" dirty="0" err="1" smtClean="0"/>
              <a:t>Массажеры</a:t>
            </a:r>
            <a:r>
              <a:rPr lang="ru-RU" dirty="0" smtClean="0"/>
              <a:t> из </a:t>
            </a:r>
            <a:r>
              <a:rPr lang="ru-RU" dirty="0" err="1" smtClean="0"/>
              <a:t>киндер-яиц</a:t>
            </a:r>
            <a:r>
              <a:rPr lang="ru-RU" dirty="0" smtClean="0"/>
              <a:t> </a:t>
            </a:r>
          </a:p>
          <a:p>
            <a:r>
              <a:rPr lang="ru-RU" dirty="0" smtClean="0"/>
              <a:t>5 Коврик массажный с вариацией наполнения </a:t>
            </a:r>
          </a:p>
          <a:p>
            <a:r>
              <a:rPr lang="ru-RU" dirty="0" smtClean="0"/>
              <a:t>6 Бубен </a:t>
            </a:r>
          </a:p>
          <a:p>
            <a:r>
              <a:rPr lang="ru-RU" dirty="0" smtClean="0"/>
              <a:t>7 Свистки </a:t>
            </a:r>
          </a:p>
        </p:txBody>
      </p:sp>
      <p:pic>
        <p:nvPicPr>
          <p:cNvPr id="26626" name="Picture 2" descr="http://www.coollady.ru/puc/5/zaytsi/7.jpg"/>
          <p:cNvPicPr>
            <a:picLocks noChangeAspect="1" noChangeArrowheads="1"/>
          </p:cNvPicPr>
          <p:nvPr/>
        </p:nvPicPr>
        <p:blipFill>
          <a:blip r:embed="rId6" cstate="print"/>
          <a:srcRect/>
          <a:stretch>
            <a:fillRect/>
          </a:stretch>
        </p:blipFill>
        <p:spPr bwMode="auto">
          <a:xfrm>
            <a:off x="0" y="4077072"/>
            <a:ext cx="1336589" cy="1656184"/>
          </a:xfrm>
          <a:prstGeom prst="rect">
            <a:avLst/>
          </a:prstGeom>
          <a:noFill/>
        </p:spPr>
      </p:pic>
      <p:pic>
        <p:nvPicPr>
          <p:cNvPr id="26628" name="Picture 4" descr="http://ekaterinasmirnova.064vrspb.caduk.ru/images/0_78c77_4e2a3ac0_orig.png"/>
          <p:cNvPicPr>
            <a:picLocks noChangeAspect="1" noChangeArrowheads="1"/>
          </p:cNvPicPr>
          <p:nvPr/>
        </p:nvPicPr>
        <p:blipFill>
          <a:blip r:embed="rId7" cstate="print"/>
          <a:srcRect/>
          <a:stretch>
            <a:fillRect/>
          </a:stretch>
        </p:blipFill>
        <p:spPr bwMode="auto">
          <a:xfrm>
            <a:off x="7092280" y="260648"/>
            <a:ext cx="2483139" cy="2592288"/>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900igr.net/up/datai/97164/0006-00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2051" name="Picture 3" descr="C:\Users\User\AppData\Local\Microsoft\Windows\INetCache\Content.IE5\JRRBJIQ8\IMG_20180620_143159[1].jpg"/>
          <p:cNvPicPr>
            <a:picLocks noChangeAspect="1" noChangeArrowheads="1"/>
          </p:cNvPicPr>
          <p:nvPr/>
        </p:nvPicPr>
        <p:blipFill>
          <a:blip r:embed="rId3" cstate="print"/>
          <a:srcRect/>
          <a:stretch>
            <a:fillRect/>
          </a:stretch>
        </p:blipFill>
        <p:spPr bwMode="auto">
          <a:xfrm>
            <a:off x="251520" y="764704"/>
            <a:ext cx="3651870" cy="4869160"/>
          </a:xfrm>
          <a:prstGeom prst="rect">
            <a:avLst/>
          </a:prstGeom>
          <a:noFill/>
        </p:spPr>
      </p:pic>
      <p:sp>
        <p:nvSpPr>
          <p:cNvPr id="17410" name="Rectangle 2"/>
          <p:cNvSpPr>
            <a:spLocks noChangeArrowheads="1"/>
          </p:cNvSpPr>
          <p:nvPr/>
        </p:nvSpPr>
        <p:spPr bwMode="auto">
          <a:xfrm>
            <a:off x="323528" y="-46167"/>
            <a:ext cx="4104456" cy="677108"/>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Содержание  спортивного уголка</a:t>
            </a:r>
            <a:endParaRPr kumimoji="0" lang="ru-RU"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TextBox 5"/>
          <p:cNvSpPr txBox="1"/>
          <p:nvPr/>
        </p:nvSpPr>
        <p:spPr>
          <a:xfrm>
            <a:off x="4391472" y="0"/>
            <a:ext cx="4752528" cy="7294305"/>
          </a:xfrm>
          <a:prstGeom prst="rect">
            <a:avLst/>
          </a:prstGeom>
          <a:noFill/>
        </p:spPr>
        <p:txBody>
          <a:bodyPr wrap="square" rtlCol="0">
            <a:spAutoFit/>
          </a:bodyPr>
          <a:lstStyle/>
          <a:p>
            <a:r>
              <a:rPr lang="ru-RU" dirty="0" smtClean="0"/>
              <a:t>1 Этажерка для хранения физ. оборудования </a:t>
            </a:r>
          </a:p>
          <a:p>
            <a:r>
              <a:rPr lang="ru-RU" dirty="0" smtClean="0"/>
              <a:t>2 Полка навесная для хранения физ. оборудования </a:t>
            </a:r>
          </a:p>
          <a:p>
            <a:r>
              <a:rPr lang="ru-RU" dirty="0" smtClean="0"/>
              <a:t>3 Папки для хранения картотек </a:t>
            </a:r>
          </a:p>
          <a:p>
            <a:r>
              <a:rPr lang="ru-RU" dirty="0" smtClean="0"/>
              <a:t>4 Картотека подвижных игр </a:t>
            </a:r>
          </a:p>
          <a:p>
            <a:r>
              <a:rPr lang="ru-RU" dirty="0" smtClean="0"/>
              <a:t>5 Картотека считалок 1</a:t>
            </a:r>
          </a:p>
          <a:p>
            <a:r>
              <a:rPr lang="ru-RU" dirty="0" smtClean="0"/>
              <a:t>6 Картотека пальчиковых игр </a:t>
            </a:r>
          </a:p>
          <a:p>
            <a:r>
              <a:rPr lang="ru-RU" dirty="0" smtClean="0"/>
              <a:t>7 Картотека дыхательной гимнастики </a:t>
            </a:r>
          </a:p>
          <a:p>
            <a:r>
              <a:rPr lang="ru-RU" dirty="0" smtClean="0"/>
              <a:t>8 Картотека утренней гимнастики </a:t>
            </a:r>
          </a:p>
          <a:p>
            <a:r>
              <a:rPr lang="ru-RU" dirty="0" smtClean="0"/>
              <a:t>9 Полумаски для подвижных игр </a:t>
            </a:r>
          </a:p>
          <a:p>
            <a:r>
              <a:rPr lang="ru-RU" dirty="0" smtClean="0"/>
              <a:t>10 Корзинки средние </a:t>
            </a:r>
          </a:p>
          <a:p>
            <a:r>
              <a:rPr lang="ru-RU" dirty="0" smtClean="0"/>
              <a:t>11 Ведерки для хранения физ. оборудования </a:t>
            </a:r>
          </a:p>
          <a:p>
            <a:r>
              <a:rPr lang="ru-RU" dirty="0" smtClean="0"/>
              <a:t>19 Кармашки навесные для физкультурной формы    </a:t>
            </a:r>
            <a:endParaRPr lang="ru-RU" dirty="0" smtClean="0"/>
          </a:p>
          <a:p>
            <a:r>
              <a:rPr lang="ru-RU" dirty="0" smtClean="0"/>
              <a:t>20</a:t>
            </a:r>
            <a:r>
              <a:rPr lang="ru-RU" dirty="0" smtClean="0"/>
              <a:t>. Мишень для метания </a:t>
            </a:r>
          </a:p>
          <a:p>
            <a:r>
              <a:rPr lang="ru-RU" dirty="0" smtClean="0"/>
              <a:t>22 Ленты на кольцах </a:t>
            </a:r>
          </a:p>
          <a:p>
            <a:r>
              <a:rPr lang="ru-RU" dirty="0" smtClean="0"/>
              <a:t>23 Мячи мягкие мал. </a:t>
            </a:r>
          </a:p>
          <a:p>
            <a:r>
              <a:rPr lang="ru-RU" dirty="0" smtClean="0"/>
              <a:t>24 Мячи резиновые большие </a:t>
            </a:r>
          </a:p>
          <a:p>
            <a:r>
              <a:rPr lang="ru-RU" dirty="0" smtClean="0"/>
              <a:t>25 Мяч мягкий большой </a:t>
            </a:r>
          </a:p>
          <a:p>
            <a:r>
              <a:rPr lang="ru-RU" dirty="0" smtClean="0"/>
              <a:t>26 Мячики резиновые маленькие </a:t>
            </a:r>
          </a:p>
          <a:p>
            <a:r>
              <a:rPr lang="ru-RU" dirty="0" smtClean="0"/>
              <a:t>27 Обруч 1</a:t>
            </a:r>
          </a:p>
          <a:p>
            <a:r>
              <a:rPr lang="ru-RU" dirty="0" smtClean="0"/>
              <a:t>28 Скакалка </a:t>
            </a:r>
          </a:p>
          <a:p>
            <a:r>
              <a:rPr lang="ru-RU" dirty="0" smtClean="0"/>
              <a:t>29 Коврики массажные </a:t>
            </a:r>
          </a:p>
          <a:p>
            <a:r>
              <a:rPr lang="ru-RU" dirty="0" smtClean="0"/>
              <a:t>30 Бубен </a:t>
            </a:r>
          </a:p>
          <a:p>
            <a:endParaRPr lang="ru-RU" dirty="0" smtClean="0"/>
          </a:p>
          <a:p>
            <a:endParaRPr lang="ru-RU"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900igr.net/up/datai/97164/0006-00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3419872" y="1"/>
            <a:ext cx="5724128" cy="7017306"/>
          </a:xfrm>
          <a:prstGeom prst="rect">
            <a:avLst/>
          </a:prstGeom>
        </p:spPr>
        <p:txBody>
          <a:bodyPr wrap="square">
            <a:spAutoFit/>
          </a:bodyPr>
          <a:lstStyle/>
          <a:p>
            <a:r>
              <a:rPr lang="ru-RU"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Строительный уголок </a:t>
            </a:r>
            <a:endParaRPr lang="ru-RU"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endParaRPr>
          </a:p>
          <a:p>
            <a:r>
              <a:rPr lang="ru-RU" dirty="0" smtClean="0"/>
              <a:t>хоть </a:t>
            </a:r>
            <a:r>
              <a:rPr lang="ru-RU" dirty="0" smtClean="0"/>
              <a:t>и сосредоточен на одном месте и занимает немного пространства, он достаточно мобилен. Это позволяет нашим детям комфортно чувствовать себя в любом уголке </a:t>
            </a:r>
            <a:r>
              <a:rPr lang="ru-RU" b="1" dirty="0" smtClean="0"/>
              <a:t>группы</a:t>
            </a:r>
            <a:r>
              <a:rPr lang="ru-RU" dirty="0" smtClean="0"/>
              <a:t>. Практичность его состоит в том, что с содержанием строительного уголка </a:t>
            </a:r>
            <a:r>
              <a:rPr lang="ru-RU" i="1" dirty="0" smtClean="0"/>
              <a:t>(конструктор различного вида, крупный и мелкий деревянный конструктор)</a:t>
            </a:r>
            <a:r>
              <a:rPr lang="ru-RU" dirty="0" smtClean="0"/>
              <a:t> можно перемещать в любое место </a:t>
            </a:r>
            <a:r>
              <a:rPr lang="ru-RU" b="1" dirty="0" smtClean="0"/>
              <a:t>группы</a:t>
            </a:r>
            <a:r>
              <a:rPr lang="ru-RU" dirty="0" smtClean="0"/>
              <a:t> и организовывать данную деятельность как с </a:t>
            </a:r>
            <a:r>
              <a:rPr lang="ru-RU" b="1" dirty="0" smtClean="0"/>
              <a:t>подгруппой детей</a:t>
            </a:r>
            <a:r>
              <a:rPr lang="ru-RU" dirty="0" smtClean="0"/>
              <a:t>, так и индивидуально. Наши воспитанники самостоятельно при реализации своих замыслов используют схемы построек. Центр дополнен мелкими игрушками для обыгрывания. Мобильность данного центра позволяет детям разворачивать сюжет игры за его пределами.</a:t>
            </a:r>
          </a:p>
          <a:p>
            <a:r>
              <a:rPr lang="ru-RU" dirty="0" smtClean="0"/>
              <a:t>• конструкторы разного размера</a:t>
            </a:r>
          </a:p>
          <a:p>
            <a:r>
              <a:rPr lang="ru-RU" dirty="0" smtClean="0"/>
              <a:t>• образцы построек различной сложности</a:t>
            </a:r>
          </a:p>
          <a:p>
            <a:r>
              <a:rPr lang="ru-RU" dirty="0" smtClean="0"/>
              <a:t>• мелкие игрушки, наборы солдатиков, фигурки домашних и диких животных.</a:t>
            </a:r>
          </a:p>
          <a:p>
            <a:r>
              <a:rPr lang="ru-RU" dirty="0" smtClean="0"/>
              <a:t>• макеты домов</a:t>
            </a:r>
          </a:p>
          <a:p>
            <a:r>
              <a:rPr lang="ru-RU" dirty="0" smtClean="0"/>
              <a:t>• настольный конструктор </a:t>
            </a:r>
            <a:r>
              <a:rPr lang="ru-RU" i="1" dirty="0" smtClean="0"/>
              <a:t>(мелкий)</a:t>
            </a:r>
            <a:endParaRPr lang="ru-RU" dirty="0" smtClean="0"/>
          </a:p>
          <a:p>
            <a:r>
              <a:rPr lang="ru-RU" dirty="0" smtClean="0"/>
              <a:t>• напольный пластмассовый конструктор</a:t>
            </a:r>
          </a:p>
          <a:p>
            <a:r>
              <a:rPr lang="ru-RU" dirty="0" smtClean="0"/>
              <a:t>• машинки, светофор</a:t>
            </a:r>
          </a:p>
          <a:p>
            <a:r>
              <a:rPr lang="ru-RU" dirty="0" smtClean="0"/>
              <a:t>• разные виды мозаики</a:t>
            </a:r>
          </a:p>
          <a:p>
            <a:r>
              <a:rPr lang="ru-RU" dirty="0" smtClean="0"/>
              <a:t>• </a:t>
            </a:r>
            <a:r>
              <a:rPr lang="ru-RU" dirty="0" err="1" smtClean="0"/>
              <a:t>Л</a:t>
            </a:r>
            <a:r>
              <a:rPr lang="ru-RU" dirty="0" err="1" smtClean="0"/>
              <a:t>его</a:t>
            </a:r>
            <a:endParaRPr lang="ru-RU" dirty="0"/>
          </a:p>
        </p:txBody>
      </p:sp>
      <p:pic>
        <p:nvPicPr>
          <p:cNvPr id="13314" name="Picture 2" descr="C:\Users\User\Desktop\группа\IMG_20180620_145028.jpg"/>
          <p:cNvPicPr>
            <a:picLocks noChangeAspect="1" noChangeArrowheads="1"/>
          </p:cNvPicPr>
          <p:nvPr/>
        </p:nvPicPr>
        <p:blipFill>
          <a:blip r:embed="rId3" cstate="print"/>
          <a:srcRect t="12600" r="-2199" b="14951"/>
          <a:stretch>
            <a:fillRect/>
          </a:stretch>
        </p:blipFill>
        <p:spPr bwMode="auto">
          <a:xfrm>
            <a:off x="251520" y="332656"/>
            <a:ext cx="3347864" cy="3164419"/>
          </a:xfrm>
          <a:prstGeom prst="rect">
            <a:avLst/>
          </a:prstGeom>
          <a:noFill/>
        </p:spPr>
      </p:pic>
      <p:pic>
        <p:nvPicPr>
          <p:cNvPr id="1026" name="Picture 2" descr="C:\Users\User\Desktop\группа\IMG_20180620_144337.jpg"/>
          <p:cNvPicPr>
            <a:picLocks noChangeAspect="1" noChangeArrowheads="1"/>
          </p:cNvPicPr>
          <p:nvPr/>
        </p:nvPicPr>
        <p:blipFill>
          <a:blip r:embed="rId4" cstate="print"/>
          <a:srcRect t="38450" r="8001"/>
          <a:stretch>
            <a:fillRect/>
          </a:stretch>
        </p:blipFill>
        <p:spPr bwMode="auto">
          <a:xfrm>
            <a:off x="251520" y="3645024"/>
            <a:ext cx="3228941" cy="2880320"/>
          </a:xfrm>
          <a:prstGeom prst="rect">
            <a:avLst/>
          </a:prstGeom>
          <a:noFill/>
        </p:spPr>
      </p:pic>
      <p:pic>
        <p:nvPicPr>
          <p:cNvPr id="1028" name="Picture 4" descr="https://ds02.infourok.ru/uploads/ex/0cf9/0008bf88-c9c98daf/hello_html_894853f.png"/>
          <p:cNvPicPr>
            <a:picLocks noChangeAspect="1" noChangeArrowheads="1"/>
          </p:cNvPicPr>
          <p:nvPr/>
        </p:nvPicPr>
        <p:blipFill>
          <a:blip r:embed="rId5" cstate="print"/>
          <a:srcRect/>
          <a:stretch>
            <a:fillRect/>
          </a:stretch>
        </p:blipFill>
        <p:spPr bwMode="auto">
          <a:xfrm>
            <a:off x="6804248" y="4238328"/>
            <a:ext cx="2552929" cy="2619672"/>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User\Desktop\Рисунок1.jpg"/>
          <p:cNvPicPr>
            <a:picLocks noChangeAspect="1" noChangeArrowheads="1"/>
          </p:cNvPicPr>
          <p:nvPr/>
        </p:nvPicPr>
        <p:blipFill>
          <a:blip r:embed="rId2" cstate="print"/>
          <a:srcRect b="14300"/>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p:txBody>
          <a:bodyPr>
            <a:normAutofit fontScale="90000"/>
          </a:bodyPr>
          <a:lstStyle/>
          <a:p>
            <a:r>
              <a:rPr lang="ru-RU" b="1" spc="50" dirty="0" smtClean="0">
                <a:ln w="11430">
                  <a:solidFill>
                    <a:srgbClr val="FFFF00"/>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ЦЕНТР СЮЖЕТНО – РОЛЕВОЙ ИГРЫ</a:t>
            </a:r>
            <a:endParaRPr lang="ru-RU" dirty="0"/>
          </a:p>
        </p:txBody>
      </p:sp>
      <p:pic>
        <p:nvPicPr>
          <p:cNvPr id="1026" name="Picture 2" descr="C:\Users\User\YandexDisk\Фотокамера\2017-11-24 13-38-56.JPG"/>
          <p:cNvPicPr>
            <a:picLocks noChangeAspect="1" noChangeArrowheads="1"/>
          </p:cNvPicPr>
          <p:nvPr/>
        </p:nvPicPr>
        <p:blipFill>
          <a:blip r:embed="rId3" cstate="print"/>
          <a:srcRect/>
          <a:stretch>
            <a:fillRect/>
          </a:stretch>
        </p:blipFill>
        <p:spPr bwMode="auto">
          <a:xfrm>
            <a:off x="3347864" y="1196752"/>
            <a:ext cx="3456384" cy="2592288"/>
          </a:xfrm>
          <a:prstGeom prst="rect">
            <a:avLst/>
          </a:prstGeom>
          <a:ln>
            <a:noFill/>
          </a:ln>
          <a:effectLst>
            <a:softEdge rad="112500"/>
          </a:effectLst>
        </p:spPr>
      </p:pic>
      <p:pic>
        <p:nvPicPr>
          <p:cNvPr id="1027" name="Picture 3" descr="C:\Users\User\YandexDisk\Фотокамера\2017-11-24 13-40-20.JPG"/>
          <p:cNvPicPr>
            <a:picLocks noChangeAspect="1" noChangeArrowheads="1"/>
          </p:cNvPicPr>
          <p:nvPr/>
        </p:nvPicPr>
        <p:blipFill>
          <a:blip r:embed="rId4" cstate="print"/>
          <a:srcRect/>
          <a:stretch>
            <a:fillRect/>
          </a:stretch>
        </p:blipFill>
        <p:spPr bwMode="auto">
          <a:xfrm>
            <a:off x="179512" y="1196752"/>
            <a:ext cx="3360373" cy="2520280"/>
          </a:xfrm>
          <a:prstGeom prst="rect">
            <a:avLst/>
          </a:prstGeom>
          <a:ln>
            <a:noFill/>
          </a:ln>
          <a:effectLst>
            <a:softEdge rad="112500"/>
          </a:effectLst>
        </p:spPr>
      </p:pic>
      <p:pic>
        <p:nvPicPr>
          <p:cNvPr id="1029" name="Picture 5" descr="C:\Users\User\YandexDisk\Фотокамера\2017-11-27 14-41-37.JPG"/>
          <p:cNvPicPr>
            <a:picLocks noChangeAspect="1" noChangeArrowheads="1"/>
          </p:cNvPicPr>
          <p:nvPr/>
        </p:nvPicPr>
        <p:blipFill>
          <a:blip r:embed="rId5" cstate="print"/>
          <a:srcRect/>
          <a:stretch>
            <a:fillRect/>
          </a:stretch>
        </p:blipFill>
        <p:spPr bwMode="auto">
          <a:xfrm>
            <a:off x="179511" y="3717032"/>
            <a:ext cx="3360373" cy="2520280"/>
          </a:xfrm>
          <a:prstGeom prst="rect">
            <a:avLst/>
          </a:prstGeom>
          <a:ln>
            <a:noFill/>
          </a:ln>
          <a:effectLst>
            <a:softEdge rad="112500"/>
          </a:effectLst>
        </p:spPr>
      </p:pic>
      <p:pic>
        <p:nvPicPr>
          <p:cNvPr id="1030" name="Picture 6" descr="D:\фото август 2017 по октябрь\170___10\IMG_2018.JPG"/>
          <p:cNvPicPr>
            <a:picLocks noChangeAspect="1" noChangeArrowheads="1"/>
          </p:cNvPicPr>
          <p:nvPr/>
        </p:nvPicPr>
        <p:blipFill>
          <a:blip r:embed="rId6" cstate="print"/>
          <a:srcRect/>
          <a:stretch>
            <a:fillRect/>
          </a:stretch>
        </p:blipFill>
        <p:spPr bwMode="auto">
          <a:xfrm>
            <a:off x="3419872" y="3789040"/>
            <a:ext cx="3648405" cy="2736304"/>
          </a:xfrm>
          <a:prstGeom prst="rect">
            <a:avLst/>
          </a:prstGeom>
          <a:ln>
            <a:noFill/>
          </a:ln>
          <a:effectLst>
            <a:softEdge rad="112500"/>
          </a:effectLst>
        </p:spPr>
      </p:pic>
      <p:sp>
        <p:nvSpPr>
          <p:cNvPr id="9" name="TextBox 8"/>
          <p:cNvSpPr txBox="1"/>
          <p:nvPr/>
        </p:nvSpPr>
        <p:spPr>
          <a:xfrm>
            <a:off x="6660232" y="1556792"/>
            <a:ext cx="2483768" cy="4247317"/>
          </a:xfrm>
          <a:prstGeom prst="rect">
            <a:avLst/>
          </a:prstGeom>
          <a:solidFill>
            <a:srgbClr val="FFC000"/>
          </a:solidFill>
          <a:effectLst>
            <a:glow rad="228600">
              <a:schemeClr val="accent6">
                <a:satMod val="175000"/>
                <a:alpha val="40000"/>
              </a:schemeClr>
            </a:glow>
            <a:softEdge rad="635000"/>
          </a:effectLst>
        </p:spPr>
        <p:txBody>
          <a:bodyPr wrap="square" rtlCol="0">
            <a:spAutoFit/>
          </a:bodyPr>
          <a:lstStyle/>
          <a:p>
            <a:r>
              <a:rPr lang="ru-RU" dirty="0" smtClean="0"/>
              <a:t>В магазин везут продукты,</a:t>
            </a:r>
          </a:p>
          <a:p>
            <a:r>
              <a:rPr lang="ru-RU" dirty="0" smtClean="0"/>
              <a:t>Но не овощи, не фрукты.</a:t>
            </a:r>
          </a:p>
          <a:p>
            <a:r>
              <a:rPr lang="ru-RU" dirty="0" smtClean="0"/>
              <a:t>Сыр, сметану и творог,</a:t>
            </a:r>
          </a:p>
          <a:p>
            <a:r>
              <a:rPr lang="ru-RU" dirty="0" smtClean="0"/>
              <a:t>Глазированный сырок.</a:t>
            </a:r>
          </a:p>
          <a:p>
            <a:r>
              <a:rPr lang="ru-RU" dirty="0" smtClean="0"/>
              <a:t>Привезли издалека</a:t>
            </a:r>
          </a:p>
          <a:p>
            <a:r>
              <a:rPr lang="ru-RU" dirty="0" smtClean="0"/>
              <a:t>Три бидона молока.</a:t>
            </a:r>
          </a:p>
          <a:p>
            <a:r>
              <a:rPr lang="ru-RU" dirty="0" smtClean="0"/>
              <a:t>Очень любят дети наши</a:t>
            </a:r>
          </a:p>
          <a:p>
            <a:r>
              <a:rPr lang="ru-RU" dirty="0" smtClean="0"/>
              <a:t>Йогурты и простоквашу.</a:t>
            </a:r>
          </a:p>
          <a:p>
            <a:r>
              <a:rPr lang="ru-RU" dirty="0" smtClean="0"/>
              <a:t>Это им полезно очень,</a:t>
            </a:r>
          </a:p>
          <a:p>
            <a:r>
              <a:rPr lang="ru-RU" dirty="0" smtClean="0"/>
              <a:t>Магазин же наш молочный.</a:t>
            </a:r>
            <a:endParaRPr lang="ru-RU"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900igr.net/up/datai/97164/0006-00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2289" name="Picture 1" descr="C:\Users\User\Desktop\группа\IMG_20180620_144953.jpg"/>
          <p:cNvPicPr>
            <a:picLocks noChangeAspect="1" noChangeArrowheads="1"/>
          </p:cNvPicPr>
          <p:nvPr/>
        </p:nvPicPr>
        <p:blipFill>
          <a:blip r:embed="rId3" cstate="print"/>
          <a:srcRect/>
          <a:stretch>
            <a:fillRect/>
          </a:stretch>
        </p:blipFill>
        <p:spPr bwMode="auto">
          <a:xfrm>
            <a:off x="323528" y="764704"/>
            <a:ext cx="3672408" cy="4896544"/>
          </a:xfrm>
          <a:prstGeom prst="rect">
            <a:avLst/>
          </a:prstGeom>
          <a:noFill/>
        </p:spPr>
      </p:pic>
      <p:pic>
        <p:nvPicPr>
          <p:cNvPr id="12290" name="Picture 2" descr="C:\Users\User\Desktop\группа\IMG_20180620_144944.jpg"/>
          <p:cNvPicPr>
            <a:picLocks noChangeAspect="1" noChangeArrowheads="1"/>
          </p:cNvPicPr>
          <p:nvPr/>
        </p:nvPicPr>
        <p:blipFill>
          <a:blip r:embed="rId4" cstate="print"/>
          <a:srcRect/>
          <a:stretch>
            <a:fillRect/>
          </a:stretch>
        </p:blipFill>
        <p:spPr bwMode="auto">
          <a:xfrm rot="5400000">
            <a:off x="4715466" y="2076272"/>
            <a:ext cx="3795886" cy="5061181"/>
          </a:xfrm>
          <a:prstGeom prst="rect">
            <a:avLst/>
          </a:prstGeom>
          <a:noFill/>
        </p:spPr>
      </p:pic>
      <p:sp>
        <p:nvSpPr>
          <p:cNvPr id="5" name="Прямоугольник 4"/>
          <p:cNvSpPr/>
          <p:nvPr/>
        </p:nvSpPr>
        <p:spPr>
          <a:xfrm>
            <a:off x="4211960" y="0"/>
            <a:ext cx="4932040" cy="2554545"/>
          </a:xfrm>
          <a:prstGeom prst="rect">
            <a:avLst/>
          </a:prstGeom>
        </p:spPr>
        <p:txBody>
          <a:bodyPr wrap="square">
            <a:spAutoFit/>
          </a:bodyPr>
          <a:lstStyle/>
          <a:p>
            <a:endParaRPr lang="ru-RU" sz="1600" dirty="0" smtClean="0">
              <a:latin typeface="Times New Roman" pitchFamily="18" charset="0"/>
              <a:cs typeface="Times New Roman" pitchFamily="18" charset="0"/>
            </a:endParaRPr>
          </a:p>
          <a:p>
            <a:r>
              <a:rPr lang="ru-RU" sz="1600" dirty="0" smtClean="0">
                <a:latin typeface="Times New Roman" pitchFamily="18" charset="0"/>
                <a:cs typeface="Times New Roman" pitchFamily="18" charset="0"/>
              </a:rPr>
              <a:t>Девочки мечтают стать хорошими хозяйками и артистами, модницами. В игровом центре для </a:t>
            </a:r>
            <a:r>
              <a:rPr lang="ru-RU" sz="1600" u="sng" dirty="0" smtClean="0">
                <a:latin typeface="Times New Roman" pitchFamily="18" charset="0"/>
                <a:cs typeface="Times New Roman" pitchFamily="18" charset="0"/>
              </a:rPr>
              <a:t>них</a:t>
            </a:r>
            <a:r>
              <a:rPr lang="ru-RU" sz="1600" dirty="0" smtClean="0">
                <a:latin typeface="Times New Roman" pitchFamily="18" charset="0"/>
                <a:cs typeface="Times New Roman" pitchFamily="18" charset="0"/>
              </a:rPr>
              <a:t>: сумочки, коробочки с украшениями, куклы, наборы для сюжетно-ролевых игр </a:t>
            </a:r>
            <a:r>
              <a:rPr lang="ru-RU" sz="1600" i="1" dirty="0" smtClean="0">
                <a:latin typeface="Times New Roman" pitchFamily="18" charset="0"/>
                <a:cs typeface="Times New Roman" pitchFamily="18" charset="0"/>
              </a:rPr>
              <a:t>«больница»</a:t>
            </a:r>
            <a:r>
              <a:rPr lang="ru-RU" sz="1600" dirty="0" smtClean="0">
                <a:latin typeface="Times New Roman" pitchFamily="18" charset="0"/>
                <a:cs typeface="Times New Roman" pitchFamily="18" charset="0"/>
              </a:rPr>
              <a:t>, </a:t>
            </a:r>
            <a:r>
              <a:rPr lang="ru-RU" sz="1600" i="1" dirty="0" smtClean="0">
                <a:latin typeface="Times New Roman" pitchFamily="18" charset="0"/>
                <a:cs typeface="Times New Roman" pitchFamily="18" charset="0"/>
              </a:rPr>
              <a:t>«парикмахерская»</a:t>
            </a:r>
            <a:r>
              <a:rPr lang="ru-RU" sz="1600" dirty="0" smtClean="0">
                <a:latin typeface="Times New Roman" pitchFamily="18" charset="0"/>
                <a:cs typeface="Times New Roman" pitchFamily="18" charset="0"/>
              </a:rPr>
              <a:t>, </a:t>
            </a:r>
            <a:r>
              <a:rPr lang="ru-RU" sz="1600" i="1" dirty="0" smtClean="0">
                <a:latin typeface="Times New Roman" pitchFamily="18" charset="0"/>
                <a:cs typeface="Times New Roman" pitchFamily="18" charset="0"/>
              </a:rPr>
              <a:t>«магазин»</a:t>
            </a:r>
            <a:r>
              <a:rPr lang="ru-RU" sz="1600" dirty="0" smtClean="0">
                <a:latin typeface="Times New Roman" pitchFamily="18" charset="0"/>
                <a:cs typeface="Times New Roman" pitchFamily="18" charset="0"/>
              </a:rPr>
              <a:t>, </a:t>
            </a:r>
            <a:r>
              <a:rPr lang="ru-RU" sz="1600" i="1" dirty="0" smtClean="0">
                <a:latin typeface="Times New Roman" pitchFamily="18" charset="0"/>
                <a:cs typeface="Times New Roman" pitchFamily="18" charset="0"/>
              </a:rPr>
              <a:t>«школа»</a:t>
            </a:r>
            <a:r>
              <a:rPr lang="ru-RU" sz="1600" dirty="0" smtClean="0">
                <a:latin typeface="Times New Roman" pitchFamily="18" charset="0"/>
                <a:cs typeface="Times New Roman" pitchFamily="18" charset="0"/>
              </a:rPr>
              <a:t>, </a:t>
            </a:r>
            <a:r>
              <a:rPr lang="ru-RU" sz="1600" i="1" dirty="0" smtClean="0">
                <a:latin typeface="Times New Roman" pitchFamily="18" charset="0"/>
                <a:cs typeface="Times New Roman" pitchFamily="18" charset="0"/>
              </a:rPr>
              <a:t>«семья»</a:t>
            </a:r>
            <a:r>
              <a:rPr lang="ru-RU" sz="1600" dirty="0" smtClean="0">
                <a:latin typeface="Times New Roman" pitchFamily="18" charset="0"/>
                <a:cs typeface="Times New Roman" pitchFamily="18" charset="0"/>
              </a:rPr>
              <a:t>. В кукольном уголке любят играть наши девочки, ведь они будущие хозяйки и мамы, им надо многому </a:t>
            </a:r>
            <a:r>
              <a:rPr lang="ru-RU" sz="1600" u="sng" dirty="0" smtClean="0">
                <a:latin typeface="Times New Roman" pitchFamily="18" charset="0"/>
                <a:cs typeface="Times New Roman" pitchFamily="18" charset="0"/>
              </a:rPr>
              <a:t>научиться</a:t>
            </a:r>
            <a:r>
              <a:rPr lang="ru-RU" sz="1600" dirty="0" smtClean="0">
                <a:latin typeface="Times New Roman" pitchFamily="18" charset="0"/>
                <a:cs typeface="Times New Roman" pitchFamily="18" charset="0"/>
              </a:rPr>
              <a:t>: приготовить обед, перепеленать, сшить обновку.</a:t>
            </a:r>
            <a:endParaRPr lang="ru-RU" sz="1600" dirty="0">
              <a:latin typeface="Times New Roman" pitchFamily="18" charset="0"/>
              <a:cs typeface="Times New Roman" pitchFamily="18" charset="0"/>
            </a:endParaRPr>
          </a:p>
        </p:txBody>
      </p:sp>
      <p:sp>
        <p:nvSpPr>
          <p:cNvPr id="6" name="TextBox 5"/>
          <p:cNvSpPr txBox="1"/>
          <p:nvPr/>
        </p:nvSpPr>
        <p:spPr>
          <a:xfrm>
            <a:off x="827584" y="332656"/>
            <a:ext cx="3384376" cy="400110"/>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Игровая зона «Магазин</a:t>
            </a:r>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23554" name="Picture 2" descr="http://900igr.net/up/datai/157400/0012-015-.png"/>
          <p:cNvPicPr>
            <a:picLocks noChangeAspect="1" noChangeArrowheads="1"/>
          </p:cNvPicPr>
          <p:nvPr/>
        </p:nvPicPr>
        <p:blipFill>
          <a:blip r:embed="rId5" cstate="print"/>
          <a:srcRect/>
          <a:stretch>
            <a:fillRect/>
          </a:stretch>
        </p:blipFill>
        <p:spPr bwMode="auto">
          <a:xfrm>
            <a:off x="395536" y="4869160"/>
            <a:ext cx="3371528" cy="1812196"/>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900igr.net/up/datai/97164/0006-00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145" name="Rectangle 1"/>
          <p:cNvSpPr>
            <a:spLocks noChangeArrowheads="1"/>
          </p:cNvSpPr>
          <p:nvPr/>
        </p:nvSpPr>
        <p:spPr bwMode="auto">
          <a:xfrm>
            <a:off x="3923928" y="462467"/>
            <a:ext cx="5220072" cy="31085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57200" algn="l"/>
              </a:tabLst>
            </a:pPr>
            <a:r>
              <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Сюжетно-ролевая игра «Семья»</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Char char="•"/>
              <a:tabLst>
                <a:tab pos="457200"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Комплект кукольной мебели: кроватки, столик, гладильная доска, кухонная плита, умывальник, духовой шкаф, шкаф для одежды</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Char char="•"/>
              <a:tabLst>
                <a:tab pos="457200"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Игрушечная посуда: кухонная, чайная, столовая</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Char char="•"/>
              <a:tabLst>
                <a:tab pos="457200"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Муляжи овощей и фруктов, мясных изделий, сырных изделий</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Char char="•"/>
              <a:tabLst>
                <a:tab pos="457200"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Баночки и бутылочки молочных продуктов</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Char char="•"/>
              <a:tabLst>
                <a:tab pos="457200"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Куклы, одежда для кукол</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Char char="•"/>
              <a:tabLst>
                <a:tab pos="457200"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Коляски</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Char char="•"/>
              <a:tabLst>
                <a:tab pos="457200"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Комплект пастельных принадлежностей для кукол</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Char char="•"/>
              <a:tabLst>
                <a:tab pos="457200"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Утюги</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Char char="•"/>
              <a:tabLst>
                <a:tab pos="457200"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Салфетки</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Char char="•"/>
              <a:tabLst>
                <a:tab pos="457200"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Фартуки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146" name="Picture 2" descr="C:\Users\User\Desktop\группа\IMG_20180620_143335.jpg"/>
          <p:cNvPicPr>
            <a:picLocks noChangeAspect="1" noChangeArrowheads="1"/>
          </p:cNvPicPr>
          <p:nvPr/>
        </p:nvPicPr>
        <p:blipFill>
          <a:blip r:embed="rId3" cstate="print"/>
          <a:srcRect t="15401" r="2363" b="4834"/>
          <a:stretch>
            <a:fillRect/>
          </a:stretch>
        </p:blipFill>
        <p:spPr bwMode="auto">
          <a:xfrm>
            <a:off x="179512" y="260648"/>
            <a:ext cx="3635896" cy="3960440"/>
          </a:xfrm>
          <a:prstGeom prst="rect">
            <a:avLst/>
          </a:prstGeom>
          <a:noFill/>
        </p:spPr>
      </p:pic>
      <p:pic>
        <p:nvPicPr>
          <p:cNvPr id="6147" name="Picture 3" descr="C:\Users\User\Desktop\группа\IMG_20180620_143345.jpg"/>
          <p:cNvPicPr>
            <a:picLocks noChangeAspect="1" noChangeArrowheads="1"/>
          </p:cNvPicPr>
          <p:nvPr/>
        </p:nvPicPr>
        <p:blipFill>
          <a:blip r:embed="rId4" cstate="print"/>
          <a:srcRect t="12308"/>
          <a:stretch>
            <a:fillRect/>
          </a:stretch>
        </p:blipFill>
        <p:spPr bwMode="auto">
          <a:xfrm>
            <a:off x="3995936" y="3501008"/>
            <a:ext cx="4680520" cy="3078342"/>
          </a:xfrm>
          <a:prstGeom prst="rect">
            <a:avLst/>
          </a:prstGeom>
          <a:noFill/>
        </p:spPr>
      </p:pic>
      <p:sp>
        <p:nvSpPr>
          <p:cNvPr id="6" name="Прямоугольник 5"/>
          <p:cNvSpPr/>
          <p:nvPr/>
        </p:nvSpPr>
        <p:spPr>
          <a:xfrm>
            <a:off x="0" y="4221088"/>
            <a:ext cx="6858000" cy="2308324"/>
          </a:xfrm>
          <a:prstGeom prst="rect">
            <a:avLst/>
          </a:prstGeom>
        </p:spPr>
        <p:txBody>
          <a:bodyPr wrap="square">
            <a:spAutoFit/>
          </a:bodyPr>
          <a:lstStyle/>
          <a:p>
            <a:r>
              <a:rPr lang="ru-RU" dirty="0" smtClean="0"/>
              <a:t>Сюжетно-ролевая игра «Магазин»:</a:t>
            </a:r>
          </a:p>
          <a:p>
            <a:r>
              <a:rPr lang="ru-RU" dirty="0" smtClean="0"/>
              <a:t>1. Касса, весы, калькулятор, счёты;</a:t>
            </a:r>
          </a:p>
          <a:p>
            <a:r>
              <a:rPr lang="ru-RU" dirty="0" smtClean="0"/>
              <a:t>2. Кондитерские изделия;</a:t>
            </a:r>
          </a:p>
          <a:p>
            <a:r>
              <a:rPr lang="ru-RU" dirty="0" smtClean="0"/>
              <a:t>3. Хлебобулочные изделия;</a:t>
            </a:r>
          </a:p>
          <a:p>
            <a:r>
              <a:rPr lang="ru-RU" dirty="0" smtClean="0"/>
              <a:t>4. Изделия бытовой химии;</a:t>
            </a:r>
          </a:p>
          <a:p>
            <a:r>
              <a:rPr lang="ru-RU" dirty="0" smtClean="0"/>
              <a:t>5. Корзины, кошельки;</a:t>
            </a:r>
          </a:p>
          <a:p>
            <a:r>
              <a:rPr lang="ru-RU" dirty="0" smtClean="0"/>
              <a:t>6. Предметы-заместители;</a:t>
            </a:r>
          </a:p>
          <a:p>
            <a:r>
              <a:rPr lang="ru-RU" dirty="0" smtClean="0"/>
              <a:t>7. Овощи, фрукты. </a:t>
            </a:r>
            <a:endParaRPr lang="ru-RU"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900igr.net/up/datai/97164/0006-00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122" name="Rectangle 2"/>
          <p:cNvSpPr>
            <a:spLocks noChangeArrowheads="1"/>
          </p:cNvSpPr>
          <p:nvPr/>
        </p:nvSpPr>
        <p:spPr bwMode="auto">
          <a:xfrm>
            <a:off x="3779912" y="-20260"/>
            <a:ext cx="5364088"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r>
              <a:rPr kumimoji="0" lang="ru-RU" sz="16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Сюжетно-ролевая игра «Больница»</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r>
              <a:rPr lang="ru-RU" sz="1600" dirty="0" smtClean="0">
                <a:latin typeface="Times New Roman" pitchFamily="18" charset="0"/>
                <a:cs typeface="Times New Roman" pitchFamily="18" charset="0"/>
              </a:rPr>
              <a:t>1. Медицинские халаты и шапочки;</a:t>
            </a:r>
          </a:p>
          <a:p>
            <a:r>
              <a:rPr lang="ru-RU" sz="1600" dirty="0" smtClean="0">
                <a:latin typeface="Times New Roman" pitchFamily="18" charset="0"/>
                <a:cs typeface="Times New Roman" pitchFamily="18" charset="0"/>
              </a:rPr>
              <a:t>2. Ширма;</a:t>
            </a:r>
          </a:p>
          <a:p>
            <a:r>
              <a:rPr lang="ru-RU" sz="1600" dirty="0" smtClean="0">
                <a:latin typeface="Times New Roman" pitchFamily="18" charset="0"/>
                <a:cs typeface="Times New Roman" pitchFamily="18" charset="0"/>
              </a:rPr>
              <a:t>3. Кушетка; </a:t>
            </a:r>
          </a:p>
          <a:p>
            <a:r>
              <a:rPr lang="ru-RU" sz="1600" dirty="0" smtClean="0">
                <a:latin typeface="Times New Roman" pitchFamily="18" charset="0"/>
                <a:cs typeface="Times New Roman" pitchFamily="18" charset="0"/>
              </a:rPr>
              <a:t>4. Набор доктора;</a:t>
            </a:r>
          </a:p>
          <a:p>
            <a:r>
              <a:rPr lang="ru-RU" sz="1600" dirty="0" smtClean="0">
                <a:latin typeface="Times New Roman" pitchFamily="18" charset="0"/>
                <a:cs typeface="Times New Roman" pitchFamily="18" charset="0"/>
              </a:rPr>
              <a:t>5. Таблица для проверки зрения;</a:t>
            </a:r>
          </a:p>
          <a:p>
            <a:r>
              <a:rPr lang="ru-RU" sz="1600" dirty="0" smtClean="0">
                <a:latin typeface="Times New Roman" pitchFamily="18" charset="0"/>
                <a:cs typeface="Times New Roman" pitchFamily="18" charset="0"/>
              </a:rPr>
              <a:t>6. Ростомер;</a:t>
            </a:r>
          </a:p>
          <a:p>
            <a:r>
              <a:rPr lang="ru-RU" sz="1600" dirty="0" smtClean="0">
                <a:latin typeface="Times New Roman" pitchFamily="18" charset="0"/>
                <a:cs typeface="Times New Roman" pitchFamily="18" charset="0"/>
              </a:rPr>
              <a:t>7. Кукла «Доктор».</a:t>
            </a:r>
          </a:p>
          <a:p>
            <a:r>
              <a:rPr lang="ru-RU" sz="1600" dirty="0" smtClean="0">
                <a:latin typeface="Times New Roman" pitchFamily="18" charset="0"/>
                <a:cs typeface="Times New Roman" pitchFamily="18" charset="0"/>
              </a:rPr>
              <a:t>8.«Аптека»: </a:t>
            </a:r>
          </a:p>
          <a:p>
            <a:r>
              <a:rPr lang="ru-RU" sz="1600" dirty="0" smtClean="0">
                <a:latin typeface="Times New Roman" pitchFamily="18" charset="0"/>
                <a:cs typeface="Times New Roman" pitchFamily="18" charset="0"/>
              </a:rPr>
              <a:t>Вата, бинты, лекарства, градусники, мерные ложечки, пипетки, стаканчики, шпатели. Рецепты и касса. </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Медицинские халаты и шапочки</a:t>
            </a: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Набор доктора</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Таблица для проверки зрения</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Кукла «Доктор»</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«Аптека»: Вата, бинты, лекарства, градусники, мерные ложечки, пипетки, стаканчики, шпатели</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5121" name="Рисунок 12" descr="IMG_0979"/>
          <p:cNvPicPr>
            <a:picLocks noChangeAspect="1" noChangeArrowheads="1"/>
          </p:cNvPicPr>
          <p:nvPr/>
        </p:nvPicPr>
        <p:blipFill>
          <a:blip r:embed="rId3" cstate="print"/>
          <a:srcRect/>
          <a:stretch>
            <a:fillRect/>
          </a:stretch>
        </p:blipFill>
        <p:spPr bwMode="auto">
          <a:xfrm>
            <a:off x="251520" y="332656"/>
            <a:ext cx="3394623" cy="2543051"/>
          </a:xfrm>
          <a:prstGeom prst="rect">
            <a:avLst/>
          </a:prstGeom>
          <a:noFill/>
        </p:spPr>
      </p:pic>
      <p:pic>
        <p:nvPicPr>
          <p:cNvPr id="5125" name="Picture 5" descr="C:\Users\User\Desktop\группа\IMG_20180620_143400.jpg"/>
          <p:cNvPicPr>
            <a:picLocks noChangeAspect="1" noChangeArrowheads="1"/>
          </p:cNvPicPr>
          <p:nvPr/>
        </p:nvPicPr>
        <p:blipFill>
          <a:blip r:embed="rId4" cstate="print"/>
          <a:srcRect t="30050" r="1001" b="35300"/>
          <a:stretch>
            <a:fillRect/>
          </a:stretch>
        </p:blipFill>
        <p:spPr bwMode="auto">
          <a:xfrm>
            <a:off x="0" y="4293096"/>
            <a:ext cx="5092030" cy="2376264"/>
          </a:xfrm>
          <a:prstGeom prst="rect">
            <a:avLst/>
          </a:prstGeom>
          <a:noFill/>
        </p:spPr>
      </p:pic>
      <p:pic>
        <p:nvPicPr>
          <p:cNvPr id="8" name="Рисунок 7" descr="C:\Users\User\Desktop\ПААСПОРТ ГРУППЫ ФОТО\IMG_0977.JPG"/>
          <p:cNvPicPr/>
          <p:nvPr/>
        </p:nvPicPr>
        <p:blipFill>
          <a:blip r:embed="rId5" cstate="print"/>
          <a:srcRect/>
          <a:stretch>
            <a:fillRect/>
          </a:stretch>
        </p:blipFill>
        <p:spPr bwMode="auto">
          <a:xfrm>
            <a:off x="5940152" y="4221088"/>
            <a:ext cx="3203848" cy="2348880"/>
          </a:xfrm>
          <a:prstGeom prst="rect">
            <a:avLst/>
          </a:prstGeom>
          <a:noFill/>
          <a:ln w="9525">
            <a:noFill/>
            <a:miter lim="800000"/>
            <a:headEnd/>
            <a:tailEnd/>
          </a:ln>
        </p:spPr>
      </p:pic>
      <p:pic>
        <p:nvPicPr>
          <p:cNvPr id="21506" name="Picture 2" descr="https://ryazanceva-ds7.edumsko.ru/uploads/3000/6757/persona/folders/lesnye_zveri/15151555.png?1473352294667"/>
          <p:cNvPicPr>
            <a:picLocks noChangeAspect="1" noChangeArrowheads="1"/>
          </p:cNvPicPr>
          <p:nvPr/>
        </p:nvPicPr>
        <p:blipFill>
          <a:blip r:embed="rId6" cstate="print"/>
          <a:srcRect/>
          <a:stretch>
            <a:fillRect/>
          </a:stretch>
        </p:blipFill>
        <p:spPr bwMode="auto">
          <a:xfrm>
            <a:off x="251520" y="2420888"/>
            <a:ext cx="3361339" cy="2088232"/>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900igr.net/up/datai/97164/0006-00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097" name="Rectangle 1"/>
          <p:cNvSpPr>
            <a:spLocks noChangeArrowheads="1"/>
          </p:cNvSpPr>
          <p:nvPr/>
        </p:nvSpPr>
        <p:spPr bwMode="auto">
          <a:xfrm>
            <a:off x="0" y="415741"/>
            <a:ext cx="4572000" cy="18774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Сюжетно – ролевая игра «Парикмахерская».</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 салоне красоты</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Скорее поспешите,</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Макияж и прическу,</a:t>
            </a:r>
            <a:b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Здесь наведите</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Вы будите здесь просто </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Неотразимы.</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 name="Рисунок 3" descr="C:\Users\User\Desktop\ПААСПОРТ ГРУППЫ ФОТО\IMG_0962.JPG"/>
          <p:cNvPicPr/>
          <p:nvPr/>
        </p:nvPicPr>
        <p:blipFill>
          <a:blip r:embed="rId3" cstate="print"/>
          <a:srcRect/>
          <a:stretch>
            <a:fillRect/>
          </a:stretch>
        </p:blipFill>
        <p:spPr bwMode="auto">
          <a:xfrm>
            <a:off x="4499992" y="260648"/>
            <a:ext cx="4356254" cy="3240360"/>
          </a:xfrm>
          <a:prstGeom prst="rect">
            <a:avLst/>
          </a:prstGeom>
          <a:noFill/>
          <a:ln w="9525">
            <a:noFill/>
            <a:miter lim="800000"/>
            <a:headEnd/>
            <a:tailEnd/>
          </a:ln>
        </p:spPr>
      </p:pic>
      <p:pic>
        <p:nvPicPr>
          <p:cNvPr id="4098" name="Picture 2" descr="C:\Users\User\Desktop\группа\IMG_20180620_143231.jpg"/>
          <p:cNvPicPr>
            <a:picLocks noChangeAspect="1" noChangeArrowheads="1"/>
          </p:cNvPicPr>
          <p:nvPr/>
        </p:nvPicPr>
        <p:blipFill>
          <a:blip r:embed="rId4" cstate="print"/>
          <a:srcRect t="26900" r="-1799" b="25850"/>
          <a:stretch>
            <a:fillRect/>
          </a:stretch>
        </p:blipFill>
        <p:spPr bwMode="auto">
          <a:xfrm>
            <a:off x="0" y="3617640"/>
            <a:ext cx="5236046" cy="3240360"/>
          </a:xfrm>
          <a:prstGeom prst="rect">
            <a:avLst/>
          </a:prstGeom>
          <a:noFill/>
        </p:spPr>
      </p:pic>
      <p:sp>
        <p:nvSpPr>
          <p:cNvPr id="14337" name="Rectangle 1"/>
          <p:cNvSpPr>
            <a:spLocks noChangeArrowheads="1"/>
          </p:cNvSpPr>
          <p:nvPr/>
        </p:nvSpPr>
        <p:spPr bwMode="auto">
          <a:xfrm>
            <a:off x="5148064" y="3781587"/>
            <a:ext cx="3995936"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305050" algn="l"/>
                <a:tab pos="2762250" algn="l"/>
              </a:tabLst>
            </a:pPr>
            <a:r>
              <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Содержание уголка «Парикмахерская»</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305050" algn="l"/>
                <a:tab pos="2762250"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Баночки из под шампуня, духов, кремов</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305050" algn="l"/>
                <a:tab pos="2762250"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Резинки</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305050" algn="l"/>
                <a:tab pos="2762250"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Заколки</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305050" algn="l"/>
                <a:tab pos="2762250"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Фен</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305050" algn="l"/>
                <a:tab pos="2762250"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Фартук</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305050" algn="l"/>
                <a:tab pos="2762250"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Пеньюар</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2305050" algn="l"/>
                <a:tab pos="2762250"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Расчески</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0482" name="Picture 2" descr="http://crosti.ru/patterns/00/00/ad/f2a212beda/picture.jpg"/>
          <p:cNvPicPr>
            <a:picLocks noChangeAspect="1" noChangeArrowheads="1"/>
          </p:cNvPicPr>
          <p:nvPr/>
        </p:nvPicPr>
        <p:blipFill>
          <a:blip r:embed="rId5" cstate="print"/>
          <a:srcRect/>
          <a:stretch>
            <a:fillRect/>
          </a:stretch>
        </p:blipFill>
        <p:spPr bwMode="auto">
          <a:xfrm>
            <a:off x="6948264" y="4293096"/>
            <a:ext cx="1815238" cy="2259632"/>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http://900igr.net/up/datai/97164/0006-00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8610" name="Rectangle 2"/>
          <p:cNvSpPr>
            <a:spLocks noChangeArrowheads="1"/>
          </p:cNvSpPr>
          <p:nvPr/>
        </p:nvSpPr>
        <p:spPr bwMode="auto">
          <a:xfrm>
            <a:off x="0" y="-35643"/>
            <a:ext cx="8964488" cy="295465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Познавательный уголок</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Непременным условием развития детского математического творчества является обогащенная предметно - пространственная среда. Это, прежде всего, наличие интересных развивающих игр, разнообразных игровых материалов, а также игры, занимательный математический материал. Основная цель использования занимательного материала - формирование представлений и закрепление уже имеющихся знаний. При этом непременным условием является применение воспитателем игр и упражнений для активного проявления познавательной самостоятельности у детей: стремление и умение познавать, осуществлять результативные мыслительные операции.</a:t>
            </a:r>
            <a:b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r>
              <a:rPr kumimoji="0" lang="ru-RU" sz="1400" b="0"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Игровые материалы:</a:t>
            </a: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r>
            <a:b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 «</a:t>
            </a:r>
            <a:r>
              <a:rPr kumimoji="0" lang="ru-RU"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Танграм</a:t>
            </a: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b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«Логические блоки </a:t>
            </a:r>
            <a:r>
              <a:rPr kumimoji="0" lang="ru-RU"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Дьенеша</a:t>
            </a: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b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r>
            <a:b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8611" name="Rectangle 3"/>
          <p:cNvSpPr>
            <a:spLocks noChangeArrowheads="1"/>
          </p:cNvSpPr>
          <p:nvPr/>
        </p:nvSpPr>
        <p:spPr bwMode="auto">
          <a:xfrm>
            <a:off x="4967536" y="3903345"/>
            <a:ext cx="4176464" cy="295465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Раздаточный материал</a:t>
            </a: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r>
            <a:b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*плоский – набор цветы, насекомые и т.д.</a:t>
            </a:r>
            <a:b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геометрические фигуры</a:t>
            </a:r>
            <a:b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*объемный – огурцы</a:t>
            </a:r>
            <a:b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помидоры</a:t>
            </a:r>
            <a:b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елочки</a:t>
            </a:r>
            <a:b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грибочки</a:t>
            </a:r>
            <a:b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геометрические фигуры</a:t>
            </a:r>
            <a:b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*счетные палочки</a:t>
            </a:r>
            <a:b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*веры с цифрами до 20</a:t>
            </a:r>
            <a:b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r>
            <a:b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r>
            <a:b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3"/>
          <p:cNvSpPr>
            <a:spLocks noChangeArrowheads="1"/>
          </p:cNvSpPr>
          <p:nvPr/>
        </p:nvSpPr>
        <p:spPr bwMode="auto">
          <a:xfrm>
            <a:off x="251520" y="2395240"/>
            <a:ext cx="4752528" cy="4462760"/>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Материалы для индивидуального развития</a:t>
            </a: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r>
            <a:b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математический домик с крышками</a:t>
            </a:r>
            <a:b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многоэтажный математический дом</a:t>
            </a:r>
            <a:b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карточки «шуточные математические задачи»</a:t>
            </a:r>
            <a:b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пятнашки</a:t>
            </a:r>
            <a:b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ru-RU"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кубик-рубик</a:t>
            </a: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r>
            <a:b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змейка</a:t>
            </a:r>
            <a:b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счетные машинки</a:t>
            </a:r>
            <a:b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счеты</a:t>
            </a:r>
            <a:b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ru-RU"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пазлы</a:t>
            </a: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r>
            <a:b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лото</a:t>
            </a:r>
            <a:b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домино</a:t>
            </a:r>
            <a:b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r>
              <a:rPr kumimoji="0" lang="ru-RU" sz="1400" b="0"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Раскраски: </a:t>
            </a: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«форма»</a:t>
            </a:r>
            <a:b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«весёлая переменка»</a:t>
            </a:r>
            <a:r>
              <a:rPr kumimoji="0" lang="ru-RU"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r>
            <a:b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«умная раскраска»</a:t>
            </a:r>
            <a:b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«рисуй по точкам и раскрашивай</a:t>
            </a:r>
            <a:b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«рисуй по клеточкам»</a:t>
            </a:r>
            <a:b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«соедини по точкам»</a:t>
            </a:r>
            <a:b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«лабиринты» </a:t>
            </a:r>
            <a:b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«составь картинку»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descr="C:\Users\User\Desktop\группа\IMG_20180620_144725.jpg"/>
          <p:cNvPicPr>
            <a:picLocks noChangeAspect="1" noChangeArrowheads="1"/>
          </p:cNvPicPr>
          <p:nvPr/>
        </p:nvPicPr>
        <p:blipFill>
          <a:blip r:embed="rId2" cstate="print"/>
          <a:srcRect b="19387"/>
          <a:stretch>
            <a:fillRect/>
          </a:stretch>
        </p:blipFill>
        <p:spPr bwMode="auto">
          <a:xfrm>
            <a:off x="4379979" y="3977680"/>
            <a:ext cx="4764021" cy="2880320"/>
          </a:xfrm>
          <a:prstGeom prst="rect">
            <a:avLst/>
          </a:prstGeom>
          <a:noFill/>
        </p:spPr>
      </p:pic>
      <p:pic>
        <p:nvPicPr>
          <p:cNvPr id="11266" name="Picture 2" descr="C:\Users\User\Desktop\группа\IMG_20180620_144719.jpg"/>
          <p:cNvPicPr>
            <a:picLocks noChangeAspect="1" noChangeArrowheads="1"/>
          </p:cNvPicPr>
          <p:nvPr/>
        </p:nvPicPr>
        <p:blipFill>
          <a:blip r:embed="rId3" cstate="print"/>
          <a:srcRect/>
          <a:stretch>
            <a:fillRect/>
          </a:stretch>
        </p:blipFill>
        <p:spPr bwMode="auto">
          <a:xfrm>
            <a:off x="0" y="1"/>
            <a:ext cx="4355976" cy="6858000"/>
          </a:xfrm>
          <a:prstGeom prst="rect">
            <a:avLst/>
          </a:prstGeom>
          <a:noFill/>
        </p:spPr>
      </p:pic>
      <p:sp>
        <p:nvSpPr>
          <p:cNvPr id="13314" name="Rectangle 2"/>
          <p:cNvSpPr>
            <a:spLocks noChangeArrowheads="1"/>
          </p:cNvSpPr>
          <p:nvPr/>
        </p:nvSpPr>
        <p:spPr bwMode="auto">
          <a:xfrm>
            <a:off x="4355976" y="1"/>
            <a:ext cx="4788024" cy="3861048"/>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400" b="0"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Дидактические игры</a:t>
            </a: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«Составь фигуру» </a:t>
            </a:r>
            <a:b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«Сложи узор»</a:t>
            </a:r>
            <a:b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«Чертеж и постройка»</a:t>
            </a:r>
            <a:b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«Нарисуй картинку палочками»</a:t>
            </a:r>
            <a:b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«Разрезные картинки»</a:t>
            </a:r>
            <a:b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«Веселые </a:t>
            </a:r>
            <a:r>
              <a:rPr kumimoji="0" lang="ru-RU" sz="1400" b="0"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шнурочки</a:t>
            </a: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b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r>
            <a:b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r>
              <a:rPr kumimoji="0" lang="ru-RU" sz="1400" b="0" i="1"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Настольно - печатные и развивающие игры:</a:t>
            </a: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r>
            <a:b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«Мозаика»</a:t>
            </a:r>
            <a:b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«Мерцающая мозаика»</a:t>
            </a:r>
            <a:b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«Подбери узор»</a:t>
            </a:r>
            <a:b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«Веселый паровозик»</a:t>
            </a:r>
            <a:r>
              <a:rPr kumimoji="0" lang="ru-RU"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r>
            <a:b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«Логический поезд»</a:t>
            </a:r>
            <a:b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«Мои первые цифры»</a:t>
            </a:r>
            <a:b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«Цвета»</a:t>
            </a:r>
            <a:b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«Геометрические формы»</a:t>
            </a:r>
            <a:b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b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3313" name="Рисунок 21" descr="IMG_0958"/>
          <p:cNvPicPr>
            <a:picLocks noChangeAspect="1" noChangeArrowheads="1"/>
          </p:cNvPicPr>
          <p:nvPr/>
        </p:nvPicPr>
        <p:blipFill>
          <a:blip r:embed="rId4" cstate="print"/>
          <a:srcRect/>
          <a:stretch>
            <a:fillRect/>
          </a:stretch>
        </p:blipFill>
        <p:spPr bwMode="auto">
          <a:xfrm>
            <a:off x="6629400" y="1772816"/>
            <a:ext cx="2514600" cy="188595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900igr.net/up/datai/97164/0006-00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44034" name="Picture 2" descr="http://img-fotki.yandex.ru/get/6408/47407354.706/0_eac63_b03ebc19_orig.png"/>
          <p:cNvPicPr>
            <a:picLocks noChangeAspect="1" noChangeArrowheads="1"/>
          </p:cNvPicPr>
          <p:nvPr/>
        </p:nvPicPr>
        <p:blipFill>
          <a:blip r:embed="rId3" cstate="print"/>
          <a:srcRect/>
          <a:stretch>
            <a:fillRect/>
          </a:stretch>
        </p:blipFill>
        <p:spPr bwMode="auto">
          <a:xfrm>
            <a:off x="0" y="0"/>
            <a:ext cx="1763688" cy="1763688"/>
          </a:xfrm>
          <a:prstGeom prst="rect">
            <a:avLst/>
          </a:prstGeom>
          <a:noFill/>
        </p:spPr>
      </p:pic>
      <p:pic>
        <p:nvPicPr>
          <p:cNvPr id="44036" name="Picture 4" descr="http://clipart-library.com/img/820936.png"/>
          <p:cNvPicPr>
            <a:picLocks noChangeAspect="1" noChangeArrowheads="1"/>
          </p:cNvPicPr>
          <p:nvPr/>
        </p:nvPicPr>
        <p:blipFill>
          <a:blip r:embed="rId4" cstate="print"/>
          <a:srcRect/>
          <a:stretch>
            <a:fillRect/>
          </a:stretch>
        </p:blipFill>
        <p:spPr bwMode="auto">
          <a:xfrm>
            <a:off x="7350224" y="5064224"/>
            <a:ext cx="1793776" cy="1793776"/>
          </a:xfrm>
          <a:prstGeom prst="rect">
            <a:avLst/>
          </a:prstGeom>
          <a:noFill/>
        </p:spPr>
      </p:pic>
      <p:graphicFrame>
        <p:nvGraphicFramePr>
          <p:cNvPr id="5" name="Таблица 4"/>
          <p:cNvGraphicFramePr>
            <a:graphicFrameLocks noGrp="1"/>
          </p:cNvGraphicFramePr>
          <p:nvPr/>
        </p:nvGraphicFramePr>
        <p:xfrm>
          <a:off x="1907704" y="476672"/>
          <a:ext cx="5832648" cy="6381322"/>
        </p:xfrm>
        <a:graphic>
          <a:graphicData uri="http://schemas.openxmlformats.org/drawingml/2006/table">
            <a:tbl>
              <a:tblPr/>
              <a:tblGrid>
                <a:gridCol w="5832648"/>
              </a:tblGrid>
              <a:tr h="325324">
                <a:tc>
                  <a:txBody>
                    <a:bodyPr/>
                    <a:lstStyle/>
                    <a:p>
                      <a:pPr>
                        <a:lnSpc>
                          <a:spcPct val="115000"/>
                        </a:lnSpc>
                        <a:spcAft>
                          <a:spcPts val="0"/>
                        </a:spcAft>
                      </a:pPr>
                      <a:r>
                        <a:rPr lang="ru-RU" sz="1400" b="1" dirty="0">
                          <a:solidFill>
                            <a:srgbClr val="000000"/>
                          </a:solidFill>
                          <a:highlight>
                            <a:srgbClr val="FFFF00"/>
                          </a:highlight>
                          <a:latin typeface="Times New Roman" pitchFamily="18" charset="0"/>
                          <a:ea typeface="Times New Roman"/>
                          <a:cs typeface="Times New Roman" pitchFamily="18" charset="0"/>
                        </a:rPr>
                        <a:t>1. </a:t>
                      </a:r>
                      <a:r>
                        <a:rPr lang="ru-RU" sz="1400" b="1" dirty="0" err="1">
                          <a:solidFill>
                            <a:srgbClr val="000000"/>
                          </a:solidFill>
                          <a:highlight>
                            <a:srgbClr val="FFFF00"/>
                          </a:highlight>
                          <a:latin typeface="Times New Roman" pitchFamily="18" charset="0"/>
                          <a:ea typeface="Times New Roman"/>
                          <a:cs typeface="Times New Roman" pitchFamily="18" charset="0"/>
                        </a:rPr>
                        <a:t>Ацаева</a:t>
                      </a:r>
                      <a:r>
                        <a:rPr lang="ru-RU" sz="1400" b="1" dirty="0">
                          <a:solidFill>
                            <a:srgbClr val="000000"/>
                          </a:solidFill>
                          <a:highlight>
                            <a:srgbClr val="FFFF00"/>
                          </a:highlight>
                          <a:latin typeface="Times New Roman" pitchFamily="18" charset="0"/>
                          <a:ea typeface="Times New Roman"/>
                          <a:cs typeface="Times New Roman" pitchFamily="18" charset="0"/>
                        </a:rPr>
                        <a:t> Арина</a:t>
                      </a:r>
                      <a:endParaRPr lang="ru-RU" sz="1400" dirty="0">
                        <a:latin typeface="Times New Roman" pitchFamily="18" charset="0"/>
                        <a:ea typeface="Times New Roman"/>
                        <a:cs typeface="Times New Roman" pitchFamily="18" charset="0"/>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2326">
                <a:tc>
                  <a:txBody>
                    <a:bodyPr/>
                    <a:lstStyle/>
                    <a:p>
                      <a:pPr>
                        <a:lnSpc>
                          <a:spcPct val="115000"/>
                        </a:lnSpc>
                        <a:spcAft>
                          <a:spcPts val="0"/>
                        </a:spcAft>
                      </a:pPr>
                      <a:r>
                        <a:rPr lang="ru-RU" sz="1400" b="1">
                          <a:solidFill>
                            <a:srgbClr val="000000"/>
                          </a:solidFill>
                          <a:highlight>
                            <a:srgbClr val="FFFF00"/>
                          </a:highlight>
                          <a:latin typeface="Times New Roman" pitchFamily="18" charset="0"/>
                          <a:ea typeface="Times New Roman"/>
                          <a:cs typeface="Times New Roman" pitchFamily="18" charset="0"/>
                        </a:rPr>
                        <a:t>2. Анохин Арсений</a:t>
                      </a:r>
                      <a:endParaRPr lang="ru-RU" sz="1400">
                        <a:latin typeface="Times New Roman" pitchFamily="18" charset="0"/>
                        <a:ea typeface="Times New Roman"/>
                        <a:cs typeface="Times New Roman" pitchFamily="18" charset="0"/>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2326">
                <a:tc>
                  <a:txBody>
                    <a:bodyPr/>
                    <a:lstStyle/>
                    <a:p>
                      <a:pPr>
                        <a:lnSpc>
                          <a:spcPct val="115000"/>
                        </a:lnSpc>
                        <a:spcAft>
                          <a:spcPts val="0"/>
                        </a:spcAft>
                      </a:pPr>
                      <a:r>
                        <a:rPr lang="ru-RU" sz="1400" b="1">
                          <a:solidFill>
                            <a:srgbClr val="000000"/>
                          </a:solidFill>
                          <a:highlight>
                            <a:srgbClr val="FFFF00"/>
                          </a:highlight>
                          <a:latin typeface="Times New Roman" pitchFamily="18" charset="0"/>
                          <a:ea typeface="Times New Roman"/>
                          <a:cs typeface="Times New Roman" pitchFamily="18" charset="0"/>
                        </a:rPr>
                        <a:t>3. Венгелевский Александр</a:t>
                      </a:r>
                      <a:endParaRPr lang="ru-RU" sz="1400">
                        <a:latin typeface="Times New Roman" pitchFamily="18" charset="0"/>
                        <a:ea typeface="Times New Roman"/>
                        <a:cs typeface="Times New Roman" pitchFamily="18" charset="0"/>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2326">
                <a:tc>
                  <a:txBody>
                    <a:bodyPr/>
                    <a:lstStyle/>
                    <a:p>
                      <a:pPr>
                        <a:lnSpc>
                          <a:spcPct val="115000"/>
                        </a:lnSpc>
                        <a:spcAft>
                          <a:spcPts val="0"/>
                        </a:spcAft>
                      </a:pPr>
                      <a:r>
                        <a:rPr lang="ru-RU" sz="1400" b="1">
                          <a:solidFill>
                            <a:srgbClr val="000000"/>
                          </a:solidFill>
                          <a:highlight>
                            <a:srgbClr val="FFFF00"/>
                          </a:highlight>
                          <a:latin typeface="Times New Roman" pitchFamily="18" charset="0"/>
                          <a:ea typeface="Times New Roman"/>
                          <a:cs typeface="Times New Roman" pitchFamily="18" charset="0"/>
                        </a:rPr>
                        <a:t>4. Борода Варвара</a:t>
                      </a:r>
                      <a:endParaRPr lang="ru-RU" sz="1400">
                        <a:latin typeface="Times New Roman" pitchFamily="18" charset="0"/>
                        <a:ea typeface="Times New Roman"/>
                        <a:cs typeface="Times New Roman" pitchFamily="18" charset="0"/>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2326">
                <a:tc>
                  <a:txBody>
                    <a:bodyPr/>
                    <a:lstStyle/>
                    <a:p>
                      <a:pPr>
                        <a:lnSpc>
                          <a:spcPct val="115000"/>
                        </a:lnSpc>
                        <a:spcAft>
                          <a:spcPts val="0"/>
                        </a:spcAft>
                      </a:pPr>
                      <a:r>
                        <a:rPr lang="ru-RU" sz="1400" b="1">
                          <a:solidFill>
                            <a:srgbClr val="000000"/>
                          </a:solidFill>
                          <a:highlight>
                            <a:srgbClr val="FFFF00"/>
                          </a:highlight>
                          <a:latin typeface="Times New Roman" pitchFamily="18" charset="0"/>
                          <a:ea typeface="Times New Roman"/>
                          <a:cs typeface="Times New Roman" pitchFamily="18" charset="0"/>
                        </a:rPr>
                        <a:t>5. Гребенчук Инесса</a:t>
                      </a:r>
                      <a:endParaRPr lang="ru-RU" sz="1400">
                        <a:latin typeface="Times New Roman" pitchFamily="18" charset="0"/>
                        <a:ea typeface="Times New Roman"/>
                        <a:cs typeface="Times New Roman" pitchFamily="18" charset="0"/>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2326">
                <a:tc>
                  <a:txBody>
                    <a:bodyPr/>
                    <a:lstStyle/>
                    <a:p>
                      <a:pPr>
                        <a:lnSpc>
                          <a:spcPct val="115000"/>
                        </a:lnSpc>
                        <a:spcAft>
                          <a:spcPts val="0"/>
                        </a:spcAft>
                      </a:pPr>
                      <a:r>
                        <a:rPr lang="ru-RU" sz="1400" b="1">
                          <a:solidFill>
                            <a:srgbClr val="000000"/>
                          </a:solidFill>
                          <a:highlight>
                            <a:srgbClr val="FFFF00"/>
                          </a:highlight>
                          <a:latin typeface="Times New Roman" pitchFamily="18" charset="0"/>
                          <a:ea typeface="Times New Roman"/>
                          <a:cs typeface="Times New Roman" pitchFamily="18" charset="0"/>
                        </a:rPr>
                        <a:t>6. Демина Ева</a:t>
                      </a:r>
                      <a:endParaRPr lang="ru-RU" sz="1400">
                        <a:latin typeface="Times New Roman" pitchFamily="18" charset="0"/>
                        <a:ea typeface="Times New Roman"/>
                        <a:cs typeface="Times New Roman" pitchFamily="18" charset="0"/>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2326">
                <a:tc>
                  <a:txBody>
                    <a:bodyPr/>
                    <a:lstStyle/>
                    <a:p>
                      <a:pPr>
                        <a:lnSpc>
                          <a:spcPct val="115000"/>
                        </a:lnSpc>
                        <a:spcAft>
                          <a:spcPts val="0"/>
                        </a:spcAft>
                      </a:pPr>
                      <a:r>
                        <a:rPr lang="ru-RU" sz="1400" b="1">
                          <a:solidFill>
                            <a:srgbClr val="000000"/>
                          </a:solidFill>
                          <a:highlight>
                            <a:srgbClr val="FFFF00"/>
                          </a:highlight>
                          <a:latin typeface="Times New Roman" pitchFamily="18" charset="0"/>
                          <a:ea typeface="Times New Roman"/>
                          <a:cs typeface="Times New Roman" pitchFamily="18" charset="0"/>
                        </a:rPr>
                        <a:t>7. Душулин  Даня</a:t>
                      </a:r>
                      <a:endParaRPr lang="ru-RU" sz="1400">
                        <a:latin typeface="Times New Roman" pitchFamily="18" charset="0"/>
                        <a:ea typeface="Times New Roman"/>
                        <a:cs typeface="Times New Roman" pitchFamily="18" charset="0"/>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2326">
                <a:tc>
                  <a:txBody>
                    <a:bodyPr/>
                    <a:lstStyle/>
                    <a:p>
                      <a:pPr>
                        <a:lnSpc>
                          <a:spcPct val="115000"/>
                        </a:lnSpc>
                        <a:spcAft>
                          <a:spcPts val="0"/>
                        </a:spcAft>
                      </a:pPr>
                      <a:r>
                        <a:rPr lang="ru-RU" sz="1400" b="1" dirty="0">
                          <a:solidFill>
                            <a:srgbClr val="000000"/>
                          </a:solidFill>
                          <a:highlight>
                            <a:srgbClr val="FFFF00"/>
                          </a:highlight>
                          <a:latin typeface="Times New Roman" pitchFamily="18" charset="0"/>
                          <a:ea typeface="Times New Roman"/>
                          <a:cs typeface="Times New Roman" pitchFamily="18" charset="0"/>
                        </a:rPr>
                        <a:t>8. Елисеев Кирилл</a:t>
                      </a:r>
                      <a:endParaRPr lang="ru-RU" sz="1400" dirty="0">
                        <a:latin typeface="Times New Roman" pitchFamily="18" charset="0"/>
                        <a:ea typeface="Times New Roman"/>
                        <a:cs typeface="Times New Roman" pitchFamily="18" charset="0"/>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2326">
                <a:tc>
                  <a:txBody>
                    <a:bodyPr/>
                    <a:lstStyle/>
                    <a:p>
                      <a:pPr>
                        <a:lnSpc>
                          <a:spcPct val="115000"/>
                        </a:lnSpc>
                        <a:spcAft>
                          <a:spcPts val="0"/>
                        </a:spcAft>
                      </a:pPr>
                      <a:r>
                        <a:rPr lang="ru-RU" sz="1400" b="1">
                          <a:solidFill>
                            <a:srgbClr val="000000"/>
                          </a:solidFill>
                          <a:highlight>
                            <a:srgbClr val="FFFF00"/>
                          </a:highlight>
                          <a:latin typeface="Times New Roman" pitchFamily="18" charset="0"/>
                          <a:ea typeface="Times New Roman"/>
                          <a:cs typeface="Times New Roman" pitchFamily="18" charset="0"/>
                        </a:rPr>
                        <a:t>9. Захаренко Дима</a:t>
                      </a:r>
                      <a:endParaRPr lang="ru-RU" sz="1400">
                        <a:latin typeface="Times New Roman" pitchFamily="18" charset="0"/>
                        <a:ea typeface="Times New Roman"/>
                        <a:cs typeface="Times New Roman" pitchFamily="18" charset="0"/>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2326">
                <a:tc>
                  <a:txBody>
                    <a:bodyPr/>
                    <a:lstStyle/>
                    <a:p>
                      <a:pPr>
                        <a:lnSpc>
                          <a:spcPct val="115000"/>
                        </a:lnSpc>
                        <a:spcAft>
                          <a:spcPts val="0"/>
                        </a:spcAft>
                      </a:pPr>
                      <a:r>
                        <a:rPr lang="ru-RU" sz="1400" b="1">
                          <a:solidFill>
                            <a:srgbClr val="000000"/>
                          </a:solidFill>
                          <a:highlight>
                            <a:srgbClr val="FFFF00"/>
                          </a:highlight>
                          <a:latin typeface="Times New Roman" pitchFamily="18" charset="0"/>
                          <a:ea typeface="Times New Roman"/>
                          <a:cs typeface="Times New Roman" pitchFamily="18" charset="0"/>
                        </a:rPr>
                        <a:t>10. Катаев Богдан</a:t>
                      </a:r>
                      <a:endParaRPr lang="ru-RU" sz="1400">
                        <a:latin typeface="Times New Roman" pitchFamily="18" charset="0"/>
                        <a:ea typeface="Times New Roman"/>
                        <a:cs typeface="Times New Roman" pitchFamily="18" charset="0"/>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2326">
                <a:tc>
                  <a:txBody>
                    <a:bodyPr/>
                    <a:lstStyle/>
                    <a:p>
                      <a:pPr>
                        <a:lnSpc>
                          <a:spcPct val="115000"/>
                        </a:lnSpc>
                        <a:spcAft>
                          <a:spcPts val="0"/>
                        </a:spcAft>
                      </a:pPr>
                      <a:r>
                        <a:rPr lang="ru-RU" sz="1400" b="1">
                          <a:solidFill>
                            <a:srgbClr val="000000"/>
                          </a:solidFill>
                          <a:highlight>
                            <a:srgbClr val="FFFF00"/>
                          </a:highlight>
                          <a:latin typeface="Times New Roman" pitchFamily="18" charset="0"/>
                          <a:ea typeface="Times New Roman"/>
                          <a:cs typeface="Times New Roman" pitchFamily="18" charset="0"/>
                        </a:rPr>
                        <a:t>11. Козлова Даша</a:t>
                      </a:r>
                      <a:endParaRPr lang="ru-RU" sz="1400">
                        <a:latin typeface="Times New Roman" pitchFamily="18" charset="0"/>
                        <a:ea typeface="Times New Roman"/>
                        <a:cs typeface="Times New Roman" pitchFamily="18" charset="0"/>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4826">
                <a:tc>
                  <a:txBody>
                    <a:bodyPr/>
                    <a:lstStyle/>
                    <a:p>
                      <a:pPr>
                        <a:lnSpc>
                          <a:spcPct val="115000"/>
                        </a:lnSpc>
                        <a:spcAft>
                          <a:spcPts val="0"/>
                        </a:spcAft>
                      </a:pPr>
                      <a:r>
                        <a:rPr lang="ru-RU" sz="1400" b="1">
                          <a:solidFill>
                            <a:srgbClr val="000000"/>
                          </a:solidFill>
                          <a:highlight>
                            <a:srgbClr val="FFFF00"/>
                          </a:highlight>
                          <a:latin typeface="Times New Roman" pitchFamily="18" charset="0"/>
                          <a:ea typeface="Times New Roman"/>
                          <a:cs typeface="Times New Roman" pitchFamily="18" charset="0"/>
                        </a:rPr>
                        <a:t>12. Коровин Кирилл</a:t>
                      </a:r>
                      <a:endParaRPr lang="ru-RU" sz="1400">
                        <a:latin typeface="Times New Roman" pitchFamily="18" charset="0"/>
                        <a:ea typeface="Times New Roman"/>
                        <a:cs typeface="Times New Roman" pitchFamily="18" charset="0"/>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2326">
                <a:tc>
                  <a:txBody>
                    <a:bodyPr/>
                    <a:lstStyle/>
                    <a:p>
                      <a:pPr>
                        <a:lnSpc>
                          <a:spcPct val="115000"/>
                        </a:lnSpc>
                        <a:spcAft>
                          <a:spcPts val="0"/>
                        </a:spcAft>
                      </a:pPr>
                      <a:r>
                        <a:rPr lang="ru-RU" sz="1400" b="1">
                          <a:solidFill>
                            <a:srgbClr val="000000"/>
                          </a:solidFill>
                          <a:highlight>
                            <a:srgbClr val="FFFF00"/>
                          </a:highlight>
                          <a:latin typeface="Times New Roman" pitchFamily="18" charset="0"/>
                          <a:ea typeface="Times New Roman"/>
                          <a:cs typeface="Times New Roman" pitchFamily="18" charset="0"/>
                        </a:rPr>
                        <a:t>13.Кострова Анфиса</a:t>
                      </a:r>
                      <a:endParaRPr lang="ru-RU" sz="1400">
                        <a:latin typeface="Times New Roman" pitchFamily="18" charset="0"/>
                        <a:ea typeface="Times New Roman"/>
                        <a:cs typeface="Times New Roman" pitchFamily="18" charset="0"/>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2326">
                <a:tc>
                  <a:txBody>
                    <a:bodyPr/>
                    <a:lstStyle/>
                    <a:p>
                      <a:pPr>
                        <a:lnSpc>
                          <a:spcPct val="115000"/>
                        </a:lnSpc>
                        <a:spcAft>
                          <a:spcPts val="0"/>
                        </a:spcAft>
                      </a:pPr>
                      <a:r>
                        <a:rPr lang="ru-RU" sz="1400" b="1">
                          <a:solidFill>
                            <a:srgbClr val="000000"/>
                          </a:solidFill>
                          <a:highlight>
                            <a:srgbClr val="FFFF00"/>
                          </a:highlight>
                          <a:latin typeface="Times New Roman" pitchFamily="18" charset="0"/>
                          <a:ea typeface="Times New Roman"/>
                          <a:cs typeface="Times New Roman" pitchFamily="18" charset="0"/>
                        </a:rPr>
                        <a:t>14. Красноперов Иван</a:t>
                      </a:r>
                      <a:endParaRPr lang="ru-RU" sz="1400">
                        <a:latin typeface="Times New Roman" pitchFamily="18" charset="0"/>
                        <a:ea typeface="Times New Roman"/>
                        <a:cs typeface="Times New Roman" pitchFamily="18" charset="0"/>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2326">
                <a:tc>
                  <a:txBody>
                    <a:bodyPr/>
                    <a:lstStyle/>
                    <a:p>
                      <a:pPr>
                        <a:lnSpc>
                          <a:spcPct val="115000"/>
                        </a:lnSpc>
                        <a:spcAft>
                          <a:spcPts val="0"/>
                        </a:spcAft>
                      </a:pPr>
                      <a:r>
                        <a:rPr lang="ru-RU" sz="1400" b="1">
                          <a:solidFill>
                            <a:srgbClr val="000000"/>
                          </a:solidFill>
                          <a:highlight>
                            <a:srgbClr val="FFFF00"/>
                          </a:highlight>
                          <a:latin typeface="Times New Roman" pitchFamily="18" charset="0"/>
                          <a:ea typeface="Times New Roman"/>
                          <a:cs typeface="Times New Roman" pitchFamily="18" charset="0"/>
                        </a:rPr>
                        <a:t>15. Куцепалов Максим</a:t>
                      </a:r>
                      <a:endParaRPr lang="ru-RU" sz="1400">
                        <a:latin typeface="Times New Roman" pitchFamily="18" charset="0"/>
                        <a:ea typeface="Times New Roman"/>
                        <a:cs typeface="Times New Roman" pitchFamily="18" charset="0"/>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2326">
                <a:tc>
                  <a:txBody>
                    <a:bodyPr/>
                    <a:lstStyle/>
                    <a:p>
                      <a:pPr>
                        <a:lnSpc>
                          <a:spcPct val="115000"/>
                        </a:lnSpc>
                        <a:spcAft>
                          <a:spcPts val="0"/>
                        </a:spcAft>
                      </a:pPr>
                      <a:r>
                        <a:rPr lang="ru-RU" sz="1400" b="1" dirty="0">
                          <a:solidFill>
                            <a:srgbClr val="000000"/>
                          </a:solidFill>
                          <a:highlight>
                            <a:srgbClr val="FFFF00"/>
                          </a:highlight>
                          <a:latin typeface="Times New Roman" pitchFamily="18" charset="0"/>
                          <a:ea typeface="Times New Roman"/>
                          <a:cs typeface="Times New Roman" pitchFamily="18" charset="0"/>
                        </a:rPr>
                        <a:t>16. </a:t>
                      </a:r>
                      <a:r>
                        <a:rPr lang="ru-RU" sz="1400" b="1" dirty="0" err="1">
                          <a:solidFill>
                            <a:srgbClr val="000000"/>
                          </a:solidFill>
                          <a:highlight>
                            <a:srgbClr val="FFFF00"/>
                          </a:highlight>
                          <a:latin typeface="Times New Roman" pitchFamily="18" charset="0"/>
                          <a:ea typeface="Times New Roman"/>
                          <a:cs typeface="Times New Roman" pitchFamily="18" charset="0"/>
                        </a:rPr>
                        <a:t>Настас</a:t>
                      </a:r>
                      <a:r>
                        <a:rPr lang="ru-RU" sz="1400" b="1" dirty="0">
                          <a:solidFill>
                            <a:srgbClr val="000000"/>
                          </a:solidFill>
                          <a:highlight>
                            <a:srgbClr val="FFFF00"/>
                          </a:highlight>
                          <a:latin typeface="Times New Roman" pitchFamily="18" charset="0"/>
                          <a:ea typeface="Times New Roman"/>
                          <a:cs typeface="Times New Roman" pitchFamily="18" charset="0"/>
                        </a:rPr>
                        <a:t> Изабелла</a:t>
                      </a:r>
                      <a:endParaRPr lang="ru-RU" sz="1400" dirty="0">
                        <a:latin typeface="Times New Roman" pitchFamily="18" charset="0"/>
                        <a:ea typeface="Times New Roman"/>
                        <a:cs typeface="Times New Roman" pitchFamily="18" charset="0"/>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2326">
                <a:tc>
                  <a:txBody>
                    <a:bodyPr/>
                    <a:lstStyle/>
                    <a:p>
                      <a:pPr>
                        <a:lnSpc>
                          <a:spcPct val="115000"/>
                        </a:lnSpc>
                        <a:spcAft>
                          <a:spcPts val="0"/>
                        </a:spcAft>
                      </a:pPr>
                      <a:r>
                        <a:rPr lang="ru-RU" sz="1400" b="1">
                          <a:solidFill>
                            <a:srgbClr val="000000"/>
                          </a:solidFill>
                          <a:highlight>
                            <a:srgbClr val="FFFF00"/>
                          </a:highlight>
                          <a:latin typeface="Times New Roman" pitchFamily="18" charset="0"/>
                          <a:ea typeface="Times New Roman"/>
                          <a:cs typeface="Times New Roman" pitchFamily="18" charset="0"/>
                        </a:rPr>
                        <a:t>17. Огнещиков Тимур</a:t>
                      </a:r>
                      <a:endParaRPr lang="ru-RU" sz="1400">
                        <a:latin typeface="Times New Roman" pitchFamily="18" charset="0"/>
                        <a:ea typeface="Times New Roman"/>
                        <a:cs typeface="Times New Roman" pitchFamily="18" charset="0"/>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2326">
                <a:tc>
                  <a:txBody>
                    <a:bodyPr/>
                    <a:lstStyle/>
                    <a:p>
                      <a:pPr>
                        <a:lnSpc>
                          <a:spcPct val="115000"/>
                        </a:lnSpc>
                        <a:spcAft>
                          <a:spcPts val="0"/>
                        </a:spcAft>
                      </a:pPr>
                      <a:r>
                        <a:rPr lang="ru-RU" sz="1400" b="1">
                          <a:solidFill>
                            <a:srgbClr val="000000"/>
                          </a:solidFill>
                          <a:highlight>
                            <a:srgbClr val="FFFF00"/>
                          </a:highlight>
                          <a:latin typeface="Times New Roman" pitchFamily="18" charset="0"/>
                          <a:ea typeface="Times New Roman"/>
                          <a:cs typeface="Times New Roman" pitchFamily="18" charset="0"/>
                        </a:rPr>
                        <a:t>18. Осокин Влад</a:t>
                      </a:r>
                      <a:endParaRPr lang="ru-RU" sz="1400">
                        <a:latin typeface="Times New Roman" pitchFamily="18" charset="0"/>
                        <a:ea typeface="Times New Roman"/>
                        <a:cs typeface="Times New Roman" pitchFamily="18" charset="0"/>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2326">
                <a:tc>
                  <a:txBody>
                    <a:bodyPr/>
                    <a:lstStyle/>
                    <a:p>
                      <a:pPr>
                        <a:lnSpc>
                          <a:spcPct val="115000"/>
                        </a:lnSpc>
                        <a:spcAft>
                          <a:spcPts val="0"/>
                        </a:spcAft>
                      </a:pPr>
                      <a:r>
                        <a:rPr lang="ru-RU" sz="1400" b="1">
                          <a:solidFill>
                            <a:srgbClr val="000000"/>
                          </a:solidFill>
                          <a:highlight>
                            <a:srgbClr val="FFFF00"/>
                          </a:highlight>
                          <a:latin typeface="Times New Roman" pitchFamily="18" charset="0"/>
                          <a:ea typeface="Times New Roman"/>
                          <a:cs typeface="Times New Roman" pitchFamily="18" charset="0"/>
                        </a:rPr>
                        <a:t>19. Печенов Женя</a:t>
                      </a:r>
                      <a:endParaRPr lang="ru-RU" sz="1400">
                        <a:latin typeface="Times New Roman" pitchFamily="18" charset="0"/>
                        <a:ea typeface="Times New Roman"/>
                        <a:cs typeface="Times New Roman" pitchFamily="18" charset="0"/>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2326">
                <a:tc>
                  <a:txBody>
                    <a:bodyPr/>
                    <a:lstStyle/>
                    <a:p>
                      <a:pPr>
                        <a:lnSpc>
                          <a:spcPct val="115000"/>
                        </a:lnSpc>
                        <a:spcAft>
                          <a:spcPts val="0"/>
                        </a:spcAft>
                      </a:pPr>
                      <a:r>
                        <a:rPr lang="ru-RU" sz="1400" b="1">
                          <a:solidFill>
                            <a:srgbClr val="000000"/>
                          </a:solidFill>
                          <a:highlight>
                            <a:srgbClr val="FFFF00"/>
                          </a:highlight>
                          <a:latin typeface="Times New Roman" pitchFamily="18" charset="0"/>
                          <a:ea typeface="Times New Roman"/>
                          <a:cs typeface="Times New Roman" pitchFamily="18" charset="0"/>
                        </a:rPr>
                        <a:t>20. Соболева Соня</a:t>
                      </a:r>
                      <a:endParaRPr lang="ru-RU" sz="1400">
                        <a:latin typeface="Times New Roman" pitchFamily="18" charset="0"/>
                        <a:ea typeface="Times New Roman"/>
                        <a:cs typeface="Times New Roman" pitchFamily="18" charset="0"/>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2326">
                <a:tc>
                  <a:txBody>
                    <a:bodyPr/>
                    <a:lstStyle/>
                    <a:p>
                      <a:pPr>
                        <a:lnSpc>
                          <a:spcPct val="115000"/>
                        </a:lnSpc>
                        <a:spcAft>
                          <a:spcPts val="0"/>
                        </a:spcAft>
                      </a:pPr>
                      <a:r>
                        <a:rPr lang="ru-RU" sz="1400" b="1">
                          <a:solidFill>
                            <a:srgbClr val="000000"/>
                          </a:solidFill>
                          <a:highlight>
                            <a:srgbClr val="FFFF00"/>
                          </a:highlight>
                          <a:latin typeface="Times New Roman" pitchFamily="18" charset="0"/>
                          <a:ea typeface="Times New Roman"/>
                          <a:cs typeface="Times New Roman" pitchFamily="18" charset="0"/>
                        </a:rPr>
                        <a:t>21. Сидякин Артем</a:t>
                      </a:r>
                      <a:endParaRPr lang="ru-RU" sz="1400">
                        <a:latin typeface="Times New Roman" pitchFamily="18" charset="0"/>
                        <a:ea typeface="Times New Roman"/>
                        <a:cs typeface="Times New Roman" pitchFamily="18" charset="0"/>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2326">
                <a:tc>
                  <a:txBody>
                    <a:bodyPr/>
                    <a:lstStyle/>
                    <a:p>
                      <a:pPr>
                        <a:lnSpc>
                          <a:spcPct val="115000"/>
                        </a:lnSpc>
                        <a:spcAft>
                          <a:spcPts val="0"/>
                        </a:spcAft>
                      </a:pPr>
                      <a:r>
                        <a:rPr lang="ru-RU" sz="1400" b="1">
                          <a:solidFill>
                            <a:srgbClr val="000000"/>
                          </a:solidFill>
                          <a:highlight>
                            <a:srgbClr val="FFFF00"/>
                          </a:highlight>
                          <a:latin typeface="Times New Roman" pitchFamily="18" charset="0"/>
                          <a:ea typeface="Times New Roman"/>
                          <a:cs typeface="Times New Roman" pitchFamily="18" charset="0"/>
                        </a:rPr>
                        <a:t>22. Феоктистова Лера</a:t>
                      </a:r>
                      <a:endParaRPr lang="ru-RU" sz="1400">
                        <a:latin typeface="Times New Roman" pitchFamily="18" charset="0"/>
                        <a:ea typeface="Times New Roman"/>
                        <a:cs typeface="Times New Roman" pitchFamily="18" charset="0"/>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2326">
                <a:tc>
                  <a:txBody>
                    <a:bodyPr/>
                    <a:lstStyle/>
                    <a:p>
                      <a:pPr>
                        <a:lnSpc>
                          <a:spcPct val="115000"/>
                        </a:lnSpc>
                        <a:spcAft>
                          <a:spcPts val="0"/>
                        </a:spcAft>
                      </a:pPr>
                      <a:r>
                        <a:rPr lang="ru-RU" sz="1400" b="1">
                          <a:solidFill>
                            <a:srgbClr val="000000"/>
                          </a:solidFill>
                          <a:highlight>
                            <a:srgbClr val="FFFF00"/>
                          </a:highlight>
                          <a:latin typeface="Times New Roman" pitchFamily="18" charset="0"/>
                          <a:ea typeface="Times New Roman"/>
                          <a:cs typeface="Times New Roman" pitchFamily="18" charset="0"/>
                        </a:rPr>
                        <a:t>23. Яковец Екатерина</a:t>
                      </a:r>
                      <a:endParaRPr lang="ru-RU" sz="1400">
                        <a:latin typeface="Times New Roman" pitchFamily="18" charset="0"/>
                        <a:ea typeface="Times New Roman"/>
                        <a:cs typeface="Times New Roman" pitchFamily="18" charset="0"/>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2326">
                <a:tc>
                  <a:txBody>
                    <a:bodyPr/>
                    <a:lstStyle/>
                    <a:p>
                      <a:pPr>
                        <a:lnSpc>
                          <a:spcPct val="115000"/>
                        </a:lnSpc>
                        <a:spcAft>
                          <a:spcPts val="0"/>
                        </a:spcAft>
                      </a:pPr>
                      <a:r>
                        <a:rPr lang="ru-RU" sz="1400" b="1" dirty="0">
                          <a:solidFill>
                            <a:srgbClr val="000000"/>
                          </a:solidFill>
                          <a:highlight>
                            <a:srgbClr val="FFFF00"/>
                          </a:highlight>
                          <a:latin typeface="Times New Roman" pitchFamily="18" charset="0"/>
                          <a:ea typeface="Times New Roman"/>
                          <a:cs typeface="Times New Roman" pitchFamily="18" charset="0"/>
                        </a:rPr>
                        <a:t>24. </a:t>
                      </a:r>
                      <a:r>
                        <a:rPr lang="ru-RU" sz="1400" b="1" dirty="0" err="1">
                          <a:solidFill>
                            <a:srgbClr val="000000"/>
                          </a:solidFill>
                          <a:highlight>
                            <a:srgbClr val="FFFF00"/>
                          </a:highlight>
                          <a:latin typeface="Times New Roman" pitchFamily="18" charset="0"/>
                          <a:ea typeface="Times New Roman"/>
                          <a:cs typeface="Times New Roman" pitchFamily="18" charset="0"/>
                        </a:rPr>
                        <a:t>Яркевич</a:t>
                      </a:r>
                      <a:r>
                        <a:rPr lang="ru-RU" sz="1400" b="1" dirty="0">
                          <a:solidFill>
                            <a:srgbClr val="000000"/>
                          </a:solidFill>
                          <a:highlight>
                            <a:srgbClr val="FFFF00"/>
                          </a:highlight>
                          <a:latin typeface="Times New Roman" pitchFamily="18" charset="0"/>
                          <a:ea typeface="Times New Roman"/>
                          <a:cs typeface="Times New Roman" pitchFamily="18" charset="0"/>
                        </a:rPr>
                        <a:t> Матвей</a:t>
                      </a:r>
                      <a:endParaRPr lang="ru-RU" sz="1400" dirty="0">
                        <a:latin typeface="Times New Roman" pitchFamily="18" charset="0"/>
                        <a:ea typeface="Times New Roman"/>
                        <a:cs typeface="Times New Roman" pitchFamily="18" charset="0"/>
                      </a:endParaRPr>
                    </a:p>
                  </a:txBody>
                  <a:tcPr marL="47329" marR="473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4037" name="Rectangle 5"/>
          <p:cNvSpPr>
            <a:spLocks noChangeArrowheads="1"/>
          </p:cNvSpPr>
          <p:nvPr/>
        </p:nvSpPr>
        <p:spPr bwMode="auto">
          <a:xfrm>
            <a:off x="2843808" y="62427"/>
            <a:ext cx="3816424"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СПИСОК ДЕТЕЙ</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 name="Picture 10" descr="http://clipart-library.com/image_gallery/353222.png"/>
          <p:cNvPicPr>
            <a:picLocks noChangeAspect="1" noChangeArrowheads="1"/>
          </p:cNvPicPr>
          <p:nvPr/>
        </p:nvPicPr>
        <p:blipFill>
          <a:blip r:embed="rId5" cstate="print"/>
          <a:srcRect/>
          <a:stretch>
            <a:fillRect/>
          </a:stretch>
        </p:blipFill>
        <p:spPr bwMode="auto">
          <a:xfrm>
            <a:off x="0" y="3401616"/>
            <a:ext cx="1399169" cy="3456384"/>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User\Desktop\Рисунок1.jpg"/>
          <p:cNvPicPr>
            <a:picLocks noChangeAspect="1" noChangeArrowheads="1"/>
          </p:cNvPicPr>
          <p:nvPr/>
        </p:nvPicPr>
        <p:blipFill>
          <a:blip r:embed="rId2" cstate="print"/>
          <a:srcRect b="16400"/>
          <a:stretch>
            <a:fillRect/>
          </a:stretch>
        </p:blipFill>
        <p:spPr bwMode="auto">
          <a:xfrm>
            <a:off x="0" y="0"/>
            <a:ext cx="9144000" cy="6597352"/>
          </a:xfrm>
          <a:prstGeom prst="rect">
            <a:avLst/>
          </a:prstGeom>
          <a:noFill/>
        </p:spPr>
      </p:pic>
      <p:sp>
        <p:nvSpPr>
          <p:cNvPr id="2" name="Заголовок 1"/>
          <p:cNvSpPr>
            <a:spLocks noGrp="1"/>
          </p:cNvSpPr>
          <p:nvPr>
            <p:ph type="title"/>
          </p:nvPr>
        </p:nvSpPr>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b="1" spc="50" dirty="0" smtClean="0">
                <a:ln w="11430">
                  <a:solidFill>
                    <a:srgbClr val="FFFF00"/>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ЦЕНТР ТЕАТРАЛЬНАЯ ДЕЯТЕЛЬНОСТЬ</a:t>
            </a:r>
            <a:endParaRPr lang="ru-RU" b="1" spc="50" dirty="0">
              <a:ln w="11430">
                <a:solidFill>
                  <a:srgbClr val="FFFF00"/>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7170" name="Picture 2" descr="C:\Users\User\YandexDisk\Фотокамера\2017-11-28 09-11-39.JPG"/>
          <p:cNvPicPr>
            <a:picLocks noChangeAspect="1" noChangeArrowheads="1"/>
          </p:cNvPicPr>
          <p:nvPr/>
        </p:nvPicPr>
        <p:blipFill>
          <a:blip r:embed="rId3" cstate="print"/>
          <a:srcRect/>
          <a:stretch>
            <a:fillRect/>
          </a:stretch>
        </p:blipFill>
        <p:spPr bwMode="auto">
          <a:xfrm>
            <a:off x="2339752" y="3068960"/>
            <a:ext cx="3168352" cy="3456384"/>
          </a:xfrm>
          <a:prstGeom prst="rect">
            <a:avLst/>
          </a:prstGeom>
          <a:ln>
            <a:noFill/>
          </a:ln>
          <a:effectLst>
            <a:softEdge rad="112500"/>
          </a:effectLst>
        </p:spPr>
      </p:pic>
      <p:pic>
        <p:nvPicPr>
          <p:cNvPr id="7171" name="Picture 3" descr="C:\Users\User\YandexDisk\Фотокамера\2017-12-04 06-24-39.JPG"/>
          <p:cNvPicPr>
            <a:picLocks noChangeAspect="1" noChangeArrowheads="1"/>
          </p:cNvPicPr>
          <p:nvPr/>
        </p:nvPicPr>
        <p:blipFill>
          <a:blip r:embed="rId4" cstate="print"/>
          <a:srcRect/>
          <a:stretch>
            <a:fillRect/>
          </a:stretch>
        </p:blipFill>
        <p:spPr bwMode="auto">
          <a:xfrm>
            <a:off x="0" y="1124744"/>
            <a:ext cx="2880320" cy="2160240"/>
          </a:xfrm>
          <a:prstGeom prst="rect">
            <a:avLst/>
          </a:prstGeom>
          <a:ln>
            <a:noFill/>
          </a:ln>
          <a:effectLst>
            <a:softEdge rad="112500"/>
          </a:effectLst>
        </p:spPr>
      </p:pic>
      <p:pic>
        <p:nvPicPr>
          <p:cNvPr id="7172" name="Picture 4" descr="C:\Users\User\YandexDisk\Фотокамера\2017-12-04 13-20-51.JPG"/>
          <p:cNvPicPr>
            <a:picLocks noChangeAspect="1" noChangeArrowheads="1"/>
          </p:cNvPicPr>
          <p:nvPr/>
        </p:nvPicPr>
        <p:blipFill>
          <a:blip r:embed="rId5" cstate="print"/>
          <a:srcRect/>
          <a:stretch>
            <a:fillRect/>
          </a:stretch>
        </p:blipFill>
        <p:spPr bwMode="auto">
          <a:xfrm rot="5400000">
            <a:off x="4769768" y="2223120"/>
            <a:ext cx="5184576" cy="3563888"/>
          </a:xfrm>
          <a:prstGeom prst="rect">
            <a:avLst/>
          </a:prstGeom>
          <a:ln>
            <a:noFill/>
          </a:ln>
          <a:effectLst>
            <a:softEdge rad="112500"/>
          </a:effectLst>
        </p:spPr>
      </p:pic>
      <p:pic>
        <p:nvPicPr>
          <p:cNvPr id="7173" name="Picture 5" descr="C:\Users\User\YandexDisk\Фотокамера\2017-12-04 13-09-13.JPG"/>
          <p:cNvPicPr>
            <a:picLocks noChangeAspect="1" noChangeArrowheads="1"/>
          </p:cNvPicPr>
          <p:nvPr/>
        </p:nvPicPr>
        <p:blipFill>
          <a:blip r:embed="rId6" cstate="print"/>
          <a:srcRect/>
          <a:stretch>
            <a:fillRect/>
          </a:stretch>
        </p:blipFill>
        <p:spPr bwMode="auto">
          <a:xfrm>
            <a:off x="0" y="2852936"/>
            <a:ext cx="2339752" cy="1894120"/>
          </a:xfrm>
          <a:prstGeom prst="rect">
            <a:avLst/>
          </a:prstGeom>
          <a:ln>
            <a:noFill/>
          </a:ln>
          <a:effectLst>
            <a:softEdge rad="112500"/>
          </a:effectLst>
        </p:spPr>
      </p:pic>
      <p:pic>
        <p:nvPicPr>
          <p:cNvPr id="7174" name="Picture 6" descr="C:\Users\User\YandexDisk\Фотокамера\2017-12-04 12-48-27.JPG"/>
          <p:cNvPicPr>
            <a:picLocks noChangeAspect="1" noChangeArrowheads="1"/>
          </p:cNvPicPr>
          <p:nvPr/>
        </p:nvPicPr>
        <p:blipFill>
          <a:blip r:embed="rId7" cstate="print"/>
          <a:srcRect/>
          <a:stretch>
            <a:fillRect/>
          </a:stretch>
        </p:blipFill>
        <p:spPr bwMode="auto">
          <a:xfrm>
            <a:off x="2843808" y="1412776"/>
            <a:ext cx="2991816" cy="2016224"/>
          </a:xfrm>
          <a:prstGeom prst="rect">
            <a:avLst/>
          </a:prstGeom>
          <a:ln>
            <a:noFill/>
          </a:ln>
          <a:effectLst>
            <a:softEdge rad="112500"/>
          </a:effectLst>
        </p:spPr>
      </p:pic>
      <p:pic>
        <p:nvPicPr>
          <p:cNvPr id="7175" name="Picture 7" descr="C:\Users\User\YandexDisk\Фотокамера\2017-12-04 12-48-20.JPG"/>
          <p:cNvPicPr>
            <a:picLocks noChangeAspect="1" noChangeArrowheads="1"/>
          </p:cNvPicPr>
          <p:nvPr/>
        </p:nvPicPr>
        <p:blipFill>
          <a:blip r:embed="rId8" cstate="print"/>
          <a:srcRect t="20575" r="-995"/>
          <a:stretch>
            <a:fillRect/>
          </a:stretch>
        </p:blipFill>
        <p:spPr bwMode="auto">
          <a:xfrm>
            <a:off x="0" y="4293096"/>
            <a:ext cx="2483768" cy="2088232"/>
          </a:xfrm>
          <a:prstGeom prst="rect">
            <a:avLst/>
          </a:prstGeom>
          <a:ln>
            <a:noFill/>
          </a:ln>
          <a:effectLst>
            <a:softEdge rad="112500"/>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900igr.net/up/datai/97164/0006-00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0241" name="Picture 1" descr="C:\Users\User\Desktop\группа\IMG_20180620_144710.jpg"/>
          <p:cNvPicPr>
            <a:picLocks noChangeAspect="1" noChangeArrowheads="1"/>
          </p:cNvPicPr>
          <p:nvPr/>
        </p:nvPicPr>
        <p:blipFill>
          <a:blip r:embed="rId3" cstate="print"/>
          <a:srcRect/>
          <a:stretch>
            <a:fillRect/>
          </a:stretch>
        </p:blipFill>
        <p:spPr bwMode="auto">
          <a:xfrm>
            <a:off x="395536" y="620688"/>
            <a:ext cx="3312368" cy="4416490"/>
          </a:xfrm>
          <a:prstGeom prst="rect">
            <a:avLst/>
          </a:prstGeom>
          <a:noFill/>
        </p:spPr>
      </p:pic>
      <p:pic>
        <p:nvPicPr>
          <p:cNvPr id="12289" name="Рисунок 24" descr="IMG_6144"/>
          <p:cNvPicPr>
            <a:picLocks noChangeAspect="1" noChangeArrowheads="1"/>
          </p:cNvPicPr>
          <p:nvPr/>
        </p:nvPicPr>
        <p:blipFill>
          <a:blip r:embed="rId4" cstate="print"/>
          <a:srcRect l="17635" t="12038" r="14490"/>
          <a:stretch>
            <a:fillRect/>
          </a:stretch>
        </p:blipFill>
        <p:spPr bwMode="auto">
          <a:xfrm>
            <a:off x="251520" y="4143375"/>
            <a:ext cx="3333751" cy="2714625"/>
          </a:xfrm>
          <a:prstGeom prst="rect">
            <a:avLst/>
          </a:prstGeom>
          <a:noFill/>
        </p:spPr>
      </p:pic>
      <p:sp>
        <p:nvSpPr>
          <p:cNvPr id="12291" name="Rectangle 3"/>
          <p:cNvSpPr>
            <a:spLocks noChangeArrowheads="1"/>
          </p:cNvSpPr>
          <p:nvPr/>
        </p:nvSpPr>
        <p:spPr bwMode="auto">
          <a:xfrm>
            <a:off x="0" y="101577"/>
            <a:ext cx="3985706"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ТЕАТРАЛЬНЫЙ УГОЛОК</a:t>
            </a:r>
            <a:endParaRPr kumimoji="0" lang="ru-RU" sz="24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2292" name="Rectangle 4"/>
          <p:cNvSpPr>
            <a:spLocks noChangeArrowheads="1"/>
          </p:cNvSpPr>
          <p:nvPr/>
        </p:nvSpPr>
        <p:spPr bwMode="auto">
          <a:xfrm>
            <a:off x="3779912" y="27389"/>
            <a:ext cx="5364088" cy="27392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232025"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В нашей группе все актеры,</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32025"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Кукловода и танцоры.</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32025"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Сказки здесь покажем вам,</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32025"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«Три медведя», « Колобок»</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32025"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Или даже «Теремок». </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32025"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Каждый день, и каждый час</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32025"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Мы хотим играть для вас!</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32025"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Театр имеет огромное значение в воспитании ребенка. Ознакомление с различными видами театра и театрализованная деятельность позволяют решать многие задачи программы детского сада. </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232025" algn="l"/>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293" name="Rectangle 5"/>
          <p:cNvSpPr>
            <a:spLocks noChangeArrowheads="1"/>
          </p:cNvSpPr>
          <p:nvPr/>
        </p:nvSpPr>
        <p:spPr bwMode="auto">
          <a:xfrm>
            <a:off x="3635896" y="2591439"/>
            <a:ext cx="5508104" cy="418576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r>
              <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Содержание театрального уголка</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Театрально-игровое оборудование: большая и маленькая ширма, ограждения, простейшие декорации, изготовленные детьми.</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Стойка-вешалка для костюмов.</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Костюмы, маски, парики, атрибуты для постановки 4-5 сказок.</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Разные виды кукольного театра: театр картинок, пальчиковый, перчаточный, театр петрушек, театр марионеток, теневой театр фигур и масок, тростевые куклы, куклы с живой рукой.</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Картотеки театральных игр, скороговорок, загадок, этюдов и упражнений.</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Технические средства: аудиозаписи музыкальных произведений, записи звукошумовых эффектов, видео-фонотеки литературных произведений.</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tab pos="457200" algn="l"/>
              </a:tabLst>
            </a:pPr>
            <a:r>
              <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грушки для театрализованных игр отвечают в основном тем же требованиям, что и на предыдущем возрастном этапе. Однако здесь дополнительно рекомендуются куклы-марионетки с элементарной системой управления; мягкие, на прочных нитях, соразмерные росту ребенка.</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User\Desktop\Рисунок1.jpg"/>
          <p:cNvPicPr>
            <a:picLocks noChangeAspect="1" noChangeArrowheads="1"/>
          </p:cNvPicPr>
          <p:nvPr/>
        </p:nvPicPr>
        <p:blipFill>
          <a:blip r:embed="rId2" cstate="print"/>
          <a:srcRect b="11151"/>
          <a:stretch>
            <a:fillRect/>
          </a:stretch>
        </p:blipFill>
        <p:spPr bwMode="auto">
          <a:xfrm>
            <a:off x="0" y="0"/>
            <a:ext cx="9144000" cy="6093296"/>
          </a:xfrm>
          <a:prstGeom prst="rect">
            <a:avLst/>
          </a:prstGeom>
          <a:noFill/>
        </p:spPr>
      </p:pic>
      <p:sp>
        <p:nvSpPr>
          <p:cNvPr id="2" name="Заголовок 1"/>
          <p:cNvSpPr>
            <a:spLocks noGrp="1"/>
          </p:cNvSpPr>
          <p:nvPr>
            <p:ph type="title"/>
          </p:nvPr>
        </p:nvSpPr>
        <p:spPr>
          <a:xfrm>
            <a:off x="755576" y="274638"/>
            <a:ext cx="7632848" cy="418058"/>
          </a:xfrm>
        </p:spPr>
        <p:txBody>
          <a:bodyPr>
            <a:prstTxWarp prst="textCanDown">
              <a:avLst/>
            </a:prstTxWarp>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ЦЕНТРПДД</a:t>
            </a:r>
            <a:endPar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6146" name="Picture 2" descr="C:\Users\User\YandexDisk\Фотокамера\2017-11-28 08-40-19.JPG"/>
          <p:cNvPicPr>
            <a:picLocks noChangeAspect="1" noChangeArrowheads="1"/>
          </p:cNvPicPr>
          <p:nvPr/>
        </p:nvPicPr>
        <p:blipFill>
          <a:blip r:embed="rId3" cstate="print"/>
          <a:srcRect/>
          <a:stretch>
            <a:fillRect/>
          </a:stretch>
        </p:blipFill>
        <p:spPr bwMode="auto">
          <a:xfrm>
            <a:off x="1403648" y="836712"/>
            <a:ext cx="4392488" cy="2511978"/>
          </a:xfrm>
          <a:prstGeom prst="rect">
            <a:avLst/>
          </a:prstGeom>
          <a:ln>
            <a:noFill/>
          </a:ln>
          <a:effectLst>
            <a:softEdge rad="112500"/>
          </a:effectLst>
        </p:spPr>
      </p:pic>
      <p:pic>
        <p:nvPicPr>
          <p:cNvPr id="6148" name="Picture 4" descr="D:\паспорт группы\IMG_0985.JPG"/>
          <p:cNvPicPr>
            <a:picLocks noChangeAspect="1" noChangeArrowheads="1"/>
          </p:cNvPicPr>
          <p:nvPr/>
        </p:nvPicPr>
        <p:blipFill>
          <a:blip r:embed="rId4" cstate="print"/>
          <a:srcRect/>
          <a:stretch>
            <a:fillRect/>
          </a:stretch>
        </p:blipFill>
        <p:spPr bwMode="auto">
          <a:xfrm rot="5400000">
            <a:off x="-245942" y="938638"/>
            <a:ext cx="1967541" cy="1475656"/>
          </a:xfrm>
          <a:prstGeom prst="rect">
            <a:avLst/>
          </a:prstGeom>
          <a:ln>
            <a:noFill/>
          </a:ln>
          <a:effectLst>
            <a:softEdge rad="112500"/>
          </a:effectLst>
        </p:spPr>
      </p:pic>
      <p:pic>
        <p:nvPicPr>
          <p:cNvPr id="6149" name="Picture 5" descr="D:\паспорт группы\IMG_0986.JPG"/>
          <p:cNvPicPr>
            <a:picLocks noChangeAspect="1" noChangeArrowheads="1"/>
          </p:cNvPicPr>
          <p:nvPr/>
        </p:nvPicPr>
        <p:blipFill>
          <a:blip r:embed="rId5" cstate="print"/>
          <a:srcRect/>
          <a:stretch>
            <a:fillRect/>
          </a:stretch>
        </p:blipFill>
        <p:spPr bwMode="auto">
          <a:xfrm rot="5566516">
            <a:off x="-183479" y="2031225"/>
            <a:ext cx="1812497" cy="1359373"/>
          </a:xfrm>
          <a:prstGeom prst="rect">
            <a:avLst/>
          </a:prstGeom>
          <a:ln>
            <a:noFill/>
          </a:ln>
          <a:effectLst>
            <a:softEdge rad="112500"/>
          </a:effectLst>
        </p:spPr>
      </p:pic>
      <p:pic>
        <p:nvPicPr>
          <p:cNvPr id="6150" name="Picture 6" descr="D:\паспорт группы\IMG_0987.JPG"/>
          <p:cNvPicPr>
            <a:picLocks noChangeAspect="1" noChangeArrowheads="1"/>
          </p:cNvPicPr>
          <p:nvPr/>
        </p:nvPicPr>
        <p:blipFill>
          <a:blip r:embed="rId6" cstate="print"/>
          <a:srcRect/>
          <a:stretch>
            <a:fillRect/>
          </a:stretch>
        </p:blipFill>
        <p:spPr bwMode="auto">
          <a:xfrm rot="5400000">
            <a:off x="-221940" y="3074876"/>
            <a:ext cx="1775520" cy="1331640"/>
          </a:xfrm>
          <a:prstGeom prst="rect">
            <a:avLst/>
          </a:prstGeom>
          <a:ln>
            <a:noFill/>
          </a:ln>
          <a:effectLst>
            <a:softEdge rad="112500"/>
          </a:effectLst>
        </p:spPr>
      </p:pic>
      <p:pic>
        <p:nvPicPr>
          <p:cNvPr id="6151" name="Picture 7" descr="D:\паспорт группы\IMG_0990.JPG"/>
          <p:cNvPicPr>
            <a:picLocks noChangeAspect="1" noChangeArrowheads="1"/>
          </p:cNvPicPr>
          <p:nvPr/>
        </p:nvPicPr>
        <p:blipFill>
          <a:blip r:embed="rId7" cstate="print"/>
          <a:srcRect t="14840" r="976"/>
          <a:stretch>
            <a:fillRect/>
          </a:stretch>
        </p:blipFill>
        <p:spPr bwMode="auto">
          <a:xfrm>
            <a:off x="4139952" y="4149080"/>
            <a:ext cx="2541263" cy="1639114"/>
          </a:xfrm>
          <a:prstGeom prst="rect">
            <a:avLst/>
          </a:prstGeom>
          <a:ln>
            <a:noFill/>
          </a:ln>
          <a:effectLst>
            <a:softEdge rad="112500"/>
          </a:effectLst>
        </p:spPr>
      </p:pic>
      <p:pic>
        <p:nvPicPr>
          <p:cNvPr id="6152" name="Picture 8" descr="D:\паспорт группы\IMG_0991.JPG"/>
          <p:cNvPicPr>
            <a:picLocks noChangeAspect="1" noChangeArrowheads="1"/>
          </p:cNvPicPr>
          <p:nvPr/>
        </p:nvPicPr>
        <p:blipFill>
          <a:blip r:embed="rId8" cstate="print"/>
          <a:srcRect t="15201" r="2222"/>
          <a:stretch>
            <a:fillRect/>
          </a:stretch>
        </p:blipFill>
        <p:spPr bwMode="auto">
          <a:xfrm>
            <a:off x="1403648" y="3068960"/>
            <a:ext cx="3168352" cy="2060848"/>
          </a:xfrm>
          <a:prstGeom prst="rect">
            <a:avLst/>
          </a:prstGeom>
          <a:ln>
            <a:noFill/>
          </a:ln>
          <a:effectLst>
            <a:softEdge rad="112500"/>
          </a:effectLst>
        </p:spPr>
      </p:pic>
      <p:pic>
        <p:nvPicPr>
          <p:cNvPr id="6153" name="Picture 9" descr="D:\паспорт группы\IMG_0992.JPG"/>
          <p:cNvPicPr>
            <a:picLocks noChangeAspect="1" noChangeArrowheads="1"/>
          </p:cNvPicPr>
          <p:nvPr/>
        </p:nvPicPr>
        <p:blipFill>
          <a:blip r:embed="rId9" cstate="print"/>
          <a:srcRect t="-4231" r="19527"/>
          <a:stretch>
            <a:fillRect/>
          </a:stretch>
        </p:blipFill>
        <p:spPr bwMode="auto">
          <a:xfrm rot="5400000">
            <a:off x="2384227" y="4337571"/>
            <a:ext cx="1927273" cy="1872208"/>
          </a:xfrm>
          <a:prstGeom prst="rect">
            <a:avLst/>
          </a:prstGeom>
          <a:ln>
            <a:noFill/>
          </a:ln>
          <a:effectLst>
            <a:softEdge rad="112500"/>
          </a:effectLst>
        </p:spPr>
      </p:pic>
      <p:pic>
        <p:nvPicPr>
          <p:cNvPr id="6154" name="Picture 10" descr="D:\паспорт группы\IMG_0994.JPG"/>
          <p:cNvPicPr>
            <a:picLocks noChangeAspect="1" noChangeArrowheads="1"/>
          </p:cNvPicPr>
          <p:nvPr/>
        </p:nvPicPr>
        <p:blipFill>
          <a:blip r:embed="rId10" cstate="print"/>
          <a:srcRect/>
          <a:stretch>
            <a:fillRect/>
          </a:stretch>
        </p:blipFill>
        <p:spPr bwMode="auto">
          <a:xfrm>
            <a:off x="0" y="4293096"/>
            <a:ext cx="2339752" cy="1754814"/>
          </a:xfrm>
          <a:prstGeom prst="rect">
            <a:avLst/>
          </a:prstGeom>
          <a:ln>
            <a:noFill/>
          </a:ln>
          <a:effectLst>
            <a:softEdge rad="112500"/>
          </a:effectLst>
        </p:spPr>
      </p:pic>
      <p:sp>
        <p:nvSpPr>
          <p:cNvPr id="12" name="TextBox 11"/>
          <p:cNvSpPr txBox="1"/>
          <p:nvPr/>
        </p:nvSpPr>
        <p:spPr>
          <a:xfrm>
            <a:off x="5940152" y="1124744"/>
            <a:ext cx="2952328" cy="4524315"/>
          </a:xfrm>
          <a:prstGeom prst="rect">
            <a:avLst/>
          </a:prstGeom>
          <a:solidFill>
            <a:srgbClr val="FF0066"/>
          </a:solidFill>
          <a:effectLst>
            <a:glow rad="228600">
              <a:schemeClr val="accent2">
                <a:satMod val="175000"/>
                <a:alpha val="40000"/>
              </a:schemeClr>
            </a:glow>
            <a:softEdge rad="635000"/>
          </a:effectLst>
        </p:spPr>
        <p:txBody>
          <a:bodyPr wrap="square" rtlCol="0">
            <a:spAutoFit/>
          </a:bodyPr>
          <a:lstStyle/>
          <a:p>
            <a:r>
              <a:rPr lang="ru-RU" dirty="0" smtClean="0"/>
              <a:t>Жили – были, не тужили,</a:t>
            </a:r>
          </a:p>
          <a:p>
            <a:r>
              <a:rPr lang="ru-RU" dirty="0" smtClean="0"/>
              <a:t>Пешеходы и машины.</a:t>
            </a:r>
          </a:p>
          <a:p>
            <a:r>
              <a:rPr lang="ru-RU" dirty="0" smtClean="0"/>
              <a:t>Жили дружно, без аварий,</a:t>
            </a:r>
          </a:p>
          <a:p>
            <a:r>
              <a:rPr lang="ru-RU" dirty="0" smtClean="0"/>
              <a:t>Потому что каждый знал:</a:t>
            </a:r>
          </a:p>
          <a:p>
            <a:r>
              <a:rPr lang="ru-RU" dirty="0" smtClean="0"/>
              <a:t>Кому свет горит зелёный – </a:t>
            </a:r>
          </a:p>
          <a:p>
            <a:r>
              <a:rPr lang="ru-RU" dirty="0" smtClean="0"/>
              <a:t>Проходи, иль проезжай.</a:t>
            </a:r>
          </a:p>
          <a:p>
            <a:r>
              <a:rPr lang="ru-RU" dirty="0" smtClean="0"/>
              <a:t>И у каждого свой глазик светофора говорит:</a:t>
            </a:r>
          </a:p>
          <a:p>
            <a:r>
              <a:rPr lang="ru-RU" dirty="0" smtClean="0"/>
              <a:t>Если ты машина, я светофор трёхглазый,</a:t>
            </a:r>
          </a:p>
          <a:p>
            <a:r>
              <a:rPr lang="ru-RU" dirty="0" smtClean="0"/>
              <a:t>Ну, а пешеходу светофор двуглазый.</a:t>
            </a:r>
          </a:p>
          <a:p>
            <a:r>
              <a:rPr lang="ru-RU" dirty="0" smtClean="0"/>
              <a:t>Он стоит на зебре,</a:t>
            </a:r>
          </a:p>
          <a:p>
            <a:r>
              <a:rPr lang="ru-RU" dirty="0" smtClean="0"/>
              <a:t>Ждёт своих людей</a:t>
            </a:r>
          </a:p>
          <a:p>
            <a:r>
              <a:rPr lang="ru-RU" dirty="0" smtClean="0"/>
              <a:t>И пропускает только на зелёный цвет.</a:t>
            </a:r>
            <a:endParaRPr lang="ru-RU"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900igr.net/up/datai/97164/0006-00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395536" y="260649"/>
            <a:ext cx="8136904" cy="6370975"/>
          </a:xfrm>
          <a:prstGeom prst="rect">
            <a:avLst/>
          </a:prstGeom>
        </p:spPr>
        <p:txBody>
          <a:bodyPr wrap="square">
            <a:spAutoFit/>
          </a:bodyPr>
          <a:lstStyle/>
          <a:p>
            <a:r>
              <a:rPr lang="ru-RU" b="1" i="1" dirty="0" smtClean="0">
                <a:latin typeface="Times New Roman" pitchFamily="18" charset="0"/>
                <a:cs typeface="Times New Roman" pitchFamily="18" charset="0"/>
              </a:rPr>
              <a:t>«Уголок безопасного дорожного движения»</a:t>
            </a:r>
            <a:r>
              <a:rPr lang="ru-RU" b="1" dirty="0" smtClean="0">
                <a:latin typeface="Times New Roman" pitchFamily="18" charset="0"/>
                <a:cs typeface="Times New Roman" pitchFamily="18" charset="0"/>
              </a:rPr>
              <a:t>. </a:t>
            </a:r>
          </a:p>
          <a:p>
            <a:r>
              <a:rPr lang="ru-RU" b="1" dirty="0" smtClean="0"/>
              <a:t>Содержание уголка правила дорожного движения </a:t>
            </a:r>
            <a:endParaRPr lang="ru-RU" dirty="0" smtClean="0"/>
          </a:p>
          <a:p>
            <a:r>
              <a:rPr lang="ru-RU" dirty="0" smtClean="0"/>
              <a:t> </a:t>
            </a:r>
            <a:r>
              <a:rPr lang="ru-RU" sz="1600" dirty="0" smtClean="0">
                <a:latin typeface="Times New Roman" pitchFamily="18" charset="0"/>
                <a:cs typeface="Times New Roman" pitchFamily="18" charset="0"/>
              </a:rPr>
              <a:t>Макет со сложным перекрестком, осевыми линиями, светофором, специализированный транспорт, план-схема микрорайона;</a:t>
            </a:r>
          </a:p>
          <a:p>
            <a:pPr lvl="0"/>
            <a:r>
              <a:rPr lang="ru-RU" sz="1600" dirty="0" smtClean="0">
                <a:latin typeface="Times New Roman" pitchFamily="18" charset="0"/>
                <a:cs typeface="Times New Roman" pitchFamily="18" charset="0"/>
              </a:rPr>
              <a:t>Комплект дорожных знаков размером в половину натуральной величины и несколько настоящих знаков;</a:t>
            </a:r>
          </a:p>
          <a:p>
            <a:pPr lvl="0"/>
            <a:r>
              <a:rPr lang="ru-RU" sz="1600" dirty="0" smtClean="0">
                <a:latin typeface="Times New Roman" pitchFamily="18" charset="0"/>
                <a:cs typeface="Times New Roman" pitchFamily="18" charset="0"/>
              </a:rPr>
              <a:t>Информативные плакаты из серии «Я и улица», «Мой друг -светофор»;</a:t>
            </a:r>
          </a:p>
          <a:p>
            <a:pPr lvl="0"/>
            <a:r>
              <a:rPr lang="ru-RU" sz="1600" dirty="0" smtClean="0">
                <a:latin typeface="Times New Roman" pitchFamily="18" charset="0"/>
                <a:cs typeface="Times New Roman" pitchFamily="18" charset="0"/>
              </a:rPr>
              <a:t>Игрушки - различные виды транспорта (наземный, воздушный, водный);</a:t>
            </a:r>
          </a:p>
          <a:p>
            <a:pPr lvl="0"/>
            <a:r>
              <a:rPr lang="ru-RU" sz="1600" dirty="0" smtClean="0">
                <a:latin typeface="Times New Roman" pitchFamily="18" charset="0"/>
                <a:cs typeface="Times New Roman" pitchFamily="18" charset="0"/>
              </a:rPr>
              <a:t>Подборка книг (А. </a:t>
            </a:r>
            <a:r>
              <a:rPr lang="ru-RU" sz="1600" dirty="0" err="1" smtClean="0">
                <a:latin typeface="Times New Roman" pitchFamily="18" charset="0"/>
                <a:cs typeface="Times New Roman" pitchFamily="18" charset="0"/>
              </a:rPr>
              <a:t>Северин</a:t>
            </a:r>
            <a:r>
              <a:rPr lang="ru-RU" sz="1600" dirty="0" smtClean="0">
                <a:latin typeface="Times New Roman" pitchFamily="18" charset="0"/>
                <a:cs typeface="Times New Roman" pitchFamily="18" charset="0"/>
              </a:rPr>
              <a:t> «Три чудесных цвета», Н.В. Алешина «Санки», А. Дорохов «Влиятельная палочка», С. Михалков «Дядя Степа - милиционер»), иллюстрации с различными видами транспорта;</a:t>
            </a:r>
          </a:p>
          <a:p>
            <a:pPr lvl="0"/>
            <a:r>
              <a:rPr lang="ru-RU" sz="1600" dirty="0" smtClean="0">
                <a:latin typeface="Times New Roman" pitchFamily="18" charset="0"/>
                <a:cs typeface="Times New Roman" pitchFamily="18" charset="0"/>
              </a:rPr>
              <a:t>Дидактические игры («Внимание! Переходим улицу», «Разрешается -запрещается», «Найди свой домик»);</a:t>
            </a:r>
          </a:p>
          <a:p>
            <a:pPr lvl="0"/>
            <a:r>
              <a:rPr lang="ru-RU" sz="1600" dirty="0" smtClean="0">
                <a:latin typeface="Times New Roman" pitchFamily="18" charset="0"/>
                <a:cs typeface="Times New Roman" pitchFamily="18" charset="0"/>
              </a:rPr>
              <a:t>Картотека наблюдений («Опасные участки улиц», «Экскурсия к Волге», «Дорожные знаки»);</a:t>
            </a:r>
          </a:p>
          <a:p>
            <a:pPr lvl="0"/>
            <a:r>
              <a:rPr lang="ru-RU" sz="1600" dirty="0" smtClean="0">
                <a:latin typeface="Times New Roman" pitchFamily="18" charset="0"/>
                <a:cs typeface="Times New Roman" pitchFamily="18" charset="0"/>
              </a:rPr>
              <a:t>Картотека подвижных игр («Перекресток», «Красный, желтый, зеленый», «Перейди улицу»).</a:t>
            </a:r>
          </a:p>
          <a:p>
            <a:pPr lvl="0"/>
            <a:r>
              <a:rPr lang="ru-RU" sz="1600" dirty="0" smtClean="0">
                <a:latin typeface="Times New Roman" pitchFamily="18" charset="0"/>
                <a:cs typeface="Times New Roman" pitchFamily="18" charset="0"/>
              </a:rPr>
              <a:t>Дорожные знаки: макет светофора,  знак перекресток, знак пешеходные переход</a:t>
            </a:r>
          </a:p>
          <a:p>
            <a:pPr lvl="0"/>
            <a:r>
              <a:rPr lang="ru-RU" sz="1600" dirty="0" smtClean="0">
                <a:latin typeface="Times New Roman" pitchFamily="18" charset="0"/>
                <a:cs typeface="Times New Roman" pitchFamily="18" charset="0"/>
              </a:rPr>
              <a:t>Демонстрационные картинки о правилах дорожного движения</a:t>
            </a:r>
          </a:p>
          <a:p>
            <a:pPr lvl="0"/>
            <a:r>
              <a:rPr lang="ru-RU" sz="1600" dirty="0" smtClean="0">
                <a:latin typeface="Times New Roman" pitchFamily="18" charset="0"/>
                <a:cs typeface="Times New Roman" pitchFamily="18" charset="0"/>
              </a:rPr>
              <a:t>Различные виды транспорта: легковые, грузовые, пожарная машина, скорая помощь, полицейская машина, танк.</a:t>
            </a:r>
          </a:p>
          <a:p>
            <a:pPr lvl="0"/>
            <a:r>
              <a:rPr lang="ru-RU" sz="1600" dirty="0" smtClean="0">
                <a:latin typeface="Times New Roman" pitchFamily="18" charset="0"/>
                <a:cs typeface="Times New Roman" pitchFamily="18" charset="0"/>
              </a:rPr>
              <a:t>Настольные и дидактические игры по ПДД: «Пешеход», «Машины на дороге»</a:t>
            </a:r>
          </a:p>
          <a:p>
            <a:pPr lvl="0"/>
            <a:r>
              <a:rPr lang="ru-RU" sz="1600" dirty="0" smtClean="0">
                <a:latin typeface="Times New Roman" pitchFamily="18" charset="0"/>
                <a:cs typeface="Times New Roman" pitchFamily="18" charset="0"/>
              </a:rPr>
              <a:t>Многоэтажный гараж</a:t>
            </a:r>
          </a:p>
          <a:p>
            <a:pPr lvl="0"/>
            <a:r>
              <a:rPr lang="ru-RU" sz="1600" dirty="0" smtClean="0">
                <a:latin typeface="Times New Roman" pitchFamily="18" charset="0"/>
                <a:cs typeface="Times New Roman" pitchFamily="18" charset="0"/>
              </a:rPr>
              <a:t>Руль</a:t>
            </a:r>
          </a:p>
          <a:p>
            <a:r>
              <a:rPr lang="ru-RU" dirty="0" smtClean="0"/>
              <a:t> </a:t>
            </a:r>
            <a:endParaRPr lang="ru-RU"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900igr.net/up/datai/97164/0006-00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 name="Picture 1" descr="C:\Users\User\Desktop\группа\IMG_20180620_144331.jpg"/>
          <p:cNvPicPr>
            <a:picLocks noChangeAspect="1" noChangeArrowheads="1"/>
          </p:cNvPicPr>
          <p:nvPr/>
        </p:nvPicPr>
        <p:blipFill>
          <a:blip r:embed="rId3" cstate="print"/>
          <a:srcRect/>
          <a:stretch>
            <a:fillRect/>
          </a:stretch>
        </p:blipFill>
        <p:spPr bwMode="auto">
          <a:xfrm>
            <a:off x="0" y="0"/>
            <a:ext cx="3489852" cy="4653136"/>
          </a:xfrm>
          <a:prstGeom prst="rect">
            <a:avLst/>
          </a:prstGeom>
          <a:noFill/>
        </p:spPr>
      </p:pic>
      <p:pic>
        <p:nvPicPr>
          <p:cNvPr id="4" name="Рисунок 3" descr="C:\Users\User\Desktop\ПААСПОРТ ГРУППЫ ФОТО\IMG_0993.JPG"/>
          <p:cNvPicPr/>
          <p:nvPr/>
        </p:nvPicPr>
        <p:blipFill>
          <a:blip r:embed="rId4" cstate="print"/>
          <a:srcRect/>
          <a:stretch>
            <a:fillRect/>
          </a:stretch>
        </p:blipFill>
        <p:spPr bwMode="auto">
          <a:xfrm>
            <a:off x="4427984" y="260648"/>
            <a:ext cx="4396214" cy="3096344"/>
          </a:xfrm>
          <a:prstGeom prst="rect">
            <a:avLst/>
          </a:prstGeom>
          <a:noFill/>
          <a:ln w="9525">
            <a:noFill/>
            <a:miter lim="800000"/>
            <a:headEnd/>
            <a:tailEnd/>
          </a:ln>
        </p:spPr>
      </p:pic>
      <p:pic>
        <p:nvPicPr>
          <p:cNvPr id="5" name="Рисунок 4" descr="C:\Users\User\Desktop\ПААСПОРТ ГРУППЫ ФОТО\IMG_0994.JPG"/>
          <p:cNvPicPr/>
          <p:nvPr/>
        </p:nvPicPr>
        <p:blipFill>
          <a:blip r:embed="rId5" cstate="print"/>
          <a:srcRect/>
          <a:stretch>
            <a:fillRect/>
          </a:stretch>
        </p:blipFill>
        <p:spPr bwMode="auto">
          <a:xfrm>
            <a:off x="3635896" y="3501008"/>
            <a:ext cx="4624814" cy="3143622"/>
          </a:xfrm>
          <a:prstGeom prst="rect">
            <a:avLst/>
          </a:prstGeom>
          <a:noFill/>
          <a:ln w="9525">
            <a:noFill/>
            <a:miter lim="800000"/>
            <a:headEnd/>
            <a:tailEnd/>
          </a:ln>
        </p:spPr>
      </p:pic>
      <p:pic>
        <p:nvPicPr>
          <p:cNvPr id="13314" name="Picture 2" descr="http://900igr.net/up/datai/157400/0012-015-.png"/>
          <p:cNvPicPr>
            <a:picLocks noChangeAspect="1" noChangeArrowheads="1"/>
          </p:cNvPicPr>
          <p:nvPr/>
        </p:nvPicPr>
        <p:blipFill>
          <a:blip r:embed="rId6" cstate="print"/>
          <a:srcRect/>
          <a:stretch>
            <a:fillRect/>
          </a:stretch>
        </p:blipFill>
        <p:spPr bwMode="auto">
          <a:xfrm>
            <a:off x="0" y="4323141"/>
            <a:ext cx="4716016" cy="2534859"/>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900igr.net/up/datai/97164/0006-00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 name="Рисунок 2" descr="C:\Users\User\Desktop\ПААСПОРТ ГРУППЫ ФОТО\IMG_0986.JPG"/>
          <p:cNvPicPr/>
          <p:nvPr/>
        </p:nvPicPr>
        <p:blipFill>
          <a:blip r:embed="rId3" cstate="print"/>
          <a:srcRect/>
          <a:stretch>
            <a:fillRect/>
          </a:stretch>
        </p:blipFill>
        <p:spPr bwMode="auto">
          <a:xfrm rot="5400000">
            <a:off x="-508" y="656692"/>
            <a:ext cx="3240360" cy="2448272"/>
          </a:xfrm>
          <a:prstGeom prst="rect">
            <a:avLst/>
          </a:prstGeom>
          <a:noFill/>
          <a:ln w="9525">
            <a:noFill/>
            <a:miter lim="800000"/>
            <a:headEnd/>
            <a:tailEnd/>
          </a:ln>
        </p:spPr>
      </p:pic>
      <p:pic>
        <p:nvPicPr>
          <p:cNvPr id="4" name="Рисунок 3" descr="C:\Users\User\Desktop\ПААСПОРТ ГРУППЫ ФОТО\IMG_0987.JPG"/>
          <p:cNvPicPr/>
          <p:nvPr/>
        </p:nvPicPr>
        <p:blipFill>
          <a:blip r:embed="rId4" cstate="print"/>
          <a:srcRect/>
          <a:stretch>
            <a:fillRect/>
          </a:stretch>
        </p:blipFill>
        <p:spPr bwMode="auto">
          <a:xfrm rot="5400000">
            <a:off x="2859523" y="676981"/>
            <a:ext cx="3465163" cy="2632497"/>
          </a:xfrm>
          <a:prstGeom prst="rect">
            <a:avLst/>
          </a:prstGeom>
          <a:noFill/>
          <a:ln w="9525">
            <a:noFill/>
            <a:miter lim="800000"/>
            <a:headEnd/>
            <a:tailEnd/>
          </a:ln>
        </p:spPr>
      </p:pic>
      <p:pic>
        <p:nvPicPr>
          <p:cNvPr id="5" name="Рисунок 4" descr="C:\Users\User\Desktop\ПААСПОРТ ГРУППЫ ФОТО\IMG_0985.JPG"/>
          <p:cNvPicPr/>
          <p:nvPr/>
        </p:nvPicPr>
        <p:blipFill>
          <a:blip r:embed="rId5" cstate="print"/>
          <a:srcRect/>
          <a:stretch>
            <a:fillRect/>
          </a:stretch>
        </p:blipFill>
        <p:spPr bwMode="auto">
          <a:xfrm rot="5400000">
            <a:off x="5803802" y="1800647"/>
            <a:ext cx="3872085" cy="2808311"/>
          </a:xfrm>
          <a:prstGeom prst="rect">
            <a:avLst/>
          </a:prstGeom>
          <a:noFill/>
          <a:ln w="9525">
            <a:noFill/>
            <a:miter lim="800000"/>
            <a:headEnd/>
            <a:tailEnd/>
          </a:ln>
        </p:spPr>
      </p:pic>
      <p:pic>
        <p:nvPicPr>
          <p:cNvPr id="6" name="Рисунок 5" descr="C:\Users\User\Desktop\ПААСПОРТ ГРУППЫ ФОТО\IMG_0991.JPG"/>
          <p:cNvPicPr/>
          <p:nvPr/>
        </p:nvPicPr>
        <p:blipFill>
          <a:blip r:embed="rId6" cstate="print"/>
          <a:srcRect t="17988" r="855" b="11890"/>
          <a:stretch>
            <a:fillRect/>
          </a:stretch>
        </p:blipFill>
        <p:spPr bwMode="auto">
          <a:xfrm>
            <a:off x="0" y="3545632"/>
            <a:ext cx="6246579" cy="3312368"/>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User\Desktop\Рисунок1.jpg"/>
          <p:cNvPicPr>
            <a:picLocks noChangeAspect="1" noChangeArrowheads="1"/>
          </p:cNvPicPr>
          <p:nvPr/>
        </p:nvPicPr>
        <p:blipFill>
          <a:blip r:embed="rId2" cstate="print"/>
          <a:srcRect b="16327"/>
          <a:stretch>
            <a:fillRect/>
          </a:stretch>
        </p:blipFill>
        <p:spPr bwMode="auto">
          <a:xfrm>
            <a:off x="0" y="0"/>
            <a:ext cx="9144000" cy="6858000"/>
          </a:xfrm>
          <a:prstGeom prst="rect">
            <a:avLst/>
          </a:prstGeom>
          <a:noFill/>
        </p:spPr>
      </p:pic>
      <p:sp>
        <p:nvSpPr>
          <p:cNvPr id="2" name="Заголовок 1"/>
          <p:cNvSpPr>
            <a:spLocks noGrp="1"/>
          </p:cNvSpPr>
          <p:nvPr>
            <p:ph type="title"/>
          </p:nvPr>
        </p:nvSpPr>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b="1" spc="50" dirty="0" smtClean="0">
                <a:ln w="11430">
                  <a:solidFill>
                    <a:srgbClr val="FFFF00"/>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ЦЕНТР ПОЗНАНИЯ</a:t>
            </a:r>
            <a:endParaRPr lang="ru-RU" b="1" spc="50" dirty="0">
              <a:ln w="11430">
                <a:solidFill>
                  <a:srgbClr val="FFFF00"/>
                </a:solidFill>
              </a:ln>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074" name="Picture 2" descr="C:\Users\User\YandexDisk\Фотокамера\2017-11-27 11-53-53.JPG"/>
          <p:cNvPicPr>
            <a:picLocks noChangeAspect="1" noChangeArrowheads="1"/>
          </p:cNvPicPr>
          <p:nvPr/>
        </p:nvPicPr>
        <p:blipFill>
          <a:blip r:embed="rId3" cstate="print"/>
          <a:srcRect r="939" b="13639"/>
          <a:stretch>
            <a:fillRect/>
          </a:stretch>
        </p:blipFill>
        <p:spPr bwMode="auto">
          <a:xfrm>
            <a:off x="3635896" y="1052736"/>
            <a:ext cx="3456384" cy="2736304"/>
          </a:xfrm>
          <a:prstGeom prst="rect">
            <a:avLst/>
          </a:prstGeom>
          <a:ln>
            <a:noFill/>
          </a:ln>
          <a:effectLst>
            <a:softEdge rad="112500"/>
          </a:effectLst>
        </p:spPr>
      </p:pic>
      <p:pic>
        <p:nvPicPr>
          <p:cNvPr id="3076" name="Picture 4" descr="C:\Users\User\YandexDisk\Фотокамера\2017-11-27 11-55-33.JPG"/>
          <p:cNvPicPr>
            <a:picLocks noChangeAspect="1" noChangeArrowheads="1"/>
          </p:cNvPicPr>
          <p:nvPr/>
        </p:nvPicPr>
        <p:blipFill>
          <a:blip r:embed="rId4" cstate="print"/>
          <a:srcRect/>
          <a:stretch>
            <a:fillRect/>
          </a:stretch>
        </p:blipFill>
        <p:spPr bwMode="auto">
          <a:xfrm>
            <a:off x="0" y="3573016"/>
            <a:ext cx="3131840" cy="2348880"/>
          </a:xfrm>
          <a:prstGeom prst="rect">
            <a:avLst/>
          </a:prstGeom>
          <a:ln>
            <a:noFill/>
          </a:ln>
          <a:effectLst>
            <a:softEdge rad="112500"/>
          </a:effectLst>
        </p:spPr>
      </p:pic>
      <p:pic>
        <p:nvPicPr>
          <p:cNvPr id="3077" name="Picture 5" descr="C:\Users\User\YandexDisk\Фотокамера\2017-11-27 11-55-42.JPG"/>
          <p:cNvPicPr>
            <a:picLocks noChangeAspect="1" noChangeArrowheads="1"/>
          </p:cNvPicPr>
          <p:nvPr/>
        </p:nvPicPr>
        <p:blipFill>
          <a:blip r:embed="rId5" cstate="print"/>
          <a:srcRect r="1905" b="6019"/>
          <a:stretch>
            <a:fillRect/>
          </a:stretch>
        </p:blipFill>
        <p:spPr bwMode="auto">
          <a:xfrm>
            <a:off x="0" y="908720"/>
            <a:ext cx="3707904" cy="2664296"/>
          </a:xfrm>
          <a:prstGeom prst="rect">
            <a:avLst/>
          </a:prstGeom>
          <a:ln>
            <a:noFill/>
          </a:ln>
          <a:effectLst>
            <a:softEdge rad="112500"/>
          </a:effectLst>
        </p:spPr>
      </p:pic>
      <p:pic>
        <p:nvPicPr>
          <p:cNvPr id="3078" name="Picture 6" descr="C:\Users\User\YandexDisk\Фотокамера\2017-11-27 11-55-58.JPG"/>
          <p:cNvPicPr>
            <a:picLocks noChangeAspect="1" noChangeArrowheads="1"/>
          </p:cNvPicPr>
          <p:nvPr/>
        </p:nvPicPr>
        <p:blipFill>
          <a:blip r:embed="rId6" cstate="print"/>
          <a:srcRect/>
          <a:stretch>
            <a:fillRect/>
          </a:stretch>
        </p:blipFill>
        <p:spPr bwMode="auto">
          <a:xfrm>
            <a:off x="3203848" y="3717032"/>
            <a:ext cx="2736304" cy="2592288"/>
          </a:xfrm>
          <a:prstGeom prst="rect">
            <a:avLst/>
          </a:prstGeom>
          <a:ln>
            <a:noFill/>
          </a:ln>
          <a:effectLst>
            <a:softEdge rad="112500"/>
          </a:effectLst>
        </p:spPr>
      </p:pic>
      <p:sp>
        <p:nvSpPr>
          <p:cNvPr id="8" name="TextBox 7"/>
          <p:cNvSpPr txBox="1"/>
          <p:nvPr/>
        </p:nvSpPr>
        <p:spPr>
          <a:xfrm>
            <a:off x="7020272" y="1556792"/>
            <a:ext cx="2123728" cy="1600438"/>
          </a:xfrm>
          <a:prstGeom prst="rect">
            <a:avLst/>
          </a:prstGeom>
          <a:solidFill>
            <a:srgbClr val="FFFF00"/>
          </a:solidFill>
          <a:effectLst>
            <a:glow rad="228600">
              <a:schemeClr val="accent3">
                <a:satMod val="175000"/>
                <a:alpha val="40000"/>
              </a:schemeClr>
            </a:glow>
            <a:softEdge rad="317500"/>
          </a:effectLst>
        </p:spPr>
        <p:txBody>
          <a:bodyPr wrap="square" rtlCol="0">
            <a:spAutoFit/>
          </a:bodyPr>
          <a:lstStyle/>
          <a:p>
            <a:r>
              <a:rPr lang="ru-RU" sz="1400" dirty="0" smtClean="0"/>
              <a:t>Математику люблю я:</a:t>
            </a:r>
          </a:p>
          <a:p>
            <a:r>
              <a:rPr lang="ru-RU" sz="1400" dirty="0" smtClean="0"/>
              <a:t>Равенства, задачки.</a:t>
            </a:r>
          </a:p>
          <a:p>
            <a:r>
              <a:rPr lang="ru-RU" sz="1400" dirty="0" smtClean="0"/>
              <a:t>Буду я решать примеры,</a:t>
            </a:r>
          </a:p>
          <a:p>
            <a:r>
              <a:rPr lang="ru-RU" sz="1400" dirty="0" smtClean="0"/>
              <a:t>Складывать в заначку.</a:t>
            </a:r>
          </a:p>
          <a:p>
            <a:r>
              <a:rPr lang="ru-RU" sz="1400" dirty="0" smtClean="0"/>
              <a:t>Раз, два, три, четыре, пять!</a:t>
            </a:r>
          </a:p>
          <a:p>
            <a:r>
              <a:rPr lang="ru-RU" sz="1400" dirty="0" smtClean="0"/>
              <a:t>Математика опять!</a:t>
            </a:r>
            <a:endParaRPr lang="ru-RU" sz="1400" dirty="0"/>
          </a:p>
        </p:txBody>
      </p:sp>
      <p:sp>
        <p:nvSpPr>
          <p:cNvPr id="9" name="TextBox 8"/>
          <p:cNvSpPr txBox="1"/>
          <p:nvPr/>
        </p:nvSpPr>
        <p:spPr>
          <a:xfrm>
            <a:off x="5903640" y="3212976"/>
            <a:ext cx="3240360" cy="3108543"/>
          </a:xfrm>
          <a:prstGeom prst="rect">
            <a:avLst/>
          </a:prstGeom>
          <a:solidFill>
            <a:srgbClr val="00B0F0"/>
          </a:solidFill>
          <a:effectLst>
            <a:glow rad="228600">
              <a:schemeClr val="accent5">
                <a:satMod val="175000"/>
                <a:alpha val="40000"/>
              </a:schemeClr>
            </a:glow>
            <a:softEdge rad="635000"/>
          </a:effectLst>
        </p:spPr>
        <p:txBody>
          <a:bodyPr wrap="square" rtlCol="0">
            <a:spAutoFit/>
          </a:bodyPr>
          <a:lstStyle/>
          <a:p>
            <a:r>
              <a:rPr lang="ru-RU" sz="1400" b="1" dirty="0" smtClean="0"/>
              <a:t>«Родина»  – слово большое-большое!</a:t>
            </a:r>
          </a:p>
          <a:p>
            <a:r>
              <a:rPr lang="ru-RU" sz="1400" b="1" dirty="0" smtClean="0"/>
              <a:t>Пусть не бывает на свете чудес,</a:t>
            </a:r>
          </a:p>
          <a:p>
            <a:r>
              <a:rPr lang="ru-RU" sz="1400" b="1" dirty="0" smtClean="0"/>
              <a:t>Если сказать это слово с душою,</a:t>
            </a:r>
          </a:p>
          <a:p>
            <a:r>
              <a:rPr lang="ru-RU" sz="1400" b="1" dirty="0" smtClean="0"/>
              <a:t>Глубже морей оно, выше небес! </a:t>
            </a:r>
          </a:p>
          <a:p>
            <a:endParaRPr lang="ru-RU" sz="1400" b="1" dirty="0" smtClean="0"/>
          </a:p>
          <a:p>
            <a:r>
              <a:rPr lang="ru-RU" sz="1400" b="1" dirty="0" smtClean="0"/>
              <a:t>В нем умещается ровно полмира:</a:t>
            </a:r>
          </a:p>
          <a:p>
            <a:r>
              <a:rPr lang="ru-RU" sz="1400" b="1" dirty="0" smtClean="0"/>
              <a:t>Мама и папа, соседи, друзья,</a:t>
            </a:r>
          </a:p>
          <a:p>
            <a:r>
              <a:rPr lang="ru-RU" sz="1400" b="1" dirty="0" smtClean="0"/>
              <a:t>Город родимый, родная квартира,</a:t>
            </a:r>
          </a:p>
          <a:p>
            <a:r>
              <a:rPr lang="ru-RU" sz="1400" b="1" dirty="0" smtClean="0"/>
              <a:t>Бабушка, школа, котенок … и я.</a:t>
            </a:r>
          </a:p>
          <a:p>
            <a:endParaRPr lang="ru-RU" sz="1400" b="1" dirty="0" smtClean="0"/>
          </a:p>
          <a:p>
            <a:r>
              <a:rPr lang="ru-RU" sz="1400" b="1" dirty="0" smtClean="0"/>
              <a:t>Зайчик солнечный в ладошке,</a:t>
            </a:r>
          </a:p>
          <a:p>
            <a:r>
              <a:rPr lang="ru-RU" sz="1400" b="1" dirty="0" smtClean="0"/>
              <a:t>Куст сирени за окошком, </a:t>
            </a:r>
          </a:p>
          <a:p>
            <a:r>
              <a:rPr lang="ru-RU" sz="1400" b="1" dirty="0" smtClean="0"/>
              <a:t>И на щечке родинка  –</a:t>
            </a:r>
          </a:p>
          <a:p>
            <a:r>
              <a:rPr lang="ru-RU" sz="1400" b="1" dirty="0" smtClean="0"/>
              <a:t>Это тоже Родина.</a:t>
            </a:r>
            <a:endParaRPr lang="ru-RU" sz="1400" b="1"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900igr.net/up/datai/97164/0006-00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0" y="332656"/>
            <a:ext cx="5364088" cy="6247864"/>
          </a:xfrm>
          <a:prstGeom prst="rect">
            <a:avLst/>
          </a:prstGeom>
        </p:spPr>
        <p:txBody>
          <a:bodyPr wrap="square">
            <a:spAutoFit/>
          </a:bodyPr>
          <a:lstStyle/>
          <a:p>
            <a:r>
              <a:rPr lang="ru-RU" sz="2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Социально-коммуникативное развитие</a:t>
            </a:r>
          </a:p>
          <a:p>
            <a:r>
              <a:rPr lang="ru-RU" sz="1600" dirty="0" smtClean="0">
                <a:latin typeface="Times New Roman" pitchFamily="18" charset="0"/>
                <a:cs typeface="Times New Roman" pitchFamily="18" charset="0"/>
              </a:rPr>
              <a:t>1. Игра: «Твой дом»</a:t>
            </a:r>
          </a:p>
          <a:p>
            <a:r>
              <a:rPr lang="ru-RU" sz="1600" dirty="0" smtClean="0">
                <a:latin typeface="Times New Roman" pitchFamily="18" charset="0"/>
                <a:cs typeface="Times New Roman" pitchFamily="18" charset="0"/>
              </a:rPr>
              <a:t>2. Ассоциации «Русские сказки» </a:t>
            </a:r>
          </a:p>
          <a:p>
            <a:r>
              <a:rPr lang="ru-RU" sz="1600" dirty="0" smtClean="0">
                <a:latin typeface="Times New Roman" pitchFamily="18" charset="0"/>
                <a:cs typeface="Times New Roman" pitchFamily="18" charset="0"/>
              </a:rPr>
              <a:t>3. Игра «Найди и угадай»</a:t>
            </a:r>
          </a:p>
          <a:p>
            <a:r>
              <a:rPr lang="ru-RU" sz="1600" dirty="0" smtClean="0">
                <a:latin typeface="Times New Roman" pitchFamily="18" charset="0"/>
                <a:cs typeface="Times New Roman" pitchFamily="18" charset="0"/>
              </a:rPr>
              <a:t>4. Игра «Одень Машу и Мишу»</a:t>
            </a:r>
          </a:p>
          <a:p>
            <a:r>
              <a:rPr lang="ru-RU" sz="1600" dirty="0" smtClean="0">
                <a:latin typeface="Times New Roman" pitchFamily="18" charset="0"/>
                <a:cs typeface="Times New Roman" pitchFamily="18" charset="0"/>
              </a:rPr>
              <a:t>5. Лото «Военная техника», лото «Космическая техника»,</a:t>
            </a:r>
          </a:p>
          <a:p>
            <a:r>
              <a:rPr lang="ru-RU" sz="1600" dirty="0" smtClean="0">
                <a:latin typeface="Times New Roman" pitchFamily="18" charset="0"/>
                <a:cs typeface="Times New Roman" pitchFamily="18" charset="0"/>
              </a:rPr>
              <a:t>лото «Транспорт»</a:t>
            </a:r>
          </a:p>
          <a:p>
            <a:r>
              <a:rPr lang="ru-RU" sz="1600" dirty="0" smtClean="0">
                <a:latin typeface="Times New Roman" pitchFamily="18" charset="0"/>
                <a:cs typeface="Times New Roman" pitchFamily="18" charset="0"/>
              </a:rPr>
              <a:t>6.Развивающая игра «Дорожные знаки»</a:t>
            </a:r>
          </a:p>
          <a:p>
            <a:r>
              <a:rPr lang="ru-RU" sz="1600" dirty="0" smtClean="0">
                <a:latin typeface="Times New Roman" pitchFamily="18" charset="0"/>
                <a:cs typeface="Times New Roman" pitchFamily="18" charset="0"/>
              </a:rPr>
              <a:t> 7. Игра «Разрезные картинки»</a:t>
            </a:r>
          </a:p>
          <a:p>
            <a:r>
              <a:rPr lang="ru-RU" sz="1600" dirty="0" smtClean="0">
                <a:latin typeface="Times New Roman" pitchFamily="18" charset="0"/>
                <a:cs typeface="Times New Roman" pitchFamily="18" charset="0"/>
              </a:rPr>
              <a:t> 8.Кубики «Изучаем окружающий мир»</a:t>
            </a:r>
          </a:p>
          <a:p>
            <a:r>
              <a:rPr lang="ru-RU" sz="1600" dirty="0" smtClean="0">
                <a:latin typeface="Times New Roman" pitchFamily="18" charset="0"/>
                <a:cs typeface="Times New Roman" pitchFamily="18" charset="0"/>
              </a:rPr>
              <a:t>  9.Набор иллюстраций «Мир людей»</a:t>
            </a:r>
          </a:p>
          <a:p>
            <a:r>
              <a:rPr lang="ru-RU" sz="1600" dirty="0" smtClean="0">
                <a:latin typeface="Times New Roman" pitchFamily="18" charset="0"/>
                <a:cs typeface="Times New Roman" pitchFamily="18" charset="0"/>
              </a:rPr>
              <a:t> 10.Набор иллюстраций «Научные исследования»</a:t>
            </a:r>
          </a:p>
          <a:p>
            <a:r>
              <a:rPr lang="ru-RU" sz="1600" dirty="0" smtClean="0">
                <a:latin typeface="Times New Roman" pitchFamily="18" charset="0"/>
                <a:cs typeface="Times New Roman" pitchFamily="18" charset="0"/>
              </a:rPr>
              <a:t> 11. Настольные игры разнообразной  тематики</a:t>
            </a:r>
          </a:p>
          <a:p>
            <a:r>
              <a:rPr lang="ru-RU" sz="1600" dirty="0" smtClean="0">
                <a:latin typeface="Times New Roman" pitchFamily="18" charset="0"/>
                <a:cs typeface="Times New Roman" pitchFamily="18" charset="0"/>
              </a:rPr>
              <a:t>12.Шашки, домино, мозаика, шахматы.</a:t>
            </a:r>
          </a:p>
          <a:p>
            <a:r>
              <a:rPr lang="ru-RU" sz="1600" dirty="0" smtClean="0">
                <a:latin typeface="Times New Roman" pitchFamily="18" charset="0"/>
                <a:cs typeface="Times New Roman" pitchFamily="18" charset="0"/>
              </a:rPr>
              <a:t>13. Игра «Найди тень»</a:t>
            </a:r>
          </a:p>
          <a:p>
            <a:r>
              <a:rPr lang="ru-RU" sz="1600" dirty="0" smtClean="0">
                <a:latin typeface="Times New Roman" pitchFamily="18" charset="0"/>
                <a:cs typeface="Times New Roman" pitchFamily="18" charset="0"/>
              </a:rPr>
              <a:t>14. Игра-соответствие «Профессии»</a:t>
            </a:r>
          </a:p>
          <a:p>
            <a:r>
              <a:rPr lang="ru-RU" sz="1600" dirty="0" smtClean="0">
                <a:latin typeface="Times New Roman" pitchFamily="18" charset="0"/>
                <a:cs typeface="Times New Roman" pitchFamily="18" charset="0"/>
              </a:rPr>
              <a:t> 15. Лото – «игрушки»</a:t>
            </a:r>
          </a:p>
          <a:p>
            <a:r>
              <a:rPr lang="ru-RU" sz="1600" dirty="0" smtClean="0">
                <a:latin typeface="Times New Roman" pitchFamily="18" charset="0"/>
                <a:cs typeface="Times New Roman" pitchFamily="18" charset="0"/>
              </a:rPr>
              <a:t> 16. Плакаты «Если ты остался дома один»</a:t>
            </a:r>
          </a:p>
          <a:p>
            <a:r>
              <a:rPr lang="ru-RU" sz="1600" dirty="0" smtClean="0">
                <a:latin typeface="Times New Roman" pitchFamily="18" charset="0"/>
                <a:cs typeface="Times New Roman" pitchFamily="18" charset="0"/>
              </a:rPr>
              <a:t> 17. Плакаты «Причины пожара»,</a:t>
            </a:r>
          </a:p>
          <a:p>
            <a:r>
              <a:rPr lang="ru-RU" sz="1600" dirty="0" smtClean="0">
                <a:latin typeface="Times New Roman" pitchFamily="18" charset="0"/>
                <a:cs typeface="Times New Roman" pitchFamily="18" charset="0"/>
              </a:rPr>
              <a:t> 18. Кубики «Сказки Пушкина»</a:t>
            </a:r>
          </a:p>
          <a:p>
            <a:r>
              <a:rPr lang="ru-RU" sz="1600" dirty="0" smtClean="0">
                <a:latin typeface="Times New Roman" pitchFamily="18" charset="0"/>
                <a:cs typeface="Times New Roman" pitchFamily="18" charset="0"/>
              </a:rPr>
              <a:t> 19. Плакат «Части тела»</a:t>
            </a:r>
          </a:p>
          <a:p>
            <a:r>
              <a:rPr lang="ru-RU" sz="1600" dirty="0" smtClean="0">
                <a:latin typeface="Times New Roman" pitchFamily="18" charset="0"/>
                <a:cs typeface="Times New Roman" pitchFamily="18" charset="0"/>
              </a:rPr>
              <a:t> 20. Плакат «Правильная осанка»</a:t>
            </a:r>
          </a:p>
          <a:p>
            <a:r>
              <a:rPr lang="ru-RU" sz="1600" dirty="0" smtClean="0">
                <a:latin typeface="Times New Roman" pitchFamily="18" charset="0"/>
                <a:cs typeface="Times New Roman" pitchFamily="18" charset="0"/>
              </a:rPr>
              <a:t> 21. Игра «Разбери по цвету и форме»</a:t>
            </a:r>
            <a:endParaRPr lang="ru-RU" sz="1600" dirty="0">
              <a:latin typeface="Times New Roman" pitchFamily="18" charset="0"/>
              <a:cs typeface="Times New Roman" pitchFamily="18" charset="0"/>
            </a:endParaRPr>
          </a:p>
        </p:txBody>
      </p:sp>
      <p:pic>
        <p:nvPicPr>
          <p:cNvPr id="8193" name="Picture 1" descr="C:\Users\User\Desktop\группа\IMG_20180620_143541.jpg"/>
          <p:cNvPicPr>
            <a:picLocks noChangeAspect="1" noChangeArrowheads="1"/>
          </p:cNvPicPr>
          <p:nvPr/>
        </p:nvPicPr>
        <p:blipFill>
          <a:blip r:embed="rId3" cstate="print"/>
          <a:srcRect l="5901" t="34250" r="12201" b="18500"/>
          <a:stretch>
            <a:fillRect/>
          </a:stretch>
        </p:blipFill>
        <p:spPr bwMode="auto">
          <a:xfrm>
            <a:off x="4211960" y="4581128"/>
            <a:ext cx="4609393" cy="1994449"/>
          </a:xfrm>
          <a:prstGeom prst="rect">
            <a:avLst/>
          </a:prstGeom>
          <a:noFill/>
        </p:spPr>
      </p:pic>
      <p:pic>
        <p:nvPicPr>
          <p:cNvPr id="8194" name="Picture 2" descr="D:\ПААСПОРТ ГРУППЫ ФОТОстаршая группа\IMG_7113.JPG"/>
          <p:cNvPicPr>
            <a:picLocks noChangeAspect="1" noChangeArrowheads="1"/>
          </p:cNvPicPr>
          <p:nvPr/>
        </p:nvPicPr>
        <p:blipFill>
          <a:blip r:embed="rId4" cstate="print"/>
          <a:srcRect l="25000" t="1027"/>
          <a:stretch>
            <a:fillRect/>
          </a:stretch>
        </p:blipFill>
        <p:spPr bwMode="auto">
          <a:xfrm rot="5400000">
            <a:off x="6070857" y="13311"/>
            <a:ext cx="2592288" cy="2565666"/>
          </a:xfrm>
          <a:prstGeom prst="rect">
            <a:avLst/>
          </a:prstGeom>
          <a:noFill/>
        </p:spPr>
      </p:pic>
      <p:pic>
        <p:nvPicPr>
          <p:cNvPr id="8195" name="Picture 3" descr="D:\ПААСПОРТ ГРУППЫ ФОТОстаршая группа\IMG_0959.JPG"/>
          <p:cNvPicPr>
            <a:picLocks noChangeAspect="1" noChangeArrowheads="1"/>
          </p:cNvPicPr>
          <p:nvPr/>
        </p:nvPicPr>
        <p:blipFill>
          <a:blip r:embed="rId5" cstate="print"/>
          <a:srcRect r="2751" b="24800"/>
          <a:stretch>
            <a:fillRect/>
          </a:stretch>
        </p:blipFill>
        <p:spPr bwMode="auto">
          <a:xfrm>
            <a:off x="5868144" y="2636912"/>
            <a:ext cx="2808312" cy="1628680"/>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900igr.net/up/datai/97164/0006-00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7170" name="Rectangle 2"/>
          <p:cNvSpPr>
            <a:spLocks noChangeArrowheads="1"/>
          </p:cNvSpPr>
          <p:nvPr/>
        </p:nvSpPr>
        <p:spPr bwMode="auto">
          <a:xfrm>
            <a:off x="0" y="109415"/>
            <a:ext cx="9144000" cy="3570208"/>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255713" algn="l"/>
              </a:tabLst>
            </a:pPr>
            <a:r>
              <a:rPr kumimoji="0" lang="ru-RU" sz="16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Уголок сенсорного развития</a:t>
            </a:r>
            <a:endPar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255713" algn="l"/>
              </a:tabLst>
            </a:pPr>
            <a:r>
              <a:rPr kumimoji="0" lang="ru-RU"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Успешность умственного, физического, эстетического воспитания, овладение любой практической деятельностью в значительной степени зависят от уровня сенсорного развития детей. Поэтому значение сенсорного уголка трудно переоценить.  Большое внимание мы уделяем формированию элементарных математических представлений у детей, поэтому в нашем уголке представлено много игр, которые в веселой и занимательной форме </a:t>
            </a:r>
            <a:r>
              <a:rPr kumimoji="0" lang="ru-RU" sz="1600" i="0" u="none" strike="noStrike" cap="none" normalizeH="0" baseline="0" dirty="0" smtClean="0">
                <a:ln>
                  <a:noFill/>
                </a:ln>
                <a:effectLst/>
                <a:latin typeface="Times New Roman" pitchFamily="18" charset="0"/>
                <a:ea typeface="Times New Roman" pitchFamily="18" charset="0"/>
                <a:cs typeface="Times New Roman" pitchFamily="18" charset="0"/>
                <a:hlinkClick r:id="rId3" tooltip="Развиваем логическое мышление"/>
              </a:rPr>
              <a:t>развивают логическое мышление</a:t>
            </a:r>
            <a:r>
              <a:rPr kumimoji="0" lang="ru-RU" sz="1600" i="0" u="none" strike="noStrike" cap="none" normalizeH="0" baseline="0" dirty="0" smtClean="0">
                <a:ln>
                  <a:noFill/>
                </a:ln>
                <a:effectLst/>
                <a:latin typeface="Times New Roman" pitchFamily="18" charset="0"/>
                <a:ea typeface="Times New Roman" pitchFamily="18" charset="0"/>
                <a:cs typeface="Times New Roman" pitchFamily="18" charset="0"/>
              </a:rPr>
              <a:t> </a:t>
            </a:r>
            <a:r>
              <a:rPr kumimoji="0" lang="ru-RU"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ребенка. Разнообразие материала позволяет каждому из детей выбрать себе игру по интересам. Посредством игры  дети с меньшим напряжением  овладевают новыми знаниями, умениями, у них формируются сенсорные эталоны. Они легче запоминают материал. Мы постоянно используем в непосредственной образовательной деятельности дидактические игры, в ходе которых ребенок не только осваивает сенсорные эталон, но и  учится сравнивать, анализировать, соотносить предметы, делать простейшие выводы. Самостоятельную деятельность детей в уголке сенсорного развития мы планируем с учетом актуальной на данный день или неделю темы.</a:t>
            </a:r>
            <a:endPar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255713" algn="l"/>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169" name="Рисунок 25" descr="IMG_6157"/>
          <p:cNvPicPr>
            <a:picLocks noChangeAspect="1" noChangeArrowheads="1"/>
          </p:cNvPicPr>
          <p:nvPr/>
        </p:nvPicPr>
        <p:blipFill>
          <a:blip r:embed="rId4" cstate="print"/>
          <a:srcRect/>
          <a:stretch>
            <a:fillRect/>
          </a:stretch>
        </p:blipFill>
        <p:spPr bwMode="auto">
          <a:xfrm>
            <a:off x="2267744" y="3861048"/>
            <a:ext cx="4810125" cy="2619375"/>
          </a:xfrm>
          <a:prstGeom prst="rect">
            <a:avLst/>
          </a:prstGeom>
          <a:noFill/>
        </p:spPr>
      </p:pic>
      <p:sp>
        <p:nvSpPr>
          <p:cNvPr id="7171" name="Rectangle 3"/>
          <p:cNvSpPr>
            <a:spLocks noChangeArrowheads="1"/>
          </p:cNvSpPr>
          <p:nvPr/>
        </p:nvSpPr>
        <p:spPr bwMode="auto">
          <a:xfrm>
            <a:off x="0" y="30765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900igr.net/up/datai/97164/0006-00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Прямоугольник 2"/>
          <p:cNvSpPr/>
          <p:nvPr/>
        </p:nvSpPr>
        <p:spPr>
          <a:xfrm>
            <a:off x="0" y="188640"/>
            <a:ext cx="6228184" cy="6986528"/>
          </a:xfrm>
          <a:prstGeom prst="rect">
            <a:avLst/>
          </a:prstGeom>
        </p:spPr>
        <p:txBody>
          <a:bodyPr wrap="square">
            <a:spAutoFit/>
          </a:bodyPr>
          <a:lstStyle/>
          <a:p>
            <a:r>
              <a:rPr lang="ru-RU" sz="1600" dirty="0" smtClean="0">
                <a:latin typeface="Times New Roman" pitchFamily="18" charset="0"/>
                <a:cs typeface="Times New Roman" pitchFamily="18" charset="0"/>
              </a:rPr>
              <a:t>ПАТРИОТИЧЕСКИЙ УГОЛОК</a:t>
            </a:r>
          </a:p>
          <a:p>
            <a:r>
              <a:rPr lang="ru-RU" sz="1600" dirty="0" smtClean="0">
                <a:latin typeface="Times New Roman" pitchFamily="18" charset="0"/>
                <a:cs typeface="Times New Roman" pitchFamily="18" charset="0"/>
              </a:rPr>
              <a:t/>
            </a:r>
            <a:br>
              <a:rPr lang="ru-RU" sz="1600" dirty="0" smtClean="0">
                <a:latin typeface="Times New Roman" pitchFamily="18" charset="0"/>
                <a:cs typeface="Times New Roman" pitchFamily="18" charset="0"/>
              </a:rPr>
            </a:br>
            <a:endParaRPr lang="ru-RU" sz="1600" dirty="0" smtClean="0">
              <a:latin typeface="Times New Roman" pitchFamily="18" charset="0"/>
              <a:cs typeface="Times New Roman" pitchFamily="18" charset="0"/>
            </a:endParaRPr>
          </a:p>
          <a:p>
            <a:r>
              <a:rPr lang="ru-RU" sz="1600" dirty="0" smtClean="0">
                <a:latin typeface="Times New Roman" pitchFamily="18" charset="0"/>
                <a:cs typeface="Times New Roman" pitchFamily="18" charset="0"/>
              </a:rPr>
              <a:t>1. Стенд с портретом президента  В.В. Путина и символами государства;</a:t>
            </a:r>
          </a:p>
          <a:p>
            <a:r>
              <a:rPr lang="ru-RU" sz="1600" dirty="0" smtClean="0">
                <a:latin typeface="Times New Roman" pitchFamily="18" charset="0"/>
                <a:cs typeface="Times New Roman" pitchFamily="18" charset="0"/>
              </a:rPr>
              <a:t>2. Фотоальбомы «Родное наше Ярцево»,  «Города России», «Наши папы – лучше всех»;</a:t>
            </a:r>
          </a:p>
          <a:p>
            <a:r>
              <a:rPr lang="ru-RU" sz="1600" dirty="0" smtClean="0">
                <a:latin typeface="Times New Roman" pitchFamily="18" charset="0"/>
                <a:cs typeface="Times New Roman" pitchFamily="18" charset="0"/>
              </a:rPr>
              <a:t>3. Альбомы  «Русские народные костюмы»; «Национальные костюмы народов России»,  «Народные промыслы», «Армия», «Космос», «Замечательные люди России»;</a:t>
            </a:r>
          </a:p>
          <a:p>
            <a:r>
              <a:rPr lang="ru-RU" sz="1600" dirty="0" smtClean="0">
                <a:latin typeface="Times New Roman" pitchFamily="18" charset="0"/>
                <a:cs typeface="Times New Roman" pitchFamily="18" charset="0"/>
              </a:rPr>
              <a:t>4. Наборы открыток «Ярцево»,  «Смоленск», «Москва»</a:t>
            </a:r>
          </a:p>
          <a:p>
            <a:r>
              <a:rPr lang="ru-RU" sz="1600" dirty="0" smtClean="0">
                <a:latin typeface="Times New Roman" pitchFamily="18" charset="0"/>
                <a:cs typeface="Times New Roman" pitchFamily="18" charset="0"/>
              </a:rPr>
              <a:t>5. Куклы разных размеров и рас.</a:t>
            </a:r>
          </a:p>
          <a:p>
            <a:r>
              <a:rPr lang="ru-RU" sz="1600" dirty="0" smtClean="0">
                <a:latin typeface="Times New Roman" pitchFamily="18" charset="0"/>
                <a:cs typeface="Times New Roman" pitchFamily="18" charset="0"/>
              </a:rPr>
              <a:t> 6. Куклы в национальных костюмах;</a:t>
            </a:r>
          </a:p>
          <a:p>
            <a:r>
              <a:rPr lang="ru-RU" sz="1600" dirty="0" smtClean="0">
                <a:latin typeface="Times New Roman" pitchFamily="18" charset="0"/>
                <a:cs typeface="Times New Roman" pitchFamily="18" charset="0"/>
              </a:rPr>
              <a:t>7. Дидактические пособия «Расскажите детям о достопримечательностях Москвы»; «Расскажите детям о достопримечательностях Смоленска»,  «Расскажите детям о достопримечательностях Ярцево»</a:t>
            </a:r>
          </a:p>
          <a:p>
            <a:r>
              <a:rPr lang="ru-RU" sz="1600" dirty="0" smtClean="0">
                <a:latin typeface="Times New Roman" pitchFamily="18" charset="0"/>
                <a:cs typeface="Times New Roman" pitchFamily="18" charset="0"/>
              </a:rPr>
              <a:t>8. Игра   «Наша Родина - Россия»;</a:t>
            </a:r>
          </a:p>
          <a:p>
            <a:r>
              <a:rPr lang="ru-RU" sz="1600" dirty="0" smtClean="0">
                <a:latin typeface="Times New Roman" pitchFamily="18" charset="0"/>
                <a:cs typeface="Times New Roman" pitchFamily="18" charset="0"/>
              </a:rPr>
              <a:t>9. Альбом «Никто не забыт – ничто не забыто!»</a:t>
            </a:r>
          </a:p>
          <a:p>
            <a:r>
              <a:rPr lang="ru-RU" sz="1600" dirty="0" smtClean="0">
                <a:latin typeface="Times New Roman" pitchFamily="18" charset="0"/>
                <a:cs typeface="Times New Roman" pitchFamily="18" charset="0"/>
              </a:rPr>
              <a:t>10. Макет обелиска воинам,  погибшим во время Великой Отечественной войны.</a:t>
            </a:r>
          </a:p>
          <a:p>
            <a:r>
              <a:rPr lang="ru-RU" sz="1600" dirty="0" smtClean="0">
                <a:latin typeface="Times New Roman" pitchFamily="18" charset="0"/>
                <a:cs typeface="Times New Roman" pitchFamily="18" charset="0"/>
              </a:rPr>
              <a:t>11. Подбор детской литературы: «История России», «Сказки разных народов России», </a:t>
            </a:r>
          </a:p>
          <a:p>
            <a:r>
              <a:rPr lang="ru-RU" sz="1600" dirty="0" smtClean="0">
                <a:latin typeface="Times New Roman" pitchFamily="18" charset="0"/>
                <a:cs typeface="Times New Roman" pitchFamily="18" charset="0"/>
              </a:rPr>
              <a:t>«Былины о богатырях Земли Русской», «Русские народные сказки и потешки»;</a:t>
            </a:r>
          </a:p>
          <a:p>
            <a:r>
              <a:rPr lang="ru-RU" sz="1600" dirty="0" smtClean="0">
                <a:latin typeface="Times New Roman" pitchFamily="18" charset="0"/>
                <a:cs typeface="Times New Roman" pitchFamily="18" charset="0"/>
              </a:rPr>
              <a:t>12. Герб семьи</a:t>
            </a:r>
          </a:p>
          <a:p>
            <a:r>
              <a:rPr lang="ru-RU" sz="1600" dirty="0" smtClean="0">
                <a:latin typeface="Times New Roman" pitchFamily="18" charset="0"/>
                <a:cs typeface="Times New Roman" pitchFamily="18" charset="0"/>
              </a:rPr>
              <a:t>13. Древо семьи</a:t>
            </a:r>
          </a:p>
          <a:p>
            <a:endParaRPr lang="ru-RU" sz="1600" dirty="0" smtClean="0">
              <a:latin typeface="Times New Roman" pitchFamily="18" charset="0"/>
              <a:cs typeface="Times New Roman" pitchFamily="18" charset="0"/>
            </a:endParaRPr>
          </a:p>
        </p:txBody>
      </p:sp>
      <p:pic>
        <p:nvPicPr>
          <p:cNvPr id="6145" name="Picture 1" descr="C:\Users\User\Desktop\группа\IMG_20180620_144506.jpg"/>
          <p:cNvPicPr>
            <a:picLocks noChangeAspect="1" noChangeArrowheads="1"/>
          </p:cNvPicPr>
          <p:nvPr/>
        </p:nvPicPr>
        <p:blipFill>
          <a:blip r:embed="rId3" cstate="print"/>
          <a:srcRect/>
          <a:stretch>
            <a:fillRect/>
          </a:stretch>
        </p:blipFill>
        <p:spPr bwMode="auto">
          <a:xfrm>
            <a:off x="6140202" y="0"/>
            <a:ext cx="3003798" cy="4005064"/>
          </a:xfrm>
          <a:prstGeom prst="rect">
            <a:avLst/>
          </a:prstGeom>
          <a:noFill/>
        </p:spPr>
      </p:pic>
      <p:pic>
        <p:nvPicPr>
          <p:cNvPr id="6146" name="Picture 2" descr="C:\Users\User\Desktop\группа\IMG_20180620_144512.jpg"/>
          <p:cNvPicPr>
            <a:picLocks noChangeAspect="1" noChangeArrowheads="1"/>
          </p:cNvPicPr>
          <p:nvPr/>
        </p:nvPicPr>
        <p:blipFill>
          <a:blip r:embed="rId4" cstate="print"/>
          <a:srcRect/>
          <a:stretch>
            <a:fillRect/>
          </a:stretch>
        </p:blipFill>
        <p:spPr bwMode="auto">
          <a:xfrm>
            <a:off x="6588224" y="4197085"/>
            <a:ext cx="1995686" cy="2660915"/>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900igr.net/up/datai/97164/0006-009-.jpg"/>
          <p:cNvPicPr>
            <a:picLocks noChangeAspect="1" noChangeArrowheads="1"/>
          </p:cNvPicPr>
          <p:nvPr/>
        </p:nvPicPr>
        <p:blipFill>
          <a:blip r:embed="rId2" cstate="print">
            <a:lum bright="30000"/>
          </a:blip>
          <a:srcRect/>
          <a:stretch>
            <a:fillRect/>
          </a:stretch>
        </p:blipFill>
        <p:spPr bwMode="auto">
          <a:xfrm>
            <a:off x="0" y="0"/>
            <a:ext cx="9144000" cy="6858000"/>
          </a:xfrm>
          <a:prstGeom prst="rect">
            <a:avLst/>
          </a:prstGeom>
          <a:noFill/>
        </p:spPr>
      </p:pic>
      <p:pic>
        <p:nvPicPr>
          <p:cNvPr id="41988" name="Picture 4" descr="http://images.easyfreeclipart.com/227/14-owl-clip-art-for-teachers-free-cliparts-that-you-can-download-to--227153."/>
          <p:cNvPicPr>
            <a:picLocks noChangeAspect="1" noChangeArrowheads="1"/>
          </p:cNvPicPr>
          <p:nvPr/>
        </p:nvPicPr>
        <p:blipFill>
          <a:blip r:embed="rId3" cstate="print"/>
          <a:srcRect/>
          <a:stretch>
            <a:fillRect/>
          </a:stretch>
        </p:blipFill>
        <p:spPr bwMode="auto">
          <a:xfrm>
            <a:off x="6822973" y="0"/>
            <a:ext cx="2321027" cy="2348880"/>
          </a:xfrm>
          <a:prstGeom prst="rect">
            <a:avLst/>
          </a:prstGeom>
          <a:noFill/>
        </p:spPr>
      </p:pic>
      <p:sp>
        <p:nvSpPr>
          <p:cNvPr id="6" name="Скругленный прямоугольник 5"/>
          <p:cNvSpPr/>
          <p:nvPr/>
        </p:nvSpPr>
        <p:spPr>
          <a:xfrm>
            <a:off x="611560" y="0"/>
            <a:ext cx="6336704"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b="1" u="sng" dirty="0" smtClean="0">
              <a:solidFill>
                <a:srgbClr val="FF0000"/>
              </a:solidFill>
            </a:endParaRPr>
          </a:p>
          <a:p>
            <a:pPr algn="ctr"/>
            <a:r>
              <a:rPr lang="ru-RU" sz="2000" b="1" u="sng" dirty="0" smtClean="0">
                <a:solidFill>
                  <a:srgbClr val="FF0000"/>
                </a:solidFill>
              </a:rPr>
              <a:t>Возрастные </a:t>
            </a:r>
            <a:r>
              <a:rPr lang="ru-RU" sz="2000" b="1" u="sng" dirty="0">
                <a:solidFill>
                  <a:srgbClr val="FF0000"/>
                </a:solidFill>
              </a:rPr>
              <a:t>особенности детей старшего дошкольного возраста </a:t>
            </a:r>
            <a:r>
              <a:rPr lang="ru-RU" sz="2000" b="1" u="sng" dirty="0" smtClean="0">
                <a:solidFill>
                  <a:srgbClr val="FF0000"/>
                </a:solidFill>
              </a:rPr>
              <a:t>6  - 7 лет</a:t>
            </a:r>
            <a:endParaRPr lang="ru-RU" sz="2000" dirty="0">
              <a:solidFill>
                <a:srgbClr val="FF0000"/>
              </a:solidFill>
            </a:endParaRPr>
          </a:p>
          <a:p>
            <a:pPr algn="ctr"/>
            <a:endParaRPr lang="ru-RU" dirty="0"/>
          </a:p>
        </p:txBody>
      </p:sp>
      <p:sp>
        <p:nvSpPr>
          <p:cNvPr id="7" name="TextBox 6"/>
          <p:cNvSpPr txBox="1"/>
          <p:nvPr/>
        </p:nvSpPr>
        <p:spPr>
          <a:xfrm>
            <a:off x="0" y="1124744"/>
            <a:ext cx="9144000" cy="5909310"/>
          </a:xfrm>
          <a:prstGeom prst="rect">
            <a:avLst/>
          </a:prstGeom>
          <a:noFill/>
        </p:spPr>
        <p:txBody>
          <a:bodyPr wrap="square" rtlCol="0">
            <a:spAutoFit/>
          </a:bodyPr>
          <a:lstStyle/>
          <a:p>
            <a:r>
              <a:rPr lang="ru-RU" sz="1400" dirty="0"/>
              <a:t>Анатомо-физиологические особенности</a:t>
            </a:r>
          </a:p>
          <a:p>
            <a:r>
              <a:rPr lang="ru-RU" sz="1400" dirty="0"/>
              <a:t>Седьмой год жизни — продолжение очень важного целостного периода в развитии детей, который начинается в пять лет и завершается к семи годам. На седьмом году продолжается становление новых психических образований, появившихся в пять лет. Вместе с тем дальнейшее развертывание этих образований создает психологические условия для появления новых линий и направлений развития. В шестилетнем возрасте идет процесс активного созревания организма. Вес ребенка увеличивается в месяц на 200 граммов, рост на 0,5 см, изменяются пропорции тела. В среднем рост 7-летних детей равен 113—122 см, средний вес — 21—25 кг. Области мозга сформированы почти как у взрослого. Хорошо развита двигательная сфера. Продолжаются процессы окостенения, но изгибы позвоночника еще неустойчивы. Идет развитие крупной и особенно мелкой мускулатуры. Интенсивно развивается координация мышц кисти. Общее физическое развитие тесно связано с развитием тонкой моторики ребенка. Тренировка пальцев рук является средством повышения интеллекта ребенка, развития речи и подготовки к письму.</a:t>
            </a:r>
          </a:p>
          <a:p>
            <a:r>
              <a:rPr lang="ru-RU" sz="1400" dirty="0"/>
              <a:t>Развитие личности</a:t>
            </a:r>
          </a:p>
          <a:p>
            <a:r>
              <a:rPr lang="ru-RU" sz="1400" dirty="0"/>
              <a:t>Изменения в сознании характеризуются появлением так называемого внутреннего плана действий — способностью оперировать различными представлениями в уме, а не только в наглядном плане. Одним из важнейших изменений в личности ребенка являются дальнейшие изменения в его представлениях о себе, его образе Я. Развитие и усложнение этих образований создает к шести годам благоприятные условия для развития рефлексии — способности осознавать и отдавать себе отчет в своих целях, полученных результатах, способах их достижения, переживаниях, чувствах и побуждениях; для морального развития, и именно для последнего возраст шести-семи лет является </a:t>
            </a:r>
            <a:r>
              <a:rPr lang="ru-RU" sz="1400" dirty="0" smtClean="0"/>
              <a:t>сенситивным, </a:t>
            </a:r>
            <a:r>
              <a:rPr lang="ru-RU" sz="1400" dirty="0"/>
              <a:t>то есть чувствительным. Этот период во многом предопределяет будущий моральный облик человека и в то же время исключительно благоприятен для педагогических воздействий. В процессе усвоения нравственных норм формируются сочувствие, заботливость, активное отношение к событиям жизни. Существует тенденция преобладания общественно значимых мотивов над личными. Самооценка ребенка достаточно устойчивая, возможно ее завышение, реже занижение. Дети более объективно оценивают результат деятельности, чем поведения. Ведущей потребностью детей данного возраста является общение (преобладает личностное). Ведущей деятельностью остается сюжетно-ролевая игра. В сюжетно-ролевых играх дошкольники седьмого года жизни начинают осваивать сложные взаимодействия людей, отражающие характерные значимые жизненные ситуации.</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900igr.net/up/datai/97164/0006-00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62466" name="Picture 2" descr="C:\Users\User\Desktop\группа\IMG_20180620_144520.jpg"/>
          <p:cNvPicPr>
            <a:picLocks noChangeAspect="1" noChangeArrowheads="1"/>
          </p:cNvPicPr>
          <p:nvPr/>
        </p:nvPicPr>
        <p:blipFill>
          <a:blip r:embed="rId3" cstate="print"/>
          <a:srcRect/>
          <a:stretch>
            <a:fillRect/>
          </a:stretch>
        </p:blipFill>
        <p:spPr bwMode="auto">
          <a:xfrm>
            <a:off x="251520" y="476672"/>
            <a:ext cx="4283968" cy="3212976"/>
          </a:xfrm>
          <a:prstGeom prst="rect">
            <a:avLst/>
          </a:prstGeom>
          <a:noFill/>
        </p:spPr>
      </p:pic>
      <p:pic>
        <p:nvPicPr>
          <p:cNvPr id="62467" name="Picture 3" descr="C:\Users\User\Desktop\группа\IMG_20180620_144527.jpg"/>
          <p:cNvPicPr>
            <a:picLocks noChangeAspect="1" noChangeArrowheads="1"/>
          </p:cNvPicPr>
          <p:nvPr/>
        </p:nvPicPr>
        <p:blipFill>
          <a:blip r:embed="rId4" cstate="print"/>
          <a:srcRect r="2751" b="24800"/>
          <a:stretch>
            <a:fillRect/>
          </a:stretch>
        </p:blipFill>
        <p:spPr bwMode="auto">
          <a:xfrm>
            <a:off x="899592" y="3933056"/>
            <a:ext cx="4320480" cy="2505662"/>
          </a:xfrm>
          <a:prstGeom prst="rect">
            <a:avLst/>
          </a:prstGeom>
          <a:noFill/>
        </p:spPr>
      </p:pic>
      <p:pic>
        <p:nvPicPr>
          <p:cNvPr id="62468" name="Picture 4" descr="C:\Users\User\Desktop\группа\IMG_20180620_144538.jpg"/>
          <p:cNvPicPr>
            <a:picLocks noChangeAspect="1" noChangeArrowheads="1"/>
          </p:cNvPicPr>
          <p:nvPr/>
        </p:nvPicPr>
        <p:blipFill>
          <a:blip r:embed="rId5" cstate="print"/>
          <a:srcRect/>
          <a:stretch>
            <a:fillRect/>
          </a:stretch>
        </p:blipFill>
        <p:spPr bwMode="auto">
          <a:xfrm>
            <a:off x="5292080" y="1268760"/>
            <a:ext cx="3579862" cy="4773149"/>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900igr.net/up/datai/97164/0006-00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67586" name="Rectangle 2"/>
          <p:cNvSpPr>
            <a:spLocks noChangeArrowheads="1"/>
          </p:cNvSpPr>
          <p:nvPr/>
        </p:nvSpPr>
        <p:spPr bwMode="auto">
          <a:xfrm>
            <a:off x="0" y="481630"/>
            <a:ext cx="9144000" cy="8002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1181100" algn="l"/>
              </a:tabLst>
            </a:pPr>
            <a:r>
              <a:rPr kumimoji="0" lang="ru-RU" sz="2800" b="1" i="0" u="none" strike="noStrike" normalizeH="0" baseline="0" dirty="0" smtClean="0">
                <a:ln w="18000">
                  <a:solidFill>
                    <a:schemeClr val="accent2">
                      <a:satMod val="140000"/>
                    </a:schemeClr>
                  </a:solidFill>
                  <a:prstDash val="solid"/>
                  <a:miter lim="800000"/>
                </a:ln>
                <a:effectLst>
                  <a:outerShdw blurRad="25500" dist="23000" dir="7020000" algn="tl">
                    <a:srgbClr val="000000">
                      <a:alpha val="50000"/>
                    </a:srgbClr>
                  </a:outerShdw>
                </a:effectLst>
                <a:latin typeface="Times New Roman" pitchFamily="18" charset="0"/>
                <a:ea typeface="Times New Roman" pitchFamily="18" charset="0"/>
                <a:cs typeface="Times New Roman" pitchFamily="18" charset="0"/>
              </a:rPr>
              <a:t>Уголок ряженья</a:t>
            </a:r>
            <a:r>
              <a:rPr kumimoji="0" lang="ru-RU" sz="1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1181100" algn="l"/>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7585" name="Рисунок 17" descr="IMG_6889"/>
          <p:cNvPicPr>
            <a:picLocks noChangeAspect="1" noChangeArrowheads="1"/>
          </p:cNvPicPr>
          <p:nvPr/>
        </p:nvPicPr>
        <p:blipFill>
          <a:blip r:embed="rId3" cstate="print"/>
          <a:srcRect t="31956" r="5167" b="15651"/>
          <a:stretch>
            <a:fillRect/>
          </a:stretch>
        </p:blipFill>
        <p:spPr bwMode="auto">
          <a:xfrm>
            <a:off x="1763688" y="2780928"/>
            <a:ext cx="5543550" cy="3298825"/>
          </a:xfrm>
          <a:prstGeom prst="rect">
            <a:avLst/>
          </a:prstGeom>
          <a:noFill/>
        </p:spPr>
      </p:pic>
      <p:sp>
        <p:nvSpPr>
          <p:cNvPr id="67587" name="Rectangle 3"/>
          <p:cNvSpPr>
            <a:spLocks noChangeArrowheads="1"/>
          </p:cNvSpPr>
          <p:nvPr/>
        </p:nvSpPr>
        <p:spPr bwMode="auto">
          <a:xfrm>
            <a:off x="0" y="1003801"/>
            <a:ext cx="9144000" cy="14465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1181100" algn="l"/>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необходимый атрибут группы. Ребята наряжаются с помощью взрослого в платочки, накидки, юбочки, костюмы разных персонажей. Уголок ряженья мы наполняем в течение всего учебного года, постепенно внося новые атрибуты: бусы, шапочки, ленты, атрибуты, элементы костюмов для сюжетно-ролевых игр. Желательно, что бы этот уголок помогали пополнять родители, тем материалом, который находится у них дома и им уже не нужен</a:t>
            </a: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181100" algn="l"/>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900igr.net/up/datai/97164/0006-00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2050" name="Picture 2" descr="C:\Users\User\Desktop\группа\IMG_20180620_144631.jpg"/>
          <p:cNvPicPr>
            <a:picLocks noChangeAspect="1" noChangeArrowheads="1"/>
          </p:cNvPicPr>
          <p:nvPr/>
        </p:nvPicPr>
        <p:blipFill>
          <a:blip r:embed="rId3" cstate="print"/>
          <a:srcRect/>
          <a:stretch>
            <a:fillRect/>
          </a:stretch>
        </p:blipFill>
        <p:spPr bwMode="auto">
          <a:xfrm>
            <a:off x="251520" y="260648"/>
            <a:ext cx="2949792" cy="3933056"/>
          </a:xfrm>
          <a:prstGeom prst="rect">
            <a:avLst/>
          </a:prstGeom>
          <a:noFill/>
        </p:spPr>
      </p:pic>
      <p:pic>
        <p:nvPicPr>
          <p:cNvPr id="2051" name="Picture 3" descr="C:\Users\User\Desktop\группа\IMG_20180620_144638.jpg"/>
          <p:cNvPicPr>
            <a:picLocks noChangeAspect="1" noChangeArrowheads="1"/>
          </p:cNvPicPr>
          <p:nvPr/>
        </p:nvPicPr>
        <p:blipFill>
          <a:blip r:embed="rId4" cstate="print"/>
          <a:srcRect/>
          <a:stretch>
            <a:fillRect/>
          </a:stretch>
        </p:blipFill>
        <p:spPr bwMode="auto">
          <a:xfrm>
            <a:off x="3059832" y="2276872"/>
            <a:ext cx="3435846" cy="4581128"/>
          </a:xfrm>
          <a:prstGeom prst="rect">
            <a:avLst/>
          </a:prstGeom>
          <a:noFill/>
        </p:spPr>
      </p:pic>
      <p:pic>
        <p:nvPicPr>
          <p:cNvPr id="2052" name="Picture 4" descr="C:\Users\User\Desktop\группа\IMG_20180620_144643.jpg"/>
          <p:cNvPicPr>
            <a:picLocks noChangeAspect="1" noChangeArrowheads="1"/>
          </p:cNvPicPr>
          <p:nvPr/>
        </p:nvPicPr>
        <p:blipFill>
          <a:blip r:embed="rId5" cstate="print"/>
          <a:srcRect/>
          <a:stretch>
            <a:fillRect/>
          </a:stretch>
        </p:blipFill>
        <p:spPr bwMode="auto">
          <a:xfrm>
            <a:off x="6194208" y="260648"/>
            <a:ext cx="2949792" cy="3933056"/>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900igr.net/up/datai/97164/0006-009-.jpg"/>
          <p:cNvPicPr>
            <a:picLocks noChangeAspect="1" noChangeArrowheads="1"/>
          </p:cNvPicPr>
          <p:nvPr/>
        </p:nvPicPr>
        <p:blipFill>
          <a:blip r:embed="rId2" cstate="print">
            <a:lum bright="30000"/>
          </a:blip>
          <a:srcRect/>
          <a:stretch>
            <a:fillRect/>
          </a:stretch>
        </p:blipFill>
        <p:spPr bwMode="auto">
          <a:xfrm>
            <a:off x="0" y="0"/>
            <a:ext cx="9144000" cy="6858000"/>
          </a:xfrm>
          <a:prstGeom prst="rect">
            <a:avLst/>
          </a:prstGeom>
          <a:noFill/>
        </p:spPr>
      </p:pic>
      <p:pic>
        <p:nvPicPr>
          <p:cNvPr id="41988" name="Picture 4" descr="http://images.easyfreeclipart.com/227/14-owl-clip-art-for-teachers-free-cliparts-that-you-can-download-to--227153."/>
          <p:cNvPicPr>
            <a:picLocks noChangeAspect="1" noChangeArrowheads="1"/>
          </p:cNvPicPr>
          <p:nvPr/>
        </p:nvPicPr>
        <p:blipFill>
          <a:blip r:embed="rId3" cstate="print"/>
          <a:srcRect/>
          <a:stretch>
            <a:fillRect/>
          </a:stretch>
        </p:blipFill>
        <p:spPr bwMode="auto">
          <a:xfrm>
            <a:off x="6822973" y="0"/>
            <a:ext cx="2321027" cy="2348880"/>
          </a:xfrm>
          <a:prstGeom prst="rect">
            <a:avLst/>
          </a:prstGeom>
          <a:noFill/>
        </p:spPr>
      </p:pic>
      <p:sp>
        <p:nvSpPr>
          <p:cNvPr id="7" name="TextBox 6"/>
          <p:cNvSpPr txBox="1"/>
          <p:nvPr/>
        </p:nvSpPr>
        <p:spPr>
          <a:xfrm>
            <a:off x="0" y="692696"/>
            <a:ext cx="9144000" cy="6340197"/>
          </a:xfrm>
          <a:prstGeom prst="rect">
            <a:avLst/>
          </a:prstGeom>
          <a:noFill/>
        </p:spPr>
        <p:txBody>
          <a:bodyPr wrap="square" rtlCol="0">
            <a:spAutoFit/>
          </a:bodyPr>
          <a:lstStyle/>
          <a:p>
            <a:r>
              <a:rPr lang="ru-RU" sz="1400" dirty="0"/>
              <a:t>Игровые действия становятся более сложными, обретают особый смысл, который не всегда открывается взрослому. Игровое пространство усложняется. В нем может быть несколько центров, каждый из которых поддерживает свою сюжетную линию. При этом дошкольники оказываются способными отслеживать поведение партнеров по всему игровому пространству и менять свое поведение в зависимости от места в нем. Одной из важнейших особенностей данного возраста </a:t>
            </a:r>
            <a:r>
              <a:rPr lang="ru-RU" sz="1400" dirty="0" smtClean="0"/>
              <a:t>является </a:t>
            </a:r>
            <a:r>
              <a:rPr lang="ru-RU" sz="1400" dirty="0"/>
              <a:t>проявление произвольности всех психических процессов.</a:t>
            </a:r>
          </a:p>
          <a:p>
            <a:r>
              <a:rPr lang="ru-RU" sz="1400" dirty="0"/>
              <a:t>Развитие психических процессов</a:t>
            </a:r>
          </a:p>
          <a:p>
            <a:r>
              <a:rPr lang="ru-RU" sz="1400" dirty="0"/>
              <a:t>Восприятие продолжает развиваться. Однако и у детей данного возраста могут встречаться ошибки в тех случаях, когда нужно одновременно учитывать несколько различных признаков.</a:t>
            </a:r>
          </a:p>
          <a:p>
            <a:r>
              <a:rPr lang="ru-RU" sz="1400" dirty="0"/>
              <a:t>Внимание. Увеличивается устойчивость внимания — 20—25 минут, объем внимания составляет 7—8 предметов. Ребенок может видеть двойственные изображения.</a:t>
            </a:r>
          </a:p>
          <a:p>
            <a:r>
              <a:rPr lang="ru-RU" sz="1400" dirty="0"/>
              <a:t>Память. К концу дошкольного периода (6—7 лет) у ребенка появляются произвольные формы психической активности. Он уже умеет рассматривать предметы, может вести целенаправленное наблюдение, возникает произвольное внимание, и в результате появляются элементы произвольной памяти. Произвольная память проявляется в ситуациях, когда ребенок самостоятельно ставит цель: запомнить и вспомнить. Можно с уверенностью сказать, что развитие произвольной памяти начинается с того </a:t>
            </a:r>
            <a:r>
              <a:rPr lang="ru-RU" sz="1400" dirty="0" smtClean="0"/>
              <a:t>момента</a:t>
            </a:r>
            <a:r>
              <a:rPr lang="ru-RU" sz="1400" dirty="0"/>
              <a:t>, когда ребенок самостоятельно выделил задачу на запоминание. Желание ребенка запомнить следует всячески поощрять, это залог успешного развития не только памяти, но и других познавательных способностей: восприятия, внимания, мышления, воображения. Появление произвольной памяти способствует развитию культурной (опосредованной) памяти — наиболее продуктивной формы запоминания. Первые шаги этого (бесконечного в идеале) пути обусловлены особенностями запоминаемого материала: яркостью, доступностью, необычностью, наглядностью и т. д. Впоследствии ребенок способен усилить свою память с помощью таких приемов, как классификация, группировка. В этот период психологи и педагоги могут целенаправленно обучать дошкольников приемам классификации и группировки в целях запоминания.</a:t>
            </a:r>
          </a:p>
          <a:p>
            <a:r>
              <a:rPr lang="ru-RU" sz="1400" dirty="0"/>
              <a:t>Мышление. Ведущим по-прежнему является наглядно-образное мышление, но к концу дошкольного возраста начинает формироваться словесно-логическое мышление. Оно предполагает развитие умения оперировать словами, понимать логику рассуждений. И здесь обязательно потребуется помощь взрослых, так как известна нелогичность детских рассуждений при сравнении, например, величины и количества предметов. В дошкольном возрасте начинается развитие понятий. Полностью словесно-логическое, понятийное, или абстрактное, мышление формируется к подростковому возрасту. </a:t>
            </a:r>
          </a:p>
        </p:txBody>
      </p:sp>
      <p:sp>
        <p:nvSpPr>
          <p:cNvPr id="8" name="Скругленный прямоугольник 7"/>
          <p:cNvSpPr/>
          <p:nvPr/>
        </p:nvSpPr>
        <p:spPr>
          <a:xfrm>
            <a:off x="611560" y="0"/>
            <a:ext cx="6336704"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b="1" u="sng" dirty="0" smtClean="0">
              <a:solidFill>
                <a:srgbClr val="FF0000"/>
              </a:solidFill>
            </a:endParaRPr>
          </a:p>
          <a:p>
            <a:pPr algn="ctr"/>
            <a:r>
              <a:rPr lang="ru-RU" sz="2000" b="1" u="sng" dirty="0" smtClean="0">
                <a:solidFill>
                  <a:srgbClr val="FF0000"/>
                </a:solidFill>
              </a:rPr>
              <a:t>Возрастные </a:t>
            </a:r>
            <a:r>
              <a:rPr lang="ru-RU" sz="2000" b="1" u="sng" dirty="0">
                <a:solidFill>
                  <a:srgbClr val="FF0000"/>
                </a:solidFill>
              </a:rPr>
              <a:t>особенности детей старшего дошкольного возраста </a:t>
            </a:r>
            <a:r>
              <a:rPr lang="ru-RU" sz="2000" b="1" u="sng" dirty="0" smtClean="0">
                <a:solidFill>
                  <a:srgbClr val="FF0000"/>
                </a:solidFill>
              </a:rPr>
              <a:t>6  - 7 лет</a:t>
            </a:r>
            <a:endParaRPr lang="ru-RU" sz="2000" dirty="0">
              <a:solidFill>
                <a:srgbClr val="FF0000"/>
              </a:solidFill>
            </a:endParaRPr>
          </a:p>
          <a:p>
            <a:pPr algn="ctr"/>
            <a:endParaRPr lang="ru-RU"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900igr.net/up/datai/97164/0006-009-.jpg"/>
          <p:cNvPicPr>
            <a:picLocks noChangeAspect="1" noChangeArrowheads="1"/>
          </p:cNvPicPr>
          <p:nvPr/>
        </p:nvPicPr>
        <p:blipFill>
          <a:blip r:embed="rId2" cstate="print">
            <a:lum bright="30000"/>
          </a:blip>
          <a:srcRect/>
          <a:stretch>
            <a:fillRect/>
          </a:stretch>
        </p:blipFill>
        <p:spPr bwMode="auto">
          <a:xfrm>
            <a:off x="0" y="0"/>
            <a:ext cx="9144000" cy="6858000"/>
          </a:xfrm>
          <a:prstGeom prst="rect">
            <a:avLst/>
          </a:prstGeom>
          <a:noFill/>
        </p:spPr>
      </p:pic>
      <p:pic>
        <p:nvPicPr>
          <p:cNvPr id="41988" name="Picture 4" descr="http://images.easyfreeclipart.com/227/14-owl-clip-art-for-teachers-free-cliparts-that-you-can-download-to--227153."/>
          <p:cNvPicPr>
            <a:picLocks noChangeAspect="1" noChangeArrowheads="1"/>
          </p:cNvPicPr>
          <p:nvPr/>
        </p:nvPicPr>
        <p:blipFill>
          <a:blip r:embed="rId3" cstate="print"/>
          <a:srcRect/>
          <a:stretch>
            <a:fillRect/>
          </a:stretch>
        </p:blipFill>
        <p:spPr bwMode="auto">
          <a:xfrm>
            <a:off x="6822973" y="0"/>
            <a:ext cx="2321027" cy="2348880"/>
          </a:xfrm>
          <a:prstGeom prst="rect">
            <a:avLst/>
          </a:prstGeom>
          <a:noFill/>
        </p:spPr>
      </p:pic>
      <p:sp>
        <p:nvSpPr>
          <p:cNvPr id="7" name="TextBox 6"/>
          <p:cNvSpPr txBox="1"/>
          <p:nvPr/>
        </p:nvSpPr>
        <p:spPr>
          <a:xfrm>
            <a:off x="0" y="692696"/>
            <a:ext cx="9144000" cy="6124754"/>
          </a:xfrm>
          <a:prstGeom prst="rect">
            <a:avLst/>
          </a:prstGeom>
          <a:noFill/>
        </p:spPr>
        <p:txBody>
          <a:bodyPr wrap="square" rtlCol="0">
            <a:spAutoFit/>
          </a:bodyPr>
          <a:lstStyle/>
          <a:p>
            <a:r>
              <a:rPr lang="ru-RU" sz="1400" dirty="0"/>
              <a:t>Воображение. Старший дошкольный и младший школьный возрасты характеризуются активизацией функции воображения — вначале воссоздающего (позволявшего в более раннем возрасте представлять сказочные образы), а затем и творческого (благодаря которому создается принципиально новый образ). Этот период — </a:t>
            </a:r>
            <a:r>
              <a:rPr lang="ru-RU" sz="1400" dirty="0" err="1"/>
              <a:t>сензитивный</a:t>
            </a:r>
            <a:r>
              <a:rPr lang="ru-RU" sz="1400" dirty="0"/>
              <a:t> для развития фантазии.</a:t>
            </a:r>
          </a:p>
          <a:p>
            <a:r>
              <a:rPr lang="ru-RU" sz="1400" dirty="0"/>
              <a:t>Речь. Продолжают развиваться звуковая сторона речи, грамматический строй, лексика, связная речь. В высказываниях детей отражаются как все более богатый словарный запас, так и характер обобщений, формирующихся в этом возрасте. Дети начинают активно употреблять обобщающие существительные, синонимы, антонимы, прилагательные и т.д. В результате правильно организованной образовательной работы у детей оказываются хорошо развиты диалогическая и некоторые виды монологической речи.</a:t>
            </a:r>
          </a:p>
          <a:p>
            <a:r>
              <a:rPr lang="ru-RU" sz="1400" dirty="0"/>
              <a:t>В подготовительной группе завершается дошкольный возраст. Его основные достижения связаны с освоением мира вещей как предметов человеческой культуры; дети осваивают формы позитивного общения с людьми, развивается половая идентификация, формируется позиция школьника. К концу дошкольного возраста ребенок обладает высоким уровнем познавательного и личностного развития, что и позволяет ему в дальнейшем успешно обучаться в школе.</a:t>
            </a:r>
          </a:p>
          <a:p>
            <a:r>
              <a:rPr lang="ru-RU" sz="1400" dirty="0"/>
              <a:t>Основные компоненты психологической готовности к школе</a:t>
            </a:r>
          </a:p>
          <a:p>
            <a:r>
              <a:rPr lang="ru-RU" sz="1400" dirty="0"/>
              <a:t>Начало систематического обучения детей в школе выдвигает целый ряд важных задач. От того, как ребенок подготовлен к школе всем предшествующим дошкольным периодом развития, будут зависеть успешность его адаптации, вхождение в режим школьной жизни, его учебные успехи, его психологическое самочувствие. Психологическая готовность к школьному обучению </a:t>
            </a:r>
            <a:r>
              <a:rPr lang="ru-RU" sz="1400" dirty="0" smtClean="0"/>
              <a:t>много </a:t>
            </a:r>
            <a:r>
              <a:rPr lang="ru-RU" sz="1400" dirty="0" err="1" smtClean="0"/>
              <a:t>компонентна</a:t>
            </a:r>
            <a:r>
              <a:rPr lang="ru-RU" sz="1400" dirty="0"/>
              <a:t>. Можно выделить несколько параметров психического развития ребенка, наиболее существенно влияющих на успешное обучение в школе.</a:t>
            </a:r>
          </a:p>
          <a:p>
            <a:r>
              <a:rPr lang="ru-RU" sz="1400" dirty="0"/>
              <a:t>• Личностная готовность к школе включает формирование у ребенка готовности к принятию новой социальной позиции школьника, имеющего круг важных обязанностей и прав, занимающего иное по сравнению с дошкольниками положение в обществе. Эта готовность выражается в отношении ребенка к школе, учителям и учебной деятельности.</a:t>
            </a:r>
          </a:p>
          <a:p>
            <a:r>
              <a:rPr lang="ru-RU" sz="1400" dirty="0"/>
              <a:t>• Мотивационная готовность. Ребенок, готовый к школе, хочет учиться и потому, что у него уже есть потребность занять определенную позицию в обществе людей, а именно позицию, открывающую доступ в мир взрослости (социальный мотив учения), и потому, что у него есть познавательная потребность, которую он не может удовлетворить дома (познавательный мотив учения).</a:t>
            </a:r>
          </a:p>
        </p:txBody>
      </p:sp>
      <p:sp>
        <p:nvSpPr>
          <p:cNvPr id="8" name="Скругленный прямоугольник 7"/>
          <p:cNvSpPr/>
          <p:nvPr/>
        </p:nvSpPr>
        <p:spPr>
          <a:xfrm>
            <a:off x="611560" y="0"/>
            <a:ext cx="6336704"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b="1" u="sng" dirty="0" smtClean="0">
              <a:solidFill>
                <a:srgbClr val="FF0000"/>
              </a:solidFill>
            </a:endParaRPr>
          </a:p>
          <a:p>
            <a:pPr algn="ctr"/>
            <a:r>
              <a:rPr lang="ru-RU" sz="2000" b="1" u="sng" dirty="0" smtClean="0">
                <a:solidFill>
                  <a:srgbClr val="FF0000"/>
                </a:solidFill>
              </a:rPr>
              <a:t>Возрастные </a:t>
            </a:r>
            <a:r>
              <a:rPr lang="ru-RU" sz="2000" b="1" u="sng" dirty="0">
                <a:solidFill>
                  <a:srgbClr val="FF0000"/>
                </a:solidFill>
              </a:rPr>
              <a:t>особенности детей старшего дошкольного возраста </a:t>
            </a:r>
            <a:r>
              <a:rPr lang="ru-RU" sz="2000" b="1" u="sng" dirty="0" smtClean="0">
                <a:solidFill>
                  <a:srgbClr val="FF0000"/>
                </a:solidFill>
              </a:rPr>
              <a:t>6  - 7 лет</a:t>
            </a:r>
            <a:endParaRPr lang="ru-RU" sz="2000" dirty="0">
              <a:solidFill>
                <a:srgbClr val="FF0000"/>
              </a:solidFill>
            </a:endParaRPr>
          </a:p>
          <a:p>
            <a:pPr algn="ctr"/>
            <a:endParaRPr lang="ru-RU"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900igr.net/up/datai/97164/0006-009-.jpg"/>
          <p:cNvPicPr>
            <a:picLocks noChangeAspect="1" noChangeArrowheads="1"/>
          </p:cNvPicPr>
          <p:nvPr/>
        </p:nvPicPr>
        <p:blipFill>
          <a:blip r:embed="rId2" cstate="print">
            <a:lum bright="30000"/>
          </a:blip>
          <a:srcRect/>
          <a:stretch>
            <a:fillRect/>
          </a:stretch>
        </p:blipFill>
        <p:spPr bwMode="auto">
          <a:xfrm>
            <a:off x="0" y="0"/>
            <a:ext cx="9144000" cy="6858000"/>
          </a:xfrm>
          <a:prstGeom prst="rect">
            <a:avLst/>
          </a:prstGeom>
          <a:noFill/>
        </p:spPr>
      </p:pic>
      <p:pic>
        <p:nvPicPr>
          <p:cNvPr id="41988" name="Picture 4" descr="http://images.easyfreeclipart.com/227/14-owl-clip-art-for-teachers-free-cliparts-that-you-can-download-to--227153."/>
          <p:cNvPicPr>
            <a:picLocks noChangeAspect="1" noChangeArrowheads="1"/>
          </p:cNvPicPr>
          <p:nvPr/>
        </p:nvPicPr>
        <p:blipFill>
          <a:blip r:embed="rId3" cstate="print"/>
          <a:srcRect/>
          <a:stretch>
            <a:fillRect/>
          </a:stretch>
        </p:blipFill>
        <p:spPr bwMode="auto">
          <a:xfrm>
            <a:off x="6822973" y="0"/>
            <a:ext cx="2321027" cy="2348880"/>
          </a:xfrm>
          <a:prstGeom prst="rect">
            <a:avLst/>
          </a:prstGeom>
          <a:noFill/>
        </p:spPr>
      </p:pic>
      <p:sp>
        <p:nvSpPr>
          <p:cNvPr id="7" name="TextBox 6"/>
          <p:cNvSpPr txBox="1"/>
          <p:nvPr/>
        </p:nvSpPr>
        <p:spPr>
          <a:xfrm>
            <a:off x="0" y="692696"/>
            <a:ext cx="9144000" cy="6124754"/>
          </a:xfrm>
          <a:prstGeom prst="rect">
            <a:avLst/>
          </a:prstGeom>
          <a:noFill/>
        </p:spPr>
        <p:txBody>
          <a:bodyPr wrap="square" rtlCol="0">
            <a:spAutoFit/>
          </a:bodyPr>
          <a:lstStyle/>
          <a:p>
            <a:r>
              <a:rPr lang="ru-RU" sz="1400" dirty="0"/>
              <a:t>• Интеллектуальная готовность. Под интеллектуальной зрелостью понимают дифференцированное восприятие, концентрацию внимания, аналитическое мышление, выражающееся в способности постижения основных связей между явлениями; возможность логического запоминания, умение воспроизводить образец, а также развитие тонких движений руки и сенсомоторную координацию. Можно сказать, что понимаемая таким образом интеллектуальная зрелость в существенной мере отражает функциональное созревание структур головного мозга.</a:t>
            </a:r>
          </a:p>
          <a:p>
            <a:r>
              <a:rPr lang="ru-RU" sz="1400" dirty="0"/>
              <a:t>• Волевая готовность (произвольная сфера) заключается в способности ребенка напряженно трудиться, делая то, что от него требуют учеба, режим школьной жизни.</a:t>
            </a:r>
          </a:p>
          <a:p>
            <a:r>
              <a:rPr lang="ru-RU" sz="1400" dirty="0"/>
              <a:t>ВОЗРАСТНЫЕ ОСОБЕННОСТИ РАЗВИТИЯ ДЕТЕЙ</a:t>
            </a:r>
          </a:p>
          <a:p>
            <a:r>
              <a:rPr lang="ru-RU" sz="1400" dirty="0"/>
              <a:t>6 – 7 ЛЕТ</a:t>
            </a:r>
          </a:p>
          <a:p>
            <a:r>
              <a:rPr lang="ru-RU" sz="1400" dirty="0"/>
              <a:t>В жизни ребенка, пожалуй, нет больше ни одного момента, когда бы так резко и кардинально менялась его жизнь, как при поступлении в школу.</a:t>
            </a:r>
          </a:p>
          <a:p>
            <a:r>
              <a:rPr lang="ru-RU" sz="1400" dirty="0"/>
              <a:t>Провожая малыша в первый класс, родители почему-то думают, что он автоматически переходит в другую возрастную категорию. В одной известной песенке поется «называли тебя дошколенком, а теперь первоклашкой зовут». Зовут-то, конечно, зовут, но потребуется не один день и даже не одна неделя, прежде чем ребенок поймет, что такое быть школьником. И от поведения родителей во многом зависит, к каким выводам он придет. Знание основных возрастных особенностей детей 6-7 лет позволит не только трезво оценить уровень готовности ребенка к школьному обучению, но и соотнести его реальные умения с его потенциальными возможностями.</a:t>
            </a:r>
          </a:p>
          <a:p>
            <a:r>
              <a:rPr lang="ru-RU" sz="1400" dirty="0"/>
              <a:t>Каковы же они – наши первоклассники?</a:t>
            </a:r>
          </a:p>
          <a:p>
            <a:r>
              <a:rPr lang="ru-RU" sz="1400" dirty="0"/>
              <a:t>Вот некоторые умения и особенности развития детей 6-7 летнего возраста.</a:t>
            </a:r>
          </a:p>
          <a:p>
            <a:r>
              <a:rPr lang="ru-RU" sz="1400" dirty="0"/>
              <a:t> Направления развития Умения и особенности развития</a:t>
            </a:r>
          </a:p>
          <a:p>
            <a:r>
              <a:rPr lang="ru-RU" sz="1400" dirty="0"/>
              <a:t>1 Социальное развитие</a:t>
            </a:r>
          </a:p>
          <a:p>
            <a:r>
              <a:rPr lang="ru-RU" sz="1400" dirty="0"/>
              <a:t>• умеют общаться со сверстниками и взрослыми;</a:t>
            </a:r>
          </a:p>
          <a:p>
            <a:r>
              <a:rPr lang="ru-RU" sz="1400" dirty="0"/>
              <a:t>• знают основные правила общения;</a:t>
            </a:r>
          </a:p>
          <a:p>
            <a:r>
              <a:rPr lang="ru-RU" sz="1400" dirty="0"/>
              <a:t>• хорошо ориентируются не только в знакомой, но и в незнакомой обстановке;</a:t>
            </a:r>
          </a:p>
          <a:p>
            <a:r>
              <a:rPr lang="ru-RU" sz="1400" dirty="0"/>
              <a:t>• способны управлять своим поведением (знают границы дозволенного, но нередко экспериментируют, проверяя, нельзя ли расширить эти границы)</a:t>
            </a:r>
          </a:p>
          <a:p>
            <a:r>
              <a:rPr lang="ru-RU" sz="1400" dirty="0"/>
              <a:t>• стремятся быть хорошими, первыми, очень огорчаются при неудаче;</a:t>
            </a:r>
          </a:p>
          <a:p>
            <a:r>
              <a:rPr lang="ru-RU" sz="1400" dirty="0"/>
              <a:t>• тонко реагируют на изменение отношения, настроения взрослых</a:t>
            </a:r>
            <a:r>
              <a:rPr lang="ru-RU" sz="1400" dirty="0" smtClean="0"/>
              <a:t>.</a:t>
            </a:r>
            <a:endParaRPr lang="ru-RU" sz="1400" dirty="0"/>
          </a:p>
        </p:txBody>
      </p:sp>
      <p:sp>
        <p:nvSpPr>
          <p:cNvPr id="8" name="Скругленный прямоугольник 7"/>
          <p:cNvSpPr/>
          <p:nvPr/>
        </p:nvSpPr>
        <p:spPr>
          <a:xfrm>
            <a:off x="611560" y="0"/>
            <a:ext cx="6336704" cy="648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b="1" u="sng" dirty="0" smtClean="0">
              <a:solidFill>
                <a:srgbClr val="FF0000"/>
              </a:solidFill>
            </a:endParaRPr>
          </a:p>
          <a:p>
            <a:pPr algn="ctr"/>
            <a:r>
              <a:rPr lang="ru-RU" sz="2000" b="1" u="sng" dirty="0" smtClean="0">
                <a:solidFill>
                  <a:srgbClr val="FF0000"/>
                </a:solidFill>
              </a:rPr>
              <a:t>Возрастные </a:t>
            </a:r>
            <a:r>
              <a:rPr lang="ru-RU" sz="2000" b="1" u="sng" dirty="0">
                <a:solidFill>
                  <a:srgbClr val="FF0000"/>
                </a:solidFill>
              </a:rPr>
              <a:t>особенности детей старшего дошкольного возраста </a:t>
            </a:r>
            <a:r>
              <a:rPr lang="ru-RU" sz="2000" b="1" u="sng" dirty="0" smtClean="0">
                <a:solidFill>
                  <a:srgbClr val="FF0000"/>
                </a:solidFill>
              </a:rPr>
              <a:t>6  - 7 лет</a:t>
            </a:r>
            <a:endParaRPr lang="ru-RU" sz="2000" dirty="0">
              <a:solidFill>
                <a:srgbClr val="FF0000"/>
              </a:solidFill>
            </a:endParaRPr>
          </a:p>
          <a:p>
            <a:pPr algn="ctr"/>
            <a:endParaRPr lang="ru-RU"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descr="https://ds02.infourok.ru/uploads/ex/0d3d/0000a97c-0d1584fb/img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348</TotalTime>
  <Words>3306</Words>
  <Application>Microsoft Office PowerPoint</Application>
  <PresentationFormat>Экран (4:3)</PresentationFormat>
  <Paragraphs>611</Paragraphs>
  <Slides>52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52</vt:i4>
      </vt:variant>
    </vt:vector>
  </HeadingPairs>
  <TitlesOfParts>
    <vt:vector size="53" baseType="lpstr">
      <vt:lpstr>Тема Office</vt:lpstr>
      <vt:lpstr>  ПАСПОРТ  1 ПОДГОТОВИТЕЛЬНОЙ ГРУППЫ «УМНИКИ  И УМНИЦЫ» ВОСПИТАТЕЛЬ ИЛЬЮШЕНКОВА СВЕТЛАНА ВИКТОРОВНА</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ЦЕНТР «МАЛЕНЬКИЕ ХУДОЖНИКИ»</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ЦЕНТР СЮЖЕТНО – РОЛЕВОЙ ИГРЫ</vt:lpstr>
      <vt:lpstr>Слайд 34</vt:lpstr>
      <vt:lpstr>Слайд 35</vt:lpstr>
      <vt:lpstr>Слайд 36</vt:lpstr>
      <vt:lpstr>Слайд 37</vt:lpstr>
      <vt:lpstr>Слайд 38</vt:lpstr>
      <vt:lpstr>Слайд 39</vt:lpstr>
      <vt:lpstr>ЦЕНТР ТЕАТРАЛЬНАЯ ДЕЯТЕЛЬНОСТЬ</vt:lpstr>
      <vt:lpstr>Слайд 41</vt:lpstr>
      <vt:lpstr>ЦЕНТРПДД</vt:lpstr>
      <vt:lpstr>Слайд 43</vt:lpstr>
      <vt:lpstr>Слайд 44</vt:lpstr>
      <vt:lpstr>Слайд 45</vt:lpstr>
      <vt:lpstr>ЦЕНТР ПОЗНАНИЯ</vt:lpstr>
      <vt:lpstr>Слайд 47</vt:lpstr>
      <vt:lpstr>Слайд 48</vt:lpstr>
      <vt:lpstr>Слайд 49</vt:lpstr>
      <vt:lpstr>Слайд 50</vt:lpstr>
      <vt:lpstr>Слайд 51</vt:lpstr>
      <vt:lpstr>Слайд 52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ПАСПОРТ  1 ПОДГОТОВИТЕЛЬНОЙ ГРУППЫ «УМНИКИ  И УМНИЦЫ» ВОСПИТАТЕЛЬ ИЛЬЮШЕНКОВА СВЕТЛАНА ВИКТОРОВНА</dc:title>
  <dc:creator>Светлана</dc:creator>
  <cp:lastModifiedBy>Светлана</cp:lastModifiedBy>
  <cp:revision>6</cp:revision>
  <dcterms:created xsi:type="dcterms:W3CDTF">2018-07-05T05:19:24Z</dcterms:created>
  <dcterms:modified xsi:type="dcterms:W3CDTF">2018-07-16T17:51:46Z</dcterms:modified>
</cp:coreProperties>
</file>