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60" r:id="rId3"/>
    <p:sldId id="305" r:id="rId4"/>
    <p:sldId id="306" r:id="rId5"/>
    <p:sldId id="307" r:id="rId6"/>
    <p:sldId id="300" r:id="rId7"/>
    <p:sldId id="284" r:id="rId8"/>
    <p:sldId id="286" r:id="rId9"/>
    <p:sldId id="287" r:id="rId10"/>
    <p:sldId id="258" r:id="rId11"/>
    <p:sldId id="309" r:id="rId12"/>
    <p:sldId id="285" r:id="rId13"/>
    <p:sldId id="308" r:id="rId14"/>
    <p:sldId id="310" r:id="rId15"/>
    <p:sldId id="268" r:id="rId16"/>
    <p:sldId id="311" r:id="rId17"/>
    <p:sldId id="312" r:id="rId18"/>
    <p:sldId id="313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14" r:id="rId27"/>
    <p:sldId id="315" r:id="rId28"/>
    <p:sldId id="368" r:id="rId29"/>
    <p:sldId id="345" r:id="rId30"/>
    <p:sldId id="346" r:id="rId31"/>
    <p:sldId id="349" r:id="rId32"/>
    <p:sldId id="293" r:id="rId33"/>
    <p:sldId id="347" r:id="rId34"/>
    <p:sldId id="348" r:id="rId35"/>
    <p:sldId id="355" r:id="rId36"/>
    <p:sldId id="350" r:id="rId37"/>
    <p:sldId id="351" r:id="rId38"/>
    <p:sldId id="352" r:id="rId39"/>
    <p:sldId id="364" r:id="rId40"/>
    <p:sldId id="353" r:id="rId41"/>
    <p:sldId id="354" r:id="rId42"/>
    <p:sldId id="356" r:id="rId43"/>
    <p:sldId id="357" r:id="rId44"/>
    <p:sldId id="358" r:id="rId45"/>
    <p:sldId id="359" r:id="rId46"/>
    <p:sldId id="294" r:id="rId47"/>
    <p:sldId id="360" r:id="rId48"/>
    <p:sldId id="361" r:id="rId49"/>
    <p:sldId id="362" r:id="rId50"/>
    <p:sldId id="363" r:id="rId51"/>
    <p:sldId id="365" r:id="rId52"/>
    <p:sldId id="366" r:id="rId53"/>
    <p:sldId id="376" r:id="rId54"/>
    <p:sldId id="297" r:id="rId55"/>
    <p:sldId id="277" r:id="rId56"/>
    <p:sldId id="275" r:id="rId57"/>
    <p:sldId id="276" r:id="rId58"/>
    <p:sldId id="369" r:id="rId59"/>
    <p:sldId id="371" r:id="rId60"/>
    <p:sldId id="372" r:id="rId61"/>
    <p:sldId id="373" r:id="rId62"/>
    <p:sldId id="374" r:id="rId63"/>
    <p:sldId id="375" r:id="rId64"/>
    <p:sldId id="279" r:id="rId65"/>
    <p:sldId id="280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0" autoAdjust="0"/>
    <p:restoredTop sz="89785" autoAdjust="0"/>
  </p:normalViewPr>
  <p:slideViewPr>
    <p:cSldViewPr>
      <p:cViewPr>
        <p:scale>
          <a:sx n="70" d="100"/>
          <a:sy n="70" d="100"/>
        </p:scale>
        <p:origin x="-13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&#1087;&#1072;&#1083;&#1100;&#1095;%20&#1087;&#1088;&#1077;&#1079;&#1077;&#1085;&#1090;&#1072;&#1094;&#1080;&#1103;%20&#1085;&#1086;&#1074;&#1072;&#1103;%20(&#1056;&#1077;&#1078;&#1080;&#1084;%20&#1089;&#1086;&#1074;&#1084;&#1077;&#1089;&#1090;&#1080;&#1084;&#1086;&#1089;&#1090;&#1080;)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Начальный</a:t>
            </a:r>
            <a:r>
              <a:rPr lang="ru-RU" baseline="0" dirty="0" smtClean="0"/>
              <a:t>  этап  работы</a:t>
            </a:r>
            <a:endParaRPr lang="ru-RU" dirty="0"/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'[Диаграмма в пальч презентация новая (Режим совместимости)]Лист1'!$B$1</c:f>
              <c:strCache>
                <c:ptCount val="1"/>
                <c:pt idx="0">
                  <c:v>Столбец3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3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32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'[Диаграмма в пальч презентация новая (Режим совместимости)]Лист1'!$A$2:$A$5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'[Диаграмма в пальч презентация новая (Режим совместимости)]Лист1'!$B$2:$B$5</c:f>
              <c:numCache>
                <c:formatCode>0%</c:formatCode>
                <c:ptCount val="4"/>
                <c:pt idx="0">
                  <c:v>0.19000000000000053</c:v>
                </c:pt>
                <c:pt idx="1">
                  <c:v>0.65000000000000413</c:v>
                </c:pt>
                <c:pt idx="2">
                  <c:v>0.16000000000000053</c:v>
                </c:pt>
              </c:numCache>
            </c:numRef>
          </c:val>
        </c:ser>
        <c:ser>
          <c:idx val="1"/>
          <c:order val="1"/>
          <c:tx>
            <c:strRef>
              <c:f>'[Диаграмма в пальч презентация новая (Режим совместимости)]Лист1'!$C$1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'[Диаграмма в пальч презентация новая (Режим совместимости)]Лист1'!$A$2:$A$5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'[Диаграмма в пальч презентация новая (Режим совместимости)]Лист1'!$C$2:$C$5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'[Диаграмма в пальч презентация новая (Режим совместимости)]Лист1'!$D$1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'[Диаграмма в пальч презентация новая (Режим совместимости)]Лист1'!$A$2:$A$5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'[Диаграмма в пальч презентация новая (Режим совместимости)]Лист1'!$D$2:$D$5</c:f>
              <c:numCache>
                <c:formatCode>General</c:formatCode>
                <c:ptCount val="4"/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7468314642488456"/>
          <c:y val="0.23920692913385827"/>
          <c:w val="0.21541589119542129"/>
          <c:h val="0.6330446194225815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EE74D-4069-4993-BDF8-1491486E156B}" type="datetimeFigureOut">
              <a:rPr lang="ru-RU"/>
              <a:pPr>
                <a:defRPr/>
              </a:pPr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CE76-2F25-430A-8450-218C0164D8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17B4-6B32-40E1-9FD7-6E8B07FED035}" type="datetimeFigureOut">
              <a:rPr lang="ru-RU"/>
              <a:pPr>
                <a:defRPr/>
              </a:pPr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85CDC-A1C8-4E6F-9DB0-D03B7075D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579CD-ECF7-45B8-9802-50092F352294}" type="datetimeFigureOut">
              <a:rPr lang="ru-RU"/>
              <a:pPr>
                <a:defRPr/>
              </a:pPr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28CD3-793A-413B-84FD-1FC8355A5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A9AE5-42B5-47FE-9326-2F44C2E9A54F}" type="datetimeFigureOut">
              <a:rPr lang="ru-RU"/>
              <a:pPr>
                <a:defRPr/>
              </a:pPr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425A9-9D5B-4483-A3A5-6A366D50A9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9F75E-F8D0-4190-888E-AE6E65B8FF8D}" type="datetimeFigureOut">
              <a:rPr lang="ru-RU"/>
              <a:pPr>
                <a:defRPr/>
              </a:pPr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DCDDA-9557-46C9-A8A7-4FA5F8779A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8A42C-AEAC-4E9A-982F-F5292C5D5846}" type="datetimeFigureOut">
              <a:rPr lang="ru-RU"/>
              <a:pPr>
                <a:defRPr/>
              </a:pPr>
              <a:t>09.04.2019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A2D26-6B9B-481D-9343-EA1565685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897C9-D581-406B-8FB8-8C7D663BB625}" type="datetimeFigureOut">
              <a:rPr lang="ru-RU"/>
              <a:pPr>
                <a:defRPr/>
              </a:pPr>
              <a:t>09.04.2019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D29C9-D9AC-4990-99C8-ADADCAE925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9FFEB-E0DC-4DF6-A5E1-0FDDB4E0562E}" type="datetimeFigureOut">
              <a:rPr lang="ru-RU"/>
              <a:pPr>
                <a:defRPr/>
              </a:pPr>
              <a:t>09.04.2019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CD77D-436C-4C34-8131-C46707A534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8EB4-6FDA-4FCB-B1E3-D81CBF565BB1}" type="datetimeFigureOut">
              <a:rPr lang="ru-RU"/>
              <a:pPr>
                <a:defRPr/>
              </a:pPr>
              <a:t>09.04.2019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FFA20-080A-4AAE-84C2-8B7801371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8F7F6-E345-4338-AA48-89B96E53EC96}" type="datetimeFigureOut">
              <a:rPr lang="ru-RU"/>
              <a:pPr>
                <a:defRPr/>
              </a:pPr>
              <a:t>09.04.2019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BECEA-E6EC-43F8-BED0-9B392217B3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05E0D-615C-452A-9EF7-FAF95C17922A}" type="datetimeFigureOut">
              <a:rPr lang="ru-RU"/>
              <a:pPr>
                <a:defRPr/>
              </a:pPr>
              <a:t>09.04.2019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7538F-28AF-4FB1-89FE-3850E9282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09D8BE-1B06-44DD-B379-5198DA80715B}" type="datetimeFigureOut">
              <a:rPr lang="ru-RU"/>
              <a:pPr>
                <a:defRPr/>
              </a:pPr>
              <a:t>09.04.2019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B7356F-058E-4043-9D13-AE86C39A14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oleObject" Target="../embeddings/_____Microsoft_Office_Excel_97-20031.xls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Microsoft_Office_Excel_97-20032.xls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gif"/><Relationship Id="rId3" Type="http://schemas.openxmlformats.org/officeDocument/2006/relationships/audio" Target="../media/audio2.wav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1.jpeg"/><Relationship Id="rId7" Type="http://schemas.openxmlformats.org/officeDocument/2006/relationships/image" Target="../media/image1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9.png"/><Relationship Id="rId10" Type="http://schemas.openxmlformats.org/officeDocument/2006/relationships/image" Target="../media/image121.png"/><Relationship Id="rId4" Type="http://schemas.openxmlformats.org/officeDocument/2006/relationships/image" Target="../media/image113.png"/><Relationship Id="rId9" Type="http://schemas.openxmlformats.org/officeDocument/2006/relationships/image" Target="../media/image1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7.png"/><Relationship Id="rId3" Type="http://schemas.openxmlformats.org/officeDocument/2006/relationships/image" Target="../media/image122.jpeg"/><Relationship Id="rId7" Type="http://schemas.openxmlformats.org/officeDocument/2006/relationships/image" Target="../media/image115.gif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audio" Target="../media/audio1.wav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25.png"/><Relationship Id="rId5" Type="http://schemas.openxmlformats.org/officeDocument/2006/relationships/image" Target="../media/image114.png"/><Relationship Id="rId15" Type="http://schemas.openxmlformats.org/officeDocument/2006/relationships/image" Target="../media/image129.jpeg"/><Relationship Id="rId10" Type="http://schemas.openxmlformats.org/officeDocument/2006/relationships/image" Target="../media/image124.png"/><Relationship Id="rId4" Type="http://schemas.openxmlformats.org/officeDocument/2006/relationships/image" Target="../media/image119.png"/><Relationship Id="rId9" Type="http://schemas.openxmlformats.org/officeDocument/2006/relationships/image" Target="../media/image121.png"/><Relationship Id="rId14" Type="http://schemas.openxmlformats.org/officeDocument/2006/relationships/image" Target="../media/image128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2.jpeg"/><Relationship Id="rId7" Type="http://schemas.openxmlformats.org/officeDocument/2006/relationships/image" Target="../media/image1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23.png"/><Relationship Id="rId4" Type="http://schemas.openxmlformats.org/officeDocument/2006/relationships/image" Target="../media/image115.gif"/><Relationship Id="rId9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22.jpeg"/><Relationship Id="rId7" Type="http://schemas.openxmlformats.org/officeDocument/2006/relationships/image" Target="../media/image1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38.png"/><Relationship Id="rId5" Type="http://schemas.openxmlformats.org/officeDocument/2006/relationships/image" Target="../media/image113.png"/><Relationship Id="rId10" Type="http://schemas.openxmlformats.org/officeDocument/2006/relationships/image" Target="../media/image137.png"/><Relationship Id="rId4" Type="http://schemas.openxmlformats.org/officeDocument/2006/relationships/image" Target="../media/image115.gif"/><Relationship Id="rId9" Type="http://schemas.openxmlformats.org/officeDocument/2006/relationships/image" Target="../media/image13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fdb165bada48edb66067748d98f0b8b7&amp;n=13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-7141" y="0"/>
            <a:ext cx="915114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32656"/>
            <a:ext cx="8820472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48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Экологическое воспитание детей с использованием интерактивных и дидактических игр 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img1.picmix.com/output/stamp/normal/5/5/7/1/651755_8e17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5768" y="4581128"/>
            <a:ext cx="2088232" cy="2088232"/>
          </a:xfrm>
          <a:prstGeom prst="rect">
            <a:avLst/>
          </a:prstGeom>
          <a:noFill/>
        </p:spPr>
      </p:pic>
      <p:pic>
        <p:nvPicPr>
          <p:cNvPr id="7" name="Picture 2" descr="https://img1.picmix.com/output/stamp/normal/5/5/7/1/651755_8e17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841776"/>
            <a:ext cx="2016224" cy="2016224"/>
          </a:xfrm>
          <a:prstGeom prst="rect">
            <a:avLst/>
          </a:prstGeom>
          <a:noFill/>
        </p:spPr>
      </p:pic>
      <p:pic>
        <p:nvPicPr>
          <p:cNvPr id="8" name="Picture 2" descr="http://kemdou175.ucoz.ru/doki/su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1755299" cy="1614450"/>
          </a:xfrm>
          <a:prstGeom prst="rect">
            <a:avLst/>
          </a:prstGeom>
          <a:noFill/>
        </p:spPr>
      </p:pic>
      <p:pic>
        <p:nvPicPr>
          <p:cNvPr id="9" name="СОВА" descr="http://img0.liveinternet.ru/images/attach/c/7/96/950/96950326_sov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5009451"/>
            <a:ext cx="2160240" cy="1848549"/>
          </a:xfrm>
          <a:prstGeom prst="rect">
            <a:avLst/>
          </a:prstGeom>
          <a:noFill/>
        </p:spPr>
      </p:pic>
      <p:pic>
        <p:nvPicPr>
          <p:cNvPr id="10" name="Picture 2" descr="http://img-fotki.yandex.ru/get/9150/181450557.8b/0_afdba_745e0efa_ori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152172" y="1"/>
            <a:ext cx="1991828" cy="2132856"/>
          </a:xfrm>
          <a:prstGeom prst="rect">
            <a:avLst/>
          </a:prstGeom>
          <a:noFill/>
        </p:spPr>
      </p:pic>
      <p:pic>
        <p:nvPicPr>
          <p:cNvPr id="11" name="Picture 6" descr="http://www.gifpark.su/Gifs/ANIMALS/arg-blue-left-tr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548680"/>
            <a:ext cx="942975" cy="885825"/>
          </a:xfrm>
          <a:prstGeom prst="rect">
            <a:avLst/>
          </a:prstGeom>
          <a:noFill/>
        </p:spPr>
      </p:pic>
      <p:pic>
        <p:nvPicPr>
          <p:cNvPr id="12" name="Picture 6" descr="http://www.gifpark.su/Gifs/ANIMALS/arg-blue-left-tr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0"/>
            <a:ext cx="942975" cy="885825"/>
          </a:xfrm>
          <a:prstGeom prst="rect">
            <a:avLst/>
          </a:prstGeom>
          <a:noFill/>
        </p:spPr>
      </p:pic>
      <p:pic>
        <p:nvPicPr>
          <p:cNvPr id="13" name="Picture 6" descr="http://www.gifpark.su/Gifs/ANIMALS/arg-blue-left-tr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332656"/>
            <a:ext cx="942975" cy="88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541 0.02959 C 0.18941 -0.05966 0.13941 -0.13688 0.07239 -0.1422 C 0.00833 -0.14891 -0.05157 -0.08902 -0.05556 -0.00232 C -0.06059 0.07745 -0.01858 0.15214 0.04149 0.15745 C 0.09635 0.16138 0.14843 0.11214 0.15243 0.03768 C 0.15642 -0.03029 0.12135 -0.09434 0.07048 -0.09966 C 0.02343 -0.10359 -0.02066 -0.0622 -0.02361 0.00023 C -0.02657 0.05618 0.00139 0.11075 0.0434 0.11352 C 0.08142 0.11745 0.11736 0.08555 0.12048 0.03491 C 0.12239 -0.01041 0.10139 -0.05434 0.0684 -0.05688 C 0.03941 -0.05966 0.01041 -0.03561 0.00833 0.003 C 0.00642 0.0363 0.02135 0.0682 0.04548 0.07098 C 0.06545 0.07352 0.08646 0.05896 0.0875 0.03237 C 0.08941 0.01086 0.08142 -0.0118 0.06649 -0.01434 C 0.05434 -0.01434 0.04236 -0.00902 0.04045 0.00555 C 0.03941 0.01503 0.04149 0.02427 0.04739 0.0282 C 0.05034 0.02959 0.05243 0.02959 0.05538 0.0282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75671E-6 C -0.00052 -0.01874 2.77778E-7 -0.06615 -0.00764 -0.08812 C -0.01094 -0.09783 -0.01163 -0.10454 -0.0184 -0.1087 C -0.02135 -0.11055 -0.02778 -0.11286 -0.02778 -0.11286 C -0.0467 -0.11124 -0.05035 -0.11147 -0.06458 -0.10662 C -0.07014 -0.10176 -0.07396 -0.09644 -0.08003 -0.09228 C -0.08333 -0.08765 -0.08767 -0.08488 -0.09097 -0.08002 C -0.09184 -0.0784 -0.09167 -0.07563 -0.09253 -0.07378 C -0.09878 -0.05874 -0.0974 -0.07239 -0.1033 -0.04926 C -0.10729 -0.03261 -0.11233 -0.01504 -0.11562 0.00208 C -0.11875 0.02012 -0.12222 0.05296 -0.13698 0.05943 C -0.15851 0.05712 -0.1592 0.06151 -0.17083 0.04093 C -0.17587 0.01989 -0.17795 -0.00185 -0.18316 -0.02267 C -0.18472 -0.04071 -0.18993 -0.06892 -0.19531 -0.08603 C -0.19601 -0.08835 -0.19774 -0.08997 -0.19844 -0.09228 C -0.20382 -0.10847 -0.19792 -0.10107 -0.20608 -0.1087 C -0.21458 -0.12489 -0.23142 -0.12743 -0.24462 -0.13321 C -0.25052 -0.13252 -0.26181 -0.13368 -0.26771 -0.1272 C -0.2691 -0.12558 -0.26944 -0.12281 -0.27083 -0.12096 C -0.28646 -0.09968 -0.26493 -0.13714 -0.28472 -0.10037 C -0.29028 -0.0895 -0.29271 -0.07655 -0.29844 -0.06568 C -0.30104 -0.05181 -0.30573 -0.03816 -0.3092 -0.02452 C -0.31181 -0.01457 -0.3125 -0.00486 -0.31684 0.00416 C -0.3191 0.02174 -0.32187 0.03607 -0.32917 0.05111 C -0.33229 0.05758 -0.34115 0.05712 -0.34618 0.05943 C -0.3566 0.05874 -0.36684 0.0599 -0.37691 0.05735 C -0.37899 0.05689 -0.37917 0.05342 -0.38003 0.05111 C -0.38351 0.04232 -0.3875 0.03353 -0.3908 0.02451 C -0.3967 0.00902 -0.39896 -0.00833 -0.40312 -0.02452 C -0.40434 -0.02961 -0.40417 -0.03585 -0.40608 -0.04094 C -0.41111 -0.05435 -0.41615 -0.06776 -0.42309 -0.08002 C -0.42535 -0.09158 -0.43073 -0.0969 -0.43698 -0.10454 C -0.44531 -0.11448 -0.44705 -0.12072 -0.45694 -0.12512 C -0.46458 -0.12442 -0.47257 -0.12512 -0.48003 -0.12304 C -0.48767 -0.12096 -0.48524 -0.11656 -0.48767 -0.11078 C -0.49201 -0.10084 -0.49497 -0.09436 -0.49844 -0.08395 C -0.5066 -0.05921 -0.51042 -0.03284 -0.51858 -0.00833 C -0.52361 0.00763 -0.52049 0.01225 -0.53247 0.02243 C -0.53785 0.03353 -0.54722 0.03885 -0.55694 0.04093 C -0.56458 0.04024 -0.57257 0.04116 -0.58003 0.03885 C -0.58212 0.03816 -0.58281 0.03469 -0.58455 0.03284 C -0.59358 0.02336 -0.60382 0.01503 -0.61389 0.00809 C -0.61979 0.00393 -0.62743 0.00254 -0.63385 2.75671E-6 C -0.63802 -0.00162 -0.64201 -0.00463 -0.64618 -0.00625 C -0.65469 -0.00948 -0.66389 -0.0081 -0.67222 -0.01226 C -0.68872 -0.02059 -0.70174 -0.03747 -0.7184 -0.0451 C -0.72569 -0.05805 -0.73611 -0.06661 -0.74462 -0.07794 C -0.74774 -0.09413 -0.75538 -0.10939 -0.76007 -0.12512 C -0.76215 -0.16212 -0.77535 -0.21578 -0.74931 -0.23983 C -0.74566 -0.23913 -0.74184 -0.2396 -0.73854 -0.23775 C -0.73646 -0.23659 -0.73576 -0.23312 -0.73385 -0.23173 C -0.73212 -0.23035 -0.72986 -0.23035 -0.72778 -0.22965 C -0.72257 -0.22271 -0.72083 -0.21763 -0.71389 -0.21323 C -0.70851 -0.20606 -0.70295 -0.19843 -0.69844 -0.19057 C -0.68958 -0.1753 -0.69687 -0.1797 -0.68611 -0.17623 C -0.67587 -0.1797 -0.67118 -0.18779 -0.66788 -0.20097 C -0.66875 -0.21994 -0.66944 -0.23821 -0.67378 -0.25625 C -0.67187 -0.27799 -0.67396 -0.30158 -0.65694 -0.30944 C -0.65156 -0.32008 -0.65677 -0.31268 -0.64774 -0.31776 C -0.63681 -0.32378 -0.63872 -0.32378 -0.62483 -0.32378 " pathEditMode="relative" ptsTypes="fffffffffffffffffffffffffffffffffffffffffffffffffffffffffff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 rtlCol="0"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НОД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Наблюдения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Изготовление дидактических  и интерактивных игр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Исследование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Лепка, аппликация, рисование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Наблюдения, целевые прогулки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Индивидуальная работа с детьми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Рассматривание тематических альбомов, репродукций картин, иллюстраций, фотографий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 о природе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Утренние беседы на экологическую тему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в книжном уголке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Тематические выставки работ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Взаимодействие с семьей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Формы реализации проекта: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0" y="154658"/>
            <a:ext cx="9144000" cy="670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Продукты проекта: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Разработка интерактивных игр: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«Деревья в лесу»;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«Насекомые»;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«Животный мир леса»;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«Растительный мир леса»;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«Перелетные птицы»;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«Осень в лесу»;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«Весна в лесу»;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«Зима в лесу».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Разработка дидактических игр: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«Что? Где? Когда?»;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«Животный мир с использованием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«Я  реклама».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Итоговое мероприятие: «Интеллектуальная игра «Счастливый случай». Цель: выявить характер представлений детей об объектах живой и неживой природы и их взаимосвязи.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Презентация проекта и мини-музея «Лес – наше богатство»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Итоговое мероприятие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Эколята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защитники природы».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Выставка детских рисунков «Лес - прекрасный лес!»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Книга «Деревья родного края»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15362" name="Rectangle 3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/>
              <a:t>Цель: </a:t>
            </a:r>
            <a:r>
              <a:rPr lang="ru-RU" sz="2800" dirty="0" smtClean="0"/>
              <a:t>определение темы, анализ проблемы, формулировка цели, задач.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 экологического воспитания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дошкольника относится к числу коренных проблем теории воспитания и имеет первостепенное значение для воспитательной работы. Современные дети мало общаются с природой, редко бывают с родителями в лесу, с трудом различают деревья и кустарники, не говоря уже о знаниях том, какую пользу приносит лес и почему его нужно беречь. Поэтому, чтобы сохранить леса Смоленского края  здоровыми и красивыми, дающие нам кислород, красоту, тепло, предметы обихода, гарантировать лесу защиту, нам необходимо воспитывать экологическую культуру дошкольников с раннего возраста, формируя отзывчивость, любознательность, способность управлять своим поведением на природе. 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pPr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0"/>
            <a:ext cx="5256584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ПОДГОТОВИТЕЛЬНЫЙ ЭТАП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899592" y="613440"/>
            <a:ext cx="698477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 гуманной, социально-активной, творческой личности, способной понимать и любить окружающий мир, природу и бережно относится к ним.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формировать у детей экологические знания, культуру и  бережное отношение к природе;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развивать познавательный интерес к миру природы родного края;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направлять  и воспитывать активную деятельность дошкольника на осознанное сохранение  и приумножение окружающей природы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1700808"/>
            <a:ext cx="7488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II </a:t>
            </a:r>
            <a:r>
              <a:rPr lang="ru-RU" sz="2800" b="1" dirty="0" smtClean="0"/>
              <a:t>этап – организационный.</a:t>
            </a:r>
            <a:endParaRPr lang="ru-RU" sz="2800" dirty="0" smtClean="0"/>
          </a:p>
          <a:p>
            <a:pPr algn="ctr"/>
            <a:r>
              <a:rPr lang="ru-RU" sz="2800" b="1" dirty="0" smtClean="0"/>
              <a:t>Цель </a:t>
            </a:r>
            <a:r>
              <a:rPr lang="ru-RU" sz="2800" dirty="0" smtClean="0"/>
              <a:t>- определение источников необходимой информации, способов сбора и анализа информации,  типа проекта, способа представления результатов, продукта проектной деятельности создание ресурсной базы для разработки интерактивных игр.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23560" name="Прямоугольник 4"/>
          <p:cNvSpPr>
            <a:spLocks noChangeArrowheads="1"/>
          </p:cNvSpPr>
          <p:nvPr/>
        </p:nvSpPr>
        <p:spPr bwMode="auto">
          <a:xfrm>
            <a:off x="467544" y="476672"/>
            <a:ext cx="8352606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Основные задачи этапа и направления деятельности:</a:t>
            </a:r>
            <a:endParaRPr lang="ru-RU" dirty="0" smtClean="0"/>
          </a:p>
          <a:p>
            <a:r>
              <a:rPr lang="ru-RU" dirty="0" smtClean="0"/>
              <a:t>1. Изучить научно – методической  и художественную литературу по данной проблеме.</a:t>
            </a:r>
          </a:p>
          <a:p>
            <a:r>
              <a:rPr lang="ru-RU" dirty="0" smtClean="0"/>
              <a:t>2.</a:t>
            </a:r>
            <a:r>
              <a:rPr lang="en-US" dirty="0" smtClean="0"/>
              <a:t> </a:t>
            </a:r>
            <a:r>
              <a:rPr lang="ru-RU" dirty="0" smtClean="0"/>
              <a:t>Изучение</a:t>
            </a:r>
            <a:r>
              <a:rPr lang="en-US" dirty="0" smtClean="0"/>
              <a:t> </a:t>
            </a:r>
            <a:r>
              <a:rPr lang="ru-RU" dirty="0" smtClean="0"/>
              <a:t>современных информационных технологий и применение их в  работе с дошкольниками по экологии.</a:t>
            </a:r>
          </a:p>
          <a:p>
            <a:r>
              <a:rPr lang="ru-RU" dirty="0" smtClean="0"/>
              <a:t>3.Подобрать иллюстрации с изображениями, флоры и фауны наших лесов; загадки о насекомых, животных, птицах, стихи о деревьях.</a:t>
            </a:r>
          </a:p>
          <a:p>
            <a:r>
              <a:rPr lang="ru-RU" dirty="0" smtClean="0"/>
              <a:t>4.Подготовить конспекты занятий, наблюдений на прогулках, опытно –экспериментальной деятельности, бесед, продуктивной деятельности (рисование, лепка, аппликация, художественный труд).</a:t>
            </a:r>
          </a:p>
          <a:p>
            <a:r>
              <a:rPr lang="ru-RU" dirty="0" smtClean="0"/>
              <a:t>5.Дополнить демонстрационными материалами предметно – пространственную среду.</a:t>
            </a:r>
          </a:p>
          <a:p>
            <a:r>
              <a:rPr lang="ru-RU" dirty="0" smtClean="0"/>
              <a:t>6. Приступить к разработке  дидактических и интерактивных игр.</a:t>
            </a:r>
          </a:p>
          <a:p>
            <a:r>
              <a:rPr lang="ru-RU" dirty="0" smtClean="0"/>
              <a:t>7. Составить перспективное планирование на весь этап проекта.</a:t>
            </a:r>
          </a:p>
          <a:p>
            <a:r>
              <a:rPr lang="ru-RU" dirty="0" smtClean="0"/>
              <a:t>8. Провести анкетирование с родителями «Экологическое образование в семье».</a:t>
            </a:r>
          </a:p>
          <a:p>
            <a:r>
              <a:rPr lang="ru-RU" dirty="0" smtClean="0"/>
              <a:t>9. Подобрать для родителей наглядно – демонстрационный и консультативный материал по экологическому воспитанию.</a:t>
            </a:r>
          </a:p>
          <a:p>
            <a:r>
              <a:rPr lang="ru-RU" dirty="0" smtClean="0"/>
              <a:t>10. Провести мастер – класс для родителей  изготовление дидактического материала интерактивных игр.</a:t>
            </a:r>
          </a:p>
          <a:p>
            <a:r>
              <a:rPr lang="ru-RU" dirty="0" smtClean="0"/>
              <a:t>11. Провести родительские собрания: «Лес – наше богатство»; «Как мы охраняем лес», «Экологическое воспитание в игре».</a:t>
            </a:r>
          </a:p>
          <a:p>
            <a:r>
              <a:rPr lang="ru-RU" dirty="0" smtClean="0"/>
              <a:t>12. Проведение развлечения «Лес – наш друг».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251520" y="1218642"/>
            <a:ext cx="842493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этап – практический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разработка перспективного плана.</a:t>
            </a:r>
          </a:p>
          <a:p>
            <a:pPr eaLnBrk="0" hangingPunct="0"/>
            <a:r>
              <a:rPr lang="ru-RU" sz="3200" b="1" dirty="0" smtClean="0"/>
              <a:t>Перспективный план реализации проекта с детьми</a:t>
            </a:r>
            <a:endParaRPr lang="ru-RU" sz="3200" dirty="0" smtClean="0"/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8002"/>
          </a:xfrm>
          <a:prstGeom prst="rect">
            <a:avLst/>
          </a:prstGeom>
          <a:noFill/>
        </p:spPr>
      </p:pic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0" y="-39607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СЕНТЯБРЬ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1.Беседа «Что такое лес», «Правила поведения в лесу», «Экологические знаки», «Как стул появился в детском саду»,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«Больное дерево», «Растение – земли украшение (по пословицам)».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НОД «Что растет в лесу»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Чтение рассказа М.Пришвина «Листопад».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4.Акция: «Вырасти зеленого друга». Посадка саженцев кустарников и деревьев.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Дидактические игры: «Лес - наше богатство!», «Рассматривание сосны»,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«Как узнать растение»,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«Деревья нашей местности»,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«Мы – защитники природы!»,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«Лес в жизни человека».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6.Экскурсия в лес: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«Знакомство с деревьями нашего леса».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Интерактивная игра: «Грибы», «Деревья»,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Наблюдение за листопадом. Сбор осенних листьев для поделок.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 Рассматривание иллюстраций об осеннем лесе, составление описательных рассказов по картине И. Левитана «Золотая осень».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10.Аппликация: «Осенние деревья», «Что нам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осень подарила»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8002"/>
          </a:xfrm>
          <a:prstGeom prst="rect">
            <a:avLst/>
          </a:prstGeom>
          <a:noFill/>
        </p:spPr>
      </p:pic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0" y="1"/>
            <a:ext cx="9144000" cy="687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ОКТЯБРЬ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1.Беседы: «Что мы знаем о лесе»,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«Почему деревья сбрасывают листья», «Осень. Что ты о ней знаешь?».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2.Ситуативная беседа: «Какие ты знаешь сказки, где один из героев – овощ или фрукт?», «Почему медведь зимой спит, а заяц – нет?», «Почему я люблю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(не люблю)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осень?».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3.НОД: «Осенний лес. Дары леса», «Приметы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осени», «В гости к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осени»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4.Художественная литература: Я. Тайца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 грибы». А. Пушкин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«Уж небо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осенью дышало…», «Унылая пора! Очей очарованье», А. Плещеев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«Скучная картина»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5.Рассматривание иллюстраций об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осени, составление описательных рассказов о грибах, лесных ягодах, животных леса. Заучивание стихов и загадок с использованием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6.Дидактические игры: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«Грибная полянка»,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«Времена года»,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«Узнай по описанию»,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«Чудесный мешочек»,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«Отгадай загадку – нарисуй отгадку!»,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 было бы, если из леса исчезли…»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7.Интерактивная игра: «С какой ветки детки?»,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«Найди дерево по описанию», «Знатоки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осенней природы»,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«Следопыты».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8.Рисование: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«Золотая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осень»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(пейзаж)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9.Лепка: «Овощи», «Грибочки»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10.Конструирование и ручной труд из природного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материала: «Бабочка»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(из листьев), «Жар – птица»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(из листьев),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Лесовичок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(из шишек, желудей).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11. Наблюдения: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за изменениями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осенней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природы во время прогулок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(за солнцем, небом, силой ветра,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осенним дождём);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-за красотой и богатством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осенних красок, цветником, перелетными птицами, за насекомыми, за деревьями, растущими на территории детского сада.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12.Подвижные игры: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Съедобное — несъедобное!»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«Я знаю 5 названий!»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8002"/>
          </a:xfrm>
          <a:prstGeom prst="rect">
            <a:avLst/>
          </a:prstGeom>
          <a:noFill/>
        </p:spPr>
      </p:pic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0" y="376621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НОЯБРЬ</a:t>
            </a:r>
          </a:p>
          <a:p>
            <a:r>
              <a:rPr lang="ru-RU" sz="1600" dirty="0" smtClean="0"/>
              <a:t>1.Беседа:</a:t>
            </a:r>
            <a:r>
              <a:rPr lang="en-US" sz="1600" dirty="0" smtClean="0"/>
              <a:t> </a:t>
            </a:r>
            <a:r>
              <a:rPr lang="ru-RU" sz="1600" dirty="0" smtClean="0"/>
              <a:t>«Осенние хлопоты человека осенью»,</a:t>
            </a:r>
          </a:p>
          <a:p>
            <a:r>
              <a:rPr lang="ru-RU" sz="1600" dirty="0" smtClean="0"/>
              <a:t> «Почему в лесу нельзя ничего пробовать?»,</a:t>
            </a:r>
          </a:p>
          <a:p>
            <a:r>
              <a:rPr lang="ru-RU" sz="1600" dirty="0" smtClean="0"/>
              <a:t>«Почему могут быть опасны старые, засохшие деревья?».</a:t>
            </a:r>
          </a:p>
          <a:p>
            <a:r>
              <a:rPr lang="ru-RU" sz="1600" dirty="0" smtClean="0"/>
              <a:t> 2.НОД «Кто живет в лесу» (Животные)», «Почему листья желтеют»,  «Осень в лесу».</a:t>
            </a:r>
          </a:p>
          <a:p>
            <a:r>
              <a:rPr lang="ru-RU" sz="1600" dirty="0" smtClean="0"/>
              <a:t>3.Художественная</a:t>
            </a:r>
            <a:r>
              <a:rPr lang="en-US" sz="1600" dirty="0" smtClean="0"/>
              <a:t> </a:t>
            </a:r>
            <a:r>
              <a:rPr lang="ru-RU" sz="1600" dirty="0" smtClean="0"/>
              <a:t>литература: пословицы, поговорки, загадки об</a:t>
            </a:r>
            <a:r>
              <a:rPr lang="en-US" sz="1600" dirty="0" smtClean="0"/>
              <a:t> </a:t>
            </a:r>
            <a:r>
              <a:rPr lang="ru-RU" sz="1600" dirty="0" smtClean="0"/>
              <a:t>осени, К. Бальмонт</a:t>
            </a:r>
            <a:r>
              <a:rPr lang="en-US" sz="1600" dirty="0" smtClean="0"/>
              <a:t> </a:t>
            </a:r>
            <a:r>
              <a:rPr lang="ru-RU" sz="1600" dirty="0" smtClean="0"/>
              <a:t>«Осень», Н. Сладков</a:t>
            </a:r>
            <a:r>
              <a:rPr lang="en-US" sz="1600" dirty="0" smtClean="0"/>
              <a:t> </a:t>
            </a:r>
            <a:r>
              <a:rPr lang="ru-RU" sz="1600" dirty="0" smtClean="0"/>
              <a:t>«Осень на пороге»,  Е. Благинина</a:t>
            </a:r>
            <a:r>
              <a:rPr lang="en-US" sz="1600" dirty="0" smtClean="0"/>
              <a:t> </a:t>
            </a:r>
            <a:r>
              <a:rPr lang="ru-RU" sz="1600" dirty="0" smtClean="0"/>
              <a:t>«Улетают, улетели», Г. </a:t>
            </a:r>
            <a:r>
              <a:rPr lang="ru-RU" sz="1600" dirty="0" err="1" smtClean="0"/>
              <a:t>Скребицкий</a:t>
            </a:r>
            <a:r>
              <a:rPr lang="en-US" sz="1600" dirty="0" smtClean="0"/>
              <a:t> </a:t>
            </a:r>
            <a:r>
              <a:rPr lang="ru-RU" sz="1600" dirty="0" smtClean="0"/>
              <a:t>«Четыре художника.</a:t>
            </a:r>
            <a:r>
              <a:rPr lang="en-US" sz="1600" dirty="0" smtClean="0"/>
              <a:t> </a:t>
            </a:r>
            <a:r>
              <a:rPr lang="ru-RU" sz="1600" dirty="0" smtClean="0"/>
              <a:t>Осень»,  А. </a:t>
            </a:r>
            <a:r>
              <a:rPr lang="ru-RU" sz="1600" dirty="0" err="1" smtClean="0"/>
              <a:t>Ерикеев</a:t>
            </a:r>
            <a:r>
              <a:rPr lang="ru-RU" sz="1600" dirty="0" smtClean="0"/>
              <a:t> «Наступила</a:t>
            </a:r>
            <a:r>
              <a:rPr lang="en-US" sz="1600" dirty="0" smtClean="0"/>
              <a:t> </a:t>
            </a:r>
            <a:r>
              <a:rPr lang="ru-RU" sz="1600" dirty="0" smtClean="0"/>
              <a:t>осень».</a:t>
            </a:r>
          </a:p>
          <a:p>
            <a:r>
              <a:rPr lang="ru-RU" sz="1600" dirty="0" smtClean="0"/>
              <a:t>4. Дидактические игры: «Вспомни – назови»,</a:t>
            </a:r>
            <a:r>
              <a:rPr lang="en-US" sz="1600" dirty="0" smtClean="0"/>
              <a:t> </a:t>
            </a:r>
            <a:r>
              <a:rPr lang="ru-RU" sz="1600" dirty="0" smtClean="0"/>
              <a:t>«Один – много»,</a:t>
            </a:r>
            <a:r>
              <a:rPr lang="en-US" sz="1600" dirty="0" smtClean="0"/>
              <a:t> </a:t>
            </a:r>
            <a:r>
              <a:rPr lang="ru-RU" sz="1600" dirty="0" smtClean="0"/>
              <a:t>«Будь внимательным»,</a:t>
            </a:r>
            <a:r>
              <a:rPr lang="en-US" sz="1600" dirty="0" smtClean="0"/>
              <a:t> </a:t>
            </a:r>
            <a:r>
              <a:rPr lang="ru-RU" sz="1600" dirty="0" smtClean="0"/>
              <a:t>«Осенние деревья»,</a:t>
            </a:r>
            <a:r>
              <a:rPr lang="en-US" sz="1600" dirty="0" smtClean="0"/>
              <a:t> </a:t>
            </a:r>
            <a:r>
              <a:rPr lang="ru-RU" sz="1600" dirty="0" smtClean="0"/>
              <a:t>«Подбери действие», «Времена года».</a:t>
            </a:r>
          </a:p>
          <a:p>
            <a:r>
              <a:rPr lang="ru-RU" sz="1600" dirty="0" smtClean="0"/>
              <a:t>5.Интерактивная игра: «Осень в лесу», «Как животные готовятся к зиме».</a:t>
            </a:r>
          </a:p>
          <a:p>
            <a:r>
              <a:rPr lang="ru-RU" sz="1600" dirty="0" smtClean="0"/>
              <a:t>6. Аппликация: «Вот уж последняя стая крыльями машет вдали.»</a:t>
            </a:r>
          </a:p>
          <a:p>
            <a:r>
              <a:rPr lang="ru-RU" sz="1600" dirty="0" smtClean="0"/>
              <a:t>7.Рисование: «Нарядные грибочки».</a:t>
            </a:r>
          </a:p>
          <a:p>
            <a:r>
              <a:rPr lang="ru-RU" sz="1600" dirty="0" smtClean="0"/>
              <a:t>8.Лепка: «Деревья</a:t>
            </a:r>
            <a:r>
              <a:rPr lang="en-US" sz="1600" dirty="0" smtClean="0"/>
              <a:t> </a:t>
            </a:r>
            <a:r>
              <a:rPr lang="ru-RU" sz="1600" dirty="0" smtClean="0"/>
              <a:t>осеннего леса Социально – коммуникативное».</a:t>
            </a:r>
          </a:p>
          <a:p>
            <a:r>
              <a:rPr lang="ru-RU" sz="1600" dirty="0" smtClean="0"/>
              <a:t>9. Создание мини-музея леса в группе с хозяином – Старичком Лесовиком. Физическое</a:t>
            </a:r>
          </a:p>
          <a:p>
            <a:r>
              <a:rPr lang="ru-RU" sz="1600" dirty="0" smtClean="0"/>
              <a:t>10.Трудовая деятельность: сбор природного материала на прогулке</a:t>
            </a:r>
            <a:r>
              <a:rPr lang="en-US" sz="1600" dirty="0" smtClean="0"/>
              <a:t> </a:t>
            </a:r>
            <a:r>
              <a:rPr lang="ru-RU" sz="1600" dirty="0" smtClean="0"/>
              <a:t>(сбор шишек, семян, листочков для гербария), уборка опавшей листвы,  укрывание </a:t>
            </a:r>
            <a:r>
              <a:rPr lang="ru-RU" sz="1600" dirty="0" err="1" smtClean="0"/>
              <a:t>кѾрней </a:t>
            </a:r>
            <a:r>
              <a:rPr lang="ru-RU" sz="1600" dirty="0" smtClean="0"/>
              <a:t>деревьев опавшей листвою.</a:t>
            </a:r>
          </a:p>
          <a:p>
            <a:r>
              <a:rPr lang="ru-RU" sz="1600" dirty="0" smtClean="0"/>
              <a:t>11.Подвижные игры: «Осенние листочки», «Вороны и собачка!», «Перелёт птиц», «</a:t>
            </a:r>
            <a:r>
              <a:rPr lang="ru-RU" sz="1600" dirty="0" err="1" smtClean="0"/>
              <a:t>Гуск</a:t>
            </a:r>
            <a:r>
              <a:rPr lang="ru-RU" sz="1600" dirty="0" smtClean="0"/>
              <a:t> – лебеди».</a:t>
            </a:r>
          </a:p>
          <a:p>
            <a:r>
              <a:rPr lang="ru-RU" sz="1600" dirty="0" smtClean="0"/>
              <a:t>12. Игры – соревнования:</a:t>
            </a:r>
            <a:r>
              <a:rPr lang="en-US" sz="1600" dirty="0" smtClean="0"/>
              <a:t> </a:t>
            </a:r>
            <a:r>
              <a:rPr lang="ru-RU" sz="1600" dirty="0" smtClean="0"/>
              <a:t>«Кто быстрее обежит лужи»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6056" y="260648"/>
            <a:ext cx="4392488" cy="5865515"/>
          </a:xfrm>
        </p:spPr>
        <p:txBody>
          <a:bodyPr rtlCol="0"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Благодаря восприятию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прекрасного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природе и искусстве,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человек открывает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прекрасное в самом себе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В. А. Сухомлинский</a:t>
            </a:r>
            <a:endParaRPr lang="ru-RU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339" name="Picture 2" descr="http://s2.thingpic.com/images/4V/ig5LzSj26nLr6R6e69cgCgqH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613"/>
            <a:ext cx="536416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8002"/>
          </a:xfrm>
          <a:prstGeom prst="rect">
            <a:avLst/>
          </a:prstGeom>
          <a:noFill/>
        </p:spPr>
      </p:pic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0" y="1038341"/>
            <a:ext cx="9144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ДЕКАБРЬ</a:t>
            </a:r>
          </a:p>
          <a:p>
            <a:r>
              <a:rPr lang="ru-RU" sz="1600" dirty="0" smtClean="0"/>
              <a:t>1. Беседа: «Зимующие птицы»,«Почему мне нравится зима», «Как звери в лесу зимуют».</a:t>
            </a:r>
          </a:p>
          <a:p>
            <a:r>
              <a:rPr lang="ru-RU" sz="1600" dirty="0" smtClean="0"/>
              <a:t>2. НОД «Кто живет в лесу», «Животные зимой».</a:t>
            </a:r>
          </a:p>
          <a:p>
            <a:r>
              <a:rPr lang="ru-RU" sz="1600" dirty="0" smtClean="0"/>
              <a:t> Развешивание кормушек на территории ДОУ, подкормка птиц.</a:t>
            </a:r>
          </a:p>
          <a:p>
            <a:r>
              <a:rPr lang="ru-RU" sz="1600" dirty="0" smtClean="0"/>
              <a:t>3. Чтение художественной</a:t>
            </a:r>
            <a:r>
              <a:rPr lang="en-US" sz="1600" dirty="0" smtClean="0"/>
              <a:t>  </a:t>
            </a:r>
            <a:r>
              <a:rPr lang="ru-RU" sz="1600" dirty="0" smtClean="0"/>
              <a:t>литературы: Н. Сладков «Суд над декабрём», В. Одоевский «Мороз Иванович», С. Иванов «Каким бывает снег», Е. Трутнева «Первый снег»</a:t>
            </a:r>
          </a:p>
          <a:p>
            <a:r>
              <a:rPr lang="ru-RU" sz="1600" dirty="0" smtClean="0"/>
              <a:t>К. Бальмонт «Снежинка».</a:t>
            </a:r>
          </a:p>
          <a:p>
            <a:r>
              <a:rPr lang="ru-RU" sz="1600" dirty="0" smtClean="0"/>
              <a:t>4. Загадки о зимних явлениях в природе</a:t>
            </a:r>
          </a:p>
          <a:p>
            <a:r>
              <a:rPr lang="ru-RU" sz="1600" dirty="0" smtClean="0"/>
              <a:t>5. Пословицы и поговорки о зиме.</a:t>
            </a:r>
          </a:p>
          <a:p>
            <a:r>
              <a:rPr lang="ru-RU" sz="1600" dirty="0" smtClean="0"/>
              <a:t>6. Дидактические игры: «Рассели животных по домам», «Найди ошибки» (чего не бывает зимой),«Кто, что делает зимой», «Найди по следу»</a:t>
            </a:r>
          </a:p>
          <a:p>
            <a:r>
              <a:rPr lang="ru-RU" sz="1600" dirty="0" smtClean="0"/>
              <a:t>7. Рассматривание репродукций картин русских художников по теме «Зима».</a:t>
            </a:r>
          </a:p>
          <a:p>
            <a:r>
              <a:rPr lang="ru-RU" sz="1600" dirty="0" smtClean="0"/>
              <a:t>8.Опыты и эксперименты: «Вода и лед»</a:t>
            </a:r>
          </a:p>
          <a:p>
            <a:r>
              <a:rPr lang="ru-RU" sz="1600" dirty="0" smtClean="0"/>
              <a:t>9. Рисование: «Деревья в инее», « Зимняя ночь», «</a:t>
            </a:r>
            <a:r>
              <a:rPr lang="ru-RU" sz="1600" dirty="0" err="1" smtClean="0"/>
              <a:t>Снежинки-балеринки</a:t>
            </a:r>
            <a:r>
              <a:rPr lang="ru-RU" sz="1600" dirty="0" smtClean="0"/>
              <a:t>».</a:t>
            </a:r>
          </a:p>
          <a:p>
            <a:r>
              <a:rPr lang="ru-RU" sz="1600" dirty="0" smtClean="0"/>
              <a:t>10.Выставка рисунков «Околдован невидимкой дремлет лес под сказку сна».</a:t>
            </a:r>
          </a:p>
          <a:p>
            <a:r>
              <a:rPr lang="ru-RU" sz="1600" dirty="0" smtClean="0"/>
              <a:t>11</a:t>
            </a:r>
            <a:r>
              <a:rPr lang="en-US" sz="1600" dirty="0" smtClean="0"/>
              <a:t>.</a:t>
            </a:r>
            <a:r>
              <a:rPr lang="en-US" sz="1600" dirty="0" err="1" smtClean="0"/>
              <a:t>Викторина</a:t>
            </a:r>
            <a:r>
              <a:rPr lang="en-US" sz="1600" dirty="0" smtClean="0"/>
              <a:t> «</a:t>
            </a:r>
            <a:r>
              <a:rPr lang="en-US" sz="1600" dirty="0" err="1" smtClean="0"/>
              <a:t>Загадки</a:t>
            </a:r>
            <a:r>
              <a:rPr lang="en-US" sz="1600" dirty="0" smtClean="0"/>
              <a:t> </a:t>
            </a:r>
            <a:r>
              <a:rPr lang="en-US" sz="1600" dirty="0" err="1" smtClean="0"/>
              <a:t>Лесовичка</a:t>
            </a:r>
            <a:r>
              <a:rPr lang="en-US" sz="1600" dirty="0" smtClean="0"/>
              <a:t>»</a:t>
            </a:r>
            <a:endParaRPr lang="ru-RU" sz="1600" dirty="0" smtClean="0"/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8002"/>
          </a:xfrm>
          <a:prstGeom prst="rect">
            <a:avLst/>
          </a:prstGeom>
          <a:noFill/>
        </p:spPr>
      </p:pic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0" y="-68313"/>
            <a:ext cx="91440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ЯНВАРЬ</a:t>
            </a:r>
          </a:p>
          <a:p>
            <a:r>
              <a:rPr lang="ru-RU" sz="1400" dirty="0" smtClean="0"/>
              <a:t>1.Беседы: «Как человек помогает зимой животным в лесу», «Почему скрипит снег?», «Помоги птицам».</a:t>
            </a:r>
          </a:p>
          <a:p>
            <a:r>
              <a:rPr lang="ru-RU" sz="1400" dirty="0" smtClean="0"/>
              <a:t>2.НОД «Этажи леса», «Санитары леса» (муравьи, дятел, волк), «Какую пользу приносят деревья» </a:t>
            </a:r>
          </a:p>
          <a:p>
            <a:pPr lvl="0"/>
            <a:r>
              <a:rPr lang="ru-RU" sz="1400" dirty="0" smtClean="0"/>
              <a:t>3. Чтение художественной литературы:</a:t>
            </a:r>
          </a:p>
          <a:p>
            <a:pPr lvl="0"/>
            <a:r>
              <a:rPr lang="ru-RU" sz="1400" dirty="0" smtClean="0"/>
              <a:t>В.Бианки «Лес зимой», «Синичкин календарь» М.Пришвин «Этажи леса», Э.Успенский «Проказы старухи зимы». </a:t>
            </a:r>
          </a:p>
          <a:p>
            <a:pPr lvl="0"/>
            <a:r>
              <a:rPr lang="ru-RU" sz="1400" dirty="0" smtClean="0"/>
              <a:t>Загадки о зимних явлениях в природе</a:t>
            </a:r>
          </a:p>
          <a:p>
            <a:pPr lvl="0"/>
            <a:r>
              <a:rPr lang="ru-RU" sz="1400" dirty="0" smtClean="0"/>
              <a:t>Пословицы и поговорки о зиме.</a:t>
            </a:r>
          </a:p>
          <a:p>
            <a:pPr lvl="0"/>
            <a:r>
              <a:rPr lang="ru-RU" sz="1400" dirty="0" smtClean="0"/>
              <a:t> 4. Дидактические игры: «Найди ошибки», «Кто, что делает зимой», «Найди по следу», «Найди такую же снежинку»,</a:t>
            </a:r>
          </a:p>
          <a:p>
            <a:pPr lvl="0"/>
            <a:r>
              <a:rPr lang="ru-RU" sz="1400" dirty="0" smtClean="0"/>
              <a:t> «Сосчитай снежинки», «12 месяцев», «Математические </a:t>
            </a:r>
            <a:r>
              <a:rPr lang="ru-RU" sz="1400" dirty="0" err="1" smtClean="0"/>
              <a:t>пазлы</a:t>
            </a:r>
            <a:r>
              <a:rPr lang="ru-RU" sz="1400" dirty="0" smtClean="0"/>
              <a:t>».</a:t>
            </a:r>
          </a:p>
          <a:p>
            <a:pPr lvl="0"/>
            <a:r>
              <a:rPr lang="ru-RU" sz="1400" dirty="0" smtClean="0"/>
              <a:t>5. Интерактивная игра «Животные зимой», «Зима в лесу».</a:t>
            </a:r>
          </a:p>
          <a:p>
            <a:pPr lvl="0"/>
            <a:r>
              <a:rPr lang="ru-RU" sz="1400" dirty="0" smtClean="0"/>
              <a:t>6. Подвижные игры: «Зайцы и волк», «Снежинки и ветер»,</a:t>
            </a:r>
          </a:p>
          <a:p>
            <a:r>
              <a:rPr lang="ru-RU" sz="1400" dirty="0" smtClean="0"/>
              <a:t>«Кто быстрее в лес за елкой», «Зимние радости».</a:t>
            </a:r>
          </a:p>
          <a:p>
            <a:r>
              <a:rPr lang="ru-RU" sz="1400" dirty="0" smtClean="0"/>
              <a:t>7. Наблюдения:</a:t>
            </a:r>
          </a:p>
          <a:p>
            <a:r>
              <a:rPr lang="ru-RU" sz="1400" dirty="0" smtClean="0"/>
              <a:t>- за изменениями зимней природы во время прогулок (за солнцем, небом, силой ветра, снегом)</a:t>
            </a:r>
          </a:p>
          <a:p>
            <a:r>
              <a:rPr lang="ru-RU" sz="1400" dirty="0" smtClean="0"/>
              <a:t>-за красотой и богатством зимних красок</a:t>
            </a:r>
          </a:p>
          <a:p>
            <a:r>
              <a:rPr lang="ru-RU" sz="1400" dirty="0" smtClean="0"/>
              <a:t>- за птицами</a:t>
            </a:r>
          </a:p>
          <a:p>
            <a:r>
              <a:rPr lang="ru-RU" sz="1400" dirty="0" smtClean="0"/>
              <a:t>- за деревьями, растущими на территории детского сада</a:t>
            </a:r>
          </a:p>
          <a:p>
            <a:pPr lvl="0"/>
            <a:r>
              <a:rPr lang="ru-RU" sz="1400" dirty="0" smtClean="0"/>
              <a:t>8. Рассматривание картин: Н. Крылов «Зимний вечер», И. Шишкин «Зима».</a:t>
            </a:r>
          </a:p>
          <a:p>
            <a:r>
              <a:rPr lang="ru-RU" sz="1400" dirty="0" smtClean="0"/>
              <a:t>9. Опыт - «Превращение в воду</a:t>
            </a:r>
          </a:p>
          <a:p>
            <a:r>
              <a:rPr lang="ru-RU" sz="1400" dirty="0" smtClean="0"/>
              <a:t>10. Лепка различных форм из снега.</a:t>
            </a:r>
          </a:p>
          <a:p>
            <a:r>
              <a:rPr lang="ru-RU" sz="1400" dirty="0" smtClean="0"/>
              <a:t>11. Сюжетно-ролевая игра: «Устроим концерт для ёлочки»,</a:t>
            </a:r>
          </a:p>
          <a:p>
            <a:pPr lvl="0"/>
            <a:r>
              <a:rPr lang="ru-RU" sz="1400" dirty="0" smtClean="0"/>
              <a:t>12. Просмотр мультфильмов «Снежная королева», «Двенадцать месяцев»,</a:t>
            </a:r>
          </a:p>
          <a:p>
            <a:r>
              <a:rPr lang="ru-RU" sz="1400" dirty="0" smtClean="0"/>
              <a:t>13.Выставка книг о зиме.</a:t>
            </a:r>
          </a:p>
          <a:p>
            <a:pPr lvl="0"/>
            <a:r>
              <a:rPr lang="ru-RU" sz="1400" dirty="0" smtClean="0"/>
              <a:t>14. Рисование: «Деревья в инее», «Снежная семья», «Зима»,</a:t>
            </a:r>
          </a:p>
          <a:p>
            <a:pPr lvl="0"/>
            <a:r>
              <a:rPr lang="ru-RU" sz="1400" dirty="0" smtClean="0"/>
              <a:t>15. Аппликация: «Как мы играем зимой», изготовление новогодней открытки.</a:t>
            </a:r>
            <a:endParaRPr lang="ru-RU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8002"/>
          </a:xfrm>
          <a:prstGeom prst="rect">
            <a:avLst/>
          </a:prstGeom>
          <a:noFill/>
        </p:spPr>
      </p:pic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0" y="345843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ФЕВРАЛЬ</a:t>
            </a:r>
          </a:p>
          <a:p>
            <a:pPr lvl="0"/>
            <a:r>
              <a:rPr lang="ru-RU" sz="1400" dirty="0" smtClean="0"/>
              <a:t>1. Беседы с использованием </a:t>
            </a:r>
            <a:r>
              <a:rPr lang="ru-RU" sz="1400" dirty="0" err="1" smtClean="0"/>
              <a:t>мультимедийных</a:t>
            </a:r>
            <a:r>
              <a:rPr lang="ru-RU" sz="1400" dirty="0" smtClean="0"/>
              <a:t> презентаций: «Как звери в лесу зимуют», «Как человек помогает зимой животным в лесу», «Откуда идёт снег», «Приметы зимы», «Одежда людей зимой»</a:t>
            </a:r>
          </a:p>
          <a:p>
            <a:pPr lvl="0"/>
            <a:r>
              <a:rPr lang="ru-RU" sz="1400" dirty="0" smtClean="0"/>
              <a:t>2. Чтение художественной литературы: русские народные сказки: «Зимовье зверей»,  «</a:t>
            </a:r>
            <a:r>
              <a:rPr lang="ru-RU" sz="1400" dirty="0" err="1" smtClean="0"/>
              <a:t>Морозко</a:t>
            </a:r>
            <a:r>
              <a:rPr lang="ru-RU" sz="1400" dirty="0" smtClean="0"/>
              <a:t>», «Двенадцать месяцев»,</a:t>
            </a:r>
          </a:p>
          <a:p>
            <a:r>
              <a:rPr lang="ru-RU" sz="1400" dirty="0" smtClean="0"/>
              <a:t> «Снежная королева».</a:t>
            </a:r>
          </a:p>
          <a:p>
            <a:pPr lvl="0"/>
            <a:r>
              <a:rPr lang="ru-RU" sz="1400" dirty="0" smtClean="0"/>
              <a:t>3. Составление рассказов: по репродукциям картин русских художников по теме «Зима». </a:t>
            </a:r>
          </a:p>
          <a:p>
            <a:pPr lvl="0"/>
            <a:r>
              <a:rPr lang="ru-RU" sz="1400" dirty="0" smtClean="0"/>
              <a:t>4. Рассказывание из личного опыта «Игры зимой».</a:t>
            </a:r>
          </a:p>
          <a:p>
            <a:pPr lvl="0"/>
            <a:r>
              <a:rPr lang="ru-RU" sz="1400" dirty="0" smtClean="0"/>
              <a:t>5. Творческое рассказывание «Сочиняем сказку про Деда Мороза».</a:t>
            </a:r>
          </a:p>
          <a:p>
            <a:pPr lvl="0"/>
            <a:r>
              <a:rPr lang="ru-RU" sz="1400" dirty="0" smtClean="0"/>
              <a:t>6. Дидактические игры: «Подбери рифму», «Доскажи словечко», «Угадай птицу по описанию», «Птицы, рыбы, звери», «Птицы зимующие и перелётные».</a:t>
            </a:r>
          </a:p>
          <a:p>
            <a:pPr lvl="0"/>
            <a:r>
              <a:rPr lang="ru-RU" sz="1400" dirty="0" smtClean="0"/>
              <a:t>7.Интерактивные игры: «Жизнь животных зимой», «Жизнь птиц зимой».</a:t>
            </a:r>
            <a:br>
              <a:rPr lang="ru-RU" sz="1400" dirty="0" smtClean="0"/>
            </a:br>
            <a:r>
              <a:rPr lang="ru-RU" sz="1400" dirty="0" smtClean="0"/>
              <a:t>8.Рисование: «Деревья в инее», «Снежная семья», «Зима».</a:t>
            </a:r>
          </a:p>
          <a:p>
            <a:pPr lvl="0"/>
            <a:r>
              <a:rPr lang="ru-RU" sz="1400" dirty="0" smtClean="0"/>
              <a:t>9.Аппликация: «Как мы играем зимой», изготовление новогодней открытки.</a:t>
            </a:r>
          </a:p>
          <a:p>
            <a:pPr lvl="0"/>
            <a:r>
              <a:rPr lang="ru-RU" sz="1400" dirty="0" smtClean="0"/>
              <a:t>10.Лепка: коллективная работа по теме «Зимняя забава»,</a:t>
            </a:r>
          </a:p>
          <a:p>
            <a:pPr lvl="0"/>
            <a:r>
              <a:rPr lang="ru-RU" sz="1400" dirty="0" smtClean="0"/>
              <a:t>11.Конструирование: «Снеговик из бумажных полосок»,</a:t>
            </a:r>
          </a:p>
          <a:p>
            <a:pPr lvl="0"/>
            <a:r>
              <a:rPr lang="ru-RU" sz="1400" dirty="0" smtClean="0"/>
              <a:t>12.Развлечение «В гостях у лесной королевы».</a:t>
            </a:r>
          </a:p>
          <a:p>
            <a:pPr lvl="0"/>
            <a:r>
              <a:rPr lang="ru-RU" sz="1400" dirty="0" smtClean="0"/>
              <a:t>13. Слушание музыкальных произведений «Времена года» П.И.Чайковского.</a:t>
            </a:r>
          </a:p>
          <a:p>
            <a:r>
              <a:rPr lang="ru-RU" sz="1400" dirty="0" smtClean="0"/>
              <a:t>14. Игровая деятельность: сюжетно-ролевые игры: «Поездка в гости к Деду Морозу», «Путешествие в зимний лес». </a:t>
            </a:r>
          </a:p>
          <a:p>
            <a:r>
              <a:rPr lang="ru-RU" sz="1400" dirty="0" smtClean="0"/>
              <a:t>15.Наблюдения:</a:t>
            </a:r>
          </a:p>
          <a:p>
            <a:r>
              <a:rPr lang="ru-RU" sz="1400" dirty="0" smtClean="0"/>
              <a:t>- за изменениями зимней природы во время прогулок (за солнцем, небом, силой ветра, снегом)</a:t>
            </a:r>
          </a:p>
          <a:p>
            <a:r>
              <a:rPr lang="ru-RU" sz="1400" dirty="0" smtClean="0"/>
              <a:t>-за красотой и богатством зимних красок</a:t>
            </a:r>
          </a:p>
          <a:p>
            <a:r>
              <a:rPr lang="ru-RU" sz="1400" dirty="0" smtClean="0"/>
              <a:t>- за птицами</a:t>
            </a:r>
          </a:p>
          <a:p>
            <a:r>
              <a:rPr lang="ru-RU" sz="1400" dirty="0" smtClean="0"/>
              <a:t>- за деревьями, растущими на территории детского сада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8002"/>
          </a:xfrm>
          <a:prstGeom prst="rect">
            <a:avLst/>
          </a:prstGeom>
          <a:noFill/>
        </p:spPr>
      </p:pic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0" y="1207618"/>
            <a:ext cx="91440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МАРТ</a:t>
            </a:r>
          </a:p>
          <a:p>
            <a:r>
              <a:rPr lang="ru-RU" sz="1400" dirty="0" smtClean="0"/>
              <a:t>1. Беседы: «Берегите лес», «Птицы - наши друзья», «Лесные опасности ОБЖ».</a:t>
            </a:r>
          </a:p>
          <a:p>
            <a:r>
              <a:rPr lang="ru-RU" sz="1400" dirty="0" smtClean="0"/>
              <a:t>2.НОД «Весна в лесу», «Деревья в лесу», «Перелетные птицы», «Животные весной». </a:t>
            </a:r>
          </a:p>
          <a:p>
            <a:r>
              <a:rPr lang="ru-RU" sz="1400" dirty="0" smtClean="0"/>
              <a:t>3. Чтение художественной литературы: </a:t>
            </a:r>
            <a:r>
              <a:rPr lang="ru-RU" sz="1400" dirty="0" err="1" smtClean="0"/>
              <a:t>Г.Скребицкий</a:t>
            </a:r>
            <a:r>
              <a:rPr lang="ru-RU" sz="1400" dirty="0" smtClean="0"/>
              <a:t> «Березовый сок», М.Пришвин «Цветут березки. Как нужно собирать березовый сок, чтобы не навредить природе», Э. </a:t>
            </a:r>
            <a:r>
              <a:rPr lang="ru-RU" sz="1400" dirty="0" err="1" smtClean="0"/>
              <a:t>Шим</a:t>
            </a:r>
            <a:r>
              <a:rPr lang="ru-RU" sz="1400" dirty="0" smtClean="0"/>
              <a:t> "Солнечная капля", А. Плещеева</a:t>
            </a:r>
            <a:r>
              <a:rPr lang="en-US" sz="1400" dirty="0" smtClean="0"/>
              <a:t> </a:t>
            </a:r>
            <a:r>
              <a:rPr lang="ru-RU" sz="1400" dirty="0" smtClean="0"/>
              <a:t>«Уж тает снег», «Поэты и писатели о</a:t>
            </a:r>
            <a:r>
              <a:rPr lang="en-US" sz="1400" dirty="0" smtClean="0"/>
              <a:t> </a:t>
            </a:r>
            <a:r>
              <a:rPr lang="ru-RU" sz="1400" dirty="0" smtClean="0"/>
              <a:t>весне». Конкурс знатоков стихов и песен о</a:t>
            </a:r>
            <a:r>
              <a:rPr lang="en-US" sz="1400" dirty="0" smtClean="0"/>
              <a:t> </a:t>
            </a:r>
            <a:r>
              <a:rPr lang="ru-RU" sz="1400" dirty="0" smtClean="0"/>
              <a:t>весне.</a:t>
            </a:r>
          </a:p>
          <a:p>
            <a:r>
              <a:rPr lang="ru-RU" sz="1400" dirty="0" smtClean="0"/>
              <a:t>4.Ситуативный разговор по фотоиллюстрациям на тему</a:t>
            </a:r>
            <a:r>
              <a:rPr lang="en-US" sz="1400" dirty="0" smtClean="0"/>
              <a:t> </a:t>
            </a:r>
            <a:r>
              <a:rPr lang="ru-RU" sz="1400" dirty="0" smtClean="0"/>
              <a:t>«Ранняя</a:t>
            </a:r>
            <a:r>
              <a:rPr lang="en-US" sz="1400" dirty="0" smtClean="0"/>
              <a:t> </a:t>
            </a:r>
            <a:r>
              <a:rPr lang="ru-RU" sz="1400" dirty="0" smtClean="0"/>
              <a:t>весна».</a:t>
            </a:r>
          </a:p>
          <a:p>
            <a:r>
              <a:rPr lang="ru-RU" sz="1400" dirty="0" smtClean="0"/>
              <a:t>5. Дидактические игры: «Четвертый лишний», «Кто, где живет?», «Превращения».</a:t>
            </a:r>
          </a:p>
          <a:p>
            <a:r>
              <a:rPr lang="ru-RU" sz="1400" dirty="0" smtClean="0"/>
              <a:t>6. Интерактивная игра</a:t>
            </a:r>
            <a:r>
              <a:rPr lang="en-US" sz="1400" dirty="0" smtClean="0"/>
              <a:t> </a:t>
            </a:r>
            <a:r>
              <a:rPr lang="ru-RU" sz="1400" dirty="0" smtClean="0"/>
              <a:t>«Узнай по описанию птицу?», «Как животные живут весной».</a:t>
            </a:r>
          </a:p>
          <a:p>
            <a:r>
              <a:rPr lang="ru-RU" sz="1400" dirty="0" smtClean="0"/>
              <a:t>7.Наблюдения за срезанными ветками березы, тополя. Зарисовки.</a:t>
            </a:r>
          </a:p>
          <a:p>
            <a:r>
              <a:rPr lang="ru-RU" sz="1400" dirty="0" smtClean="0"/>
              <a:t>8.Творческое задание придумать рассказ «О чем бы могла рассказать сорока, которую мы встретили», «Сочини сказку о дереве».</a:t>
            </a:r>
          </a:p>
          <a:p>
            <a:r>
              <a:rPr lang="ru-RU" sz="1400" dirty="0" smtClean="0"/>
              <a:t>9. Рисование «Ветка сирени», </a:t>
            </a:r>
            <a:r>
              <a:rPr lang="en-US" sz="1400" dirty="0" smtClean="0"/>
              <a:t> </a:t>
            </a:r>
            <a:r>
              <a:rPr lang="ru-RU" sz="1400" dirty="0" smtClean="0"/>
              <a:t>«Ранняя</a:t>
            </a:r>
            <a:r>
              <a:rPr lang="en-US" sz="1400" dirty="0" smtClean="0"/>
              <a:t> </a:t>
            </a:r>
            <a:r>
              <a:rPr lang="ru-RU" sz="1400" dirty="0" smtClean="0"/>
              <a:t>весна прилет грачей»</a:t>
            </a:r>
          </a:p>
          <a:p>
            <a:r>
              <a:rPr lang="ru-RU" sz="1400" dirty="0" smtClean="0"/>
              <a:t>10. Аппликация «Березовая роща»</a:t>
            </a:r>
          </a:p>
          <a:p>
            <a:r>
              <a:rPr lang="ru-RU" sz="1400" dirty="0" smtClean="0"/>
              <a:t>11. Сюжетно-ролевая игра</a:t>
            </a:r>
            <a:r>
              <a:rPr lang="en-US" sz="1400" dirty="0" smtClean="0"/>
              <a:t> </a:t>
            </a:r>
            <a:r>
              <a:rPr lang="ru-RU" sz="1400" dirty="0" smtClean="0"/>
              <a:t>«Весеннее путешествие в лес», «Телерепортаж»</a:t>
            </a:r>
            <a:r>
              <a:rPr lang="en-US" sz="1400" dirty="0" smtClean="0"/>
              <a:t> </a:t>
            </a:r>
            <a:r>
              <a:rPr lang="ru-RU" sz="1400" dirty="0" smtClean="0"/>
              <a:t>-</a:t>
            </a:r>
            <a:r>
              <a:rPr lang="en-US" sz="1400" dirty="0" smtClean="0"/>
              <a:t> </a:t>
            </a:r>
            <a:r>
              <a:rPr lang="ru-RU" sz="1400" dirty="0" smtClean="0"/>
              <a:t>«Весенние репортажи с улиц Саратова»</a:t>
            </a:r>
            <a:r>
              <a:rPr lang="en-US" sz="1400" dirty="0" smtClean="0"/>
              <a:t> </a:t>
            </a:r>
            <a:endParaRPr lang="ru-RU" sz="1400" dirty="0" smtClean="0"/>
          </a:p>
          <a:p>
            <a:r>
              <a:rPr lang="ru-RU" sz="1400" dirty="0" smtClean="0"/>
              <a:t>12. Прослушивания аудиозаписей</a:t>
            </a:r>
            <a:r>
              <a:rPr lang="en-US" sz="1400" dirty="0" smtClean="0"/>
              <a:t> </a:t>
            </a:r>
            <a:r>
              <a:rPr lang="ru-RU" sz="1400" dirty="0" smtClean="0"/>
              <a:t>«Голоса птиц».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8002"/>
          </a:xfrm>
          <a:prstGeom prst="rect">
            <a:avLst/>
          </a:prstGeom>
          <a:noFill/>
        </p:spPr>
      </p:pic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0" y="776729"/>
            <a:ext cx="9144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АПРЕЛЬ</a:t>
            </a:r>
          </a:p>
          <a:p>
            <a:r>
              <a:rPr lang="ru-RU" sz="1400" dirty="0" smtClean="0"/>
              <a:t>1.Беседа о правилах поведения «Берегите лес». «Первоцветы», «Перелетные птицы», «Путешествие в лес»,  «Разговор о мерах безопасности во время весеннего разлива».</a:t>
            </a:r>
          </a:p>
          <a:p>
            <a:r>
              <a:rPr lang="ru-RU" sz="1400" dirty="0" smtClean="0"/>
              <a:t>2.НОД «Лес – легкие планеты», «Ранняя весна», «Огород на окне», « Весна в жизни зверей», «В гости к деревьям», «Путешествие в весенний лес», «О правилах поведения на водоемах</a:t>
            </a:r>
            <a:r>
              <a:rPr lang="en-US" sz="1400" dirty="0" smtClean="0"/>
              <a:t> </a:t>
            </a:r>
            <a:r>
              <a:rPr lang="ru-RU" sz="1400" dirty="0" smtClean="0"/>
              <a:t>весной; Ледоход».</a:t>
            </a:r>
          </a:p>
          <a:p>
            <a:r>
              <a:rPr lang="ru-RU" sz="1400" dirty="0" smtClean="0"/>
              <a:t>3. Чтение художественной литературы: В. Бианки «Голубые лягушки», Г. </a:t>
            </a:r>
            <a:r>
              <a:rPr lang="ru-RU" sz="1400" dirty="0" err="1" smtClean="0"/>
              <a:t>Скребицкий</a:t>
            </a:r>
            <a:r>
              <a:rPr lang="ru-RU" sz="1400" dirty="0" smtClean="0"/>
              <a:t> "На лесной полянке. Весна"</a:t>
            </a:r>
          </a:p>
          <a:p>
            <a:r>
              <a:rPr lang="ru-RU" sz="1400" dirty="0" smtClean="0"/>
              <a:t>4. Пословицы, поговорки, загадки о весне.</a:t>
            </a:r>
          </a:p>
          <a:p>
            <a:r>
              <a:rPr lang="ru-RU" sz="1400" dirty="0" smtClean="0"/>
              <a:t>5. Рассматривание иллюстраций о весне, составление описательных рассказов.</a:t>
            </a:r>
          </a:p>
          <a:p>
            <a:r>
              <a:rPr lang="ru-RU" sz="1400" dirty="0" smtClean="0"/>
              <a:t>6.Решение проблемных ситуаций «Что было бы, если…» (вырубили лес, исчезли хищники, насекомые и т. д.),  «Как можно защитить лес».</a:t>
            </a:r>
          </a:p>
          <a:p>
            <a:r>
              <a:rPr lang="ru-RU" sz="1400" dirty="0" smtClean="0"/>
              <a:t> 7.Выставка семейного творчества «Лес – зеленый друг»</a:t>
            </a:r>
          </a:p>
          <a:p>
            <a:r>
              <a:rPr lang="ru-RU" sz="1400" dirty="0" smtClean="0"/>
              <a:t>8.Сюжетно -ролевая игра</a:t>
            </a:r>
            <a:r>
              <a:rPr lang="en-US" sz="1400" dirty="0" smtClean="0"/>
              <a:t> </a:t>
            </a:r>
            <a:r>
              <a:rPr lang="ru-RU" sz="1400" dirty="0" smtClean="0"/>
              <a:t>«Тележурналисты»</a:t>
            </a:r>
            <a:r>
              <a:rPr lang="en-US" sz="1400" dirty="0" smtClean="0"/>
              <a:t> </a:t>
            </a:r>
            <a:r>
              <a:rPr lang="ru-RU" sz="1400" dirty="0" smtClean="0"/>
              <a:t>,«Весной в лесу», «Строим экологический город».</a:t>
            </a:r>
          </a:p>
          <a:p>
            <a:r>
              <a:rPr lang="ru-RU" sz="1400" dirty="0" smtClean="0"/>
              <a:t>9. Подвижные игры. и с элементами имитации птиц, «Зайцы и волк», «Огородники», «</a:t>
            </a:r>
            <a:r>
              <a:rPr lang="ru-RU" sz="1400" dirty="0" err="1" smtClean="0"/>
              <a:t>Да-нет</a:t>
            </a:r>
            <a:r>
              <a:rPr lang="ru-RU" sz="1400" dirty="0" smtClean="0"/>
              <a:t>», «</a:t>
            </a:r>
            <a:r>
              <a:rPr lang="ru-RU" sz="1400" dirty="0" err="1" smtClean="0"/>
              <a:t>Танграмм</a:t>
            </a:r>
            <a:r>
              <a:rPr lang="ru-RU" sz="1400" dirty="0" smtClean="0"/>
              <a:t>»,  «Пройди, не у пади», «Зайцы и волк».</a:t>
            </a:r>
          </a:p>
          <a:p>
            <a:r>
              <a:rPr lang="ru-RU" sz="1400" dirty="0" smtClean="0"/>
              <a:t>10.Оригами</a:t>
            </a:r>
            <a:r>
              <a:rPr lang="en-US" sz="1400" dirty="0" smtClean="0"/>
              <a:t> </a:t>
            </a:r>
            <a:r>
              <a:rPr lang="ru-RU" sz="1400" dirty="0" smtClean="0"/>
              <a:t>«Цветущие тюльпаны».</a:t>
            </a:r>
          </a:p>
          <a:p>
            <a:r>
              <a:rPr lang="ru-RU" sz="1400" dirty="0" smtClean="0"/>
              <a:t>11.Занятие-эксперимент</a:t>
            </a:r>
            <a:r>
              <a:rPr lang="en-US" sz="1400" dirty="0" smtClean="0"/>
              <a:t> </a:t>
            </a:r>
            <a:r>
              <a:rPr lang="ru-RU" sz="1400" dirty="0" smtClean="0"/>
              <a:t>«Смена времен года».</a:t>
            </a:r>
          </a:p>
          <a:p>
            <a:r>
              <a:rPr lang="ru-RU" sz="1400" dirty="0" smtClean="0"/>
              <a:t>12. рассматривание картины И. Левитана</a:t>
            </a:r>
            <a:r>
              <a:rPr lang="en-US" sz="1400" dirty="0" smtClean="0"/>
              <a:t> </a:t>
            </a:r>
            <a:r>
              <a:rPr lang="ru-RU" sz="1400" dirty="0" smtClean="0"/>
              <a:t>«Март»</a:t>
            </a:r>
            <a:r>
              <a:rPr lang="en-US" sz="1400" dirty="0" smtClean="0"/>
              <a:t> </a:t>
            </a:r>
            <a:r>
              <a:rPr lang="ru-RU" sz="1400" dirty="0" smtClean="0"/>
              <a:t>и И. Грабаря</a:t>
            </a:r>
            <a:r>
              <a:rPr lang="en-US" sz="1400" dirty="0" smtClean="0"/>
              <a:t> </a:t>
            </a:r>
            <a:r>
              <a:rPr lang="ru-RU" sz="1400" dirty="0" smtClean="0"/>
              <a:t>«Февральская лазурь».</a:t>
            </a:r>
          </a:p>
          <a:p>
            <a:r>
              <a:rPr lang="ru-RU" sz="1400" dirty="0" smtClean="0"/>
              <a:t>13.Аппликация + конструирование из бумаги</a:t>
            </a:r>
            <a:r>
              <a:rPr lang="en-US" sz="1400" dirty="0" smtClean="0"/>
              <a:t> </a:t>
            </a:r>
            <a:r>
              <a:rPr lang="ru-RU" sz="1400" dirty="0" smtClean="0"/>
              <a:t>«Весенний ручеек. Кораблик».</a:t>
            </a:r>
          </a:p>
          <a:p>
            <a:r>
              <a:rPr lang="ru-RU" sz="1400" dirty="0" smtClean="0"/>
              <a:t>14. Интерактивная игра: «Весна в лесу».</a:t>
            </a:r>
          </a:p>
          <a:p>
            <a:r>
              <a:rPr lang="ru-RU" sz="1400" dirty="0" smtClean="0"/>
              <a:t>15.Наблюдение за талыми водами</a:t>
            </a:r>
            <a:r>
              <a:rPr lang="en-US" sz="1400" dirty="0" smtClean="0"/>
              <a:t> </a:t>
            </a:r>
            <a:r>
              <a:rPr lang="ru-RU" sz="1400" dirty="0" smtClean="0"/>
              <a:t>весной</a:t>
            </a:r>
            <a:r>
              <a:rPr lang="en-US" sz="1400" dirty="0" smtClean="0"/>
              <a:t> </a:t>
            </a:r>
            <a:r>
              <a:rPr lang="ru-RU" sz="1400" dirty="0" smtClean="0"/>
              <a:t>(образование ручьев - откуда они берутся).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8002"/>
          </a:xfrm>
          <a:prstGeom prst="rect">
            <a:avLst/>
          </a:prstGeom>
          <a:noFill/>
        </p:spPr>
      </p:pic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0" y="407397"/>
            <a:ext cx="91440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МАЙ</a:t>
            </a:r>
          </a:p>
          <a:p>
            <a:r>
              <a:rPr lang="ru-RU" sz="1400" dirty="0" smtClean="0"/>
              <a:t>1.Беседа:</a:t>
            </a:r>
            <a:r>
              <a:rPr lang="en-US" sz="1400" dirty="0" smtClean="0"/>
              <a:t> </a:t>
            </a:r>
            <a:r>
              <a:rPr lang="ru-RU" sz="1400" dirty="0" smtClean="0"/>
              <a:t>«Весна - красна!», «Кто больше радуется</a:t>
            </a:r>
            <a:r>
              <a:rPr lang="en-US" sz="1400" dirty="0" smtClean="0"/>
              <a:t> </a:t>
            </a:r>
            <a:r>
              <a:rPr lang="ru-RU" sz="1400" dirty="0" smtClean="0"/>
              <a:t>весне?»,  «Первоцветы».</a:t>
            </a:r>
          </a:p>
          <a:p>
            <a:r>
              <a:rPr lang="ru-RU" sz="1400" dirty="0" smtClean="0"/>
              <a:t>2.НОД: ФЦКМ -</a:t>
            </a:r>
            <a:r>
              <a:rPr lang="en-US" sz="1400" dirty="0" smtClean="0"/>
              <a:t> </a:t>
            </a:r>
            <a:r>
              <a:rPr lang="ru-RU" sz="1400" dirty="0" smtClean="0"/>
              <a:t>«Весна»</a:t>
            </a:r>
            <a:r>
              <a:rPr lang="en-US" sz="1400" dirty="0" smtClean="0"/>
              <a:t> </a:t>
            </a:r>
            <a:r>
              <a:rPr lang="ru-RU" sz="1400" dirty="0" smtClean="0"/>
              <a:t>(интегрированное), </a:t>
            </a:r>
          </a:p>
          <a:p>
            <a:r>
              <a:rPr lang="ru-RU" sz="1400" dirty="0" smtClean="0"/>
              <a:t>3.Чтение художественной</a:t>
            </a:r>
            <a:r>
              <a:rPr lang="en-US" sz="1400" dirty="0" smtClean="0"/>
              <a:t> </a:t>
            </a:r>
            <a:r>
              <a:rPr lang="ru-RU" sz="1400" dirty="0" smtClean="0"/>
              <a:t>литературы: изучение энциклопедий, чтение произведения Я. Аким</a:t>
            </a:r>
            <a:r>
              <a:rPr lang="en-US" sz="1400" dirty="0" smtClean="0"/>
              <a:t> </a:t>
            </a:r>
            <a:r>
              <a:rPr lang="ru-RU" sz="1400" dirty="0" smtClean="0"/>
              <a:t>«Долго шла</a:t>
            </a:r>
            <a:r>
              <a:rPr lang="en-US" sz="1400" dirty="0" smtClean="0"/>
              <a:t> </a:t>
            </a:r>
            <a:r>
              <a:rPr lang="ru-RU" sz="1400" dirty="0" smtClean="0"/>
              <a:t>весна». </a:t>
            </a:r>
          </a:p>
          <a:p>
            <a:r>
              <a:rPr lang="ru-RU" sz="1400" dirty="0" smtClean="0"/>
              <a:t>4.Дидактические игры:</a:t>
            </a:r>
            <a:r>
              <a:rPr lang="en-US" sz="1400" dirty="0" smtClean="0"/>
              <a:t> </a:t>
            </a:r>
            <a:r>
              <a:rPr lang="ru-RU" sz="1400" dirty="0" smtClean="0"/>
              <a:t>«Четвертый лишний». Сюжетные картинки по теме</a:t>
            </a:r>
            <a:r>
              <a:rPr lang="en-US" sz="1400" dirty="0" smtClean="0"/>
              <a:t> </a:t>
            </a:r>
            <a:r>
              <a:rPr lang="ru-RU" sz="1400" dirty="0" smtClean="0"/>
              <a:t>«Весна», «Подбери слово»</a:t>
            </a:r>
            <a:r>
              <a:rPr lang="en-US" sz="1400" dirty="0" smtClean="0"/>
              <a:t> </a:t>
            </a:r>
            <a:r>
              <a:rPr lang="ru-RU" sz="1400" dirty="0" smtClean="0"/>
              <a:t>(весенняя, перелетные, набухающие), «Кто, где живет?», «Назови растения». «Круглый год»,  «Весна в лесу», «Угадай по описанию»</a:t>
            </a:r>
          </a:p>
          <a:p>
            <a:r>
              <a:rPr lang="ru-RU" sz="1400" dirty="0" smtClean="0"/>
              <a:t>5.Наблюдение: Исследовательская</a:t>
            </a:r>
            <a:r>
              <a:rPr lang="en-US" sz="1400" dirty="0" smtClean="0"/>
              <a:t> </a:t>
            </a:r>
            <a:r>
              <a:rPr lang="ru-RU" sz="1400" dirty="0" smtClean="0"/>
              <a:t>деятельность: наблюдение за срезанными ветками деревьев в вазе.</a:t>
            </a:r>
          </a:p>
          <a:p>
            <a:r>
              <a:rPr lang="ru-RU" sz="1400" dirty="0" smtClean="0"/>
              <a:t>6.Рисование -</a:t>
            </a:r>
            <a:r>
              <a:rPr lang="en-US" sz="1400" dirty="0" smtClean="0"/>
              <a:t> </a:t>
            </a:r>
            <a:r>
              <a:rPr lang="ru-RU" sz="1400" dirty="0" smtClean="0"/>
              <a:t>«Весенний лес».</a:t>
            </a:r>
          </a:p>
          <a:p>
            <a:r>
              <a:rPr lang="ru-RU" sz="1400" dirty="0" smtClean="0"/>
              <a:t>7.Подвижная игра: с мячом «Когда это бывает?, «Перелет птиц».</a:t>
            </a:r>
          </a:p>
          <a:p>
            <a:r>
              <a:rPr lang="ru-RU" sz="1400" dirty="0" smtClean="0"/>
              <a:t>8.Рассматривание картины Левитана</a:t>
            </a:r>
            <a:r>
              <a:rPr lang="en-US" sz="1400" dirty="0" smtClean="0"/>
              <a:t> </a:t>
            </a:r>
            <a:r>
              <a:rPr lang="ru-RU" sz="1400" dirty="0" smtClean="0"/>
              <a:t>«Весна».</a:t>
            </a:r>
          </a:p>
          <a:p>
            <a:r>
              <a:rPr lang="ru-RU" sz="1400" dirty="0" smtClean="0"/>
              <a:t>9.Интерктивная игра: «Поведение, жизнедеятельность животных, насекомых в весенний период».</a:t>
            </a:r>
          </a:p>
          <a:p>
            <a:r>
              <a:rPr lang="ru-RU" sz="1400" dirty="0" smtClean="0"/>
              <a:t>10.Наблюдение:</a:t>
            </a:r>
            <a:r>
              <a:rPr lang="en-US" sz="1400" dirty="0" smtClean="0"/>
              <a:t> </a:t>
            </a:r>
            <a:r>
              <a:rPr lang="ru-RU" sz="1400" dirty="0" smtClean="0"/>
              <a:t>«Насекомые</a:t>
            </a:r>
            <a:r>
              <a:rPr lang="en-US" sz="1400" dirty="0" smtClean="0"/>
              <a:t> </a:t>
            </a:r>
            <a:r>
              <a:rPr lang="ru-RU" sz="1400" dirty="0" smtClean="0"/>
              <a:t>весной».</a:t>
            </a:r>
          </a:p>
          <a:p>
            <a:r>
              <a:rPr lang="ru-RU" sz="1400" dirty="0" smtClean="0"/>
              <a:t>11.Коррекционная работа:</a:t>
            </a:r>
            <a:r>
              <a:rPr lang="en-US" sz="1400" dirty="0" smtClean="0"/>
              <a:t> </a:t>
            </a:r>
            <a:r>
              <a:rPr lang="ru-RU" sz="1400" dirty="0" smtClean="0"/>
              <a:t>«Опиши насекомое по плану»</a:t>
            </a:r>
            <a:r>
              <a:rPr lang="en-US" sz="1400" dirty="0" smtClean="0"/>
              <a:t> </a:t>
            </a:r>
            <a:r>
              <a:rPr lang="ru-RU" sz="1400" dirty="0" smtClean="0"/>
              <a:t>(название, строение, окраска, как передвигается, какие звуки издает, где живет, пользу или вред приносит).</a:t>
            </a:r>
          </a:p>
          <a:p>
            <a:r>
              <a:rPr lang="ru-RU" sz="1400" dirty="0" smtClean="0"/>
              <a:t>12.Лепка -</a:t>
            </a:r>
            <a:r>
              <a:rPr lang="en-US" sz="1400" dirty="0" smtClean="0"/>
              <a:t> </a:t>
            </a:r>
            <a:r>
              <a:rPr lang="ru-RU" sz="1400" dirty="0" smtClean="0"/>
              <a:t>«Птицы».</a:t>
            </a:r>
          </a:p>
          <a:p>
            <a:r>
              <a:rPr lang="ru-RU" sz="1400" dirty="0" smtClean="0"/>
              <a:t>13.Режиссерская игра:</a:t>
            </a:r>
            <a:r>
              <a:rPr lang="en-US" sz="1400" dirty="0" smtClean="0"/>
              <a:t> </a:t>
            </a:r>
            <a:r>
              <a:rPr lang="ru-RU" sz="1400" dirty="0" smtClean="0"/>
              <a:t>«Изобрази животное, а ты угадай».</a:t>
            </a:r>
          </a:p>
          <a:p>
            <a:r>
              <a:rPr lang="ru-RU" sz="1400" dirty="0" smtClean="0"/>
              <a:t>14.Викторина «Природа - наш друг?».  Беседа: </a:t>
            </a:r>
          </a:p>
          <a:p>
            <a:r>
              <a:rPr lang="ru-RU" sz="1400" dirty="0" smtClean="0"/>
              <a:t>15.Детское экспериментирование: Свойства земли. Формировать представление о насыщении земли водой в весенний период, влажности, мягкости.</a:t>
            </a:r>
          </a:p>
          <a:p>
            <a:r>
              <a:rPr lang="ru-RU" sz="1400" dirty="0" smtClean="0"/>
              <a:t>16.Итоговое мероприятие: «Интеллектуальная игра</a:t>
            </a:r>
            <a:r>
              <a:rPr lang="en-US" sz="1400" dirty="0" smtClean="0"/>
              <a:t> </a:t>
            </a:r>
            <a:r>
              <a:rPr lang="ru-RU" sz="1400" dirty="0" smtClean="0"/>
              <a:t>«Счастливый случай».</a:t>
            </a:r>
            <a:r>
              <a:rPr lang="en-US" sz="1400" dirty="0" smtClean="0"/>
              <a:t> </a:t>
            </a:r>
            <a:r>
              <a:rPr lang="ru-RU" sz="1400" dirty="0" smtClean="0"/>
              <a:t>Цель: выявить характер представлений детей об объектах живой и неживой природы и их взаимосвязи.</a:t>
            </a:r>
          </a:p>
          <a:p>
            <a:r>
              <a:rPr lang="ru-RU" sz="1400" dirty="0" smtClean="0"/>
              <a:t>17.Презентация проекта и мини-музея «Лес – наше богатство»</a:t>
            </a:r>
          </a:p>
          <a:p>
            <a:r>
              <a:rPr lang="ru-RU" sz="1400" dirty="0" smtClean="0"/>
              <a:t>18.</a:t>
            </a:r>
            <a:r>
              <a:rPr lang="en-US" sz="1400" dirty="0" err="1" smtClean="0"/>
              <a:t>Развлечение</a:t>
            </a:r>
            <a:r>
              <a:rPr lang="ru-RU" sz="1400" dirty="0" smtClean="0"/>
              <a:t>:</a:t>
            </a:r>
            <a:r>
              <a:rPr lang="en-US" sz="1400" dirty="0" smtClean="0"/>
              <a:t> «</a:t>
            </a:r>
            <a:r>
              <a:rPr lang="en-US" sz="1400" dirty="0" err="1" smtClean="0"/>
              <a:t>Лес</a:t>
            </a:r>
            <a:r>
              <a:rPr lang="en-US" sz="1400" dirty="0" smtClean="0"/>
              <a:t> – </a:t>
            </a:r>
            <a:r>
              <a:rPr lang="en-US" sz="1400" dirty="0" err="1" smtClean="0"/>
              <a:t>наш</a:t>
            </a:r>
            <a:r>
              <a:rPr lang="en-US" sz="1400" dirty="0" smtClean="0"/>
              <a:t> </a:t>
            </a:r>
            <a:r>
              <a:rPr lang="en-US" sz="1400" dirty="0" err="1" smtClean="0"/>
              <a:t>друг</a:t>
            </a:r>
            <a:r>
              <a:rPr lang="en-US" sz="1400" smtClean="0"/>
              <a:t>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8002"/>
          </a:xfrm>
          <a:prstGeom prst="rect">
            <a:avLst/>
          </a:prstGeom>
          <a:noFill/>
        </p:spPr>
      </p:pic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0" y="178810"/>
            <a:ext cx="91440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с родителями: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Консультации для родителей: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лес вместе с ребенком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союзе с природой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Дидактические и подвижные игры: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Значение словесных экологических игр в детском саду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Изготовление поделок из природного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материала: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Лес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кладовая природы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Домашние задания: рисование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Моё любимое дерево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Изделия из дерева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Анкетирование: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Экологическое образование в семье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Акция: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Берегите природу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(рисование плакатов, рисунков совместно с детьми).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Консультация для родителей и педагогов: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Лечебное воздействие звуков леса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целительной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силе леса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Изготовление папки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передвижки: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Лесные жители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Растения леса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Насекомые леса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Привлечь родителей к сбору информации 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животных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создания папки-книжки: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Дикие животные наших лесов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Пополнение книжного уголка книгами 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животных.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8002"/>
          </a:xfrm>
          <a:prstGeom prst="rect">
            <a:avLst/>
          </a:prstGeom>
          <a:noFill/>
        </p:spPr>
      </p:pic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0" y="479038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этап – Презентационный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представление проекта и продукта проектной деятельности.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Презентация проекта и мини-музея «Лес – наше богатство»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Итоговое мероприятие «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Эколята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защитники природы».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Выставка детских рисунков «Лес прекрасный лес!»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Итоговое мероприятия: «Интеллектуальная игра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«Счастливый случай».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0" y="404813"/>
            <a:ext cx="5867400" cy="7073900"/>
          </a:xfrm>
        </p:spPr>
        <p:txBody>
          <a:bodyPr/>
          <a:lstStyle/>
          <a:p>
            <a:pPr eaLnBrk="1" hangingPunct="1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Образовательная программа МБДОУ №15</a:t>
            </a:r>
          </a:p>
          <a:p>
            <a:pPr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Николаева С. Н. парциальная  программа «Юный эколог»: Программа экологического воспитания в детском саду.</a:t>
            </a:r>
          </a:p>
          <a:p>
            <a:pPr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Рыжова Н.А. ПРОГРАММАЭКОЛОГИЧЕСКОГО ОБРАЗОВАНИЯ ДОШКОЛЬНИКОВ«НАШ ДОМ —ПРИРОДА». </a:t>
            </a:r>
          </a:p>
          <a:p>
            <a:pPr eaLnBrk="1" hangingPunct="1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Методические рекомендации</a:t>
            </a:r>
          </a:p>
          <a:p>
            <a:pPr eaLnBrk="1" hangingPunct="1">
              <a:buFont typeface="Arial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Соломенниковой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О. А. Ознакомление с природой в детском саду. </a:t>
            </a:r>
          </a:p>
          <a:p>
            <a:pPr eaLnBrk="1" hangingPunct="1">
              <a:buFont typeface="Arial" charset="0"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8" descr="http://mmedia.ozone.ru/multimedia/1015814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0"/>
            <a:ext cx="2179637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87624" y="0"/>
            <a:ext cx="4752528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V этап – Аналитический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 descr="http://doshkolnik39.ru/images/cms/thumbs/afcf45f6087612de2330909efd012a41af8308f4/c000031541_0_424_auto_5_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403" y="3501008"/>
            <a:ext cx="2071597" cy="3024336"/>
          </a:xfrm>
          <a:prstGeom prst="rect">
            <a:avLst/>
          </a:prstGeom>
          <a:noFill/>
        </p:spPr>
      </p:pic>
      <p:pic>
        <p:nvPicPr>
          <p:cNvPr id="62468" name="Picture 4" descr="http://solnychko.68edu.ru/wp-content/uploads/2012/11/%D1%81%D0%BA%D0%B0%D0%BD%D0%B8%D1%80%D0%BE%D0%B2%D0%B0%D0%BD%D0%B8%D0%B5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2420888"/>
            <a:ext cx="2222263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55776" y="260648"/>
            <a:ext cx="432048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Уголок природы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pic>
        <p:nvPicPr>
          <p:cNvPr id="26629" name="Picture 6" descr="D:\ПААСПОРТ ГРУППЫ ФОТОстаршая группа\IMG_7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52736"/>
            <a:ext cx="2483768" cy="3216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30" name="Picture 4" descr="D:\ПААСПОРТ ГРУППЫ ФОТОстаршая группа\IMG_09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760"/>
            <a:ext cx="3552957" cy="2664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31" name="Picture 5" descr="D:\ПААСПОРТ ГРУППЫ ФОТОстаршая группа\IMG_6907.JPG"/>
          <p:cNvPicPr>
            <a:picLocks noChangeAspect="1" noChangeArrowheads="1"/>
          </p:cNvPicPr>
          <p:nvPr/>
        </p:nvPicPr>
        <p:blipFill>
          <a:blip r:embed="rId5" cstate="print"/>
          <a:srcRect l="9711" t="2589" r="10667"/>
          <a:stretch>
            <a:fillRect/>
          </a:stretch>
        </p:blipFill>
        <p:spPr bwMode="auto">
          <a:xfrm>
            <a:off x="3635896" y="1196752"/>
            <a:ext cx="2952750" cy="2708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32" name="Picture 2" descr="D:\ВСЕ ФОТО\все фото детского сада младшая группа\детский сад 2013\2013-04-08 15.13.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077072"/>
            <a:ext cx="3455988" cy="259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User\Desktop\ФОТО ЭКОЛОГИЯ\IMG_70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59" y="3717032"/>
            <a:ext cx="4187957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0" y="1356901"/>
            <a:ext cx="9144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Экологическое воспитание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важное средство всестороннего развития ребенка - дошкольника, формирования системы знаний о природе и воспитания осознанного отношения к ней, ведь оно предусматривает формирование у детей знаний и представлений об окружающем мире, включающем природу и общество; понимание взаимосвязи между этими составляющими мира и взаимозависимости; выработку правильных форм взаимодействия с окружающей средой;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эмоционально-положительного отношения к природе.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ЭКОЛОГИЯ\IMG_2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250825" y="188913"/>
            <a:ext cx="86423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User\Desktop\ФОТО ЭКОЛОГИЯ\IMG_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04056" y="764703"/>
            <a:ext cx="403244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ФОТО ЭКОЛОГИЯ\IMG_1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52661" y="676131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ФОТО ЭКОЛОГИЯ\IMG_1005.JPG"/>
          <p:cNvPicPr>
            <a:picLocks noChangeAspect="1" noChangeArrowheads="1"/>
          </p:cNvPicPr>
          <p:nvPr/>
        </p:nvPicPr>
        <p:blipFill>
          <a:blip r:embed="rId5" cstate="print"/>
          <a:srcRect t="8422" r="1038" b="21392"/>
          <a:stretch>
            <a:fillRect/>
          </a:stretch>
        </p:blipFill>
        <p:spPr bwMode="auto">
          <a:xfrm>
            <a:off x="2843808" y="1052736"/>
            <a:ext cx="338437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Desktop\ФОТО ЭКОЛОГИЯ\IMG_17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3789040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User\Desktop\ФОТО ЭКОЛОГИЯ\IMG_24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005064"/>
            <a:ext cx="3467877" cy="260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67587" name="Picture 3" descr="D:\занятие лес\IMG_0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995936" cy="29969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63688" y="476672"/>
            <a:ext cx="5328592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Игры на экологические темы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8" name="Picture 4" descr="D:\занятие лес\IMG_06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5024"/>
            <a:ext cx="4283967" cy="3212976"/>
          </a:xfrm>
          <a:prstGeom prst="rect">
            <a:avLst/>
          </a:prstGeom>
          <a:noFill/>
        </p:spPr>
      </p:pic>
      <p:pic>
        <p:nvPicPr>
          <p:cNvPr id="67589" name="Picture 5" descr="D:\занятие лес\IMG_12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052736"/>
            <a:ext cx="3227851" cy="2420888"/>
          </a:xfrm>
          <a:prstGeom prst="rect">
            <a:avLst/>
          </a:prstGeom>
          <a:noFill/>
        </p:spPr>
      </p:pic>
      <p:pic>
        <p:nvPicPr>
          <p:cNvPr id="67590" name="Picture 6" descr="D:\занятие лес\IMG_13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373724"/>
            <a:ext cx="3312367" cy="248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8194" name="Picture 2" descr="C:\Users\User\Desktop\фото март\IMG_20190314_101914.jpg"/>
          <p:cNvPicPr>
            <a:picLocks noChangeAspect="1" noChangeArrowheads="1"/>
          </p:cNvPicPr>
          <p:nvPr/>
        </p:nvPicPr>
        <p:blipFill>
          <a:blip r:embed="rId3" cstate="print"/>
          <a:srcRect l="17800" t="3801" r="15368"/>
          <a:stretch>
            <a:fillRect/>
          </a:stretch>
        </p:blipFill>
        <p:spPr bwMode="auto">
          <a:xfrm>
            <a:off x="4572000" y="260648"/>
            <a:ext cx="4572000" cy="6597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User\Desktop\фото март\IMG_20190314_101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4379979" cy="328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13314" name="Picture 2" descr="C:\Users\User\Desktop\ФОТО ЭКОЛОГИЯ\IMG_2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08" y="404664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User\Desktop\ФОТО ЭКОЛОГИЯ\IMG_2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92896"/>
            <a:ext cx="4280024" cy="321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C:\Users\User\Desktop\ФОТО ЭКОЛОГИЯ\IMG_2439.JPG"/>
          <p:cNvPicPr>
            <a:picLocks noChangeAspect="1" noChangeArrowheads="1"/>
          </p:cNvPicPr>
          <p:nvPr/>
        </p:nvPicPr>
        <p:blipFill>
          <a:blip r:embed="rId5" cstate="print"/>
          <a:srcRect l="18513" t="6454"/>
          <a:stretch>
            <a:fillRect/>
          </a:stretch>
        </p:blipFill>
        <p:spPr bwMode="auto">
          <a:xfrm rot="5400000">
            <a:off x="4981736" y="3667336"/>
            <a:ext cx="342900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6146" name="Picture 2" descr="C:\Users\User\Desktop\ФОТО ЭКОЛОГИЯ\IMG_2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501008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91680" y="260648"/>
            <a:ext cx="5710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ЛЭББУК «ЗАЧЕМ НУЖНЫ ДЕРЕВЬЯ»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7" name="Picture 3" descr="C:\Users\User\Desktop\ФОТО ЭКОЛОГИЯ\IMG_2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56526" y="1100742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User\Desktop\ФОТО ЭКОЛОГИЯ\IMG_24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153525" y="4022685"/>
            <a:ext cx="3240360" cy="2430270"/>
          </a:xfrm>
          <a:prstGeom prst="rect">
            <a:avLst/>
          </a:prstGeom>
          <a:noFill/>
        </p:spPr>
      </p:pic>
      <p:pic>
        <p:nvPicPr>
          <p:cNvPr id="6149" name="Picture 5" descr="C:\Users\User\Desktop\ФОТО ЭКОЛОГИЯ\IMG_24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077072"/>
            <a:ext cx="3103893" cy="232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User\Desktop\ФОТО ЭКОЛОГИЯ\IMG_24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764704"/>
            <a:ext cx="3679957" cy="275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0" y="980728"/>
            <a:ext cx="5292080" cy="5616624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dirty="0" smtClean="0"/>
              <a:t>   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5061" name="Rectangle 12"/>
          <p:cNvSpPr>
            <a:spLocks noChangeArrowheads="1"/>
          </p:cNvSpPr>
          <p:nvPr/>
        </p:nvSpPr>
        <p:spPr bwMode="auto">
          <a:xfrm>
            <a:off x="899592" y="1"/>
            <a:ext cx="67687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Непосредственная образовательная деятельность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49" name="Picture 1" descr="G:\DCIM1\169___09\IMG_1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918012"/>
            <a:ext cx="3919984" cy="2939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0" name="Picture 2" descr="G:\DCIM1\170___10\IMG_2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980728"/>
            <a:ext cx="3919984" cy="283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User\Desktop\ФОТО ЭКОЛОГИЯ\IMG_12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980728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User\Desktop\ФОТО ЭКОЛОГИЯ\IMG_12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041068"/>
            <a:ext cx="3755909" cy="2816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5122" name="Picture 2" descr="C:\Users\User\Desktop\ФОТО ЭКОЛОГИЯ\IMG_1372.JPG"/>
          <p:cNvPicPr>
            <a:picLocks noChangeAspect="1" noChangeArrowheads="1"/>
          </p:cNvPicPr>
          <p:nvPr/>
        </p:nvPicPr>
        <p:blipFill>
          <a:blip r:embed="rId3" cstate="print"/>
          <a:srcRect l="4512" r="5253" b="22558"/>
          <a:stretch>
            <a:fillRect/>
          </a:stretch>
        </p:blipFill>
        <p:spPr bwMode="auto">
          <a:xfrm>
            <a:off x="4572000" y="332656"/>
            <a:ext cx="4320480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User\Desktop\ФОТО ЭКОЛОГИЯ\IMG_2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3991992" cy="2993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Users\User\Desktop\ФОТО ЭКОЛОГИЯ\IMG_2414.JPG"/>
          <p:cNvPicPr>
            <a:picLocks noChangeAspect="1" noChangeArrowheads="1"/>
          </p:cNvPicPr>
          <p:nvPr/>
        </p:nvPicPr>
        <p:blipFill>
          <a:blip r:embed="rId5" cstate="print"/>
          <a:srcRect l="11211" r="702" b="20989"/>
          <a:stretch>
            <a:fillRect/>
          </a:stretch>
        </p:blipFill>
        <p:spPr bwMode="auto">
          <a:xfrm>
            <a:off x="5004048" y="3645024"/>
            <a:ext cx="3960440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C:\Users\User\Desktop\ФОТО ЭКОЛОГИЯ\IMG_2436.JPG"/>
          <p:cNvPicPr>
            <a:picLocks noChangeAspect="1" noChangeArrowheads="1"/>
          </p:cNvPicPr>
          <p:nvPr/>
        </p:nvPicPr>
        <p:blipFill>
          <a:blip r:embed="rId6" cstate="print"/>
          <a:srcRect t="4924" r="2141" b="13835"/>
          <a:stretch>
            <a:fillRect/>
          </a:stretch>
        </p:blipFill>
        <p:spPr bwMode="auto">
          <a:xfrm>
            <a:off x="251520" y="692696"/>
            <a:ext cx="381642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7170" name="Picture 2" descr="C:\Users\User\Desktop\ФОТО ЭКОЛОГИЯ\IMG_2484.JPG"/>
          <p:cNvPicPr>
            <a:picLocks noChangeAspect="1" noChangeArrowheads="1"/>
          </p:cNvPicPr>
          <p:nvPr/>
        </p:nvPicPr>
        <p:blipFill>
          <a:blip r:embed="rId3" cstate="print"/>
          <a:srcRect l="28763" t="33838" r="17096"/>
          <a:stretch>
            <a:fillRect/>
          </a:stretch>
        </p:blipFill>
        <p:spPr bwMode="auto">
          <a:xfrm>
            <a:off x="395536" y="620688"/>
            <a:ext cx="361407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User\Desktop\ФОТО ЭКОЛОГИЯ\IMG_2487.JPG"/>
          <p:cNvPicPr>
            <a:picLocks noChangeAspect="1" noChangeArrowheads="1"/>
          </p:cNvPicPr>
          <p:nvPr/>
        </p:nvPicPr>
        <p:blipFill>
          <a:blip r:embed="rId4" cstate="print"/>
          <a:srcRect l="12112" t="16876" r="14757"/>
          <a:stretch>
            <a:fillRect/>
          </a:stretch>
        </p:blipFill>
        <p:spPr bwMode="auto">
          <a:xfrm>
            <a:off x="4644008" y="3429000"/>
            <a:ext cx="3744416" cy="3192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User\Desktop\ФОТО ЭКОЛОГИЯ\IMG_26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4020" y="381000"/>
            <a:ext cx="3871979" cy="290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User\Desktop\фото март\IMG_20190314_101224.jpg"/>
          <p:cNvPicPr>
            <a:picLocks noChangeAspect="1" noChangeArrowheads="1"/>
          </p:cNvPicPr>
          <p:nvPr/>
        </p:nvPicPr>
        <p:blipFill>
          <a:blip r:embed="rId6" cstate="print"/>
          <a:srcRect l="4259" t="14372" r="-75"/>
          <a:stretch>
            <a:fillRect/>
          </a:stretch>
        </p:blipFill>
        <p:spPr bwMode="auto">
          <a:xfrm>
            <a:off x="899592" y="2996952"/>
            <a:ext cx="324036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1026" name="Picture 2" descr="C:\Users\User\Desktop\фото март\экология\IMG_20190228_095233.jpg"/>
          <p:cNvPicPr>
            <a:picLocks noChangeAspect="1" noChangeArrowheads="1"/>
          </p:cNvPicPr>
          <p:nvPr/>
        </p:nvPicPr>
        <p:blipFill>
          <a:blip r:embed="rId3" cstate="print"/>
          <a:srcRect r="1599" b="6071"/>
          <a:stretch>
            <a:fillRect/>
          </a:stretch>
        </p:blipFill>
        <p:spPr bwMode="auto">
          <a:xfrm>
            <a:off x="179512" y="188640"/>
            <a:ext cx="2885463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фото март\экология\IMG_20190228_095533.jpg"/>
          <p:cNvPicPr>
            <a:picLocks noChangeAspect="1" noChangeArrowheads="1"/>
          </p:cNvPicPr>
          <p:nvPr/>
        </p:nvPicPr>
        <p:blipFill>
          <a:blip r:embed="rId4" cstate="print"/>
          <a:srcRect b="6282"/>
          <a:stretch>
            <a:fillRect/>
          </a:stretch>
        </p:blipFill>
        <p:spPr bwMode="auto">
          <a:xfrm>
            <a:off x="6372200" y="188640"/>
            <a:ext cx="2771800" cy="3463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фото март\экология\IMG_20190228_095846.jpg"/>
          <p:cNvPicPr>
            <a:picLocks noChangeAspect="1" noChangeArrowheads="1"/>
          </p:cNvPicPr>
          <p:nvPr/>
        </p:nvPicPr>
        <p:blipFill>
          <a:blip r:embed="rId5" cstate="print"/>
          <a:srcRect r="4403" b="21924"/>
          <a:stretch>
            <a:fillRect/>
          </a:stretch>
        </p:blipFill>
        <p:spPr bwMode="auto">
          <a:xfrm>
            <a:off x="3059832" y="1052736"/>
            <a:ext cx="3133059" cy="341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Desktop\фото март\экология\IMG_20190228_1004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214" y="2996952"/>
            <a:ext cx="289578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User\Desktop\фото март\экология\IMG_20190228_095022.jpg"/>
          <p:cNvPicPr>
            <a:picLocks noChangeAspect="1" noChangeArrowheads="1"/>
          </p:cNvPicPr>
          <p:nvPr/>
        </p:nvPicPr>
        <p:blipFill>
          <a:blip r:embed="rId7" cstate="print"/>
          <a:srcRect t="30688" r="3550"/>
          <a:stretch>
            <a:fillRect/>
          </a:stretch>
        </p:blipFill>
        <p:spPr bwMode="auto">
          <a:xfrm>
            <a:off x="539552" y="3789041"/>
            <a:ext cx="3096344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0" y="1375919"/>
            <a:ext cx="9144000" cy="31085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Дошкольный возраст – самоценный этап развития экологической культуры личности. Экологические игры способствуют не только получению знаний о предметах и явлениях природы, но и формируют навыки бережного и гуманного обращения с окружающей природой, и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доставляет радость ребенку, поэтому познание природы, общение с ней более эффективно.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9218" name="Picture 2" descr="C:\Users\User\Desktop\фото март\IMG_20190315_095713.jpg"/>
          <p:cNvPicPr>
            <a:picLocks noChangeAspect="1" noChangeArrowheads="1"/>
          </p:cNvPicPr>
          <p:nvPr/>
        </p:nvPicPr>
        <p:blipFill>
          <a:blip r:embed="rId3" cstate="print"/>
          <a:srcRect t="25850" r="1001" b="10101"/>
          <a:stretch>
            <a:fillRect/>
          </a:stretch>
        </p:blipFill>
        <p:spPr bwMode="auto">
          <a:xfrm>
            <a:off x="323528" y="260648"/>
            <a:ext cx="509203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User\Desktop\фото март\IMG_20190315_100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988840"/>
            <a:ext cx="3327834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User\Desktop\фото март\IMG_20190315_0951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645024"/>
            <a:ext cx="24097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pic>
        <p:nvPicPr>
          <p:cNvPr id="11266" name="Picture 2" descr="C:\Users\User\Desktop\ФОТО ЭКОЛОГИЯ\IMG_0671.JPG"/>
          <p:cNvPicPr>
            <a:picLocks noChangeAspect="1" noChangeArrowheads="1"/>
          </p:cNvPicPr>
          <p:nvPr/>
        </p:nvPicPr>
        <p:blipFill>
          <a:blip r:embed="rId3" cstate="print"/>
          <a:srcRect l="16925" t="30050" r="9051"/>
          <a:stretch>
            <a:fillRect/>
          </a:stretch>
        </p:blipFill>
        <p:spPr bwMode="auto">
          <a:xfrm>
            <a:off x="467544" y="404664"/>
            <a:ext cx="4470525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User\Desktop\ФОТО ЭКОЛОГИЯ\IMG_0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212976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8" y="188640"/>
            <a:ext cx="475252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Экскурсии и прогулки</a:t>
            </a:r>
          </a:p>
        </p:txBody>
      </p:sp>
      <p:pic>
        <p:nvPicPr>
          <p:cNvPr id="65538" name="Picture 2" descr="D:\занятие лес\IMG_2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4104456" cy="26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39" name="Picture 3" descr="D:\занятие лес\IMG_2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92058" y="1104686"/>
            <a:ext cx="3295915" cy="247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0" name="Picture 4" descr="D:\занятие лес\IMG_2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7294" y="3453266"/>
            <a:ext cx="3650514" cy="2737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1" name="Picture 5" descr="D:\осень на улице\IMG_18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501008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30722" name="Picture 2" descr="D:\ВСЕ ФОТО\сад июль 1 младшая группа\IMG_5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0139" y="0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D:\ВСЕ ФОТО\фото\сад\IMG_0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062" y="3861048"/>
            <a:ext cx="364840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D:\ВСЕ ФОТО\фото\сад\IMG_07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93305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D:\ВСЕ ФОТО\фото выпускной\137___11\IMG_47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0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D:\декабрь 2016 - май 2017\160___01\IMG_82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1340768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12290" name="Picture 2" descr="C:\Users\User\Desktop\ФОТО ЭКОЛОГИЯ\IMG_2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81000"/>
            <a:ext cx="4712072" cy="3534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User\Desktop\ФОТО ЭКОЛОГИЯ\IMG_2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56992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331640" y="404664"/>
            <a:ext cx="5544616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Эксперименты и опыты</a:t>
            </a:r>
          </a:p>
        </p:txBody>
      </p:sp>
      <p:pic>
        <p:nvPicPr>
          <p:cNvPr id="68610" name="Picture 2" descr="D:\ЗАНЯТИЕ РЕЗИНА И БУМАГА\IMG_0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0827" y="1501461"/>
            <a:ext cx="3013742" cy="2260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1" name="Picture 3" descr="D:\ЗАНЯТИЕ РЕЗИНА И БУМАГА\IMG_0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412776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2" name="Picture 4" descr="D:\занятие овощи и фр\IMG_19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717032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3" name="Picture 5" descr="D:\посадка лука\IMG_0144.JPG"/>
          <p:cNvPicPr>
            <a:picLocks noChangeAspect="1" noChangeArrowheads="1"/>
          </p:cNvPicPr>
          <p:nvPr/>
        </p:nvPicPr>
        <p:blipFill>
          <a:blip r:embed="rId6" cstate="print"/>
          <a:srcRect t="20257" r="-1284"/>
          <a:stretch>
            <a:fillRect/>
          </a:stretch>
        </p:blipFill>
        <p:spPr bwMode="auto">
          <a:xfrm>
            <a:off x="323528" y="4221088"/>
            <a:ext cx="3733939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2" name="Рисунок 1" descr="D:\газета выпуск №1 июнь\фото на газету\IMG_66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060848"/>
            <a:ext cx="396044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187624" y="260648"/>
            <a:ext cx="5308244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 в уголке природы, на участке,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огороде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газета выпуск №1 июнь\фото на газету\IMG_6733.JPG"/>
          <p:cNvPicPr/>
          <p:nvPr/>
        </p:nvPicPr>
        <p:blipFill>
          <a:blip r:embed="rId4" cstate="print"/>
          <a:srcRect l="9650" t="2193" r="10348"/>
          <a:stretch>
            <a:fillRect/>
          </a:stretch>
        </p:blipFill>
        <p:spPr bwMode="auto">
          <a:xfrm rot="5400000">
            <a:off x="4644008" y="2420888"/>
            <a:ext cx="424847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03648" y="260648"/>
            <a:ext cx="5328592" cy="738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Продуктивная  деятельность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Рисунок 6" descr="D:\занятие лес\IMG_70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288032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занятие лес\IMG_769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802963" y="2198037"/>
            <a:ext cx="3960440" cy="2389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:\занятие лес\IMG_136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628800"/>
            <a:ext cx="295232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D:\ВСЕ ФОТО\все фото февраль -2016 по август 2016\154___07\IMG_70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789040"/>
            <a:ext cx="3780928" cy="2835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10242" name="Picture 2" descr="C:\Users\User\Desktop\ФОТО ЭКОЛОГИЯ\IMG_0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7952" y="868152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User\Desktop\ФОТО ЭКОЛОГИЯ\IMG_2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312138" y="888662"/>
            <a:ext cx="3871979" cy="290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User\Desktop\ФОТО ЭКОЛОГИЯ\IMG_2345.JPG"/>
          <p:cNvPicPr>
            <a:picLocks noChangeAspect="1" noChangeArrowheads="1"/>
          </p:cNvPicPr>
          <p:nvPr/>
        </p:nvPicPr>
        <p:blipFill>
          <a:blip r:embed="rId5" cstate="print"/>
          <a:srcRect t="7087" r="20267" b="5501"/>
          <a:stretch>
            <a:fillRect/>
          </a:stretch>
        </p:blipFill>
        <p:spPr bwMode="auto">
          <a:xfrm>
            <a:off x="3275856" y="3933056"/>
            <a:ext cx="324036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14339" name="Picture 3" descr="C:\Users\User\Desktop\ФОТО ЭКОЛОГИЯ\IMG_7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4664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C:\Users\User\Desktop\ФОТО ЭКОЛОГИЯ\IMG_76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295216" y="2247544"/>
            <a:ext cx="4949957" cy="3712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C:\Users\User\Desktop\ФОТО ЭКОЛОГИЯ\IMG_76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356992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-80436"/>
            <a:ext cx="9144000" cy="67403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ипотеза: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детей расширится кругозор – знания о лесе и его растительности; 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знания животного мира и среда их обитания; 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знания о приспособленности животных в разные времена года; 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сформируются гуманные, экологические целесообразные отношения детей к природе; 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повыситься уровень компетентности родителей в изучаемой проблеме; 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детей возникнет потребность выполнения экологических правил поведения в окружающей среде, которые станут нормой жизни и войдут в привычку; 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использованием дидактически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игр экологического содержания у детей будут формироваться и развиваться  нравственные качества,  способствующие более успешному экологическому воспитанию;  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проявляться   интеллектуальные эмоции, догадка и сообразительность.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15363" name="Picture 3" descr="C:\Users\User\Desktop\ФОТО ЭКОЛОГИЯ\IMG_20180925_145134.jpg"/>
          <p:cNvPicPr>
            <a:picLocks noChangeAspect="1" noChangeArrowheads="1"/>
          </p:cNvPicPr>
          <p:nvPr/>
        </p:nvPicPr>
        <p:blipFill>
          <a:blip r:embed="rId3" cstate="print"/>
          <a:srcRect t="8181" r="-622" b="16557"/>
          <a:stretch>
            <a:fillRect/>
          </a:stretch>
        </p:blipFill>
        <p:spPr bwMode="auto">
          <a:xfrm>
            <a:off x="2915816" y="332656"/>
            <a:ext cx="590465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User\Desktop\ФОТО ЭКОЛОГИЯ\IMG_20180925_145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91018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 descr="C:\Users\User\Desktop\ФОТО ЭКОЛОГИЯ\IMG_20180925_1608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593638"/>
            <a:ext cx="2448272" cy="326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6" descr="C:\Users\User\Desktop\ФОТО ЭКОЛОГИЯ\IMG_20181030_162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-151962" y="475490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2050" name="Picture 2" descr="C:\Users\User\Desktop\ФОТО ИЗО\165___10\IMG_08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ФОТО ИЗО\166___11\IMG_09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12976"/>
            <a:ext cx="3945391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ФОТО ИЗО\166___11\IMG_09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5" y="3573016"/>
            <a:ext cx="3947931" cy="2960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User\Desktop\ФОТО ИЗО\166___11\IMG_09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188640"/>
            <a:ext cx="2211710" cy="294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3074" name="Picture 2" descr="C:\Users\User\Desktop\ФОТО ИЗО\image (2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3826660" cy="2885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фото март\биссер\IMG_20190212_150624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 r="1022" b="10920"/>
          <a:stretch>
            <a:fillRect/>
          </a:stretch>
        </p:blipFill>
        <p:spPr bwMode="auto">
          <a:xfrm>
            <a:off x="323528" y="188640"/>
            <a:ext cx="324036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User\Desktop\фото март\биссер\IMG_20190131_163127.jpg"/>
          <p:cNvPicPr>
            <a:picLocks noChangeAspect="1" noChangeArrowheads="1"/>
          </p:cNvPicPr>
          <p:nvPr/>
        </p:nvPicPr>
        <p:blipFill>
          <a:blip r:embed="rId5" cstate="print"/>
          <a:srcRect t="19091" r="497"/>
          <a:stretch>
            <a:fillRect/>
          </a:stretch>
        </p:blipFill>
        <p:spPr bwMode="auto">
          <a:xfrm>
            <a:off x="5580112" y="3212976"/>
            <a:ext cx="309634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User\Desktop\фото март\биссер\IMG_20190131_163213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 l="8095" t="8387" r="6922" b="6071"/>
          <a:stretch>
            <a:fillRect/>
          </a:stretch>
        </p:blipFill>
        <p:spPr bwMode="auto">
          <a:xfrm rot="16200000">
            <a:off x="2159732" y="3653644"/>
            <a:ext cx="273630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685800" y="152400"/>
            <a:ext cx="6870700" cy="1260475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>
                <a:latin typeface="+mj-lt"/>
                <a:ea typeface="+mj-ea"/>
                <a:cs typeface="+mj-cs"/>
              </a:rPr>
              <a:t>Взаимодействие с педагогами</a:t>
            </a:r>
            <a:r>
              <a:rPr lang="ru-RU" sz="3600" dirty="0">
                <a:ea typeface="+mj-ea"/>
                <a:cs typeface="+mj-cs"/>
              </a:rPr>
              <a:t>-</a:t>
            </a:r>
            <a:r>
              <a:rPr lang="ru-RU" sz="3600" dirty="0">
                <a:latin typeface="+mj-lt"/>
                <a:ea typeface="+mj-ea"/>
                <a:cs typeface="+mj-cs"/>
              </a:rPr>
              <a:t>специалистами</a:t>
            </a:r>
            <a:endParaRPr lang="ru-RU" sz="3600" dirty="0">
              <a:ea typeface="+mj-ea"/>
              <a:cs typeface="+mj-cs"/>
            </a:endParaRPr>
          </a:p>
        </p:txBody>
      </p:sp>
      <p:pic>
        <p:nvPicPr>
          <p:cNvPr id="31747" name="Picture 1" descr="D:\елка и осенний бал 2016\IMG_5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1268413"/>
            <a:ext cx="327660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 descr="D:\елка и осенний бал 2016\IMG_56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341438"/>
            <a:ext cx="32766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 descr="D:\занятие лес\IMG_06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789363"/>
            <a:ext cx="33242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 descr="C:\Users\m.video\Downloads\дет тян ка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3716338"/>
            <a:ext cx="30257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8" descr="E:\DCIM\100CASIO\CIMG11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268760"/>
            <a:ext cx="307181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7" name="Picture 1" descr="C:\Users\User\Desktop\сень средняя группа\IMG_78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3645024"/>
            <a:ext cx="2843808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69634" name="Picture 2" descr="G:\DCIM1\169___09\IMG_1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6480" y="1268760"/>
            <a:ext cx="3807520" cy="28556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1340768"/>
            <a:ext cx="4752528" cy="14773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0" hangingPunct="0">
              <a:tabLst>
                <a:tab pos="457200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родительских собраний экологической направленности </a:t>
            </a:r>
          </a:p>
          <a:p>
            <a:pPr algn="just" eaLnBrk="0" hangingPunct="0">
              <a:tabLst>
                <a:tab pos="457200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КВН, открытые мероприятия для родителей, мастер-классы</a:t>
            </a:r>
          </a:p>
          <a:p>
            <a:pPr algn="just" eaLnBrk="0" hangingPunct="0">
              <a:tabLst>
                <a:tab pos="457200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викторины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5" name="Picture 3" descr="G:\DCIM1\169___09\IMG_1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24944"/>
            <a:ext cx="4856088" cy="3642066"/>
          </a:xfrm>
          <a:prstGeom prst="rect">
            <a:avLst/>
          </a:prstGeom>
          <a:noFill/>
        </p:spPr>
      </p:pic>
      <p:pic>
        <p:nvPicPr>
          <p:cNvPr id="69636" name="Picture 4" descr="G:\DCIM1\169___09\IMG_19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9" y="4170040"/>
            <a:ext cx="3779912" cy="26879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61031"/>
            <a:ext cx="6097451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Работа с 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семьями 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3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2708920"/>
            <a:ext cx="4752528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Диагностика разработана на основе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методики Серебряковой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Т. А. </a:t>
            </a:r>
          </a:p>
        </p:txBody>
      </p:sp>
      <p:pic>
        <p:nvPicPr>
          <p:cNvPr id="36869" name="Picture 2" descr="http://biblus.ru/pics/4/0/d/1003255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1557338"/>
            <a:ext cx="2967037" cy="443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683568" y="0"/>
            <a:ext cx="6870700" cy="10445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Мониторинговые исследования</a:t>
            </a:r>
          </a:p>
        </p:txBody>
      </p:sp>
      <p:graphicFrame>
        <p:nvGraphicFramePr>
          <p:cNvPr id="29698" name="Содержимое 5"/>
          <p:cNvGraphicFramePr>
            <a:graphicFrameLocks noGrp="1"/>
          </p:cNvGraphicFramePr>
          <p:nvPr/>
        </p:nvGraphicFramePr>
        <p:xfrm>
          <a:off x="509588" y="1217613"/>
          <a:ext cx="8239125" cy="4854575"/>
        </p:xfrm>
        <a:graphic>
          <a:graphicData uri="http://schemas.openxmlformats.org/presentationml/2006/ole">
            <p:oleObj spid="_x0000_s29698" r:id="rId4" imgW="7949873" imgH="4852837" progId="Excel.Sheet.8">
              <p:embed/>
            </p:oleObj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/>
        </p:nvGraphicFramePr>
        <p:xfrm>
          <a:off x="755576" y="980728"/>
          <a:ext cx="7862161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graphicFrame>
        <p:nvGraphicFramePr>
          <p:cNvPr id="32770" name="Содержимое 3"/>
          <p:cNvGraphicFramePr>
            <a:graphicFrameLocks/>
          </p:cNvGraphicFramePr>
          <p:nvPr/>
        </p:nvGraphicFramePr>
        <p:xfrm>
          <a:off x="446088" y="1268413"/>
          <a:ext cx="8281987" cy="5278437"/>
        </p:xfrm>
        <a:graphic>
          <a:graphicData uri="http://schemas.openxmlformats.org/presentationml/2006/ole">
            <p:oleObj spid="_x0000_s32770" r:id="rId4" imgW="8285182" imgH="5279594" progId="Excel.Sheet.8">
              <p:embed/>
            </p:oleObj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1115616" y="188640"/>
            <a:ext cx="6870700" cy="10445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</a:rPr>
              <a:t>Мониторинговые исследования</a:t>
            </a:r>
            <a:endParaRPr lang="ru-RU" sz="3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ttp://funforkids.ru/pictures/bg/bg028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99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620688"/>
            <a:ext cx="5760640" cy="52322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КАКИЕ ДЕРЕВЬЯ РАСТУТ В ЛЕСУ?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5" name="ИВА" descr="http://www.playcast.ru/uploads/2017/04/12/22290049.pn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>
            <a:off x="6249279" y="3617640"/>
            <a:ext cx="2894721" cy="3240360"/>
          </a:xfrm>
          <a:prstGeom prst="rect">
            <a:avLst/>
          </a:prstGeom>
          <a:noFill/>
        </p:spPr>
      </p:pic>
      <p:pic>
        <p:nvPicPr>
          <p:cNvPr id="6" name="БЕРЕЗА" descr="http://s17.znimg.ru/1467292140/3mwnmil67e.png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>
            <a:off x="2051720" y="3212976"/>
            <a:ext cx="3096344" cy="3888432"/>
          </a:xfrm>
          <a:prstGeom prst="rect">
            <a:avLst/>
          </a:prstGeom>
          <a:noFill/>
        </p:spPr>
      </p:pic>
      <p:pic>
        <p:nvPicPr>
          <p:cNvPr id="7" name="ЕЛЬ" descr="http://img-fotki.yandex.ru/get/6314/47407354.675/0_dd414_16e6f57f_orig.png"/>
          <p:cNvPicPr>
            <a:picLocks noChangeAspect="1" noChangeArrowheads="1"/>
          </p:cNvPicPr>
          <p:nvPr/>
        </p:nvPicPr>
        <p:blipFill>
          <a:blip r:embed="rId7" cstate="print">
            <a:lum bright="-20000"/>
          </a:blip>
          <a:srcRect/>
          <a:stretch>
            <a:fillRect/>
          </a:stretch>
        </p:blipFill>
        <p:spPr bwMode="auto">
          <a:xfrm flipH="1">
            <a:off x="3923928" y="2852936"/>
            <a:ext cx="3064444" cy="3456384"/>
          </a:xfrm>
          <a:prstGeom prst="rect">
            <a:avLst/>
          </a:prstGeom>
          <a:noFill/>
        </p:spPr>
      </p:pic>
      <p:pic>
        <p:nvPicPr>
          <p:cNvPr id="8" name="СОСНА" descr="http://www.playcast.ru/uploads/2015/07/09/14266855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2420888"/>
            <a:ext cx="2237219" cy="3240360"/>
          </a:xfrm>
          <a:prstGeom prst="rect">
            <a:avLst/>
          </a:prstGeom>
          <a:noFill/>
        </p:spPr>
      </p:pic>
      <p:pic>
        <p:nvPicPr>
          <p:cNvPr id="7170" name="РЯБИНА" descr="http://chelno4ok.do.am/derevo-ryabin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80528" y="3401616"/>
            <a:ext cx="2592288" cy="3456384"/>
          </a:xfrm>
          <a:prstGeom prst="rect">
            <a:avLst/>
          </a:prstGeom>
          <a:noFill/>
        </p:spPr>
      </p:pic>
      <p:pic>
        <p:nvPicPr>
          <p:cNvPr id="7172" name="ЯБЛОНЯ" descr="http://img-fotki.yandex.ru/get/9116/112424586.7d0/0_c2b90_45ec0dce_XX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1800" y="1052736"/>
            <a:ext cx="2513487" cy="2664296"/>
          </a:xfrm>
          <a:prstGeom prst="rect">
            <a:avLst/>
          </a:prstGeom>
          <a:noFill/>
        </p:spPr>
      </p:pic>
      <p:pic>
        <p:nvPicPr>
          <p:cNvPr id="7174" name="ГРУША" descr="https://upportal.wavecdn.net/img/article_media/upnews_139109876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67372" y="908720"/>
            <a:ext cx="2407124" cy="3024336"/>
          </a:xfrm>
          <a:prstGeom prst="rect">
            <a:avLst/>
          </a:prstGeom>
          <a:noFill/>
        </p:spPr>
      </p:pic>
      <p:pic>
        <p:nvPicPr>
          <p:cNvPr id="12" name="ДУБ" descr="http://abload.de/img/agaclar_png_nisanboarm2l6j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692696"/>
            <a:ext cx="3384376" cy="33843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228184" y="35730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ДУБ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84368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ИВА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3563888" y="61653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БЕРЁЗА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5220072" y="62373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ЕЛЬ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7596336" y="33569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ЯБЛОНЯ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2051720" y="55892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СОСНА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flipH="1">
            <a:off x="1115616" y="63093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РЯБИНА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179512" y="321297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ГРУША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5" name="Управляющая кнопка: далее 34">
            <a:hlinkClick r:id="" action="ppaction://hlinkshowjump?jump=nextslide" highlightClick="1"/>
          </p:cNvPr>
          <p:cNvSpPr/>
          <p:nvPr/>
        </p:nvSpPr>
        <p:spPr>
          <a:xfrm>
            <a:off x="8316416" y="188640"/>
            <a:ext cx="576064" cy="79208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назад 35">
            <a:hlinkClick r:id="" action="ppaction://hlinkshowjump?jump=previousslide" highlightClick="1"/>
          </p:cNvPr>
          <p:cNvSpPr/>
          <p:nvPr/>
        </p:nvSpPr>
        <p:spPr>
          <a:xfrm>
            <a:off x="179512" y="188640"/>
            <a:ext cx="648072" cy="648072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-0.0969 C 0.06493 -0.0969 0.121 -0.0222 0.121 0.06961 C 0.121 0.16143 0.06493 0.23612 -0.004 0.23612 C -0.07292 0.23612 -0.129 0.16143 -0.129 0.06961 C -0.129 -0.0222 -0.07292 -0.0969 -0.004 -0.0969 Z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4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ttp://funforkids.ru/pictures/bg/bg028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-1936"/>
            <a:ext cx="9144000" cy="6859936"/>
          </a:xfrm>
          <a:prstGeom prst="rect">
            <a:avLst/>
          </a:prstGeom>
          <a:noFill/>
        </p:spPr>
      </p:pic>
      <p:pic>
        <p:nvPicPr>
          <p:cNvPr id="3" name="БЕРЕЗА" descr="http://s17.znimg.ru/1467292140/3mwnmil67e.pn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/>
          <a:stretch>
            <a:fillRect/>
          </a:stretch>
        </p:blipFill>
        <p:spPr bwMode="auto">
          <a:xfrm>
            <a:off x="0" y="620688"/>
            <a:ext cx="2350928" cy="2952328"/>
          </a:xfrm>
          <a:prstGeom prst="rect">
            <a:avLst/>
          </a:prstGeom>
          <a:noFill/>
        </p:spPr>
      </p:pic>
      <p:pic>
        <p:nvPicPr>
          <p:cNvPr id="4" name="ДУБ" descr="http://abload.de/img/agaclar_png_nisanboarm2l6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-315416"/>
            <a:ext cx="1800200" cy="3384376"/>
          </a:xfrm>
          <a:prstGeom prst="rect">
            <a:avLst/>
          </a:prstGeom>
          <a:noFill/>
        </p:spPr>
      </p:pic>
      <p:pic>
        <p:nvPicPr>
          <p:cNvPr id="5" name="ЕЛЬ" descr="http://img-fotki.yandex.ru/get/6314/47407354.675/0_dd414_16e6f57f_orig.png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 flipH="1">
            <a:off x="7343800" y="692696"/>
            <a:ext cx="1800200" cy="3096344"/>
          </a:xfrm>
          <a:prstGeom prst="rect">
            <a:avLst/>
          </a:prstGeom>
          <a:noFill/>
        </p:spPr>
      </p:pic>
      <p:pic>
        <p:nvPicPr>
          <p:cNvPr id="6" name="ИВА" descr="http://www.playcast.ru/uploads/2017/04/12/22290049.png"/>
          <p:cNvPicPr>
            <a:picLocks noChangeAspect="1" noChangeArrowheads="1"/>
          </p:cNvPicPr>
          <p:nvPr/>
        </p:nvPicPr>
        <p:blipFill>
          <a:blip r:embed="rId7" cstate="print">
            <a:lum bright="-20000"/>
          </a:blip>
          <a:srcRect/>
          <a:stretch>
            <a:fillRect/>
          </a:stretch>
        </p:blipFill>
        <p:spPr bwMode="auto">
          <a:xfrm>
            <a:off x="2987824" y="2420888"/>
            <a:ext cx="2016223" cy="2256966"/>
          </a:xfrm>
          <a:prstGeom prst="rect">
            <a:avLst/>
          </a:prstGeom>
          <a:noFill/>
        </p:spPr>
      </p:pic>
      <p:pic>
        <p:nvPicPr>
          <p:cNvPr id="7" name="РЯБИНА" descr="http://chelno4ok.do.am/derevo-ryabin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401616"/>
            <a:ext cx="1872208" cy="3456384"/>
          </a:xfrm>
          <a:prstGeom prst="rect">
            <a:avLst/>
          </a:prstGeom>
          <a:noFill/>
        </p:spPr>
      </p:pic>
      <p:pic>
        <p:nvPicPr>
          <p:cNvPr id="8" name="СОСНА" descr="http://www.playcast.ru/uploads/2015/07/09/14266855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3645024"/>
            <a:ext cx="1920017" cy="2780928"/>
          </a:xfrm>
          <a:prstGeom prst="rect">
            <a:avLst/>
          </a:prstGeom>
          <a:noFill/>
        </p:spPr>
      </p:pic>
      <p:pic>
        <p:nvPicPr>
          <p:cNvPr id="5122" name="Picture 2" descr="http://2.bp.blogspot.com/-kU2v84Mmkfk/UV4hLsvvccI/AAAAAAAAAho/8mGqSifQKbk/s1600/3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3791488"/>
            <a:ext cx="1872208" cy="2562455"/>
          </a:xfrm>
          <a:prstGeom prst="rect">
            <a:avLst/>
          </a:prstGeom>
          <a:noFill/>
        </p:spPr>
      </p:pic>
      <p:sp>
        <p:nvSpPr>
          <p:cNvPr id="10" name="БЕР 2"/>
          <p:cNvSpPr/>
          <p:nvPr/>
        </p:nvSpPr>
        <p:spPr>
          <a:xfrm>
            <a:off x="251520" y="476672"/>
            <a:ext cx="1656184" cy="302433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Русская красавица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Стоит на поляне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В зелёной кофточке,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В белом сарафане.</a:t>
            </a:r>
          </a:p>
        </p:txBody>
      </p:sp>
      <p:sp>
        <p:nvSpPr>
          <p:cNvPr id="11" name="СОС 2"/>
          <p:cNvSpPr/>
          <p:nvPr/>
        </p:nvSpPr>
        <p:spPr>
          <a:xfrm>
            <a:off x="899592" y="3429000"/>
            <a:ext cx="2016224" cy="31683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 елью стройной мы родня –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Обе зелены и колки,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Но длиннее у меня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И названье, и иголки.</a:t>
            </a:r>
          </a:p>
        </p:txBody>
      </p:sp>
      <p:sp>
        <p:nvSpPr>
          <p:cNvPr id="12" name="ИВА 2"/>
          <p:cNvSpPr/>
          <p:nvPr/>
        </p:nvSpPr>
        <p:spPr>
          <a:xfrm>
            <a:off x="2915816" y="2060848"/>
            <a:ext cx="2016224" cy="31683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Из меня плетут корзины,</a:t>
            </a:r>
          </a:p>
          <a:p>
            <a:r>
              <a:rPr lang="ru-RU" b="1" dirty="0"/>
              <a:t>Мои ветки тонки, длинны,</a:t>
            </a:r>
          </a:p>
          <a:p>
            <a:r>
              <a:rPr lang="ru-RU" b="1" dirty="0"/>
              <a:t>У воды расту, плаксива.</a:t>
            </a:r>
          </a:p>
          <a:p>
            <a:r>
              <a:rPr lang="ru-RU" b="1" dirty="0"/>
              <a:t>Угадали кто я?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ЛИПА 2"/>
          <p:cNvSpPr/>
          <p:nvPr/>
        </p:nvSpPr>
        <p:spPr>
          <a:xfrm>
            <a:off x="4716016" y="3429000"/>
            <a:ext cx="2160240" cy="31683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/>
          </a:p>
          <a:p>
            <a:endParaRPr lang="ru-RU" sz="1400" b="1" dirty="0"/>
          </a:p>
          <a:p>
            <a:r>
              <a:rPr lang="ru-RU" sz="1400" b="1" dirty="0" smtClean="0"/>
              <a:t>Во </a:t>
            </a:r>
            <a:r>
              <a:rPr lang="ru-RU" sz="1400" b="1" dirty="0"/>
              <a:t>дворе оно растёт...</a:t>
            </a:r>
          </a:p>
          <a:p>
            <a:r>
              <a:rPr lang="ru-RU" sz="1400" b="1" dirty="0"/>
              <a:t>Добывают пчёлы мёд</a:t>
            </a:r>
          </a:p>
          <a:p>
            <a:r>
              <a:rPr lang="ru-RU" sz="1400" b="1" dirty="0"/>
              <a:t>из цветочков золотых,</a:t>
            </a:r>
          </a:p>
          <a:p>
            <a:r>
              <a:rPr lang="ru-RU" sz="1400" b="1" dirty="0"/>
              <a:t>что в ветвях цветут густых.</a:t>
            </a:r>
          </a:p>
          <a:p>
            <a:r>
              <a:rPr lang="ru-RU" sz="1400" b="1" dirty="0"/>
              <a:t>От простуды и от гриппа</a:t>
            </a:r>
          </a:p>
          <a:p>
            <a:r>
              <a:rPr lang="ru-RU" sz="1400" b="1" dirty="0"/>
              <a:t>лечит лучший доктор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4" name="РЯБИНА 2"/>
          <p:cNvSpPr/>
          <p:nvPr/>
        </p:nvSpPr>
        <p:spPr>
          <a:xfrm>
            <a:off x="6948264" y="3689648"/>
            <a:ext cx="2016224" cy="31683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Осень в сад к нам пришла,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Красный факел зажгла.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Здесь дрозды, скворцы снуют.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И, галдя, его клюют.</a:t>
            </a:r>
          </a:p>
        </p:txBody>
      </p:sp>
      <p:sp>
        <p:nvSpPr>
          <p:cNvPr id="15" name="ДУБ 2"/>
          <p:cNvSpPr/>
          <p:nvPr/>
        </p:nvSpPr>
        <p:spPr>
          <a:xfrm>
            <a:off x="5220072" y="0"/>
            <a:ext cx="2016224" cy="31683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r>
              <a:rPr lang="ru-RU" b="1" dirty="0" smtClean="0"/>
              <a:t>У </a:t>
            </a:r>
            <a:r>
              <a:rPr lang="ru-RU" b="1" dirty="0"/>
              <a:t>Лукоморья он один – </a:t>
            </a:r>
          </a:p>
          <a:p>
            <a:r>
              <a:rPr lang="ru-RU" b="1" dirty="0"/>
              <a:t>Зеленый, крепкий исполин.</a:t>
            </a:r>
          </a:p>
          <a:p>
            <a:r>
              <a:rPr lang="ru-RU" b="1" dirty="0"/>
              <a:t>Царя деревьев лесоруб</a:t>
            </a:r>
          </a:p>
          <a:p>
            <a:r>
              <a:rPr lang="ru-RU" b="1" dirty="0"/>
              <a:t>Всегда обходит. Это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6" name="ЕЛЬ3"/>
          <p:cNvSpPr/>
          <p:nvPr/>
        </p:nvSpPr>
        <p:spPr>
          <a:xfrm>
            <a:off x="7127776" y="404664"/>
            <a:ext cx="2016224" cy="31683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На Новый год ей каждый рад,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Хоть и колюч её наряд!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79712" y="260648"/>
            <a:ext cx="3240360" cy="40011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«УГАДАЙ ЧТО ЗА ДЕРЕВО?»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539552" cy="764704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604448" y="0"/>
            <a:ext cx="539552" cy="69269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15616" y="1700808"/>
            <a:ext cx="76328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Тип проекта: Творческий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 продолжительности: Долгосрочный 2018-2019 учебный год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Участники проекта: дети подготовительной группы (6-7 лет), родители воспитанников, педагоги.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://animo2.ucoz.ru/_ph/50/2/84937254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4584" y="4751764"/>
            <a:ext cx="2808312" cy="2106236"/>
          </a:xfrm>
          <a:prstGeom prst="rect">
            <a:avLst/>
          </a:prstGeom>
          <a:noFill/>
        </p:spPr>
      </p:pic>
      <p:pic>
        <p:nvPicPr>
          <p:cNvPr id="5" name="Picture 2" descr="http://animo2.ucoz.ru/_ph/50/2/84937254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581128"/>
            <a:ext cx="2808312" cy="2106236"/>
          </a:xfrm>
          <a:prstGeom prst="rect">
            <a:avLst/>
          </a:prstGeom>
          <a:noFill/>
        </p:spPr>
      </p:pic>
      <p:pic>
        <p:nvPicPr>
          <p:cNvPr id="6" name="Picture 2" descr="http://animo2.ucoz.ru/_ph/50/2/84937254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2808312" cy="2106236"/>
          </a:xfrm>
          <a:prstGeom prst="rect">
            <a:avLst/>
          </a:prstGeom>
          <a:noFill/>
        </p:spPr>
      </p:pic>
      <p:pic>
        <p:nvPicPr>
          <p:cNvPr id="7" name="Picture 2" descr="http://animo2.ucoz.ru/_ph/50/2/84937254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751764"/>
            <a:ext cx="2808312" cy="2106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34631"/>
          </a:xfrm>
          <a:prstGeom prst="rect">
            <a:avLst/>
          </a:prstGeom>
          <a:noFill/>
        </p:spPr>
      </p:pic>
      <p:pic>
        <p:nvPicPr>
          <p:cNvPr id="3" name="ДУБ" descr="http://abload.de/img/agaclar_png_nisanboarm2l6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3573016"/>
            <a:ext cx="2736304" cy="2736304"/>
          </a:xfrm>
          <a:prstGeom prst="rect">
            <a:avLst/>
          </a:prstGeom>
          <a:noFill/>
        </p:spPr>
      </p:pic>
      <p:pic>
        <p:nvPicPr>
          <p:cNvPr id="4" name="ЕЛЬ" descr="http://img-fotki.yandex.ru/get/6314/47407354.675/0_dd414_16e6f57f_orig.pn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 flipH="1">
            <a:off x="4644008" y="1628800"/>
            <a:ext cx="2271594" cy="2562129"/>
          </a:xfrm>
          <a:prstGeom prst="rect">
            <a:avLst/>
          </a:prstGeom>
          <a:noFill/>
        </p:spPr>
      </p:pic>
      <p:pic>
        <p:nvPicPr>
          <p:cNvPr id="5" name="БЕРЕЗА" descr="http://s17.znimg.ru/1467292140/3mwnmil67e.png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>
            <a:off x="0" y="764704"/>
            <a:ext cx="2267744" cy="2847865"/>
          </a:xfrm>
          <a:prstGeom prst="rect">
            <a:avLst/>
          </a:prstGeom>
          <a:noFill/>
        </p:spPr>
      </p:pic>
      <p:pic>
        <p:nvPicPr>
          <p:cNvPr id="7" name="СОСНА" descr="http://www.playcast.ru/uploads/2015/07/09/14266855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396" y="2852936"/>
            <a:ext cx="1984844" cy="2874823"/>
          </a:xfrm>
          <a:prstGeom prst="rect">
            <a:avLst/>
          </a:prstGeom>
          <a:noFill/>
        </p:spPr>
      </p:pic>
      <p:pic>
        <p:nvPicPr>
          <p:cNvPr id="8" name="РЯБИНА" descr="http://chelno4ok.do.am/derevo-ryabin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1268760"/>
            <a:ext cx="2088232" cy="2784309"/>
          </a:xfrm>
          <a:prstGeom prst="rect">
            <a:avLst/>
          </a:prstGeom>
          <a:noFill/>
        </p:spPr>
      </p:pic>
      <p:pic>
        <p:nvPicPr>
          <p:cNvPr id="10" name="ЛИПА" descr="http://2.bp.blogspot.com/-kU2v84Mmkfk/UV4hLsvvccI/AAAAAAAAAho/8mGqSifQKbk/s1600/3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3068960"/>
            <a:ext cx="2304256" cy="315379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483768" y="332656"/>
            <a:ext cx="5040560" cy="584775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«ЧУДО СЕМЕНА!»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4098" name="С БЕРЕЗА" descr="https://img-fotki.yandex.ru/get/6308/200418627.e1/0_14e556_736d035_orig.png"/>
          <p:cNvPicPr>
            <a:picLocks noChangeAspect="1" noChangeArrowheads="1"/>
          </p:cNvPicPr>
          <p:nvPr/>
        </p:nvPicPr>
        <p:blipFill>
          <a:blip r:embed="rId10" cstate="print"/>
          <a:srcRect t="3516" r="68248"/>
          <a:stretch>
            <a:fillRect/>
          </a:stretch>
        </p:blipFill>
        <p:spPr bwMode="auto">
          <a:xfrm>
            <a:off x="323528" y="4725144"/>
            <a:ext cx="1512168" cy="1975868"/>
          </a:xfrm>
          <a:prstGeom prst="rect">
            <a:avLst/>
          </a:prstGeom>
          <a:noFill/>
        </p:spPr>
      </p:pic>
      <p:pic>
        <p:nvPicPr>
          <p:cNvPr id="4102" name="С КЛЁН" descr="http://img0.liveinternet.ru/images/attach/c/4/80/227/80227904_0_6fecb_7f20cbe5_X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5261942"/>
            <a:ext cx="1584176" cy="1596058"/>
          </a:xfrm>
          <a:prstGeom prst="rect">
            <a:avLst/>
          </a:prstGeom>
          <a:noFill/>
        </p:spPr>
      </p:pic>
      <p:pic>
        <p:nvPicPr>
          <p:cNvPr id="4104" name="С ДУБ" descr="https://img-fotki.yandex.ru/get/42692/112265771.b0d/0_d4b08_7edee5f6_L"/>
          <p:cNvPicPr>
            <a:picLocks noChangeAspect="1" noChangeArrowheads="1"/>
          </p:cNvPicPr>
          <p:nvPr/>
        </p:nvPicPr>
        <p:blipFill>
          <a:blip r:embed="rId12" cstate="print"/>
          <a:srcRect t="52919" r="-917"/>
          <a:stretch>
            <a:fillRect/>
          </a:stretch>
        </p:blipFill>
        <p:spPr bwMode="auto">
          <a:xfrm>
            <a:off x="2267744" y="4221088"/>
            <a:ext cx="1296144" cy="708069"/>
          </a:xfrm>
          <a:prstGeom prst="rect">
            <a:avLst/>
          </a:prstGeom>
          <a:noFill/>
        </p:spPr>
      </p:pic>
      <p:pic>
        <p:nvPicPr>
          <p:cNvPr id="4106" name="С РЯБИНА" descr="http://img-fotki.yandex.ru/get/6743/16969765.249/0_929a0_ecef0fe_orig.png"/>
          <p:cNvPicPr>
            <a:picLocks noChangeAspect="1" noChangeArrowheads="1"/>
          </p:cNvPicPr>
          <p:nvPr/>
        </p:nvPicPr>
        <p:blipFill>
          <a:blip r:embed="rId13" cstate="print"/>
          <a:srcRect l="40617" t="50914"/>
          <a:stretch>
            <a:fillRect/>
          </a:stretch>
        </p:blipFill>
        <p:spPr bwMode="auto">
          <a:xfrm>
            <a:off x="5436096" y="5507176"/>
            <a:ext cx="1800200" cy="1350824"/>
          </a:xfrm>
          <a:prstGeom prst="rect">
            <a:avLst/>
          </a:prstGeom>
          <a:noFill/>
        </p:spPr>
      </p:pic>
      <p:pic>
        <p:nvPicPr>
          <p:cNvPr id="4108" name="С ЕЛЬ" descr="http://babushkinadacha.ru/wp-content/uploads/2016/12/2512w-10-768x57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51920" y="5723874"/>
            <a:ext cx="1512168" cy="1134126"/>
          </a:xfrm>
          <a:prstGeom prst="rect">
            <a:avLst/>
          </a:prstGeom>
          <a:noFill/>
        </p:spPr>
      </p:pic>
      <p:pic>
        <p:nvPicPr>
          <p:cNvPr id="4110" name="С СОСНА" descr="http://aterleo.info/lj/2013/01/18/16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35696" y="5229200"/>
            <a:ext cx="1584176" cy="1359751"/>
          </a:xfrm>
          <a:prstGeom prst="rect">
            <a:avLst/>
          </a:prstGeom>
          <a:noFill/>
        </p:spPr>
      </p:pic>
      <p:pic>
        <p:nvPicPr>
          <p:cNvPr id="4112" name="С ЛИПА" descr="https://img-fotki.yandex.ru/get/6512/200418627.e1/0_14e55b_d7e3c368_orig.png"/>
          <p:cNvPicPr>
            <a:picLocks noChangeAspect="1" noChangeArrowheads="1"/>
          </p:cNvPicPr>
          <p:nvPr/>
        </p:nvPicPr>
        <p:blipFill>
          <a:blip r:embed="rId16" cstate="print"/>
          <a:srcRect l="46974" t="4990"/>
          <a:stretch>
            <a:fillRect/>
          </a:stretch>
        </p:blipFill>
        <p:spPr bwMode="auto">
          <a:xfrm>
            <a:off x="5796136" y="4077072"/>
            <a:ext cx="1296144" cy="1028912"/>
          </a:xfrm>
          <a:prstGeom prst="rect">
            <a:avLst/>
          </a:prstGeom>
          <a:noFill/>
        </p:spPr>
      </p:pic>
      <p:pic>
        <p:nvPicPr>
          <p:cNvPr id="4114" name="КЛЁН" descr="http://badumka.ru/images/1517419_kartinka-klen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79712" y="1412776"/>
            <a:ext cx="2409188" cy="2592287"/>
          </a:xfrm>
          <a:prstGeom prst="rect">
            <a:avLst/>
          </a:prstGeom>
          <a:noFill/>
        </p:spPr>
      </p:pic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792088" cy="792088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388424" y="0"/>
            <a:ext cx="755576" cy="864096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4.30157E-6 C -0.00227 -0.01989 -0.00626 -0.03631 -0.00921 -0.05551 C -0.01216 -0.07447 -0.00817 -0.06476 -0.0139 -0.07586 C -0.01581 -0.08349 -0.01928 -0.08927 -0.02154 -0.09644 C -0.02449 -0.10546 -0.0257 -0.11633 -0.02935 -0.12512 C -0.03109 -0.12951 -0.03421 -0.13275 -0.03543 -0.13738 C -0.03786 -0.14663 -0.03907 -0.15403 -0.04306 -0.16189 C -0.04636 -0.17924 -0.05088 -0.19589 -0.05383 -0.21323 C -0.05313 -0.23428 -0.05556 -0.25579 -0.04775 -0.27475 C -0.0474 -0.27544 -0.04029 -0.28978 -0.03855 -0.29325 C -0.03612 -0.29811 -0.02935 -0.30551 -0.02935 -0.30551 C -0.02883 -0.30759 -0.029 -0.31037 -0.02779 -0.31152 C -0.02588 -0.31337 -0.00626 -0.32308 -0.0047 -0.32401 C -0.00036 -0.32586 0.00468 -0.3291 0.00919 -0.33002 C 0.02239 -0.33257 0.03766 -0.33349 0.05069 -0.33812 C 0.05364 -0.33927 0.05676 -0.34135 0.05989 -0.34228 C 0.06197 -0.34321 0.06405 -0.34367 0.06614 -0.34436 C 0.07117 -0.34922 0.07621 -0.35037 0.08124 -0.35454 C 0.09218 -0.36333 0.0828 -0.35916 0.09374 -0.36286 C 0.09652 -0.36541 0.10034 -0.3661 0.10294 -0.36888 C 0.10433 -0.37049 0.10468 -0.3735 0.10607 -0.37512 C 0.1078 -0.3772 0.11041 -0.37743 0.11232 -0.37928 C 0.11405 -0.3809 0.11527 -0.38345 0.11683 -0.3853 C 0.11822 -0.38691 0.11996 -0.38807 0.12152 -0.38946 C 0.12499 -0.39686 0.1302 -0.40148 0.13228 -0.41004 C 0.13558 -0.42322 0.13576 -0.42947 0.14148 -0.4408 C 0.14339 -0.45098 0.14739 -0.45884 0.14912 -0.46948 C 0.15121 -0.48197 0.15155 -0.49376 0.15694 -0.50417 C 0.1618 -0.53308 0.1611 -0.5643 0.15381 -0.59228 C 0.15207 -0.60639 0.1493 -0.62535 0.14305 -0.63738 C 0.14114 -0.64501 0.13766 -0.65056 0.13541 -0.65796 C 0.13402 -0.66259 0.13419 -0.6679 0.13228 -0.6723 C 0.13124 -0.67484 0.12881 -0.67623 0.1276 -0.67854 C 0.12621 -0.68109 0.12603 -0.68432 0.12447 -0.68664 C 0.12273 -0.68918 0.12048 -0.69103 0.11839 -0.69288 C 0.11544 -0.69566 0.10919 -0.70098 0.10919 -0.70098 C 0.09322 -0.70028 0.07725 -0.70074 0.06128 -0.69889 C 0.05971 -0.69866 0.05867 -0.69566 0.05676 -0.69473 C 0.05034 -0.69103 0.04235 -0.68987 0.03541 -0.68664 C 0.03315 -0.67785 0.03089 -0.67253 0.02603 -0.66605 C 0.02499 -0.66189 0.02447 -0.65773 0.02308 -0.6538 C 0.02221 -0.65172 0.01996 -0.64778 0.01996 -0.64778 " pathEditMode="relative" ptsTypes="fffffffffffffffffffffffffffffffffffffffffA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5.73543E-6 C -0.00053 -0.00486 -0.00018 -0.00995 -0.00157 -0.01435 C -0.00296 -0.01897 -0.00782 -0.0266 -0.00782 -0.0266 C -0.01198 -0.0488 -0.00521 -0.01805 -0.01546 -0.0451 C -0.02448 -0.06916 -0.01372 -0.05089 -0.02153 -0.06754 C -0.02882 -0.08326 -0.03559 -0.09922 -0.04011 -0.1168 C -0.04289 -0.13923 -0.04931 -0.14964 -0.0632 -0.16189 C -0.06511 -0.16351 -0.06702 -0.16559 -0.06928 -0.16606 C -0.08056 -0.16791 -0.09184 -0.16744 -0.10313 -0.16814 C -0.11563 -0.17369 -0.12934 -0.17646 -0.14167 -0.18248 C -0.15539 -0.18918 -0.16928 -0.1952 -0.18316 -0.20075 C -0.18976 -0.20653 -0.19063 -0.21046 -0.19862 -0.21324 C -0.20191 -0.21994 -0.20591 -0.22387 -0.20782 -0.23151 C -0.2073 -0.23706 -0.20834 -0.24307 -0.20625 -0.24793 C -0.20226 -0.25695 -0.1941 -0.25671 -0.18785 -0.25833 C -0.17796 -0.26088 -0.16962 -0.26735 -0.16007 -0.27059 C -0.14948 -0.27984 -0.15452 -0.27868 -0.14618 -0.27868 " pathEditMode="relative" ptsTypes="ffffffffffffffffA">
                                      <p:cBhvr>
                                        <p:cTn id="20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43293E-6 C -0.00104 -0.02058 -0.00122 -0.04371 -0.00625 -0.0636 C -0.00938 -0.07609 -0.02795 -0.08927 -0.03698 -0.09228 C -0.04358 -0.09829 -0.05226 -0.10037 -0.05851 -0.10661 C -0.06094 -0.10893 -0.06233 -0.11263 -0.06476 -0.11494 C -0.06649 -0.11679 -0.06892 -0.11748 -0.07083 -0.11887 C -0.07344 -0.12072 -0.07622 -0.12257 -0.07847 -0.12512 C -0.09149 -0.13899 -0.0809 -0.13136 -0.09236 -0.14154 C -0.09635 -0.145 -0.10469 -0.15171 -0.10469 -0.15171 C -0.11059 -0.16212 -0.11354 -0.1605 -0.12014 -0.16813 C -0.12847 -0.17761 -0.13681 -0.18501 -0.14618 -0.19265 C -0.1526 -0.19796 -0.15642 -0.20444 -0.16319 -0.20907 C -0.17222 -0.22155 -0.1842 -0.22757 -0.19549 -0.23566 C -0.22743 -0.25856 -0.26233 -0.27359 -0.29236 -0.30134 C -0.29566 -0.3099 -0.30156 -0.31522 -0.30469 -0.32377 C -0.30816 -0.33303 -0.31285 -0.35291 -0.31545 -0.36286 C -0.32205 -0.38922 -0.3158 -0.35638 -0.32014 -0.3772 C -0.32257 -0.38922 -0.32344 -0.40056 -0.32778 -0.41189 C -0.32604 -0.47017 -0.32517 -0.5192 -0.31701 -0.57401 C -0.31806 -0.60846 -0.31771 -0.63599 -0.32934 -0.66605 C -0.3316 -0.67808 -0.33299 -0.68201 -0.33854 -0.69288 C -0.33958 -0.69496 -0.34167 -0.69889 -0.34167 -0.69889 C -0.34427 -0.71531 -0.34514 -0.71392 -0.35694 -0.71947 C -0.35955 -0.72063 -0.36476 -0.7234 -0.36476 -0.7234 C -0.37205 -0.72271 -0.38281 -0.71947 -0.3908 -0.71947 " pathEditMode="relative" ptsTypes="ffffffffffffffffffffffffA">
                                      <p:cBhvr>
                                        <p:cTn id="2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44126E-6 C -0.00295 -0.0192 -0.01268 -0.0266 -0.02622 -0.03053 C -0.04618 -0.02937 -0.05608 -0.03377 -0.07084 -0.02243 C -0.07848 -0.01665 -0.07223 -0.0192 -0.0816 -0.01434 C -0.08455 -0.01272 -0.0908 -0.01018 -0.0908 -0.01018 C -0.09792 -0.0007 -0.10365 0.00046 -0.11233 0.00624 C -0.12448 0.01434 -0.13403 0.02058 -0.14775 0.02474 C -0.17691 0.02405 -0.20625 0.02405 -0.23542 0.02266 C -0.24254 0.02243 -0.25643 0.01526 -0.26302 0.01041 C -0.26962 0.00555 -0.27466 -0.00301 -0.2816 -0.00601 C -0.28368 -0.0081 -0.28542 -0.01064 -0.28768 -0.01226 C -0.28907 -0.01341 -0.29115 -0.01295 -0.29236 -0.01434 C -0.29375 -0.01573 -0.2941 -0.01873 -0.29549 -0.02035 C -0.29966 -0.02498 -0.30608 -0.02637 -0.31077 -0.03053 C -0.31927 -0.04741 -0.31823 -0.06961 -0.30625 -0.08187 C -0.29861 -0.08118 -0.2908 -0.08141 -0.28316 -0.07979 C -0.27084 -0.07724 -0.25695 -0.05481 -0.25695 -0.03885 " pathEditMode="relative" ptsTypes="ffffffffffffffffA">
                                      <p:cBhvr>
                                        <p:cTn id="34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7613E-6 C 0.00625 -0.00555 0.00625 -0.01179 0.0092 -0.02035 C 0.01111 -0.0259 0.01527 -0.03677 0.01527 -0.03677 C 0.01423 -0.08186 0.01232 -0.12696 0.01232 -0.17206 C 0.01232 -0.21369 0.00642 -0.29371 0.02465 -0.34227 C 0.02673 -0.35777 0.02916 -0.36956 0.03541 -0.38321 C 0.03975 -0.40888 0.05173 -0.43154 0.06458 -0.45074 C 0.07257 -0.46276 0.07899 -0.47618 0.0908 -0.48149 C 0.09896 -0.49884 0.11284 -0.5067 0.12465 -0.5185 C 0.12639 -0.52012 0.1276 -0.52266 0.12916 -0.52451 C 0.13055 -0.52613 0.13229 -0.52729 0.13385 -0.52867 C 0.13541 -0.53145 0.13646 -0.53469 0.13836 -0.53677 C 0.13958 -0.53815 0.14184 -0.53746 0.14305 -0.53885 C 0.14444 -0.54047 0.14479 -0.54324 0.14618 -0.54509 C 0.14739 -0.54694 0.14913 -0.54787 0.15069 -0.54926 C 0.15277 -0.55342 0.15434 -0.55804 0.15694 -0.56151 C 0.1585 -0.56359 0.16024 -0.56521 0.16146 -0.56753 C 0.16493 -0.574 0.16736 -0.5814 0.17066 -0.58811 C 0.17239 -0.59181 0.17274 -0.5962 0.17378 -0.60037 C 0.1743 -0.60245 0.17534 -0.60661 0.17534 -0.60661 C 0.17482 -0.61008 0.175 -0.61378 0.17378 -0.61679 C 0.17152 -0.62234 0.16232 -0.62372 0.1585 -0.62511 C 0.15086 -0.62442 0.14288 -0.62534 0.13541 -0.62303 C 0.13177 -0.62187 0.12604 -0.6147 0.12604 -0.6147 C 0.12309 -0.60846 0.12152 -0.60245 0.1184 -0.5962 C 0.12014 -0.57423 0.11545 -0.57886 0.12309 -0.57377 " pathEditMode="relative" ptsTypes="fffffffffffffffffffffffffA">
                                      <p:cBhvr>
                                        <p:cTn id="41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3.90379E-6 C 0.00348 -0.0044 0.00574 -0.00625 0.00765 -0.01226 C 0.00886 -0.01619 0.00904 -0.02082 0.01077 -0.02452 C 0.01824 -0.03932 0.02483 -0.05458 0.0323 -0.06961 C 0.03456 -0.07401 0.04411 -0.07678 0.04619 -0.07771 C 0.05591 -0.08233 0.06338 -0.08418 0.07379 -0.08603 C 0.10817 -0.08534 0.14254 -0.08511 0.17692 -0.08395 C 0.19011 -0.08349 0.20157 -0.07609 0.2139 -0.07169 C 0.229 -0.06638 0.2448 -0.06175 0.26008 -0.05736 C 0.27501 -0.04834 0.29029 -0.04417 0.30608 -0.03885 C 0.31858 -0.02891 0.30886 -0.03492 0.3231 -0.03076 C 0.32952 -0.02891 0.32657 -0.02775 0.33386 -0.02452 C 0.34463 -0.01966 0.35661 -0.01827 0.36772 -0.01434 C 0.38629 -0.00786 0.40504 0.00023 0.4231 0.00832 C 0.44046 0.01619 0.46042 0.01804 0.47848 0.02058 C 0.5007 0.02729 0.49723 0.02798 0.52917 0.02266 C 0.53404 0.02197 0.53838 0.0185 0.54306 0.01642 C 0.54619 0.01503 0.55227 0.01249 0.55227 0.01249 C 0.55834 0.00717 0.56529 0.00324 0.57223 3.90379E-6 C 0.57327 -0.00208 0.57397 -0.00463 0.57536 -0.00601 C 0.57657 -0.0074 0.579 -0.00648 0.58004 -0.0081 C 0.58508 -0.01688 0.58612 -0.02775 0.59081 -0.03677 C 0.59254 -0.04348 0.59845 -0.05527 0.59845 -0.05527 C 0.58664 -0.071 0.579 -0.06267 0.55852 -0.06129 C 0.55313 -0.05689 0.54827 -0.05157 0.54306 -0.04695 C 0.5382 -0.02822 0.54654 -0.05944 0.53699 -0.03076 C 0.5349 -0.02475 0.53508 -0.01758 0.5323 -0.01226 C 0.529 -0.00555 0.5264 0.00162 0.5231 0.00832 C 0.52362 0.02058 0.52292 0.03307 0.52466 0.0451 C 0.52605 0.05481 0.54792 0.06406 0.55383 0.06568 C 0.55539 0.06707 0.55678 0.06868 0.55852 0.06984 C 0.5599 0.07077 0.56216 0.0703 0.56303 0.07192 C 0.56494 0.07539 0.5639 0.08117 0.56615 0.08418 C 0.56667 0.08487 0.5672 0.08557 0.56772 0.08626 " pathEditMode="relative" ptsTypes="fffffffffffffffffffffffffffffffffA">
                                      <p:cBhvr>
                                        <p:cTn id="48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-0.10338 C 0.03542 -0.10408 0.04063 -0.10384 0.04566 -0.10546 C 0.0566 -0.10916 0.07396 -0.13321 0.08247 -0.14223 C 0.09045 -0.15079 0.09722 -0.1649 0.10712 -0.16883 C 0.11302 -0.18201 0.11979 -0.18826 0.12865 -0.19751 C 0.1309 -0.19982 0.13247 -0.20352 0.1349 -0.20583 C 0.1507 -0.22063 0.1382 -0.20213 0.15174 -0.22225 C 0.16094 -0.2359 0.16962 -0.25232 0.17934 -0.26527 C 0.19236 -0.28261 0.20643 -0.2988 0.21945 -0.31638 C 0.225 -0.32378 0.22847 -0.33511 0.23334 -0.34321 C 0.23906 -0.36263 0.23299 -0.34436 0.2441 -0.36772 C 0.25035 -0.38067 0.25452 -0.39617 0.26094 -0.40865 C 0.26146 -0.41143 0.26163 -0.41444 0.2625 -0.41698 C 0.26372 -0.42068 0.26615 -0.42346 0.26719 -0.42716 C 0.26875 -0.43247 0.2691 -0.43803 0.27014 -0.44358 C 0.27066 -0.44658 0.27222 -0.44889 0.27327 -0.45167 C 0.27222 -0.51388 0.2717 -0.56985 0.2625 -0.62998 C 0.26198 -0.65727 0.26198 -0.68479 0.26094 -0.71208 C 0.26077 -0.71485 0.25677 -0.72503 0.25643 -0.72642 C 0.24705 -0.75625 0.21111 -0.75602 0.19167 -0.75926 C 0.14236 -0.75717 0.14844 -0.77198 0.13177 -0.73867 C 0.13229 -0.72572 0.13247 -0.71277 0.13334 -0.69982 C 0.13438 -0.68433 0.13941 -0.67253 0.13941 -0.65657 " pathEditMode="relative" ptsTypes="ffffffffffffffffffffffA">
                                      <p:cBhvr>
                                        <p:cTn id="5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34631"/>
          </a:xfrm>
          <a:prstGeom prst="rect">
            <a:avLst/>
          </a:prstGeom>
          <a:noFill/>
        </p:spPr>
      </p:pic>
      <p:pic>
        <p:nvPicPr>
          <p:cNvPr id="3" name="СОСНА" descr="http://www.playcast.ru/uploads/2015/07/09/1426685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268761"/>
            <a:ext cx="2137787" cy="3096344"/>
          </a:xfrm>
          <a:prstGeom prst="rect">
            <a:avLst/>
          </a:prstGeom>
          <a:noFill/>
        </p:spPr>
      </p:pic>
      <p:pic>
        <p:nvPicPr>
          <p:cNvPr id="7" name="РЯБИНА" descr="http://chelno4ok.do.am/derevo-ryabin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1556792"/>
            <a:ext cx="2088232" cy="278430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63688" y="548680"/>
            <a:ext cx="5472608" cy="584775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</a:rPr>
              <a:t>ЭТАЖИ ЛЕСНОГО ЦАРСТВА</a:t>
            </a:r>
            <a:endParaRPr lang="ru-RU" sz="320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9" name="2"/>
          <p:cNvSpPr/>
          <p:nvPr/>
        </p:nvSpPr>
        <p:spPr>
          <a:xfrm>
            <a:off x="3851920" y="2780928"/>
            <a:ext cx="1800200" cy="86409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2-Й ЯРУС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ДЕРЕВЬЯ ПОНИЖЕ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1"/>
          <p:cNvSpPr/>
          <p:nvPr/>
        </p:nvSpPr>
        <p:spPr>
          <a:xfrm>
            <a:off x="7020272" y="1268760"/>
            <a:ext cx="1800200" cy="93610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1-Й ЯРУС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ВЫСОКИЕ ДЕРЕВЬЯ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3"/>
          <p:cNvSpPr/>
          <p:nvPr/>
        </p:nvSpPr>
        <p:spPr>
          <a:xfrm>
            <a:off x="6876256" y="4581128"/>
            <a:ext cx="2088232" cy="86409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3-Й ЯРУС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КУСТАРНИКИ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4"/>
          <p:cNvSpPr/>
          <p:nvPr/>
        </p:nvSpPr>
        <p:spPr>
          <a:xfrm>
            <a:off x="5292080" y="5157192"/>
            <a:ext cx="1800200" cy="86409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4-Й ЯРУС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ТРАВА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5"/>
          <p:cNvSpPr/>
          <p:nvPr/>
        </p:nvSpPr>
        <p:spPr>
          <a:xfrm>
            <a:off x="3131840" y="5993904"/>
            <a:ext cx="1835696" cy="86409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5-Й ЯРУС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ГРИБЫ И ЯГОДЫ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6"/>
          <p:cNvSpPr/>
          <p:nvPr/>
        </p:nvSpPr>
        <p:spPr>
          <a:xfrm>
            <a:off x="323528" y="5805264"/>
            <a:ext cx="2232248" cy="86409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6-Й ЯРУС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МХИ И ЛИШАЙНИКИ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6016" y="13407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8" name="Picture 38" descr="http://xn--42-6kc9aphdxlhdu.xn--p1ai/wp-content/uploads/2017/03/trav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0107" y="5633864"/>
            <a:ext cx="2403893" cy="1224136"/>
          </a:xfrm>
          <a:prstGeom prst="rect">
            <a:avLst/>
          </a:prstGeom>
          <a:noFill/>
        </p:spPr>
      </p:pic>
      <p:pic>
        <p:nvPicPr>
          <p:cNvPr id="3076" name="Picture 4" descr="http://s18.znimg.ru/1459871580/6v8rjyt7o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3356992"/>
            <a:ext cx="2122044" cy="1800200"/>
          </a:xfrm>
          <a:prstGeom prst="rect">
            <a:avLst/>
          </a:prstGeom>
          <a:noFill/>
        </p:spPr>
      </p:pic>
      <p:pic>
        <p:nvPicPr>
          <p:cNvPr id="3078" name="Picture 6" descr="http://galerey-room.ru/images/074012_138552721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3573016"/>
            <a:ext cx="1266254" cy="1728192"/>
          </a:xfrm>
          <a:prstGeom prst="rect">
            <a:avLst/>
          </a:prstGeom>
          <a:noFill/>
        </p:spPr>
      </p:pic>
      <p:pic>
        <p:nvPicPr>
          <p:cNvPr id="3080" name="Picture 8" descr="https://www.ansgroupglobal.com/sites/default/files/styles/ans_standard_medium/public/fields/paragraphs/images/moss_0.png?itok=eZ9cAHcv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005064"/>
            <a:ext cx="2339752" cy="1559835"/>
          </a:xfrm>
          <a:prstGeom prst="rect">
            <a:avLst/>
          </a:prstGeom>
          <a:noFill/>
        </p:spPr>
      </p:pic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611560" cy="836712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8532440" y="0"/>
            <a:ext cx="611560" cy="79208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94265E-7 C 0.01284 0.00532 -0.00712 -0.00347 0.01215 0.00809 C 0.02083 0.01318 0.0342 0.01318 0.04305 0.01434 C 0.0559 0.01966 0.05642 0.02012 0.07847 0.02035 C 0.19583 0.02104 0.31336 0.01896 0.43055 0.01827 C 0.4401 0.01572 0.44895 0.01133 0.45833 0.00809 C 0.46441 0.00254 0.47135 -0.00185 0.47847 -0.00416 C 0.48663 -0.00971 0.48732 -0.01318 0.49062 -0.02475 C 0.49218 -0.06175 0.49427 -0.09181 0.49218 -0.12928 C 0.49184 -0.13622 0.48767 -0.14801 0.48611 -0.15379 C 0.48559 -0.15588 0.48454 -0.16004 0.48454 -0.16004 C 0.48541 -0.18108 0.48489 -0.20167 0.49375 -0.21947 C 0.49548 -0.22896 0.49531 -0.22479 0.49531 -0.23173 " pathEditMode="relative" ptsTypes="ffffffffffff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animClr clrSpc="rgb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6.26272E-6 C 0.00539 0.00209 0.00921 0.00371 0.0139 0.0081 C 0.01685 0.01412 0.0165 0.01527 0.02171 0.01828 C 0.02466 0.0199 0.03091 0.02244 0.03091 0.02244 C 0.05574 0.04487 0.08594 0.05227 0.11546 0.05736 C 0.12414 0.06129 0.13265 0.06199 0.14167 0.06338 C 0.17171 0.07702 0.20712 0.07864 0.23855 0.08188 C 0.28004 0.09205 0.32275 0.10084 0.36476 0.10639 C 0.37744 0.11079 0.39098 0.10917 0.40313 0.11472 C 0.42917 0.11217 0.45365 0.10616 0.48004 0.10454 C 0.49879 0.10223 0.50851 0.10593 0.52171 0.09413 C 0.52605 0.08535 0.53351 0.08165 0.54011 0.07563 C 0.54271 0.07332 0.54931 0.0717 0.54931 0.0717 C 0.55452 0.06615 0.55921 0.06014 0.56476 0.05528 C 0.56667 0.04765 0.56945 0.04048 0.57084 0.03262 C 0.57709 -0.00323 0.56928 0.02799 0.57396 0.01018 C 0.57466 -0.00369 0.57709 -0.02057 0.57709 -0.03491 " pathEditMode="relative" ptsTypes="ffffffffffffffff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animClr clrSpc="rgb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0.00717 C 0.04844 0.00532 0.04687 0.01503 0.07656 -0.01133 C 0.07864 -0.02613 0.0809 -0.04001 0.0842 -0.05435 C 0.08507 -0.05851 0.08628 -0.06244 0.08732 -0.06661 C 0.08785 -0.06869 0.08889 -0.07285 0.08889 -0.07262 C 0.08941 -0.10014 0.08854 -0.12743 0.09045 -0.15472 C 0.09097 -0.16235 0.0993 -0.16489 0.10417 -0.16906 C 0.10573 -0.17045 0.10885 -0.17322 0.10885 -0.17299 C 0.12135 -0.1716 0.13055 -0.17299 0.13646 -0.1568 C 0.14149 -0.14316 0.13333 -0.15958 0.14114 -0.14246 C 0.14305 -0.1383 0.14739 -0.1302 0.14739 -0.12997 C 0.1493 -0.12188 0.15035 -0.11864 0.1566 -0.11587 C 0.16614 -0.10708 0.1743 -0.10731 0.18576 -0.10569 C 0.19097 -0.10338 0.18889 -0.10361 0.19201 -0.10361 " pathEditMode="relative" rAng="0" ptsTypes="fffffffffffffA">
                                      <p:cBhvr>
                                        <p:cTn id="3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-8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animClr clrSpc="rgb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25532E-6 C -0.00052 -0.00809 -0.00018 -0.01642 -0.00139 -0.02451 C -0.00226 -0.02983 -0.0059 -0.03377 -0.00764 -0.03885 C -0.01615 -0.06475 -0.02587 -0.07031 -0.04601 -0.07586 C -0.05851 -0.08372 -0.08455 -0.08834 -0.09844 -0.09019 C -0.11458 -0.09505 -0.13125 -0.09621 -0.14757 -0.09829 C -0.17552 -0.10661 -0.14879 -0.09968 -0.19375 -0.10453 C -0.20781 -0.10592 -0.2224 -0.11193 -0.23681 -0.11263 C -0.25886 -0.11378 -0.2809 -0.11401 -0.30295 -0.11471 C -0.3125 -0.11887 -0.32257 -0.1191 -0.33229 -0.1228 C -0.35174 -0.12188 -0.36597 -0.12442 -0.38299 -0.11679 C -0.40139 -0.11957 -0.39844 -0.11586 -0.39844 -0.13922 " pathEditMode="relative" ptsTypes="fffffffffffA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animClr clrSpc="rgb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6.19796E-7 C 0.00312 0.01642 -0.00105 0.00116 0.00624 0.01434 C 0.00868 0.01874 0.01006 0.02405 0.01232 0.02868 C 0.01631 0.04973 0.02048 0.05736 0.01388 0.08603 C 0.01302 0.0902 0.00468 0.0902 0.00468 0.0902 C -0.00157 0.09852 -0.00955 0.09968 -0.01685 0.10662 C -0.01858 0.10824 -0.02014 0.11055 -0.02153 0.11286 C -0.02379 0.11679 -0.02761 0.12512 -0.02761 0.12512 C -0.02657 0.13807 -0.02518 0.14593 -0.02292 0.15796 C -0.0224 0.16813 -0.0224 0.17854 -0.02153 0.18872 C -0.02084 0.1982 -0.01841 0.20745 -0.01841 0.21739 " pathEditMode="relative" ptsTypes="ffffffffffA">
                                      <p:cBhvr>
                                        <p:cTn id="5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animClr clrSpc="rgb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13506E-6 C 0.00764 0.00693 0.00347 0.00208 0.01077 0.01642 C 0.01615 0.02682 0.01736 0.0185 0.02153 0.03492 C 0.02604 0.05226 0.03073 0.06961 0.03073 0.08811 " pathEditMode="relative" ptsTypes="fffA">
                                      <p:cBhvr>
                                        <p:cTn id="62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animClr clrSpc="rgb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FA14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369"/>
            <a:ext cx="9144000" cy="6834631"/>
          </a:xfrm>
          <a:prstGeom prst="rect">
            <a:avLst/>
          </a:prstGeom>
          <a:noFill/>
        </p:spPr>
      </p:pic>
      <p:pic>
        <p:nvPicPr>
          <p:cNvPr id="3" name="СОСНА" descr="http://www.playcast.ru/uploads/2015/07/09/1426685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789040"/>
            <a:ext cx="864096" cy="1251546"/>
          </a:xfrm>
          <a:prstGeom prst="rect">
            <a:avLst/>
          </a:prstGeom>
          <a:noFill/>
        </p:spPr>
      </p:pic>
      <p:pic>
        <p:nvPicPr>
          <p:cNvPr id="7" name="БЕРЕЗА" descr="http://s17.znimg.ru/1467292140/3mwnmil67e.png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>
            <a:off x="7524328" y="4077072"/>
            <a:ext cx="1433492" cy="1800200"/>
          </a:xfrm>
          <a:prstGeom prst="rect">
            <a:avLst/>
          </a:prstGeom>
          <a:noFill/>
        </p:spPr>
      </p:pic>
      <p:pic>
        <p:nvPicPr>
          <p:cNvPr id="8" name="ДУБ" descr="http://abload.de/img/agaclar_png_nisanboarm2l6j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03840" y="2060848"/>
            <a:ext cx="1440160" cy="1440160"/>
          </a:xfrm>
          <a:prstGeom prst="rect">
            <a:avLst/>
          </a:prstGeom>
          <a:noFill/>
        </p:spPr>
      </p:pic>
      <p:pic>
        <p:nvPicPr>
          <p:cNvPr id="9" name="ЛИПА" descr="http://2.bp.blogspot.com/-kU2v84Mmkfk/UV4hLsvvccI/AAAAAAAAAho/8mGqSifQKbk/s1600/3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476672"/>
            <a:ext cx="936104" cy="1281228"/>
          </a:xfrm>
          <a:prstGeom prst="rect">
            <a:avLst/>
          </a:prstGeom>
          <a:noFill/>
        </p:spPr>
      </p:pic>
      <p:pic>
        <p:nvPicPr>
          <p:cNvPr id="10" name="ЕЛЬ" descr="http://img-fotki.yandex.ru/get/6314/47407354.675/0_dd414_16e6f57f_orig.png"/>
          <p:cNvPicPr>
            <a:picLocks noChangeAspect="1" noChangeArrowheads="1"/>
          </p:cNvPicPr>
          <p:nvPr/>
        </p:nvPicPr>
        <p:blipFill>
          <a:blip r:embed="rId8" cstate="print">
            <a:lum bright="-20000"/>
          </a:blip>
          <a:srcRect/>
          <a:stretch>
            <a:fillRect/>
          </a:stretch>
        </p:blipFill>
        <p:spPr bwMode="auto">
          <a:xfrm flipH="1">
            <a:off x="6300192" y="5157192"/>
            <a:ext cx="829953" cy="936104"/>
          </a:xfrm>
          <a:prstGeom prst="rect">
            <a:avLst/>
          </a:prstGeom>
          <a:noFill/>
        </p:spPr>
      </p:pic>
      <p:pic>
        <p:nvPicPr>
          <p:cNvPr id="2050" name="ОСИНА" descr="http://4.bp.blogspot.com/-StNZmkZAaaY/URZi3aFkybI/AAAAAAAAtp4/5IwZEO-nJhU/s1600/cliparts2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421637">
            <a:off x="6981771" y="5508373"/>
            <a:ext cx="1123940" cy="1321371"/>
          </a:xfrm>
          <a:prstGeom prst="rect">
            <a:avLst/>
          </a:prstGeom>
          <a:noFill/>
        </p:spPr>
      </p:pic>
      <p:pic>
        <p:nvPicPr>
          <p:cNvPr id="2052" name="ЛИСТВИНИЦА" descr="http://real-pictures.ru/img/articles/Jan/27/86fd1483769713d6fa411698febdddbf/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1268760"/>
            <a:ext cx="959000" cy="1440160"/>
          </a:xfrm>
          <a:prstGeom prst="rect">
            <a:avLst/>
          </a:prstGeom>
          <a:noFill/>
        </p:spPr>
      </p:pic>
      <p:sp>
        <p:nvSpPr>
          <p:cNvPr id="13" name="ВИКТОРИНА"/>
          <p:cNvSpPr txBox="1"/>
          <p:nvPr/>
        </p:nvSpPr>
        <p:spPr>
          <a:xfrm>
            <a:off x="755576" y="260649"/>
            <a:ext cx="7272808" cy="864096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ВИКТОРИНА: «ДЕРЕВЬЯ СМОЛЕНСКОЙ ОБЛАСТИ»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1"/>
          <p:cNvSpPr txBox="1"/>
          <p:nvPr/>
        </p:nvSpPr>
        <p:spPr>
          <a:xfrm>
            <a:off x="467544" y="1196752"/>
            <a:ext cx="2304256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ЭТО ДЕРЕВО ЗАЦВЕТАЕТ САМЫМ ПОСЛЕДНИМ</a:t>
            </a:r>
            <a:endParaRPr lang="ru-RU" sz="1600" dirty="0"/>
          </a:p>
        </p:txBody>
      </p:sp>
      <p:sp>
        <p:nvSpPr>
          <p:cNvPr id="15" name="ЛИПА 2"/>
          <p:cNvSpPr txBox="1"/>
          <p:nvPr/>
        </p:nvSpPr>
        <p:spPr>
          <a:xfrm>
            <a:off x="4067944" y="1268760"/>
            <a:ext cx="86409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ЛИПА</a:t>
            </a:r>
            <a:endParaRPr lang="ru-RU" dirty="0"/>
          </a:p>
        </p:txBody>
      </p:sp>
      <p:sp>
        <p:nvSpPr>
          <p:cNvPr id="16" name="2"/>
          <p:cNvSpPr txBox="1"/>
          <p:nvPr/>
        </p:nvSpPr>
        <p:spPr>
          <a:xfrm>
            <a:off x="467544" y="1772816"/>
            <a:ext cx="2339752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У КАКОГО ДЕРЕВА МЯГКИЕ ИГОЛКИ?</a:t>
            </a:r>
            <a:endParaRPr lang="ru-RU" sz="1600" dirty="0"/>
          </a:p>
        </p:txBody>
      </p:sp>
      <p:sp>
        <p:nvSpPr>
          <p:cNvPr id="17" name="ЛИСТВИНИЦА 2"/>
          <p:cNvSpPr txBox="1"/>
          <p:nvPr/>
        </p:nvSpPr>
        <p:spPr>
          <a:xfrm>
            <a:off x="4067944" y="1844824"/>
            <a:ext cx="165618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ЛИСТВИНИЦА</a:t>
            </a:r>
            <a:endParaRPr lang="ru-RU" dirty="0"/>
          </a:p>
        </p:txBody>
      </p:sp>
      <p:sp>
        <p:nvSpPr>
          <p:cNvPr id="18" name="3"/>
          <p:cNvSpPr txBox="1"/>
          <p:nvPr/>
        </p:nvSpPr>
        <p:spPr>
          <a:xfrm>
            <a:off x="467544" y="2420888"/>
            <a:ext cx="3203848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 КАКОЕ ДЕРЕВО: МОЩНОЕ, ТОЛСТОЕ. ВЫСОКОЕ, ЖЁЛУДИ</a:t>
            </a:r>
            <a:endParaRPr lang="ru-RU" sz="1600" dirty="0"/>
          </a:p>
        </p:txBody>
      </p:sp>
      <p:sp>
        <p:nvSpPr>
          <p:cNvPr id="19" name="ДУБ 2"/>
          <p:cNvSpPr txBox="1"/>
          <p:nvPr/>
        </p:nvSpPr>
        <p:spPr>
          <a:xfrm>
            <a:off x="4067944" y="2492896"/>
            <a:ext cx="108012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ДУБ</a:t>
            </a:r>
            <a:endParaRPr lang="ru-RU" dirty="0"/>
          </a:p>
        </p:txBody>
      </p:sp>
      <p:sp>
        <p:nvSpPr>
          <p:cNvPr id="20" name="4"/>
          <p:cNvSpPr txBox="1"/>
          <p:nvPr/>
        </p:nvSpPr>
        <p:spPr>
          <a:xfrm>
            <a:off x="467544" y="3068960"/>
            <a:ext cx="349188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КАКОЕ ДЕРЕВО ВЫРАБАТЫВАЕТ МНОГО КИСЛОРОДА И ОЧЕЩАЕТ ВОЗДУХ ОТ ПЫЛИ?</a:t>
            </a:r>
            <a:endParaRPr lang="ru-RU" sz="1600" dirty="0"/>
          </a:p>
        </p:txBody>
      </p:sp>
      <p:sp>
        <p:nvSpPr>
          <p:cNvPr id="21" name="ТОПОЛЬ2"/>
          <p:cNvSpPr txBox="1"/>
          <p:nvPr/>
        </p:nvSpPr>
        <p:spPr>
          <a:xfrm>
            <a:off x="4067944" y="3284984"/>
            <a:ext cx="108012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ТОПОЛЬ</a:t>
            </a:r>
            <a:endParaRPr lang="ru-RU" dirty="0"/>
          </a:p>
        </p:txBody>
      </p:sp>
      <p:sp>
        <p:nvSpPr>
          <p:cNvPr id="22" name="5"/>
          <p:cNvSpPr txBox="1"/>
          <p:nvPr/>
        </p:nvSpPr>
        <p:spPr>
          <a:xfrm>
            <a:off x="467544" y="4005064"/>
            <a:ext cx="2376264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ЭТО ДЕРЕВО ИДЁТ НА </a:t>
            </a:r>
            <a:r>
              <a:rPr lang="ru-RU" sz="1600" smtClean="0"/>
              <a:t>ИЗГОТОВЛЕНИЯ СПИЧЕК?</a:t>
            </a:r>
            <a:endParaRPr lang="ru-RU" sz="1600" dirty="0"/>
          </a:p>
        </p:txBody>
      </p:sp>
      <p:sp>
        <p:nvSpPr>
          <p:cNvPr id="23" name="СОСНА2"/>
          <p:cNvSpPr txBox="1"/>
          <p:nvPr/>
        </p:nvSpPr>
        <p:spPr>
          <a:xfrm>
            <a:off x="4067944" y="4077072"/>
            <a:ext cx="122413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СОСНА</a:t>
            </a:r>
            <a:endParaRPr lang="ru-RU" dirty="0"/>
          </a:p>
        </p:txBody>
      </p:sp>
      <p:sp>
        <p:nvSpPr>
          <p:cNvPr id="24" name="6"/>
          <p:cNvSpPr txBox="1"/>
          <p:nvPr/>
        </p:nvSpPr>
        <p:spPr>
          <a:xfrm>
            <a:off x="467544" y="4797152"/>
            <a:ext cx="2304256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У КАКОГО ДЕРЕВА БЕЛЫЙ СТВОЛ?</a:t>
            </a:r>
            <a:endParaRPr lang="ru-RU" sz="1600" dirty="0"/>
          </a:p>
        </p:txBody>
      </p:sp>
      <p:sp>
        <p:nvSpPr>
          <p:cNvPr id="25" name="БЕРЁЗА2"/>
          <p:cNvSpPr txBox="1"/>
          <p:nvPr/>
        </p:nvSpPr>
        <p:spPr>
          <a:xfrm>
            <a:off x="4067944" y="4941168"/>
            <a:ext cx="115212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БЕРЁЗА</a:t>
            </a:r>
            <a:endParaRPr lang="ru-RU" dirty="0"/>
          </a:p>
        </p:txBody>
      </p:sp>
      <p:sp>
        <p:nvSpPr>
          <p:cNvPr id="26" name="7"/>
          <p:cNvSpPr txBox="1"/>
          <p:nvPr/>
        </p:nvSpPr>
        <p:spPr>
          <a:xfrm>
            <a:off x="467544" y="5445224"/>
            <a:ext cx="2232248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КОЛЮЧИЕ РАЗЛАПИСТОЕ ДЕРЕВО</a:t>
            </a:r>
            <a:endParaRPr lang="ru-RU" sz="1600" dirty="0"/>
          </a:p>
        </p:txBody>
      </p:sp>
      <p:sp>
        <p:nvSpPr>
          <p:cNvPr id="27" name="ЕЛЬ2"/>
          <p:cNvSpPr txBox="1"/>
          <p:nvPr/>
        </p:nvSpPr>
        <p:spPr>
          <a:xfrm>
            <a:off x="4067944" y="5589240"/>
            <a:ext cx="86409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ЕЛЬ</a:t>
            </a:r>
            <a:endParaRPr lang="ru-RU" dirty="0"/>
          </a:p>
        </p:txBody>
      </p:sp>
      <p:sp>
        <p:nvSpPr>
          <p:cNvPr id="28" name="8"/>
          <p:cNvSpPr txBox="1"/>
          <p:nvPr/>
        </p:nvSpPr>
        <p:spPr>
          <a:xfrm>
            <a:off x="467544" y="6093296"/>
            <a:ext cx="2952328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ДЕРЕВО, КОТОРОЕ НИКТОНЕ ПУГАЕТ. А ОНО ДРОЖИТ</a:t>
            </a:r>
            <a:endParaRPr lang="ru-RU" sz="1600" dirty="0"/>
          </a:p>
        </p:txBody>
      </p:sp>
      <p:sp>
        <p:nvSpPr>
          <p:cNvPr id="29" name="ОСИНА2"/>
          <p:cNvSpPr txBox="1"/>
          <p:nvPr/>
        </p:nvSpPr>
        <p:spPr>
          <a:xfrm>
            <a:off x="4067944" y="6237312"/>
            <a:ext cx="129614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ОСИНА</a:t>
            </a:r>
            <a:endParaRPr lang="ru-RU" dirty="0"/>
          </a:p>
        </p:txBody>
      </p:sp>
      <p:pic>
        <p:nvPicPr>
          <p:cNvPr id="3076" name="ТОПОЛЬ111" descr="http://img-fotki.yandex.ru/get/5900/108514146.2/0_8aacd_107d1f48_X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2120" y="2780928"/>
            <a:ext cx="1205413" cy="1296144"/>
          </a:xfrm>
          <a:prstGeom prst="rect">
            <a:avLst/>
          </a:prstGeom>
          <a:noFill/>
        </p:spPr>
      </p:pic>
      <p:sp>
        <p:nvSpPr>
          <p:cNvPr id="31" name="Управляющая кнопка: назад 30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467544" cy="548680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далее 31">
            <a:hlinkClick r:id="" action="ppaction://hlinkshowjump?jump=nextslide" highlightClick="1"/>
          </p:cNvPr>
          <p:cNvSpPr/>
          <p:nvPr/>
        </p:nvSpPr>
        <p:spPr>
          <a:xfrm>
            <a:off x="8676456" y="0"/>
            <a:ext cx="467544" cy="57606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43293E-6 C -0.00364 0.00115 -0.00764 0.00115 -0.01076 0.00393 C -0.01597 0.00832 -0.01788 0.01503 -0.02465 0.01642 C -0.05191 0.02174 -0.08003 0.01989 -0.10764 0.02243 C -0.12135 0.02521 -0.13559 0.02775 -0.14913 0.03076 C -0.15677 0.03238 -0.17222 0.03469 -0.17222 0.03469 C -0.18142 0.03399 -0.19079 0.03376 -0.2 0.03261 C -0.20816 0.03168 -0.21649 0.02636 -0.22465 0.02451 C -0.23628 0.01919 -0.23073 0.02128 -0.24149 0.01827 C -0.24305 0.01688 -0.24479 0.01596 -0.24618 0.01434 C -0.24791 0.01249 -0.24895 0.00971 -0.25069 0.00809 C -0.25364 0.00532 -0.26093 0.00162 -0.26458 2.43293E-6 C -0.26961 0.00231 -0.27847 0.01017 -0.27847 0.01017 C -0.28559 0.02451 -0.27708 0.01041 -0.28611 0.01827 C -0.28802 0.01989 -0.29079 0.02451 -0.29079 0.02451 " pathEditMode="relative" ptsTypes="ffffffffffffff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2276E-7 C -0.00295 0.01156 0.00087 0.00185 -0.00608 0.00809 C -0.01389 0.01503 -0.01649 0.02336 -0.02622 0.02659 C -0.03264 0.03237 -0.04028 0.03631 -0.04774 0.03885 C -0.05851 0.04879 -0.07135 0.04417 -0.08299 0.03885 C -0.09358 0.02521 -0.08819 0.02844 -0.09688 0.02451 C -0.10035 0.01757 -0.10434 0.01619 -0.10608 0.00809 C -0.10729 -0.0081 -0.1066 -0.02059 -0.12153 -0.02059 " pathEditMode="relative" ptsTypes="fffffffA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42276E-6 C -0.00052 -0.00347 -0.00018 -0.0074 -0.00157 -0.01018 C -0.00365 -0.01434 -0.00868 -0.01342 -0.01233 -0.01434 C -0.02674 -0.01804 -0.04098 -0.01989 -0.05539 -0.02244 C -0.07691 -0.02059 -0.09844 -0.01804 -0.11997 -0.01642 C -0.14358 -0.01874 -0.16719 -0.02082 -0.1908 -0.02452 C -0.19914 -0.02591 -0.20886 -0.03238 -0.21684 -0.03284 C -0.2349 -0.034 -0.25278 -0.03284 -0.27084 -0.03284 " pathEditMode="relative" ptsTypes="fffffff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4.16281E-7 C -0.01198 -0.01087 -0.01441 -0.00972 -0.02935 -0.01249 C -0.05174 -0.02197 -0.03525 -0.01642 -0.08004 -0.01642 " pathEditMode="relative" ptsTypes="ffA">
                                      <p:cBhvr>
                                        <p:cTn id="3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90194E-6 C -0.0066 -0.00554 -0.01424 -0.01109 -0.02153 -0.01433 C -0.03386 -0.01271 -0.04115 -0.01109 -0.05226 -0.006 C -0.06077 -0.00207 -0.05313 -0.00554 -0.06146 -0.00207 C -0.06302 -0.00138 -0.06615 5.90194E-6 -0.06615 5.90194E-6 C -0.0849 -0.00138 -0.09306 -0.00277 -0.10921 -0.006 C -0.11459 -0.00832 -0.11528 -0.00994 -0.12153 -0.006 C -0.12483 -0.00392 -0.13073 0.00209 -0.13073 0.00209 C -0.13837 0.0014 -0.14618 0.00116 -0.15382 5.90194E-6 C -0.1691 -0.0023 -0.15365 -0.00207 -0.16007 -0.00207 " pathEditMode="relative" ptsTypes="fffffffff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4.6716E-6 C -0.01945 0.01688 -0.07102 0.01341 -0.08924 0.01434 C -0.1106 0.02313 -0.09914 0.02035 -0.13838 0.02243 C -0.17067 0.03307 -0.20365 0.03793 -0.23681 0.04093 C -0.25661 0.04972 -0.26911 0.04903 -0.2922 0.04903 " pathEditMode="relative" ptsTypes="ffff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2.63645E-6 C -0.04253 0.00139 -0.08229 0.00417 -0.12448 0.00625 C -0.13785 0.01064 -0.13264 0.01041 -0.13993 0.01041 " pathEditMode="relative" ptsTypes="ff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93062E-6 C -0.00209 0.00925 -0.00035 0.00786 -0.01077 0.01041 C -0.0448 0.0185 -0.07101 0.01943 -0.10764 0.02058 C -0.125 0.02845 -0.13785 0.02937 -0.15677 0.03076 C -0.17518 0.03377 -0.16493 0.03284 -0.18768 0.03284 " pathEditMode="relative" ptsTypes="ffffA">
                                      <p:cBhvr>
                                        <p:cTn id="6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bc53570b4080cb4c7d9aa3ff8590043e&amp;n=33&amp;h=215&amp;w=2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34631"/>
          </a:xfrm>
          <a:prstGeom prst="rect">
            <a:avLst/>
          </a:prstGeom>
          <a:noFill/>
        </p:spPr>
      </p:pic>
      <p:pic>
        <p:nvPicPr>
          <p:cNvPr id="2050" name="дуб" descr="http://rosdrevo.ru/images/com_adsmanager/ads/22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492896"/>
            <a:ext cx="2483768" cy="23898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340768"/>
            <a:ext cx="52200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  </a:t>
            </a:r>
            <a:r>
              <a:rPr lang="ru-RU" sz="1600" b="1" dirty="0" smtClean="0"/>
              <a:t>Дуб </a:t>
            </a:r>
            <a:r>
              <a:rPr lang="ru-RU" sz="1600" b="1" dirty="0" err="1" smtClean="0"/>
              <a:t>черешчатый</a:t>
            </a:r>
            <a:r>
              <a:rPr lang="ru-RU" sz="1600" b="1" dirty="0" smtClean="0"/>
              <a:t> </a:t>
            </a:r>
            <a:r>
              <a:rPr lang="ru-RU" sz="1600" b="1" i="1" dirty="0" smtClean="0"/>
              <a:t>Возраст:</a:t>
            </a:r>
            <a:r>
              <a:rPr lang="ru-RU" sz="1600" b="1" dirty="0" smtClean="0"/>
              <a:t> 400 лет </a:t>
            </a:r>
            <a:br>
              <a:rPr lang="ru-RU" sz="1600" b="1" dirty="0" smtClean="0"/>
            </a:br>
            <a:r>
              <a:rPr lang="ru-RU" sz="1600" b="1" i="1" dirty="0" smtClean="0"/>
              <a:t>Высота:</a:t>
            </a:r>
            <a:r>
              <a:rPr lang="ru-RU" sz="1600" b="1" dirty="0" smtClean="0"/>
              <a:t> 30 м. </a:t>
            </a:r>
            <a:br>
              <a:rPr lang="ru-RU" sz="1600" b="1" dirty="0" smtClean="0"/>
            </a:br>
            <a:r>
              <a:rPr lang="ru-RU" sz="1600" b="1" i="1" dirty="0" smtClean="0"/>
              <a:t>Диаметр ствола на высоте 1,3 м.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i="1" dirty="0" smtClean="0"/>
              <a:t>Место произрастания:</a:t>
            </a:r>
            <a:r>
              <a:rPr lang="ru-RU" sz="1600" b="1" dirty="0" smtClean="0"/>
              <a:t> Смоленская область, Вяземский район, село </a:t>
            </a:r>
            <a:r>
              <a:rPr lang="ru-RU" sz="1600" b="1" dirty="0" err="1" smtClean="0"/>
              <a:t>Хмелита</a:t>
            </a:r>
            <a:r>
              <a:rPr lang="ru-RU" sz="1600" b="1" dirty="0" smtClean="0"/>
              <a:t>, ФГБУК "Государственный историко-культурный и природный музей-заповедник </a:t>
            </a:r>
            <a:r>
              <a:rPr lang="ru-RU" sz="1600" b="1" dirty="0" err="1" smtClean="0"/>
              <a:t>А.С.Грибоедова</a:t>
            </a:r>
            <a:r>
              <a:rPr lang="ru-RU" sz="1600" b="1" dirty="0" smtClean="0"/>
              <a:t> "</a:t>
            </a:r>
            <a:r>
              <a:rPr lang="ru-RU" sz="1600" b="1" dirty="0" err="1" smtClean="0"/>
              <a:t>Хмелита</a:t>
            </a:r>
            <a:r>
              <a:rPr lang="ru-RU" sz="1600" b="1" dirty="0" smtClean="0"/>
              <a:t>".</a:t>
            </a:r>
            <a:endParaRPr lang="ru-RU" sz="1600" b="1" dirty="0"/>
          </a:p>
        </p:txBody>
      </p:sp>
      <p:pic>
        <p:nvPicPr>
          <p:cNvPr id="2052" name="тополь" descr="http://rosdrevo.ru/images/com_adsmanager/ads/156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88640"/>
            <a:ext cx="2483768" cy="22674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356992"/>
            <a:ext cx="39239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 </a:t>
            </a:r>
            <a:r>
              <a:rPr lang="ru-RU" sz="1600" b="1" dirty="0" smtClean="0"/>
              <a:t>Тополь канадский</a:t>
            </a:r>
          </a:p>
          <a:p>
            <a:r>
              <a:rPr lang="ru-RU" sz="1600" b="1" i="1" dirty="0" smtClean="0"/>
              <a:t>Возраст:</a:t>
            </a:r>
            <a:r>
              <a:rPr lang="ru-RU" sz="1600" b="1" dirty="0" smtClean="0"/>
              <a:t> 147 лет.</a:t>
            </a:r>
            <a:br>
              <a:rPr lang="ru-RU" sz="1600" b="1" dirty="0" smtClean="0"/>
            </a:br>
            <a:r>
              <a:rPr lang="ru-RU" sz="1600" b="1" i="1" dirty="0" smtClean="0"/>
              <a:t>Высота:</a:t>
            </a:r>
            <a:r>
              <a:rPr lang="ru-RU" sz="1600" b="1" dirty="0" smtClean="0"/>
              <a:t> 43м. </a:t>
            </a:r>
            <a:br>
              <a:rPr lang="ru-RU" sz="1600" b="1" dirty="0" smtClean="0"/>
            </a:br>
            <a:r>
              <a:rPr lang="ru-RU" sz="1600" b="1" i="1" dirty="0" smtClean="0"/>
              <a:t>Диаметр ствола на высоте 1,3 м.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i="1" dirty="0" smtClean="0"/>
              <a:t>Место произрастания:</a:t>
            </a:r>
            <a:r>
              <a:rPr lang="ru-RU" sz="1600" b="1" dirty="0" smtClean="0"/>
              <a:t> Смоленская область, </a:t>
            </a:r>
            <a:r>
              <a:rPr lang="ru-RU" sz="1600" b="1" dirty="0" err="1" smtClean="0"/>
              <a:t>Сычевский</a:t>
            </a:r>
            <a:r>
              <a:rPr lang="ru-RU" sz="1600" b="1" dirty="0" smtClean="0"/>
              <a:t> район, с. </a:t>
            </a:r>
            <a:r>
              <a:rPr lang="ru-RU" sz="1600" b="1" dirty="0" err="1" smtClean="0"/>
              <a:t>Дугино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pic>
        <p:nvPicPr>
          <p:cNvPr id="2054" name="Picture 6" descr="http://rosdrevo.ru/images/com_adsmanager/ads/145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7723" y="4985792"/>
            <a:ext cx="2496277" cy="187220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9512" y="5085184"/>
            <a:ext cx="3564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Клен сахаристый </a:t>
            </a:r>
          </a:p>
          <a:p>
            <a:r>
              <a:rPr lang="ru-RU" sz="1600" b="1" i="1" dirty="0" smtClean="0"/>
              <a:t>Возраст:</a:t>
            </a:r>
            <a:r>
              <a:rPr lang="ru-RU" sz="1600" b="1" dirty="0" smtClean="0"/>
              <a:t> 134 лет </a:t>
            </a:r>
            <a:br>
              <a:rPr lang="ru-RU" sz="1600" b="1" dirty="0" smtClean="0"/>
            </a:br>
            <a:r>
              <a:rPr lang="ru-RU" sz="1600" b="1" i="1" dirty="0" smtClean="0"/>
              <a:t>Высота:</a:t>
            </a:r>
            <a:r>
              <a:rPr lang="ru-RU" sz="1600" b="1" dirty="0" smtClean="0"/>
              <a:t> 41м. </a:t>
            </a:r>
            <a:br>
              <a:rPr lang="ru-RU" sz="1600" b="1" dirty="0" smtClean="0"/>
            </a:br>
            <a:r>
              <a:rPr lang="ru-RU" sz="1600" b="1" i="1" dirty="0" smtClean="0"/>
              <a:t>Диаметр ствола на высоте: 1,3 м </a:t>
            </a:r>
            <a:r>
              <a:rPr lang="ru-RU" sz="1600" b="1" dirty="0" smtClean="0"/>
              <a:t>   </a:t>
            </a:r>
            <a:br>
              <a:rPr lang="ru-RU" sz="1600" b="1" dirty="0" smtClean="0"/>
            </a:br>
            <a:r>
              <a:rPr lang="ru-RU" sz="1600" b="1" i="1" dirty="0" smtClean="0"/>
              <a:t>Место произрастания:</a:t>
            </a:r>
            <a:r>
              <a:rPr lang="ru-RU" sz="1600" b="1" dirty="0" smtClean="0"/>
              <a:t>   Смоленская область, </a:t>
            </a:r>
            <a:r>
              <a:rPr lang="ru-RU" sz="1600" b="1" dirty="0" err="1" smtClean="0"/>
              <a:t>Сычевский</a:t>
            </a:r>
            <a:r>
              <a:rPr lang="ru-RU" sz="1600" b="1" dirty="0" smtClean="0"/>
              <a:t> район, п. </a:t>
            </a:r>
            <a:r>
              <a:rPr lang="ru-RU" sz="1600" b="1" dirty="0" err="1" smtClean="0"/>
              <a:t>Дугино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260648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«Деревья – памятники живой природы Смоленской области!»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0" y="0"/>
            <a:ext cx="611560" cy="576064"/>
          </a:xfrm>
          <a:prstGeom prst="actionButtonBackPreviou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532440" y="0"/>
            <a:ext cx="611560" cy="76470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97 0.07956 C -0.14305 0.06106 -0.14392 0.04233 -0.14722 0.02429 C -0.14826 0.01874 -0.14826 0.01296 -0.15017 0.00787 C -0.1592 -0.01526 -0.16232 -0.04278 -0.16718 -0.06799 C -0.16771 -0.07678 -0.16753 -0.0858 -0.16875 -0.09458 C -0.16944 -0.09944 -0.1776 -0.11609 -0.17951 -0.12118 C -0.18298 -0.14639 -0.17743 -0.12025 -0.18559 -0.13552 C -0.19409 -0.15148 -0.19462 -0.16951 -0.20868 -0.17853 C -0.21389 -0.18547 -0.21771 -0.18686 -0.22413 -0.19079 C -0.23194 -0.19542 -0.23923 -0.20374 -0.24722 -0.20721 C -0.25486 -0.21415 -0.26441 -0.21577 -0.27326 -0.21947 C -0.28489 -0.23011 -0.296 -0.23774 -0.30868 -0.2463 C -0.33055 -0.26133 -0.29826 -0.24445 -0.31788 -0.25647 C -0.32239 -0.25925 -0.32708 -0.26225 -0.33177 -0.26457 C -0.34288 -0.27012 -0.35555 -0.27058 -0.36718 -0.27289 C -0.37534 -0.27451 -0.38368 -0.2789 -0.39184 -0.2789 " pathEditMode="relative" ptsTypes="fffffffffffffffA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253 0.12511 C -0.14722 0.12719 -0.15173 0.12904 -0.15642 0.13112 C -0.16128 0.13321 -0.16718 0.14546 -0.16718 0.14546 C -0.16909 0.15795 -0.17274 0.16026 -0.17639 0.17206 C -0.17864 0.19542 -0.18489 0.21831 -0.19184 0.23982 C -0.19531 0.27544 -0.19809 0.30966 -0.21337 0.34019 C -0.21597 0.35222 -0.21267 0.34112 -0.21944 0.35245 C -0.2243 0.36077 -0.22552 0.36956 -0.23177 0.37511 C -0.23455 0.38575 -0.23177 0.37766 -0.23941 0.38945 C -0.24114 0.39199 -0.24253 0.39477 -0.24409 0.39754 C -0.24514 0.39963 -0.246 0.40194 -0.24722 0.40379 C -0.25312 0.41327 -0.26718 0.42622 -0.27639 0.43038 C -0.29514 0.44773 -0.31684 0.44981 -0.33784 0.45906 C -0.35607 0.46716 -0.32778 0.45397 -0.34722 0.46531 C -0.3533 0.46877 -0.36059 0.47132 -0.36718 0.4734 C -0.38403 0.47201 -0.40121 0.47271 -0.41788 0.46924 C -0.42153 0.46854 -0.42396 0.46392 -0.42708 0.46114 C -0.43177 0.45698 -0.43628 0.45282 -0.44097 0.44889 C -0.46337 0.43015 -0.44149 0.43987 -0.45486 0.43455 C -0.46007 0.42738 -0.46771 0.4172 -0.47014 0.40772 C -0.47222 0.39963 -0.47396 0.39616 -0.47951 0.39153 C -0.48142 0.3876 -0.48177 0.38251 -0.48403 0.37904 C -0.48628 0.37534 -0.49444 0.3684 -0.49791 0.36679 C -0.5 0.3647 -0.50173 0.36216 -0.50399 0.36077 C -0.50903 0.358 -0.5243 0.35245 -0.53021 0.35245 " pathEditMode="relative" ptsTypes="ffffffffffffffffffffffffA">
                                      <p:cBhvr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6.99352E-6 C -0.00035 -0.00278 -0.00122 -0.01573 -0.00295 -0.02059 C -0.00799 -0.03423 -0.02344 -0.03724 -0.03229 -0.0451 C -0.04045 -0.04372 -0.04913 -0.04441 -0.05695 -0.04094 C -0.05903 -0.04002 -0.05885 -0.03539 -0.0599 -0.03285 C -0.06267 -0.02637 -0.06667 -0.01758 -0.07066 -0.01226 C -0.07431 -0.00741 -0.08455 -0.00417 -0.08455 -0.00417 C -0.09635 -0.00556 -0.10833 -0.00602 -0.11997 -0.00833 C -0.12483 -0.00926 -0.13385 -0.01434 -0.13385 -0.01434 C -0.1401 -0.02082 -0.14653 -0.0236 -0.15226 -0.03076 C -0.15451 -0.04256 -0.15642 -0.04418 -0.16146 -0.05343 C -0.16632 -0.06245 -0.1625 -0.06615 -0.17066 -0.06962 C -0.18663 -0.08557 -0.18924 -0.07748 -0.21684 -0.07586 C -0.22326 -0.06314 -0.22517 -0.04765 -0.23542 -0.03909 C -0.24514 -0.04048 -0.25504 -0.04002 -0.26458 -0.04302 C -0.27014 -0.04487 -0.27448 -0.05158 -0.28004 -0.05343 C -0.29028 -0.06222 -0.29184 -0.08002 -0.30156 -0.08812 C -0.31024 -0.08742 -0.31892 -0.08719 -0.3276 -0.08604 C -0.32917 -0.08581 -0.33125 -0.08581 -0.33229 -0.08419 C -0.33368 -0.08187 -0.33316 -0.07864 -0.33385 -0.07586 C -0.33629 -0.06707 -0.33663 -0.068 -0.34149 -0.06152 C -0.34358 -0.0532 -0.34688 -0.04418 -0.3507 -0.03701 C -0.35122 -0.03354 -0.35156 -0.03007 -0.35226 -0.0266 C -0.3526 -0.02452 -0.35382 -0.02059 -0.35382 -0.02059 " pathEditMode="relative" ptsTypes="fffffffffffffffffffffffA">
                                      <p:cBhvr>
                                        <p:cTn id="2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7632848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Результатами педагогической деятельности по экологическому воспитанию </a:t>
            </a:r>
          </a:p>
        </p:txBody>
      </p:sp>
      <p:sp>
        <p:nvSpPr>
          <p:cNvPr id="37893" name="Прямоугольник 3"/>
          <p:cNvSpPr>
            <a:spLocks noChangeArrowheads="1"/>
          </p:cNvSpPr>
          <p:nvPr/>
        </p:nvSpPr>
        <p:spPr bwMode="auto">
          <a:xfrm>
            <a:off x="250825" y="1700213"/>
            <a:ext cx="792162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Дети понимают свою роль в окружающем мире.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Осознают последствия своих действий во взаимоотношении с природой.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Имеют представления о законах природы.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Знают экологические особенности родного края.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Знают множество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экологических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игр, самостоятельно могут их организовывать.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Дети приобрели навыки бережного и внимательного отношения к объектам растительного и животного мира, в том числе и навыки по уходу за ними.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Между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детьми укрепились дружеские взаимоотношения, дети научились работать совместно, стали более доброжелательны.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http://uslide.ru/images/22/28246/960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17410" name="Rectangle 3"/>
          <p:cNvSpPr>
            <a:spLocks noGrp="1"/>
          </p:cNvSpPr>
          <p:nvPr>
            <p:ph type="body" idx="1"/>
          </p:nvPr>
        </p:nvSpPr>
        <p:spPr>
          <a:xfrm>
            <a:off x="457200" y="620689"/>
            <a:ext cx="8686800" cy="5760640"/>
          </a:xfrm>
        </p:spPr>
        <p:txBody>
          <a:bodyPr/>
          <a:lstStyle/>
          <a:p>
            <a:pPr marL="0" indent="355600" eaLnBrk="1" hangingPunct="1">
              <a:lnSpc>
                <a:spcPct val="80000"/>
              </a:lnSpc>
              <a:buFont typeface="Arial" charset="0"/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проектом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Подготовительный: определение темы, формулировка цели, задач;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Организационный: определение источников информации, мониторинговые исследования;</a:t>
            </a:r>
          </a:p>
          <a:p>
            <a:pPr lvl="0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Практический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перспективное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планирование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Презентационный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презентация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продукта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Аналитический: вывод.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16386" name="Rectangle 3"/>
          <p:cNvSpPr>
            <a:spLocks noGrp="1"/>
          </p:cNvSpPr>
          <p:nvPr>
            <p:ph type="body"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 и приемы работы с детьми: 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Наглядный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Словесный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Игровой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Практический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achalo4ka.ru/wp-content/uploads/2014/04/e%60kologiya-shablon-3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xfrm>
            <a:off x="395288" y="2133600"/>
            <a:ext cx="8229600" cy="3816350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общепедагогические принципы (гуманизма, научности, систематичности и др.),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принципы, специфические для экологического образования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прогностичности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интеграции, деятельности и др.), 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принципы, свойственные именно экологическому образованию дошкольников.  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Принципы работы по экологическому воспитанию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1799</Words>
  <Application>Microsoft Office PowerPoint</Application>
  <PresentationFormat>Экран (4:3)</PresentationFormat>
  <Paragraphs>402</Paragraphs>
  <Slides>65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7" baseType="lpstr">
      <vt:lpstr>Тема Office</vt:lpstr>
      <vt:lpstr>Лист Microsoft Office Excel 97-2003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Принципы работы по экологическому воспитанию</vt:lpstr>
      <vt:lpstr>Формы реализации проекта: 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Светлана</cp:lastModifiedBy>
  <cp:revision>124</cp:revision>
  <dcterms:created xsi:type="dcterms:W3CDTF">2018-02-11T08:55:25Z</dcterms:created>
  <dcterms:modified xsi:type="dcterms:W3CDTF">2019-04-09T04:47:46Z</dcterms:modified>
</cp:coreProperties>
</file>