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4813A-4BA6-4525-9E72-D7468D1B084B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C0DE2-FB71-42DD-B85E-57A01543D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C0DE2-FB71-42DD-B85E-57A01543D8A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4CDA-5919-44A3-B0A9-33BC8D949D59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6DD-723B-481E-9CC2-5DD33051B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4CDA-5919-44A3-B0A9-33BC8D949D59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6DD-723B-481E-9CC2-5DD33051B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4CDA-5919-44A3-B0A9-33BC8D949D59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6DD-723B-481E-9CC2-5DD33051B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4CDA-5919-44A3-B0A9-33BC8D949D59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6DD-723B-481E-9CC2-5DD33051B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4CDA-5919-44A3-B0A9-33BC8D949D59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6DD-723B-481E-9CC2-5DD33051B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4CDA-5919-44A3-B0A9-33BC8D949D59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6DD-723B-481E-9CC2-5DD33051B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4CDA-5919-44A3-B0A9-33BC8D949D59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6DD-723B-481E-9CC2-5DD33051B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4CDA-5919-44A3-B0A9-33BC8D949D59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6DD-723B-481E-9CC2-5DD33051B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4CDA-5919-44A3-B0A9-33BC8D949D59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6DD-723B-481E-9CC2-5DD33051B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4CDA-5919-44A3-B0A9-33BC8D949D59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6DD-723B-481E-9CC2-5DD33051B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4CDA-5919-44A3-B0A9-33BC8D949D59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6DD-723B-481E-9CC2-5DD33051B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04CDA-5919-44A3-B0A9-33BC8D949D59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36DD-723B-481E-9CC2-5DD33051B8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Downloads\25b5a804abc28450e0b42aa96e67d9e1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10.proshkolu.ru/content/media/pic/std/4000000/3604000/3603530-eea393100a0b4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-126776"/>
            <a:ext cx="9889949" cy="6984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636911"/>
          </a:xfrm>
        </p:spPr>
        <p:txBody>
          <a:bodyPr>
            <a:prstTxWarp prst="textChevronInverted">
              <a:avLst/>
            </a:prstTxWarp>
            <a:scene3d>
              <a:camera prst="perspectiveRelaxedModerately"/>
              <a:lightRig rig="threePt" dir="t"/>
            </a:scene3d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«Такой разный Новый год!»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581128"/>
            <a:ext cx="5508104" cy="18002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Презентацию подготовила воспитатель МБДОУ детского сада №15 города Ярцево Смоленской области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ИЛЬЮШЕНКОВА СВЕТЛАНА ВИКТОРОВНА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 Ильюшенкова Светлана Викторовна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717032"/>
            <a:ext cx="2232248" cy="285293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Above"/>
            <a:lightRig rig="threePt" dir="t"/>
          </a:scene3d>
        </p:spPr>
      </p:pic>
      <p:pic>
        <p:nvPicPr>
          <p:cNvPr id="7" name="25b5a804abc28450e0b42aa96e67d9e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2838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dqp.ru/image/cache/data/12500/12266/2-640x4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488"/>
            <a:ext cx="9143999" cy="7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2216621"/>
            <a:ext cx="3826768" cy="46413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Здравствуй</a:t>
            </a:r>
            <a: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, сказка! Здравствуй, елка!</a:t>
            </a:r>
            <a:b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</a:br>
            <a: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Здравствуй, Дедушка Мороз!</a:t>
            </a:r>
            <a:b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</a:br>
            <a: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Не боюсь сегодня волка —</a:t>
            </a:r>
            <a:b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</a:br>
            <a: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Даже дергаю за хвост.</a:t>
            </a:r>
            <a:b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</a:br>
            <a: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</a:br>
            <a: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Подозрительно незлая</a:t>
            </a:r>
            <a:b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</a:br>
            <a: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Нынче бабушка Яга,</a:t>
            </a:r>
            <a:b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</a:br>
            <a: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Мышка кошку обнимает,</a:t>
            </a:r>
            <a:b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</a:br>
            <a: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А лисица — колобка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C:\Users\User\Desktop\НОВЫЙ ГОД ФОТО НА КОНКУРС\IMG_3866.JPG"/>
          <p:cNvPicPr/>
          <p:nvPr/>
        </p:nvPicPr>
        <p:blipFill>
          <a:blip r:embed="rId3" cstate="print"/>
          <a:srcRect l="15498" r="9228" b="17421"/>
          <a:stretch>
            <a:fillRect/>
          </a:stretch>
        </p:blipFill>
        <p:spPr bwMode="auto">
          <a:xfrm>
            <a:off x="251520" y="1196752"/>
            <a:ext cx="367240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НОВЫЙ ГОД ФОТО НА КОНКУРС\IMG_3883.JPG"/>
          <p:cNvPicPr/>
          <p:nvPr/>
        </p:nvPicPr>
        <p:blipFill>
          <a:blip r:embed="rId4" cstate="print"/>
          <a:srcRect r="15870" b="19523"/>
          <a:stretch>
            <a:fillRect/>
          </a:stretch>
        </p:blipFill>
        <p:spPr bwMode="auto">
          <a:xfrm>
            <a:off x="1907704" y="4005064"/>
            <a:ext cx="3312368" cy="244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heliograph.ru/images/212069_rozhdestvenskii-fon-dlya-prezentaci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Коляда, коляда на кануне Рождества!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C:\Users\User\Desktop\НОВЫЙ ГОД ФОТО НА КОНКУРС\IMG_6357.JPG"/>
          <p:cNvPicPr/>
          <p:nvPr/>
        </p:nvPicPr>
        <p:blipFill>
          <a:blip r:embed="rId3" cstate="print"/>
          <a:srcRect l="7894" t="17522" r="-553"/>
          <a:stretch>
            <a:fillRect/>
          </a:stretch>
        </p:blipFill>
        <p:spPr bwMode="auto">
          <a:xfrm>
            <a:off x="0" y="1844824"/>
            <a:ext cx="2952328" cy="237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НОВЫЙ ГОД ФОТО НА КОНКУРС\IMG_6374.JPG"/>
          <p:cNvPicPr/>
          <p:nvPr/>
        </p:nvPicPr>
        <p:blipFill>
          <a:blip r:embed="rId4" cstate="print"/>
          <a:srcRect t="5831" r="3026"/>
          <a:stretch>
            <a:fillRect/>
          </a:stretch>
        </p:blipFill>
        <p:spPr bwMode="auto">
          <a:xfrm>
            <a:off x="2123728" y="4149080"/>
            <a:ext cx="288032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НОВЫЙ ГОД ФОТО НА КОНКУРС\IMG_1915.jpg"/>
          <p:cNvPicPr/>
          <p:nvPr/>
        </p:nvPicPr>
        <p:blipFill>
          <a:blip r:embed="rId5" cstate="print"/>
          <a:srcRect t="12922" r="-1915"/>
          <a:stretch>
            <a:fillRect/>
          </a:stretch>
        </p:blipFill>
        <p:spPr bwMode="auto">
          <a:xfrm>
            <a:off x="3131840" y="1844824"/>
            <a:ext cx="2880320" cy="1940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НОВЫЙ ГОД ФОТО НА КОНКУРС\IMG_1925.jpg"/>
          <p:cNvPicPr/>
          <p:nvPr/>
        </p:nvPicPr>
        <p:blipFill>
          <a:blip r:embed="rId6" cstate="print"/>
          <a:srcRect t="13174" r="549"/>
          <a:stretch>
            <a:fillRect/>
          </a:stretch>
        </p:blipFill>
        <p:spPr bwMode="auto">
          <a:xfrm>
            <a:off x="5076056" y="4077072"/>
            <a:ext cx="3240360" cy="237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Desktop\НОВЫЙ ГОД ФОТО НА КОНКУРС\IMG_1928.jpg"/>
          <p:cNvPicPr/>
          <p:nvPr/>
        </p:nvPicPr>
        <p:blipFill>
          <a:blip r:embed="rId7" cstate="print"/>
          <a:srcRect l="11907"/>
          <a:stretch>
            <a:fillRect/>
          </a:stretch>
        </p:blipFill>
        <p:spPr bwMode="auto">
          <a:xfrm>
            <a:off x="6146587" y="1484784"/>
            <a:ext cx="2997413" cy="2553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ehnoscanner.ru/xdadinke/9888"/>
          <p:cNvPicPr/>
          <p:nvPr/>
        </p:nvPicPr>
        <p:blipFill>
          <a:blip r:embed="rId3" cstate="print"/>
          <a:srcRect b="5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3178696" cy="638132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000" b="1" dirty="0"/>
              <a:t>Гномик – очень маленький, </a:t>
            </a:r>
            <a:endParaRPr lang="ru-RU" sz="5000" b="1" dirty="0" smtClean="0"/>
          </a:p>
          <a:p>
            <a:pPr>
              <a:buNone/>
            </a:pPr>
            <a:r>
              <a:rPr lang="ru-RU" sz="5000" b="1" dirty="0" smtClean="0"/>
              <a:t>Но </a:t>
            </a:r>
            <a:r>
              <a:rPr lang="ru-RU" sz="5000" b="1" dirty="0"/>
              <a:t>зато – удаленький! </a:t>
            </a:r>
            <a:endParaRPr lang="ru-RU" sz="5000" b="1" dirty="0" smtClean="0"/>
          </a:p>
          <a:p>
            <a:pPr>
              <a:buNone/>
            </a:pPr>
            <a:r>
              <a:rPr lang="ru-RU" sz="5000" b="1" dirty="0" smtClean="0"/>
              <a:t>Улыбается </a:t>
            </a:r>
            <a:r>
              <a:rPr lang="ru-RU" sz="5000" b="1" dirty="0"/>
              <a:t>игриво; </a:t>
            </a:r>
            <a:endParaRPr lang="ru-RU" sz="5000" b="1" dirty="0" smtClean="0"/>
          </a:p>
          <a:p>
            <a:pPr>
              <a:buNone/>
            </a:pPr>
            <a:r>
              <a:rPr lang="ru-RU" sz="5000" b="1" dirty="0" smtClean="0"/>
              <a:t>Умный</a:t>
            </a:r>
            <a:r>
              <a:rPr lang="ru-RU" sz="5000" b="1" dirty="0"/>
              <a:t>, добрый и красивый! </a:t>
            </a:r>
            <a:endParaRPr lang="ru-RU" sz="5000" b="1" dirty="0" smtClean="0"/>
          </a:p>
          <a:p>
            <a:pPr>
              <a:buNone/>
            </a:pPr>
            <a:r>
              <a:rPr lang="ru-RU" sz="5000" b="1" dirty="0" smtClean="0"/>
              <a:t>Гномик </a:t>
            </a:r>
            <a:r>
              <a:rPr lang="ru-RU" sz="5000" b="1" dirty="0"/>
              <a:t>– чудо из чудес! </a:t>
            </a:r>
            <a:endParaRPr lang="ru-RU" sz="5000" b="1" dirty="0" smtClean="0"/>
          </a:p>
          <a:p>
            <a:pPr>
              <a:buNone/>
            </a:pPr>
            <a:r>
              <a:rPr lang="ru-RU" sz="5000" b="1" dirty="0" smtClean="0"/>
              <a:t>Его </a:t>
            </a:r>
            <a:r>
              <a:rPr lang="ru-RU" sz="5000" b="1" dirty="0"/>
              <a:t>домик – это лес. </a:t>
            </a:r>
            <a:endParaRPr lang="ru-RU" sz="5000" b="1" dirty="0" smtClean="0"/>
          </a:p>
          <a:p>
            <a:pPr>
              <a:buNone/>
            </a:pPr>
            <a:r>
              <a:rPr lang="ru-RU" sz="5000" b="1" dirty="0" smtClean="0"/>
              <a:t>Гномику </a:t>
            </a:r>
            <a:r>
              <a:rPr lang="ru-RU" sz="5000" b="1" dirty="0"/>
              <a:t>не страшно; </a:t>
            </a:r>
            <a:endParaRPr lang="ru-RU" sz="5000" b="1" dirty="0" smtClean="0"/>
          </a:p>
          <a:p>
            <a:pPr>
              <a:buNone/>
            </a:pPr>
            <a:r>
              <a:rPr lang="ru-RU" sz="5000" b="1" dirty="0" smtClean="0"/>
              <a:t>Гномик </a:t>
            </a:r>
            <a:r>
              <a:rPr lang="ru-RU" sz="5000" b="1" dirty="0"/>
              <a:t>ведь отважный</a:t>
            </a:r>
            <a:r>
              <a:rPr lang="ru-RU" sz="5000" b="1" dirty="0" smtClean="0"/>
              <a:t>!</a:t>
            </a:r>
          </a:p>
          <a:p>
            <a:pPr>
              <a:buNone/>
            </a:pPr>
            <a:r>
              <a:rPr lang="ru-RU" sz="5000" b="1" dirty="0" smtClean="0"/>
              <a:t>Шапка </a:t>
            </a:r>
            <a:r>
              <a:rPr lang="ru-RU" sz="5000" b="1" dirty="0"/>
              <a:t>красная на нём </a:t>
            </a:r>
          </a:p>
          <a:p>
            <a:pPr>
              <a:buNone/>
            </a:pPr>
            <a:r>
              <a:rPr lang="ru-RU" sz="5000" b="1" dirty="0" smtClean="0"/>
              <a:t>Светит </a:t>
            </a:r>
            <a:r>
              <a:rPr lang="ru-RU" sz="5000" b="1" dirty="0"/>
              <a:t>ночью, светит днём. </a:t>
            </a:r>
            <a:endParaRPr lang="ru-RU" sz="5000" b="1" dirty="0" smtClean="0"/>
          </a:p>
          <a:p>
            <a:pPr>
              <a:buNone/>
            </a:pPr>
            <a:r>
              <a:rPr lang="ru-RU" sz="5000" b="1" dirty="0" smtClean="0"/>
              <a:t>Весь </a:t>
            </a:r>
            <a:r>
              <a:rPr lang="ru-RU" sz="5000" b="1" dirty="0"/>
              <a:t>такой забавный, </a:t>
            </a:r>
          </a:p>
          <a:p>
            <a:pPr>
              <a:buNone/>
            </a:pPr>
            <a:r>
              <a:rPr lang="ru-RU" sz="5000" b="1" dirty="0" smtClean="0"/>
              <a:t>Маленький </a:t>
            </a:r>
            <a:r>
              <a:rPr lang="ru-RU" sz="5000" b="1" dirty="0"/>
              <a:t>и славный!</a:t>
            </a: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Users\User\Desktop\НОВЫЙ ГОД ФОТО НА КОНКУРС\IMG_3881.JPG"/>
          <p:cNvPicPr/>
          <p:nvPr/>
        </p:nvPicPr>
        <p:blipFill>
          <a:blip r:embed="rId4" cstate="print"/>
          <a:srcRect l="30995" r="-1353" b="16667"/>
          <a:stretch>
            <a:fillRect/>
          </a:stretch>
        </p:blipFill>
        <p:spPr bwMode="auto">
          <a:xfrm>
            <a:off x="4860032" y="188640"/>
            <a:ext cx="381642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НОВЫЙ ГОД ФОТО НА КОНКУРС\IMG_3895.JPG"/>
          <p:cNvPicPr/>
          <p:nvPr/>
        </p:nvPicPr>
        <p:blipFill>
          <a:blip r:embed="rId5" cstate="print"/>
          <a:srcRect r="-1842" b="17421"/>
          <a:stretch>
            <a:fillRect/>
          </a:stretch>
        </p:blipFill>
        <p:spPr bwMode="auto">
          <a:xfrm>
            <a:off x="2843808" y="3140968"/>
            <a:ext cx="360040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НОВЫЙ ГОД ФОТО НА КОНКУРС\PC2705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9732" y="4077072"/>
            <a:ext cx="3474268" cy="244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ixelbrush.ru/uploads/posts/2011-11/1320392582_etvdf1nphlkj3sb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Мы снежинки, мы пушинки!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7" name="Picture 1" descr="C:\Users\User\Desktop\НОВЫЙ ГОД ФОТО НА КОНКУРС\IMG_38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268760"/>
            <a:ext cx="4104456" cy="3078342"/>
          </a:xfrm>
          <a:prstGeom prst="star7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6" name="Рисунок 5" descr="C:\Users\User\Desktop\НОВЫЙ ГОД ФОТО НА КОНКУРС\PC2705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56992"/>
            <a:ext cx="3995936" cy="3168352"/>
          </a:xfrm>
          <a:prstGeom prst="star7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Рисунок 6" descr="C:\Users\User\Desktop\НОВЫЙ ГОД ФОТО НА КОНКУРС\PC2705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0968"/>
            <a:ext cx="4608512" cy="3212976"/>
          </a:xfrm>
          <a:prstGeom prst="star7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rofprazdnik.ru/imgcards/01/01/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  <a:noAutofit/>
          </a:bodyPr>
          <a:lstStyle/>
          <a:p>
            <a:r>
              <a:rPr lang="ru-RU" sz="88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2018</a:t>
            </a:r>
            <a:endParaRPr lang="ru-RU" sz="8800" dirty="0">
              <a:ln>
                <a:solidFill>
                  <a:srgbClr val="FF000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6" name="Picture 2" descr="http://img0.liveinternet.ru/images/attach/d/1/130/219/130219258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nachalo4ka.ru/wp-content/uploads/2014/11/shablon-novogodniy-1.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865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52928" cy="1440160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</a:rPr>
              <a:t>Новый год у ворот,</a:t>
            </a:r>
            <a:br>
              <a:rPr lang="ru-RU" dirty="0" smtClean="0">
                <a:ln>
                  <a:solidFill>
                    <a:srgbClr val="FFFF00"/>
                  </a:solidFill>
                </a:ln>
              </a:rPr>
            </a:br>
            <a:r>
              <a:rPr lang="ru-RU" dirty="0" smtClean="0">
                <a:ln>
                  <a:solidFill>
                    <a:srgbClr val="FFFF00"/>
                  </a:solidFill>
                </a:ln>
              </a:rPr>
              <a:t>Ребятишек ёлка ждёт!</a:t>
            </a:r>
            <a:endParaRPr lang="ru-RU" dirty="0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5" name="Рисунок 4" descr="C:\Users\User\Desktop\НОВЫЙ ГОД ФОТО НА КОНКУРС\IMG_3808.JPG"/>
          <p:cNvPicPr/>
          <p:nvPr/>
        </p:nvPicPr>
        <p:blipFill>
          <a:blip r:embed="rId3" cstate="print"/>
          <a:srcRect l="13719" t="25194" r="17460" b="25166"/>
          <a:stretch>
            <a:fillRect/>
          </a:stretch>
        </p:blipFill>
        <p:spPr bwMode="auto">
          <a:xfrm rot="5400000">
            <a:off x="-904664" y="3037520"/>
            <a:ext cx="4725144" cy="291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2420888"/>
            <a:ext cx="4968552" cy="4524315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r>
              <a:rPr lang="ru-RU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Целый год мы ждали праздник,</a:t>
            </a:r>
            <a:br>
              <a:rPr lang="ru-RU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И подарков, и конфет.</a:t>
            </a:r>
            <a:br>
              <a:rPr lang="ru-RU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На снегу вчера я видел</a:t>
            </a:r>
            <a:br>
              <a:rPr lang="ru-RU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Дедушки Мороза след!</a:t>
            </a:r>
            <a:br>
              <a:rPr lang="ru-RU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А сегодня — вот он, рядом!</a:t>
            </a:r>
            <a:br>
              <a:rPr lang="ru-RU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Открывай скорей мешок!</a:t>
            </a:r>
            <a:br>
              <a:rPr lang="ru-RU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Знаешь, как учил я долго</a:t>
            </a:r>
            <a:br>
              <a:rPr lang="ru-RU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Этот маленький стишок!</a:t>
            </a:r>
            <a:br>
              <a:rPr lang="ru-RU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endParaRPr lang="ru-RU" sz="24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jofo.ru/data/userfiles/5019/images/829904-slide_1.jpg"/>
          <p:cNvPicPr>
            <a:picLocks noGrp="1"/>
          </p:cNvPicPr>
          <p:nvPr>
            <p:ph idx="1"/>
          </p:nvPr>
        </p:nvPicPr>
        <p:blipFill>
          <a:blip r:embed="rId2" cstate="print"/>
          <a:srcRect b="9656"/>
          <a:stretch>
            <a:fillRect/>
          </a:stretch>
        </p:blipFill>
        <p:spPr bwMode="auto">
          <a:xfrm>
            <a:off x="-900608" y="-243408"/>
            <a:ext cx="10476655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3-tub-ru.yandex.net/i?id=111d7a0e228e1bdec1607d3e67248e3d&amp;n=33&amp;h=215&amp;w=3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  <a:t>История снеговика</a:t>
            </a:r>
            <a:b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</a:rPr>
            </a:br>
            <a:endParaRPr lang="ru-RU" dirty="0">
              <a:ln>
                <a:solidFill>
                  <a:srgbClr val="FFFF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rgbClr val="FF0000"/>
                  </a:solidFill>
                </a:ln>
              </a:rPr>
              <a:t>    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</a:rPr>
              <a:t>История </a:t>
            </a:r>
            <a:r>
              <a:rPr lang="ru-RU" b="1" dirty="0">
                <a:ln>
                  <a:solidFill>
                    <a:srgbClr val="FF0000"/>
                  </a:solidFill>
                </a:ln>
              </a:rPr>
              <a:t>создания первого снеговика, по старинному преданию, уносит нас в далекий 1493 год. Именно тогда Микеланджело </a:t>
            </a:r>
            <a:r>
              <a:rPr lang="ru-RU" b="1" dirty="0" err="1">
                <a:ln>
                  <a:solidFill>
                    <a:srgbClr val="FF0000"/>
                  </a:solidFill>
                </a:ln>
              </a:rPr>
              <a:t>Буонаротти</a:t>
            </a:r>
            <a:r>
              <a:rPr lang="ru-RU" b="1" dirty="0">
                <a:ln>
                  <a:solidFill>
                    <a:srgbClr val="FF0000"/>
                  </a:solidFill>
                </a:ln>
              </a:rPr>
              <a:t>, скульптор, поэт и архитектор, слепил первую снежную фигуру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</a:rPr>
              <a:t>.</a:t>
            </a:r>
            <a:r>
              <a:rPr lang="ru-RU" b="1" dirty="0"/>
              <a:t>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</a:rPr>
              <a:t>Именно </a:t>
            </a:r>
            <a:r>
              <a:rPr lang="ru-RU" b="1" dirty="0">
                <a:ln>
                  <a:solidFill>
                    <a:srgbClr val="FF0000"/>
                  </a:solidFill>
                </a:ln>
              </a:rPr>
              <a:t>она гласит, что снег – это дар неба, а снеговики – это ангелы.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</a:rPr>
              <a:t>Поэтому </a:t>
            </a:r>
            <a:r>
              <a:rPr lang="ru-RU" b="1" dirty="0">
                <a:ln>
                  <a:solidFill>
                    <a:srgbClr val="FF0000"/>
                  </a:solidFill>
                </a:ln>
              </a:rPr>
              <a:t>слепив маленького снеговика, можно нашептать ему на ушко свое самое сокровенное. И как только зимнее чудо растает, желание доставлялось на небо и обязательно осуществлялось.</a:t>
            </a:r>
          </a:p>
          <a:p>
            <a:pPr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</a:rPr>
              <a:t>     Эти </a:t>
            </a:r>
            <a:r>
              <a:rPr lang="ru-RU" b="1" dirty="0">
                <a:ln>
                  <a:solidFill>
                    <a:srgbClr val="FF0000"/>
                  </a:solidFill>
                </a:ln>
              </a:rPr>
              <a:t>зимние красавцы становятся добрыми героями праздничных сказок, неотъемлемыми атрибутами новогодних открыток. А также навсегда поселяются в любящих детских сердцах.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://i.artfile.ru/2000x1666_993799_%5bwww.ArtFile.ru%5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НОВЫЙ ГОД ФОТО НА КОНКУРС\IMG_3831.JPG"/>
          <p:cNvPicPr/>
          <p:nvPr/>
        </p:nvPicPr>
        <p:blipFill>
          <a:blip r:embed="rId3" cstate="print"/>
          <a:srcRect l="10204" r="8163" b="16505"/>
          <a:stretch>
            <a:fillRect/>
          </a:stretch>
        </p:blipFill>
        <p:spPr bwMode="auto">
          <a:xfrm>
            <a:off x="5580112" y="404664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436096" y="4221088"/>
            <a:ext cx="3168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</a:rPr>
              <a:t>Я веселый Снеговик,</a:t>
            </a:r>
          </a:p>
          <a:p>
            <a:r>
              <a:rPr lang="ru-RU" sz="2000" b="1" dirty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</a:rPr>
              <a:t>И не мал, и не велик,</a:t>
            </a:r>
          </a:p>
          <a:p>
            <a:r>
              <a:rPr lang="ru-RU" sz="2000" b="1" dirty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</a:rPr>
              <a:t>На опушке зимой</a:t>
            </a:r>
          </a:p>
          <a:p>
            <a:r>
              <a:rPr lang="ru-RU" sz="2000" b="1" dirty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</a:rPr>
              <a:t>Меня слепил народ лесной.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http://v.900igr.net:10/datas/prazdniki/Novyj-god-v-Rossii/0004-004-Novogodnjaja-jolk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nachalo4ka.ru/wp-content/uploads/2014/11/zimnie-novogodnie-fony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://proprazdniki.com/uploads/29be26193cf654a761160c0fe672e1ad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324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23928" y="0"/>
            <a:ext cx="5040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rgbClr val="0070C0"/>
                  </a:solidFill>
                </a:ln>
              </a:rPr>
              <a:t>Интересно, что с елочной мишурой связана красивая легенда. В далекие времена жила женщина, бывшая многодетной матерью. Семье хронически не хватало денег, поэтому у женщины не получилось толком нарядить новогодний символ, елка осталась практически без украшений. Когда семья уснула, пауки создали на дереве паутину. Боги, чтобы вознаградить мать за ее доброту к окружающим, позволили паутине стать сияющим серебром. Еще в середине прошлого века мишура была только серебристой. В настоящий момент можно приобрести это украшение практически в любых цветах. </a:t>
            </a:r>
            <a:endParaRPr lang="ru-RU" sz="2400" dirty="0">
              <a:ln>
                <a:solidFill>
                  <a:srgbClr val="0070C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nachalo4ka.ru/wp-content/uploads/2014/11/zimnie-novogodnie-fony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Новогодние игрушки, свечи и хлопушки!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Рисунок 6" descr="http://xallyava.ru/images/Nowogodnie/Igrushki/70680e4769a2307701ef022f0732215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556792"/>
            <a:ext cx="280831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51920" y="1484784"/>
            <a:ext cx="48245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Без гирлянды и мишуры сложно представить себе современную новогоднюю елку. Однако еще сложнее отказаться от нарядных игрушек, легко создающих праздничную атмосферу. Интересно, что первые елочные игрушки в России были съедобными. Для украшения символа Нового года создавались фигурки из теста, обернутые в фольгу. Фольга могла быть золотистой, серебряной, выкрашенной в яркие цвета. На ветки также вешали фрукты, орехи. Постепенно для создания декора стали применяться другие подручные материалы. Некоторое время спустя в страну начали завозить стеклянные изделия, в основном производившиеся в Германии. Но местные стеклодувы быстро освоили технологию изготовления, в результате чего яркие игрушки стали создаваться и в России. </a:t>
            </a:r>
            <a:endParaRPr lang="ru-RU" b="1" dirty="0"/>
          </a:p>
        </p:txBody>
      </p:sp>
      <p:pic>
        <p:nvPicPr>
          <p:cNvPr id="9" name="Рисунок 8" descr="http://www.prikoly-24.ru/uploads/posts/2013-12/1387283276_novogodnie_oboi_na_rabochij_stol-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299537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http://nachalo4ka.ru/wp-content/uploads/2014/11/zimnie-novogodnie-fony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Новогодняя звезда!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http://cloudstatic.eva.ru/eva/250000-260000/252668/contest/107908896192451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2808312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75856" y="1124744"/>
            <a:ext cx="52565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Наряжать дерево к празднику весело вместе с ребенком, которому понравится рассказ о том, откуда взялась новогодняя елка. История появления в России для детей станет еще интереснее, если не забыть рассказать им и о звезде. В СССР решено было отказаться от классической Вифлеемской звезды, указавшей путь к младенцу Иисусу. Ее альтернативой стало красное рубиновое изделие, напоминающее те, что размещались на кремлевских башнях. Иногда такие звезды выпускались вместе с лампочками. Интересно, что аналога советской звезды нет во всем мире. Конечно же, современные изделия для украшения елочной макушки выглядят значительно привлекательнее и интереснее. 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8" name="Рисунок 7" descr="http://novokuznetsk.expressmarket.ru/images/model/JOlochnaya_igrushka/Serpantin/Zvezda_CB-3421/Zvezda_CB-34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088232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archivis.ru/wp-content/uploads/2015/09/cd790feb7da2ffd3a4fef737e52f.big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797152"/>
            <a:ext cx="1584176" cy="2060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541</Words>
  <Application>Microsoft Office PowerPoint</Application>
  <PresentationFormat>Экран (4:3)</PresentationFormat>
  <Paragraphs>34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«Такой разный Новый год!»</vt:lpstr>
      <vt:lpstr>Новый год у ворот, Ребятишек ёлка ждёт!</vt:lpstr>
      <vt:lpstr>Слайд 3</vt:lpstr>
      <vt:lpstr>История снеговика </vt:lpstr>
      <vt:lpstr>Слайд 5</vt:lpstr>
      <vt:lpstr>Слайд 6</vt:lpstr>
      <vt:lpstr>Слайд 7</vt:lpstr>
      <vt:lpstr>Новогодние игрушки, свечи и хлопушки!</vt:lpstr>
      <vt:lpstr>Новогодняя звезда!</vt:lpstr>
      <vt:lpstr>Слайд 10</vt:lpstr>
      <vt:lpstr>Коляда, коляда на кануне Рождества!</vt:lpstr>
      <vt:lpstr>Слайд 12</vt:lpstr>
      <vt:lpstr>Мы снежинки, мы пушинки!</vt:lpstr>
      <vt:lpstr>2018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«Такой разный Новый год!»</dc:title>
  <dc:creator>User</dc:creator>
  <cp:lastModifiedBy>Светлана</cp:lastModifiedBy>
  <cp:revision>30</cp:revision>
  <dcterms:created xsi:type="dcterms:W3CDTF">2016-12-18T08:15:11Z</dcterms:created>
  <dcterms:modified xsi:type="dcterms:W3CDTF">2018-01-21T09:10:21Z</dcterms:modified>
</cp:coreProperties>
</file>