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7" r:id="rId5"/>
    <p:sldId id="267" r:id="rId6"/>
    <p:sldId id="258" r:id="rId7"/>
    <p:sldId id="259" r:id="rId8"/>
    <p:sldId id="260"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3F6C19-297F-40B7-B310-D81D396DA8DA}" type="datetimeFigureOut">
              <a:rPr lang="ru-RU" smtClean="0"/>
              <a:pPr/>
              <a:t>21.01.2018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61B0C5-D3B8-4FC9-BF60-5C43D91F17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F6C19-297F-40B7-B310-D81D396DA8DA}" type="datetimeFigureOut">
              <a:rPr lang="ru-RU" smtClean="0"/>
              <a:pPr/>
              <a:t>21.01.2018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1B0C5-D3B8-4FC9-BF60-5C43D91F17B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User\Desktop\&#1055;&#1088;&#1077;&#1079;&#1077;&#1085;&#1090;&#1072;&#1094;&#1080;&#1103;1256.wav"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C:\Users\User\Desktop\&#1055;&#1088;&#1077;&#1079;&#1077;&#1085;&#1090;&#1072;&#1094;&#1080;&#1103;1261.wav"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Рисунок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11560" y="404664"/>
            <a:ext cx="7774632" cy="1296143"/>
          </a:xfrm>
        </p:spPr>
        <p:txBody>
          <a:bodyPr>
            <a:normAutofit fontScale="90000"/>
          </a:bodyPr>
          <a:lstStyle/>
          <a:p>
            <a:r>
              <a:rPr lang="ru-RU" dirty="0" smtClean="0"/>
              <a:t>Предметно – </a:t>
            </a:r>
            <a:r>
              <a:rPr lang="ru-RU" smtClean="0"/>
              <a:t>развивающая среда</a:t>
            </a:r>
            <a:endParaRPr lang="ru-RU" dirty="0"/>
          </a:p>
        </p:txBody>
      </p:sp>
      <p:pic>
        <p:nvPicPr>
          <p:cNvPr id="11266" name="Picture 2" descr=" Ильюшенкова Светлана Викторовна "/>
          <p:cNvPicPr>
            <a:picLocks noChangeAspect="1" noChangeArrowheads="1"/>
          </p:cNvPicPr>
          <p:nvPr/>
        </p:nvPicPr>
        <p:blipFill>
          <a:blip r:embed="rId4" cstate="print"/>
          <a:srcRect/>
          <a:stretch>
            <a:fillRect/>
          </a:stretch>
        </p:blipFill>
        <p:spPr bwMode="auto">
          <a:xfrm>
            <a:off x="6660232" y="1412776"/>
            <a:ext cx="2160240" cy="2880320"/>
          </a:xfrm>
          <a:prstGeom prst="rect">
            <a:avLst/>
          </a:prstGeom>
          <a:ln>
            <a:noFill/>
          </a:ln>
          <a:effectLst>
            <a:softEdge rad="112500"/>
          </a:effectLst>
        </p:spPr>
      </p:pic>
      <p:pic>
        <p:nvPicPr>
          <p:cNvPr id="11268" name="Picture 4" descr="Детский сад №15"/>
          <p:cNvPicPr>
            <a:picLocks noChangeAspect="1" noChangeArrowheads="1"/>
          </p:cNvPicPr>
          <p:nvPr/>
        </p:nvPicPr>
        <p:blipFill>
          <a:blip r:embed="rId5" cstate="print"/>
          <a:srcRect/>
          <a:stretch>
            <a:fillRect/>
          </a:stretch>
        </p:blipFill>
        <p:spPr bwMode="auto">
          <a:xfrm>
            <a:off x="184498" y="2132856"/>
            <a:ext cx="2970330" cy="2376264"/>
          </a:xfrm>
          <a:prstGeom prst="rect">
            <a:avLst/>
          </a:prstGeom>
          <a:ln>
            <a:noFill/>
          </a:ln>
          <a:effectLst>
            <a:softEdge rad="112500"/>
          </a:effectLst>
        </p:spPr>
      </p:pic>
      <p:sp>
        <p:nvSpPr>
          <p:cNvPr id="6" name="TextBox 5"/>
          <p:cNvSpPr txBox="1"/>
          <p:nvPr/>
        </p:nvSpPr>
        <p:spPr>
          <a:xfrm>
            <a:off x="3131840" y="2564904"/>
            <a:ext cx="2736304" cy="2031325"/>
          </a:xfrm>
          <a:prstGeom prst="rect">
            <a:avLst/>
          </a:prstGeom>
          <a:solidFill>
            <a:srgbClr val="92D050"/>
          </a:solidFill>
          <a:effectLst>
            <a:glow rad="228600">
              <a:schemeClr val="accent3">
                <a:satMod val="175000"/>
                <a:alpha val="40000"/>
              </a:schemeClr>
            </a:glow>
            <a:softEdge rad="127000"/>
          </a:effectLst>
        </p:spPr>
        <p:txBody>
          <a:bodyPr wrap="square" rtlCol="0">
            <a:spAutoFit/>
          </a:bodyPr>
          <a:lstStyle/>
          <a:p>
            <a:r>
              <a:rPr lang="ru-RU" dirty="0" smtClean="0"/>
              <a:t>Муниципальное бюджетное дошкольное образовательное учреждение детский сад №15 г. Ярцево, Смоленской области, ул. </a:t>
            </a:r>
            <a:r>
              <a:rPr lang="ru-RU" dirty="0" err="1" smtClean="0"/>
              <a:t>Старозавопье</a:t>
            </a:r>
            <a:r>
              <a:rPr lang="ru-RU" dirty="0" smtClean="0"/>
              <a:t> дом 13 </a:t>
            </a:r>
          </a:p>
        </p:txBody>
      </p:sp>
      <p:sp>
        <p:nvSpPr>
          <p:cNvPr id="7" name="TextBox 6"/>
          <p:cNvSpPr txBox="1"/>
          <p:nvPr/>
        </p:nvSpPr>
        <p:spPr>
          <a:xfrm>
            <a:off x="5796136" y="4221088"/>
            <a:ext cx="2592288" cy="1200329"/>
          </a:xfrm>
          <a:prstGeom prst="rect">
            <a:avLst/>
          </a:prstGeom>
          <a:solidFill>
            <a:srgbClr val="FFFF00"/>
          </a:solidFill>
          <a:effectLst>
            <a:glow rad="228600">
              <a:schemeClr val="accent6">
                <a:satMod val="175000"/>
                <a:alpha val="40000"/>
              </a:schemeClr>
            </a:glow>
            <a:softEdge rad="317500"/>
          </a:effectLst>
        </p:spPr>
        <p:txBody>
          <a:bodyPr wrap="square" rtlCol="0">
            <a:spAutoFit/>
          </a:bodyPr>
          <a:lstStyle/>
          <a:p>
            <a:r>
              <a:rPr lang="ru-RU" dirty="0" smtClean="0"/>
              <a:t>Ильюшенкова Светлана Викторовна</a:t>
            </a:r>
          </a:p>
          <a:p>
            <a:r>
              <a:rPr lang="ru-RU" dirty="0" smtClean="0"/>
              <a:t>Воспитатель старшей группы № 1 «Капельки»</a:t>
            </a:r>
          </a:p>
        </p:txBody>
      </p:sp>
      <p:pic>
        <p:nvPicPr>
          <p:cNvPr id="8" name="Презентация1256.wav">
            <a:hlinkClick r:id="" action="ppaction://media"/>
          </p:cNvPr>
          <p:cNvPicPr>
            <a:picLocks noRot="1" noChangeAspect="1"/>
          </p:cNvPicPr>
          <p:nvPr>
            <a:audioFile r:link="rId1"/>
          </p:nvPr>
        </p:nvPicPr>
        <p:blipFill>
          <a:blip r:embed="rId6" cstate="print"/>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User\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ЦЕНТР ТЕАТРАЛЬНАЯ ДЕЯТЕЛЬНОСТЬ</a:t>
            </a:r>
            <a:endParaRPr lang="ru-RU" b="1" spc="50" dirty="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170" name="Picture 2" descr="C:\Users\User\YandexDisk\Фотокамера\2017-11-28 09-11-39.JPG"/>
          <p:cNvPicPr>
            <a:picLocks noChangeAspect="1" noChangeArrowheads="1"/>
          </p:cNvPicPr>
          <p:nvPr/>
        </p:nvPicPr>
        <p:blipFill>
          <a:blip r:embed="rId3" cstate="print"/>
          <a:srcRect/>
          <a:stretch>
            <a:fillRect/>
          </a:stretch>
        </p:blipFill>
        <p:spPr bwMode="auto">
          <a:xfrm>
            <a:off x="2339752" y="3068960"/>
            <a:ext cx="3168352" cy="2742973"/>
          </a:xfrm>
          <a:prstGeom prst="rect">
            <a:avLst/>
          </a:prstGeom>
          <a:ln>
            <a:noFill/>
          </a:ln>
          <a:effectLst>
            <a:softEdge rad="112500"/>
          </a:effectLst>
        </p:spPr>
      </p:pic>
      <p:pic>
        <p:nvPicPr>
          <p:cNvPr id="7171" name="Picture 3" descr="C:\Users\User\YandexDisk\Фотокамера\2017-12-04 06-24-39.JPG"/>
          <p:cNvPicPr>
            <a:picLocks noChangeAspect="1" noChangeArrowheads="1"/>
          </p:cNvPicPr>
          <p:nvPr/>
        </p:nvPicPr>
        <p:blipFill>
          <a:blip r:embed="rId4" cstate="print"/>
          <a:srcRect/>
          <a:stretch>
            <a:fillRect/>
          </a:stretch>
        </p:blipFill>
        <p:spPr bwMode="auto">
          <a:xfrm>
            <a:off x="0" y="1124744"/>
            <a:ext cx="2880320" cy="2160240"/>
          </a:xfrm>
          <a:prstGeom prst="rect">
            <a:avLst/>
          </a:prstGeom>
          <a:ln>
            <a:noFill/>
          </a:ln>
          <a:effectLst>
            <a:softEdge rad="112500"/>
          </a:effectLst>
        </p:spPr>
      </p:pic>
      <p:pic>
        <p:nvPicPr>
          <p:cNvPr id="7172" name="Picture 4" descr="C:\Users\User\YandexDisk\Фотокамера\2017-12-04 13-20-51.JPG"/>
          <p:cNvPicPr>
            <a:picLocks noChangeAspect="1" noChangeArrowheads="1"/>
          </p:cNvPicPr>
          <p:nvPr/>
        </p:nvPicPr>
        <p:blipFill>
          <a:blip r:embed="rId5" cstate="print"/>
          <a:srcRect/>
          <a:stretch>
            <a:fillRect/>
          </a:stretch>
        </p:blipFill>
        <p:spPr bwMode="auto">
          <a:xfrm rot="5400000">
            <a:off x="5143500" y="1849388"/>
            <a:ext cx="4437112" cy="3563888"/>
          </a:xfrm>
          <a:prstGeom prst="rect">
            <a:avLst/>
          </a:prstGeom>
          <a:ln>
            <a:noFill/>
          </a:ln>
          <a:effectLst>
            <a:softEdge rad="112500"/>
          </a:effectLst>
        </p:spPr>
      </p:pic>
      <p:pic>
        <p:nvPicPr>
          <p:cNvPr id="7173" name="Picture 5" descr="C:\Users\User\YandexDisk\Фотокамера\2017-12-04 13-09-13.JPG"/>
          <p:cNvPicPr>
            <a:picLocks noChangeAspect="1" noChangeArrowheads="1"/>
          </p:cNvPicPr>
          <p:nvPr/>
        </p:nvPicPr>
        <p:blipFill>
          <a:blip r:embed="rId6" cstate="print"/>
          <a:srcRect/>
          <a:stretch>
            <a:fillRect/>
          </a:stretch>
        </p:blipFill>
        <p:spPr bwMode="auto">
          <a:xfrm>
            <a:off x="0" y="2852936"/>
            <a:ext cx="2339752" cy="1894120"/>
          </a:xfrm>
          <a:prstGeom prst="rect">
            <a:avLst/>
          </a:prstGeom>
          <a:ln>
            <a:noFill/>
          </a:ln>
          <a:effectLst>
            <a:softEdge rad="112500"/>
          </a:effectLst>
        </p:spPr>
      </p:pic>
      <p:pic>
        <p:nvPicPr>
          <p:cNvPr id="7174" name="Picture 6" descr="C:\Users\User\YandexDisk\Фотокамера\2017-12-04 12-48-27.JPG"/>
          <p:cNvPicPr>
            <a:picLocks noChangeAspect="1" noChangeArrowheads="1"/>
          </p:cNvPicPr>
          <p:nvPr/>
        </p:nvPicPr>
        <p:blipFill>
          <a:blip r:embed="rId7" cstate="print"/>
          <a:srcRect/>
          <a:stretch>
            <a:fillRect/>
          </a:stretch>
        </p:blipFill>
        <p:spPr bwMode="auto">
          <a:xfrm>
            <a:off x="2843808" y="1412776"/>
            <a:ext cx="2991816" cy="2016224"/>
          </a:xfrm>
          <a:prstGeom prst="rect">
            <a:avLst/>
          </a:prstGeom>
          <a:ln>
            <a:noFill/>
          </a:ln>
          <a:effectLst>
            <a:softEdge rad="112500"/>
          </a:effectLst>
        </p:spPr>
      </p:pic>
      <p:pic>
        <p:nvPicPr>
          <p:cNvPr id="7175" name="Picture 7" descr="C:\Users\User\YandexDisk\Фотокамера\2017-12-04 12-48-20.JPG"/>
          <p:cNvPicPr>
            <a:picLocks noChangeAspect="1" noChangeArrowheads="1"/>
          </p:cNvPicPr>
          <p:nvPr/>
        </p:nvPicPr>
        <p:blipFill>
          <a:blip r:embed="rId8" cstate="print"/>
          <a:srcRect t="20575" r="-995"/>
          <a:stretch>
            <a:fillRect/>
          </a:stretch>
        </p:blipFill>
        <p:spPr bwMode="auto">
          <a:xfrm>
            <a:off x="0" y="4293096"/>
            <a:ext cx="2483768" cy="1464975"/>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Рисунок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74042"/>
          </a:xfrm>
        </p:spPr>
        <p:txBody>
          <a:bodyPr>
            <a:normAutofit fontScale="90000"/>
          </a:bodyPr>
          <a:lstStyle/>
          <a:p>
            <a:r>
              <a:rPr lang="ru-RU" dirty="0" smtClean="0"/>
              <a:t>Предметно – развивающая среда</a:t>
            </a:r>
            <a:endParaRPr lang="ru-RU" dirty="0"/>
          </a:p>
        </p:txBody>
      </p:sp>
      <p:sp>
        <p:nvSpPr>
          <p:cNvPr id="5" name="TextBox 4"/>
          <p:cNvSpPr txBox="1"/>
          <p:nvPr/>
        </p:nvSpPr>
        <p:spPr>
          <a:xfrm>
            <a:off x="179512" y="548680"/>
            <a:ext cx="8964488" cy="6093976"/>
          </a:xfrm>
          <a:prstGeom prst="rect">
            <a:avLst/>
          </a:prstGeom>
          <a:noFill/>
        </p:spPr>
        <p:txBody>
          <a:bodyPr wrap="square" rtlCol="0">
            <a:spAutoFit/>
          </a:bodyPr>
          <a:lstStyle/>
          <a:p>
            <a:pPr>
              <a:buNone/>
            </a:pPr>
            <a:r>
              <a:rPr lang="ru-RU"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Попадая в старшую группу № 1 «Капельки», дети оказываются в ярком и разнообразном мире. В нашей группе мы постарались организовать развивающее пространство так, чтобы каждый ребенок имел возможность упражняться, наблюдать, добиваться поставленной цели. Обстановка группы позволяет предусмотреть чередование непосредственно образовательной, совместной и свободной деятельности детей, способствует реализации режима двигательной активности, что предупреждает умственное утомление, способствует </a:t>
            </a:r>
            <a:r>
              <a:rPr lang="ru-RU" sz="1200" dirty="0" err="1" smtClean="0">
                <a:latin typeface="Times New Roman" pitchFamily="18" charset="0"/>
                <a:cs typeface="Times New Roman" pitchFamily="18" charset="0"/>
              </a:rPr>
              <a:t>здоровьесбережению</a:t>
            </a:r>
            <a:r>
              <a:rPr lang="ru-RU" sz="1200" dirty="0" smtClean="0">
                <a:latin typeface="Times New Roman" pitchFamily="18" charset="0"/>
                <a:cs typeface="Times New Roman" pitchFamily="18" charset="0"/>
              </a:rPr>
              <a:t>. Кроме того, создавая развивающую среду группы, мы стремились к тому, чтобы окружающая обстановка была комфортной, эстетичной, подвижной, вызывала, прежде всего, стремление к самостоятельной деятельности. Для того чтобы каждый ребенок смог найти себе дело и занятие по душе, в группе выделены центры организации определенного вида деятельности. Каждый центр группы отграничен от остального пространства с помощью мебели или воздушного зонирования. </a:t>
            </a:r>
          </a:p>
          <a:p>
            <a:pPr>
              <a:buNone/>
            </a:pPr>
            <a:r>
              <a:rPr lang="ru-RU" sz="1200" dirty="0" smtClean="0">
                <a:latin typeface="Times New Roman" pitchFamily="18" charset="0"/>
                <a:cs typeface="Times New Roman" pitchFamily="18" charset="0"/>
              </a:rPr>
              <a:t>    Центр природы помогает научить детей воспринимать красоту природы, привить милосердие и сострадание к растениям и животным, понимание необходимости беречь природу, сформировать экологическую культуру личности.  Совместно с родителями собираем  разные коллекции камней минералов, семена цветов, крупы, листья и соцветие и плоды деревьев. Дети маленькие «почемучки» и им интересно исследовать, проводить опыты, рассматривать с помощью микроскопа, лупы, как выглядит листья, цветы, луковица и фиксировать, зарисовывать в журнал наблюдения. Детям очень нравиться превращаться в любознательных исследователей.  </a:t>
            </a:r>
          </a:p>
          <a:p>
            <a:r>
              <a:rPr lang="ru-RU" sz="1200" dirty="0" smtClean="0">
                <a:latin typeface="Times New Roman" pitchFamily="18" charset="0"/>
                <a:cs typeface="Times New Roman" pitchFamily="18" charset="0"/>
              </a:rPr>
              <a:t>    В центр речевого развития расположились игры и пособия для развития физиологического и речевого дыхания, пособия для проведения артикуляционных упражнений, материалы для рассказывания, разнообразные дидактические, настольно-печатные игры, игры для развития мелкой моторики рук. Речь - это ведущее средство общения сопровождает все виды деятельности ребенка. От качества речи, умения пользоваться ею в игре, во время совместной деятельности педагога и ребенка, при планировании и обсуждении рисунка, в наблюдении на прогулке, при обсуждении спектакля зависит успешность деятельности ребенка. Именно поэтому мы организовали речевой уголок, который расширил речевую среду в группе, создал у детей эмоциональную отзывчивость и желание участвовать в речевом общении со взрослыми и самостоятельно, в процессе игры, легко и непринуждённо развивать и совершенствовать свои речевые навыки. </a:t>
            </a:r>
          </a:p>
          <a:p>
            <a:r>
              <a:rPr lang="ru-RU" sz="1200" dirty="0" smtClean="0">
                <a:latin typeface="Times New Roman" pitchFamily="18" charset="0"/>
                <a:cs typeface="Times New Roman" pitchFamily="18" charset="0"/>
              </a:rPr>
              <a:t>   В центре развития и формирования математических представлений для детей подобранны игры по  возрастным и индивидуальным возможностей детей, чтобы каждый ребенок смог выбрать для себя игру по интересам. Это лабиринты, кубики, карточки, геометрические фигуры, счетный материал, задачки. </a:t>
            </a:r>
          </a:p>
          <a:p>
            <a:r>
              <a:rPr lang="ru-RU" sz="1200" dirty="0" smtClean="0">
                <a:latin typeface="Times New Roman" pitchFamily="18" charset="0"/>
                <a:cs typeface="Times New Roman" pitchFamily="18" charset="0"/>
              </a:rPr>
              <a:t>Вся жизнь детей насыщена игрой. Каждый ребенок хочет сыграть свою роль. Научить ребенка играть, брать на себя роль и действовать, вместе с тем помогая ему приобретать жизненный опыт, – все это помогает осуществить театр. И поэтому в театрализованном уголке представлены различные виды театров настольный, пальчиковый, театр </a:t>
            </a:r>
            <a:r>
              <a:rPr lang="ru-RU" sz="1200" dirty="0" err="1" smtClean="0">
                <a:latin typeface="Times New Roman" pitchFamily="18" charset="0"/>
                <a:cs typeface="Times New Roman" pitchFamily="18" charset="0"/>
              </a:rPr>
              <a:t>би</a:t>
            </a:r>
            <a:r>
              <a:rPr lang="ru-RU" sz="1200" dirty="0" smtClean="0">
                <a:latin typeface="Times New Roman" pitchFamily="18" charset="0"/>
                <a:cs typeface="Times New Roman" pitchFamily="18" charset="0"/>
              </a:rPr>
              <a:t> – ба – </a:t>
            </a:r>
            <a:r>
              <a:rPr lang="ru-RU" sz="1200" dirty="0" err="1" smtClean="0">
                <a:latin typeface="Times New Roman" pitchFamily="18" charset="0"/>
                <a:cs typeface="Times New Roman" pitchFamily="18" charset="0"/>
              </a:rPr>
              <a:t>бо</a:t>
            </a:r>
            <a:r>
              <a:rPr lang="ru-RU" sz="1200" dirty="0" smtClean="0">
                <a:latin typeface="Times New Roman" pitchFamily="18" charset="0"/>
                <a:cs typeface="Times New Roman" pitchFamily="18" charset="0"/>
              </a:rPr>
              <a:t>, театр на ложках, стаканчиках, тарелках, коробках и многое другое. Дети – это  большие артисты, поэтому с радостью участвуют в постановках и с удовольствием выступают в роли зрителей. </a:t>
            </a:r>
          </a:p>
          <a:p>
            <a:r>
              <a:rPr lang="ru-RU" sz="1200" dirty="0" smtClean="0">
                <a:latin typeface="Times New Roman" pitchFamily="18" charset="0"/>
                <a:cs typeface="Times New Roman" pitchFamily="18" charset="0"/>
              </a:rPr>
              <a:t> </a:t>
            </a:r>
          </a:p>
        </p:txBody>
      </p:sp>
      <p:pic>
        <p:nvPicPr>
          <p:cNvPr id="6" name="Презентация1261.wav">
            <a:hlinkClick r:id="" action="ppaction://media"/>
          </p:cNvPr>
          <p:cNvPicPr>
            <a:picLocks noRot="1" noChangeAspect="1"/>
          </p:cNvPicPr>
          <p:nvPr>
            <a:audioFile r:link="rId1"/>
          </p:nvPr>
        </p:nvPicPr>
        <p:blipFill>
          <a:blip r:embed="rId4" cstate="print"/>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0" y="764704"/>
            <a:ext cx="9144000" cy="5262979"/>
          </a:xfrm>
          <a:prstGeom prst="rect">
            <a:avLst/>
          </a:prstGeom>
          <a:noFill/>
        </p:spPr>
        <p:txBody>
          <a:bodyPr wrap="square" rtlCol="0">
            <a:spAutoFit/>
          </a:bodyPr>
          <a:lstStyle/>
          <a:p>
            <a:r>
              <a:rPr lang="ru-RU" sz="1200" dirty="0" smtClean="0">
                <a:latin typeface="Times New Roman" pitchFamily="18" charset="0"/>
                <a:cs typeface="Times New Roman" pitchFamily="18" charset="0"/>
              </a:rPr>
              <a:t>В центре нравственно-патриотическом развития помещена государственная символика родного города, достопримечательности, проект улицы, дома, детского сада,  альбом «Моя семья»,  альбом «Моя родина Россия», «Как жили наши предки», «Праздники», художественная литература по краеведению. Благодаря материалам, представленным к уголке, у детей развивается интерес и уважение к семье, труду людей, трудовым и гражданским подвигам известных людей города и страны. </a:t>
            </a:r>
          </a:p>
          <a:p>
            <a:r>
              <a:rPr lang="ru-RU" sz="1200" dirty="0" smtClean="0">
                <a:latin typeface="Times New Roman" pitchFamily="18" charset="0"/>
                <a:cs typeface="Times New Roman" pitchFamily="18" charset="0"/>
              </a:rPr>
              <a:t>В центре «Маленький художник» дети учатся рисовать разными нетрадиционными способами, трубочками, солью, манкой, восковыми мелками, тушью. Изготавливать разные поделки из природного материала, бумаги, ткани, ниток, бисера, пластилина.  Для развития детей подобраны различные картинки, рисунки с изображением поделок, варианты оформления изделий, схемы с изображением последовательности работы для изготовления разных поделок и т. п. Это дает детям новые идеи для своей продуктивной деятельности, а так же предполагает овладение умением работать по образцу. Большинство из перечисленных материалов помещается в специально отведенном шкафу. По желанию ребенок может найти и воспользоваться необходимым, для воплощения своих творческих идей, замыслов, фантазии. К данному центру имеется свободный доступ.</a:t>
            </a:r>
          </a:p>
          <a:p>
            <a:r>
              <a:rPr lang="ru-RU" sz="1200" dirty="0" smtClean="0">
                <a:latin typeface="Times New Roman" pitchFamily="18" charset="0"/>
                <a:cs typeface="Times New Roman" pitchFamily="18" charset="0"/>
              </a:rPr>
              <a:t>Для развития  сюжетно- ролевых игр,  созданы разные игровые центры развития  «Салон красоты», «Кафе», «Поликлиника», «Дом», «Автомастерская», где дети любят играть и развивать сюжет игры. Для этого были созданы атрибуты, для разнообразной игры, дети учатся  имитировать  профессию взрослых. В сюжетно – ролевых игр нет четких правил, они воплощают разные идеи, подражание взрослых. В игре ребенок познает окружающий мир, развивается его мышление чувства, воля, происходит овладение нормами и правилами поведения в обществе, определенными умениями и социальными навыками, формируются взаимоотношения со сверстниками, а самое главное происходит становление самооценки и самосознания. В «Салоне красоты» дети учатся быть парикмахерами,  стилистами. Создавать красивые прически, вызывает положительные эмоции и создает хорошее настроение на весь день.</a:t>
            </a:r>
          </a:p>
          <a:p>
            <a:r>
              <a:rPr lang="ru-RU" sz="1200" dirty="0" smtClean="0">
                <a:latin typeface="Times New Roman" pitchFamily="18" charset="0"/>
                <a:cs typeface="Times New Roman" pitchFamily="18" charset="0"/>
              </a:rPr>
              <a:t>В игровом центре «Больница» детям нравится лечить. В этой игре формируется внимательное отношение к пациентам, умение принимать на себя роль и выполнять соответствующие игровые действия; вызывать сочувствие к заболевшим игрушкам. В игровом центре «Кафе» детям нравится готовить, приглашать в гости, устраивать разные праздники. И поэтому мы с детьми сделали </a:t>
            </a:r>
            <a:r>
              <a:rPr lang="ru-RU" sz="1200" dirty="0" err="1" smtClean="0">
                <a:latin typeface="Times New Roman" pitchFamily="18" charset="0"/>
                <a:cs typeface="Times New Roman" pitchFamily="18" charset="0"/>
              </a:rPr>
              <a:t>тортик</a:t>
            </a:r>
            <a:r>
              <a:rPr lang="ru-RU" sz="1200" dirty="0" smtClean="0">
                <a:latin typeface="Times New Roman" pitchFamily="18" charset="0"/>
                <a:cs typeface="Times New Roman" pitchFamily="18" charset="0"/>
              </a:rPr>
              <a:t>, пирожные, пельмени, конфетки, пиццу и многое другое.</a:t>
            </a:r>
          </a:p>
          <a:p>
            <a:r>
              <a:rPr lang="ru-RU" sz="1200" dirty="0" smtClean="0">
                <a:latin typeface="Times New Roman" pitchFamily="18" charset="0"/>
                <a:cs typeface="Times New Roman" pitchFamily="18" charset="0"/>
              </a:rPr>
              <a:t> В игровом центре «Безопасности» созданы разные атрибуты, чтобы игра была красочная, продуктивная, веселая. Дети любят играть в инспектора ДПС, водителями скорой помощи, пожарной. Учатся соблюдать правила дорожного движения и пожарной безопасности.  Знакомится с знаками дорожного движения, как правильно переходить дорогу. Хорошим дидактическим пособием служит специально оборудованный столик с разметкой улиц и дорог, и дополнительным набором мелкого строительного материала и дорожных знаков.</a:t>
            </a:r>
          </a:p>
          <a:p>
            <a:r>
              <a:rPr lang="ru-RU" sz="12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spc="50" dirty="0" smtClean="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ЦЕНТР СЮЖЕТНО – РОЛЕВОЙ ИГРЫ</a:t>
            </a:r>
            <a:endParaRPr lang="ru-RU" dirty="0"/>
          </a:p>
        </p:txBody>
      </p:sp>
      <p:pic>
        <p:nvPicPr>
          <p:cNvPr id="1026" name="Picture 2" descr="C:\Users\User\YandexDisk\Фотокамера\2017-11-24 13-38-56.JPG"/>
          <p:cNvPicPr>
            <a:picLocks noChangeAspect="1" noChangeArrowheads="1"/>
          </p:cNvPicPr>
          <p:nvPr/>
        </p:nvPicPr>
        <p:blipFill>
          <a:blip r:embed="rId3" cstate="print"/>
          <a:srcRect/>
          <a:stretch>
            <a:fillRect/>
          </a:stretch>
        </p:blipFill>
        <p:spPr bwMode="auto">
          <a:xfrm>
            <a:off x="3347864" y="1196752"/>
            <a:ext cx="3456384" cy="2592288"/>
          </a:xfrm>
          <a:prstGeom prst="rect">
            <a:avLst/>
          </a:prstGeom>
          <a:ln>
            <a:noFill/>
          </a:ln>
          <a:effectLst>
            <a:softEdge rad="112500"/>
          </a:effectLst>
        </p:spPr>
      </p:pic>
      <p:pic>
        <p:nvPicPr>
          <p:cNvPr id="1027" name="Picture 3" descr="C:\Users\User\YandexDisk\Фотокамера\2017-11-24 13-40-20.JPG"/>
          <p:cNvPicPr>
            <a:picLocks noChangeAspect="1" noChangeArrowheads="1"/>
          </p:cNvPicPr>
          <p:nvPr/>
        </p:nvPicPr>
        <p:blipFill>
          <a:blip r:embed="rId4" cstate="print"/>
          <a:srcRect/>
          <a:stretch>
            <a:fillRect/>
          </a:stretch>
        </p:blipFill>
        <p:spPr bwMode="auto">
          <a:xfrm>
            <a:off x="179512" y="1196752"/>
            <a:ext cx="3360373" cy="2520280"/>
          </a:xfrm>
          <a:prstGeom prst="rect">
            <a:avLst/>
          </a:prstGeom>
          <a:ln>
            <a:noFill/>
          </a:ln>
          <a:effectLst>
            <a:softEdge rad="112500"/>
          </a:effectLst>
        </p:spPr>
      </p:pic>
      <p:pic>
        <p:nvPicPr>
          <p:cNvPr id="1029" name="Picture 5" descr="C:\Users\User\YandexDisk\Фотокамера\2017-11-27 14-41-37.JPG"/>
          <p:cNvPicPr>
            <a:picLocks noChangeAspect="1" noChangeArrowheads="1"/>
          </p:cNvPicPr>
          <p:nvPr/>
        </p:nvPicPr>
        <p:blipFill>
          <a:blip r:embed="rId5" cstate="print"/>
          <a:srcRect/>
          <a:stretch>
            <a:fillRect/>
          </a:stretch>
        </p:blipFill>
        <p:spPr bwMode="auto">
          <a:xfrm>
            <a:off x="179512" y="3717032"/>
            <a:ext cx="3096344" cy="2322258"/>
          </a:xfrm>
          <a:prstGeom prst="rect">
            <a:avLst/>
          </a:prstGeom>
          <a:ln>
            <a:noFill/>
          </a:ln>
          <a:effectLst>
            <a:softEdge rad="112500"/>
          </a:effectLst>
        </p:spPr>
      </p:pic>
      <p:pic>
        <p:nvPicPr>
          <p:cNvPr id="1030" name="Picture 6" descr="D:\фото август 2017 по октябрь\170___10\IMG_2018.JPG"/>
          <p:cNvPicPr>
            <a:picLocks noChangeAspect="1" noChangeArrowheads="1"/>
          </p:cNvPicPr>
          <p:nvPr/>
        </p:nvPicPr>
        <p:blipFill>
          <a:blip r:embed="rId6" cstate="print"/>
          <a:srcRect/>
          <a:stretch>
            <a:fillRect/>
          </a:stretch>
        </p:blipFill>
        <p:spPr bwMode="auto">
          <a:xfrm>
            <a:off x="3419872" y="3789040"/>
            <a:ext cx="2784309" cy="2088232"/>
          </a:xfrm>
          <a:prstGeom prst="rect">
            <a:avLst/>
          </a:prstGeom>
          <a:ln>
            <a:noFill/>
          </a:ln>
          <a:effectLst>
            <a:softEdge rad="112500"/>
          </a:effectLst>
        </p:spPr>
      </p:pic>
      <p:sp>
        <p:nvSpPr>
          <p:cNvPr id="9" name="TextBox 8"/>
          <p:cNvSpPr txBox="1"/>
          <p:nvPr/>
        </p:nvSpPr>
        <p:spPr>
          <a:xfrm>
            <a:off x="6660232" y="1556792"/>
            <a:ext cx="2483768" cy="4247317"/>
          </a:xfrm>
          <a:prstGeom prst="rect">
            <a:avLst/>
          </a:prstGeom>
          <a:solidFill>
            <a:srgbClr val="FFC000"/>
          </a:solidFill>
          <a:effectLst>
            <a:glow rad="228600">
              <a:schemeClr val="accent6">
                <a:satMod val="175000"/>
                <a:alpha val="40000"/>
              </a:schemeClr>
            </a:glow>
            <a:softEdge rad="635000"/>
          </a:effectLst>
        </p:spPr>
        <p:txBody>
          <a:bodyPr wrap="square" rtlCol="0">
            <a:spAutoFit/>
          </a:bodyPr>
          <a:lstStyle/>
          <a:p>
            <a:r>
              <a:rPr lang="ru-RU" dirty="0" smtClean="0"/>
              <a:t>В магазин везут продукты,</a:t>
            </a:r>
          </a:p>
          <a:p>
            <a:r>
              <a:rPr lang="ru-RU" dirty="0" smtClean="0"/>
              <a:t>Но не овощи, не фрукты.</a:t>
            </a:r>
          </a:p>
          <a:p>
            <a:r>
              <a:rPr lang="ru-RU" dirty="0" smtClean="0"/>
              <a:t>Сыр, сметану и творог,</a:t>
            </a:r>
          </a:p>
          <a:p>
            <a:r>
              <a:rPr lang="ru-RU" dirty="0" smtClean="0"/>
              <a:t>Глазированный сырок.</a:t>
            </a:r>
          </a:p>
          <a:p>
            <a:r>
              <a:rPr lang="ru-RU" dirty="0" smtClean="0"/>
              <a:t>Привезли издалека</a:t>
            </a:r>
          </a:p>
          <a:p>
            <a:r>
              <a:rPr lang="ru-RU" dirty="0" smtClean="0"/>
              <a:t>Три бидона молока.</a:t>
            </a:r>
          </a:p>
          <a:p>
            <a:r>
              <a:rPr lang="ru-RU" dirty="0" smtClean="0"/>
              <a:t>Очень любят дети наши</a:t>
            </a:r>
          </a:p>
          <a:p>
            <a:r>
              <a:rPr lang="ru-RU" dirty="0" smtClean="0"/>
              <a:t>Йогурты и простоквашу.</a:t>
            </a:r>
          </a:p>
          <a:p>
            <a:r>
              <a:rPr lang="ru-RU" dirty="0" smtClean="0"/>
              <a:t>Это им полезно очень,</a:t>
            </a:r>
          </a:p>
          <a:p>
            <a:r>
              <a:rPr lang="ru-RU" dirty="0" smtClean="0"/>
              <a:t>Магазин же наш молочный.</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85010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ЦЕНТР СЮЖЕТНО – РОЛЕВОЙ ИГРЫ</a:t>
            </a:r>
            <a:endParaRPr lang="ru-RU" b="1" spc="50" dirty="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218" name="Picture 2" descr="D:\паспорт группы\IMG_0969.JPG"/>
          <p:cNvPicPr>
            <a:picLocks noChangeAspect="1" noChangeArrowheads="1"/>
          </p:cNvPicPr>
          <p:nvPr/>
        </p:nvPicPr>
        <p:blipFill>
          <a:blip r:embed="rId3" cstate="print"/>
          <a:srcRect/>
          <a:stretch>
            <a:fillRect/>
          </a:stretch>
        </p:blipFill>
        <p:spPr bwMode="auto">
          <a:xfrm>
            <a:off x="3851920" y="1412776"/>
            <a:ext cx="3083835" cy="2312876"/>
          </a:xfrm>
          <a:prstGeom prst="rect">
            <a:avLst/>
          </a:prstGeom>
          <a:ln>
            <a:noFill/>
          </a:ln>
          <a:effectLst>
            <a:softEdge rad="112500"/>
          </a:effectLst>
        </p:spPr>
      </p:pic>
      <p:pic>
        <p:nvPicPr>
          <p:cNvPr id="9219" name="Picture 3" descr="D:\паспорт группы\IMG_0977.JPG"/>
          <p:cNvPicPr>
            <a:picLocks noChangeAspect="1" noChangeArrowheads="1"/>
          </p:cNvPicPr>
          <p:nvPr/>
        </p:nvPicPr>
        <p:blipFill>
          <a:blip r:embed="rId4" cstate="print"/>
          <a:srcRect/>
          <a:stretch>
            <a:fillRect/>
          </a:stretch>
        </p:blipFill>
        <p:spPr bwMode="auto">
          <a:xfrm>
            <a:off x="179512" y="1124744"/>
            <a:ext cx="3528392" cy="2646294"/>
          </a:xfrm>
          <a:prstGeom prst="rect">
            <a:avLst/>
          </a:prstGeom>
          <a:ln>
            <a:noFill/>
          </a:ln>
          <a:effectLst>
            <a:softEdge rad="112500"/>
          </a:effectLst>
        </p:spPr>
      </p:pic>
      <p:pic>
        <p:nvPicPr>
          <p:cNvPr id="9220" name="Picture 4" descr="D:\паспорт группы\IMG_0978.JPG"/>
          <p:cNvPicPr>
            <a:picLocks noChangeAspect="1" noChangeArrowheads="1"/>
          </p:cNvPicPr>
          <p:nvPr/>
        </p:nvPicPr>
        <p:blipFill>
          <a:blip r:embed="rId5" cstate="print"/>
          <a:srcRect/>
          <a:stretch>
            <a:fillRect/>
          </a:stretch>
        </p:blipFill>
        <p:spPr bwMode="auto">
          <a:xfrm>
            <a:off x="3563888" y="3501008"/>
            <a:ext cx="3360373" cy="2520280"/>
          </a:xfrm>
          <a:prstGeom prst="rect">
            <a:avLst/>
          </a:prstGeom>
          <a:ln>
            <a:noFill/>
          </a:ln>
          <a:effectLst>
            <a:softEdge rad="112500"/>
          </a:effectLst>
        </p:spPr>
      </p:pic>
      <p:pic>
        <p:nvPicPr>
          <p:cNvPr id="6" name="Picture 4" descr="C:\Users\User\YandexDisk\Фотокамера\2017-11-27 09-18-09.JPG"/>
          <p:cNvPicPr>
            <a:picLocks noChangeAspect="1" noChangeArrowheads="1"/>
          </p:cNvPicPr>
          <p:nvPr/>
        </p:nvPicPr>
        <p:blipFill>
          <a:blip r:embed="rId6" cstate="print"/>
          <a:srcRect/>
          <a:stretch>
            <a:fillRect/>
          </a:stretch>
        </p:blipFill>
        <p:spPr bwMode="auto">
          <a:xfrm>
            <a:off x="251520" y="3645024"/>
            <a:ext cx="3168352" cy="2376264"/>
          </a:xfrm>
          <a:prstGeom prst="rect">
            <a:avLst/>
          </a:prstGeom>
          <a:ln>
            <a:noFill/>
          </a:ln>
          <a:effectLst>
            <a:softEdge rad="112500"/>
          </a:effectLst>
        </p:spPr>
      </p:pic>
      <p:sp>
        <p:nvSpPr>
          <p:cNvPr id="8" name="TextBox 7"/>
          <p:cNvSpPr txBox="1"/>
          <p:nvPr/>
        </p:nvSpPr>
        <p:spPr>
          <a:xfrm>
            <a:off x="6876256" y="1556792"/>
            <a:ext cx="2088232" cy="3693319"/>
          </a:xfrm>
          <a:prstGeom prst="rect">
            <a:avLst/>
          </a:prstGeom>
          <a:solidFill>
            <a:srgbClr val="00B0F0"/>
          </a:solidFill>
          <a:effectLst>
            <a:glow rad="228600">
              <a:schemeClr val="accent1">
                <a:satMod val="175000"/>
                <a:alpha val="40000"/>
              </a:schemeClr>
            </a:glow>
            <a:softEdge rad="635000"/>
          </a:effectLst>
        </p:spPr>
        <p:txBody>
          <a:bodyPr wrap="square" rtlCol="0">
            <a:spAutoFit/>
          </a:bodyPr>
          <a:lstStyle/>
          <a:p>
            <a:r>
              <a:rPr lang="ru-RU" dirty="0" smtClean="0"/>
              <a:t>В белом халате</a:t>
            </a:r>
            <a:br>
              <a:rPr lang="ru-RU" dirty="0" smtClean="0"/>
            </a:br>
            <a:r>
              <a:rPr lang="ru-RU" dirty="0" smtClean="0"/>
              <a:t>Я у кровати.</a:t>
            </a:r>
            <a:br>
              <a:rPr lang="ru-RU" dirty="0" smtClean="0"/>
            </a:br>
            <a:r>
              <a:rPr lang="ru-RU" dirty="0" smtClean="0"/>
              <a:t>Мне не до сна:</a:t>
            </a:r>
            <a:br>
              <a:rPr lang="ru-RU" dirty="0" smtClean="0"/>
            </a:br>
            <a:r>
              <a:rPr lang="ru-RU" dirty="0" smtClean="0"/>
              <a:t>Кукла больна.</a:t>
            </a:r>
            <a:br>
              <a:rPr lang="ru-RU" dirty="0" smtClean="0"/>
            </a:br>
            <a:r>
              <a:rPr lang="ru-RU" dirty="0" smtClean="0"/>
              <a:t>Кашель у </a:t>
            </a:r>
            <a:r>
              <a:rPr lang="ru-RU" dirty="0" err="1" smtClean="0"/>
              <a:t>Лины</a:t>
            </a:r>
            <a:r>
              <a:rPr lang="ru-RU" dirty="0" smtClean="0"/>
              <a:t>,</a:t>
            </a:r>
            <a:br>
              <a:rPr lang="ru-RU" dirty="0" smtClean="0"/>
            </a:br>
            <a:r>
              <a:rPr lang="ru-RU" dirty="0" smtClean="0"/>
              <a:t>В горлышке хрип.</a:t>
            </a:r>
            <a:br>
              <a:rPr lang="ru-RU" dirty="0" smtClean="0"/>
            </a:br>
            <a:r>
              <a:rPr lang="ru-RU" dirty="0" smtClean="0"/>
              <a:t>Может, ангина?</a:t>
            </a:r>
            <a:br>
              <a:rPr lang="ru-RU" dirty="0" smtClean="0"/>
            </a:br>
            <a:r>
              <a:rPr lang="ru-RU" dirty="0" smtClean="0"/>
              <a:t>Может быть, грипп?</a:t>
            </a:r>
            <a:br>
              <a:rPr lang="ru-RU" dirty="0" smtClean="0"/>
            </a:br>
            <a:r>
              <a:rPr lang="ru-RU" dirty="0" smtClean="0"/>
              <a:t>Чаем с малиной</a:t>
            </a:r>
            <a:br>
              <a:rPr lang="ru-RU" dirty="0" smtClean="0"/>
            </a:br>
            <a:r>
              <a:rPr lang="ru-RU" dirty="0" smtClean="0"/>
              <a:t>Куклу пою.</a:t>
            </a:r>
            <a:br>
              <a:rPr lang="ru-RU" dirty="0" smtClean="0"/>
            </a:br>
            <a:r>
              <a:rPr lang="ru-RU" dirty="0" smtClean="0"/>
              <a:t>Вылечу </a:t>
            </a:r>
            <a:r>
              <a:rPr lang="ru-RU" dirty="0" err="1" smtClean="0"/>
              <a:t>Лину</a:t>
            </a:r>
            <a:r>
              <a:rPr lang="ru-RU" dirty="0" smtClean="0"/>
              <a:t>,</a:t>
            </a:r>
            <a:br>
              <a:rPr lang="ru-RU" dirty="0" smtClean="0"/>
            </a:br>
            <a:r>
              <a:rPr lang="ru-RU" dirty="0" smtClean="0"/>
              <a:t>Куклу  свою.</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User\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915816" y="274638"/>
            <a:ext cx="5770984"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solidFill>
                    <a:srgbClr val="FFFF00"/>
                  </a:solidFill>
                </a:ln>
                <a:solidFill>
                  <a:srgbClr val="00B050"/>
                </a:solidFill>
                <a:effectLst>
                  <a:outerShdw blurRad="50800" dist="39000" dir="5460000" algn="tl">
                    <a:srgbClr val="000000">
                      <a:alpha val="38000"/>
                    </a:srgbClr>
                  </a:outerShdw>
                </a:effectLst>
              </a:rPr>
              <a:t>ЦЕНТР ПРИРОДЫ</a:t>
            </a:r>
            <a:endParaRPr lang="ru-RU" b="1" dirty="0">
              <a:ln w="11430">
                <a:solidFill>
                  <a:srgbClr val="FFFF00"/>
                </a:solidFill>
              </a:ln>
              <a:solidFill>
                <a:srgbClr val="00B050"/>
              </a:solidFill>
              <a:effectLst>
                <a:outerShdw blurRad="50800" dist="39000" dir="5460000" algn="tl">
                  <a:srgbClr val="000000">
                    <a:alpha val="38000"/>
                  </a:srgbClr>
                </a:outerShdw>
              </a:effectLst>
            </a:endParaRPr>
          </a:p>
        </p:txBody>
      </p:sp>
      <p:pic>
        <p:nvPicPr>
          <p:cNvPr id="2050" name="Picture 2" descr="C:\Users\User\YandexDisk\Фотокамера\2017-11-27 08-22-51.JPG"/>
          <p:cNvPicPr>
            <a:picLocks noChangeAspect="1" noChangeArrowheads="1"/>
          </p:cNvPicPr>
          <p:nvPr/>
        </p:nvPicPr>
        <p:blipFill>
          <a:blip r:embed="rId3" cstate="print"/>
          <a:srcRect/>
          <a:stretch>
            <a:fillRect/>
          </a:stretch>
        </p:blipFill>
        <p:spPr bwMode="auto">
          <a:xfrm>
            <a:off x="1" y="2492896"/>
            <a:ext cx="2555776" cy="1916832"/>
          </a:xfrm>
          <a:prstGeom prst="rect">
            <a:avLst/>
          </a:prstGeom>
          <a:noFill/>
        </p:spPr>
      </p:pic>
      <p:pic>
        <p:nvPicPr>
          <p:cNvPr id="2051" name="Picture 3" descr="C:\Users\User\YandexDisk\Фотокамера\2017-11-27 08-23-37.JPG"/>
          <p:cNvPicPr>
            <a:picLocks noChangeAspect="1" noChangeArrowheads="1"/>
          </p:cNvPicPr>
          <p:nvPr/>
        </p:nvPicPr>
        <p:blipFill>
          <a:blip r:embed="rId4" cstate="print"/>
          <a:srcRect/>
          <a:stretch>
            <a:fillRect/>
          </a:stretch>
        </p:blipFill>
        <p:spPr bwMode="auto">
          <a:xfrm>
            <a:off x="2411760" y="1052736"/>
            <a:ext cx="3360374" cy="2520280"/>
          </a:xfrm>
          <a:prstGeom prst="rect">
            <a:avLst/>
          </a:prstGeom>
          <a:noFill/>
        </p:spPr>
      </p:pic>
      <p:pic>
        <p:nvPicPr>
          <p:cNvPr id="2052" name="Picture 4" descr="C:\Users\User\YandexDisk\Фотокамера\2017-11-27 13-38-35.JPG"/>
          <p:cNvPicPr>
            <a:picLocks noChangeAspect="1" noChangeArrowheads="1"/>
          </p:cNvPicPr>
          <p:nvPr/>
        </p:nvPicPr>
        <p:blipFill>
          <a:blip r:embed="rId5" cstate="print"/>
          <a:srcRect/>
          <a:stretch>
            <a:fillRect/>
          </a:stretch>
        </p:blipFill>
        <p:spPr bwMode="auto">
          <a:xfrm>
            <a:off x="5292080" y="3284984"/>
            <a:ext cx="2160240" cy="2520280"/>
          </a:xfrm>
          <a:prstGeom prst="rect">
            <a:avLst/>
          </a:prstGeom>
          <a:noFill/>
        </p:spPr>
      </p:pic>
      <p:pic>
        <p:nvPicPr>
          <p:cNvPr id="2053" name="Picture 5" descr="C:\Users\User\YandexDisk\Фотокамера\2017-12-12 09-15-06.JPG"/>
          <p:cNvPicPr>
            <a:picLocks noChangeAspect="1" noChangeArrowheads="1"/>
          </p:cNvPicPr>
          <p:nvPr/>
        </p:nvPicPr>
        <p:blipFill>
          <a:blip r:embed="rId6" cstate="print"/>
          <a:srcRect/>
          <a:stretch>
            <a:fillRect/>
          </a:stretch>
        </p:blipFill>
        <p:spPr bwMode="auto">
          <a:xfrm>
            <a:off x="2339752" y="3573016"/>
            <a:ext cx="2928600" cy="2304256"/>
          </a:xfrm>
          <a:prstGeom prst="rect">
            <a:avLst/>
          </a:prstGeom>
          <a:noFill/>
        </p:spPr>
      </p:pic>
      <p:pic>
        <p:nvPicPr>
          <p:cNvPr id="2054" name="Picture 6" descr="C:\Users\User\YandexDisk\Фотокамера\2017-12-15 12-17-40.JPG"/>
          <p:cNvPicPr>
            <a:picLocks noChangeAspect="1" noChangeArrowheads="1"/>
          </p:cNvPicPr>
          <p:nvPr/>
        </p:nvPicPr>
        <p:blipFill>
          <a:blip r:embed="rId7" cstate="print"/>
          <a:srcRect/>
          <a:stretch>
            <a:fillRect/>
          </a:stretch>
        </p:blipFill>
        <p:spPr bwMode="auto">
          <a:xfrm>
            <a:off x="0" y="764704"/>
            <a:ext cx="2304256" cy="1728192"/>
          </a:xfrm>
          <a:prstGeom prst="rect">
            <a:avLst/>
          </a:prstGeom>
          <a:noFill/>
        </p:spPr>
      </p:pic>
      <p:pic>
        <p:nvPicPr>
          <p:cNvPr id="2055" name="Picture 7" descr="D:\паспорт группы\IMG_1003.JPG"/>
          <p:cNvPicPr>
            <a:picLocks noChangeAspect="1" noChangeArrowheads="1"/>
          </p:cNvPicPr>
          <p:nvPr/>
        </p:nvPicPr>
        <p:blipFill>
          <a:blip r:embed="rId8" cstate="print"/>
          <a:srcRect t="9604" b="13409"/>
          <a:stretch>
            <a:fillRect/>
          </a:stretch>
        </p:blipFill>
        <p:spPr bwMode="auto">
          <a:xfrm rot="5400000">
            <a:off x="5489847" y="1431033"/>
            <a:ext cx="2088233" cy="1475656"/>
          </a:xfrm>
          <a:prstGeom prst="rect">
            <a:avLst/>
          </a:prstGeom>
          <a:noFill/>
        </p:spPr>
      </p:pic>
      <p:pic>
        <p:nvPicPr>
          <p:cNvPr id="2056" name="Picture 8" descr="D:\паспорт группы\IMG_1005.JPG"/>
          <p:cNvPicPr>
            <a:picLocks noChangeAspect="1" noChangeArrowheads="1"/>
          </p:cNvPicPr>
          <p:nvPr/>
        </p:nvPicPr>
        <p:blipFill>
          <a:blip r:embed="rId9" cstate="print"/>
          <a:srcRect t="23042" r="2521" b="22479"/>
          <a:stretch>
            <a:fillRect/>
          </a:stretch>
        </p:blipFill>
        <p:spPr bwMode="auto">
          <a:xfrm>
            <a:off x="0" y="4005064"/>
            <a:ext cx="2339752" cy="2060848"/>
          </a:xfrm>
          <a:prstGeom prst="rect">
            <a:avLst/>
          </a:prstGeom>
          <a:noFill/>
        </p:spPr>
      </p:pic>
      <p:sp>
        <p:nvSpPr>
          <p:cNvPr id="11" name="TextBox 10"/>
          <p:cNvSpPr txBox="1"/>
          <p:nvPr/>
        </p:nvSpPr>
        <p:spPr>
          <a:xfrm>
            <a:off x="7380312" y="1700808"/>
            <a:ext cx="1368152" cy="369332"/>
          </a:xfrm>
          <a:prstGeom prst="rect">
            <a:avLst/>
          </a:prstGeom>
          <a:noFill/>
        </p:spPr>
        <p:txBody>
          <a:bodyPr wrap="square" rtlCol="0">
            <a:spAutoFit/>
          </a:bodyPr>
          <a:lstStyle/>
          <a:p>
            <a:endParaRPr lang="ru-RU" dirty="0"/>
          </a:p>
        </p:txBody>
      </p:sp>
      <p:sp>
        <p:nvSpPr>
          <p:cNvPr id="13" name="TextBox 12"/>
          <p:cNvSpPr txBox="1"/>
          <p:nvPr/>
        </p:nvSpPr>
        <p:spPr>
          <a:xfrm>
            <a:off x="6660232" y="1340768"/>
            <a:ext cx="2483768" cy="4616648"/>
          </a:xfrm>
          <a:prstGeom prst="rect">
            <a:avLst/>
          </a:prstGeom>
          <a:solidFill>
            <a:srgbClr val="00B050"/>
          </a:solidFill>
          <a:effectLst>
            <a:glow rad="228600">
              <a:schemeClr val="accent3">
                <a:satMod val="175000"/>
                <a:alpha val="40000"/>
              </a:schemeClr>
            </a:glow>
            <a:softEdge rad="635000"/>
          </a:effectLst>
        </p:spPr>
        <p:txBody>
          <a:bodyPr wrap="square" rtlCol="0">
            <a:spAutoFit/>
          </a:bodyPr>
          <a:lstStyle/>
          <a:p>
            <a:r>
              <a:rPr lang="ru-RU" sz="1400" b="1" dirty="0" smtClean="0">
                <a:latin typeface="Times New Roman" pitchFamily="18" charset="0"/>
                <a:cs typeface="Times New Roman" pitchFamily="18" charset="0"/>
              </a:rPr>
              <a:t>Мы летом с куклами гуляем</a:t>
            </a:r>
          </a:p>
          <a:p>
            <a:r>
              <a:rPr lang="ru-RU" sz="1400" b="1" dirty="0" smtClean="0">
                <a:latin typeface="Times New Roman" pitchFamily="18" charset="0"/>
                <a:cs typeface="Times New Roman" pitchFamily="18" charset="0"/>
              </a:rPr>
              <a:t>И утром, и по вечерам!</a:t>
            </a:r>
          </a:p>
          <a:p>
            <a:r>
              <a:rPr lang="ru-RU" sz="1400" b="1" dirty="0" smtClean="0">
                <a:latin typeface="Times New Roman" pitchFamily="18" charset="0"/>
                <a:cs typeface="Times New Roman" pitchFamily="18" charset="0"/>
              </a:rPr>
              <a:t>Цветы, деревья называем</a:t>
            </a:r>
          </a:p>
          <a:p>
            <a:r>
              <a:rPr lang="ru-RU" sz="1400" b="1" dirty="0" smtClean="0">
                <a:latin typeface="Times New Roman" pitchFamily="18" charset="0"/>
                <a:cs typeface="Times New Roman" pitchFamily="18" charset="0"/>
              </a:rPr>
              <a:t>И куклам нашим и друзьям!</a:t>
            </a:r>
          </a:p>
          <a:p>
            <a:r>
              <a:rPr lang="ru-RU" sz="1400" b="1" dirty="0" smtClean="0">
                <a:latin typeface="Times New Roman" pitchFamily="18" charset="0"/>
                <a:cs typeface="Times New Roman" pitchFamily="18" charset="0"/>
              </a:rPr>
              <a:t>Зимой и осенью без листьев</a:t>
            </a:r>
          </a:p>
          <a:p>
            <a:r>
              <a:rPr lang="ru-RU" sz="1400" b="1" dirty="0" smtClean="0">
                <a:latin typeface="Times New Roman" pitchFamily="18" charset="0"/>
                <a:cs typeface="Times New Roman" pitchFamily="18" charset="0"/>
              </a:rPr>
              <a:t>Стоят деревья во дворе!</a:t>
            </a:r>
          </a:p>
          <a:p>
            <a:r>
              <a:rPr lang="ru-RU" sz="1400" b="1" dirty="0" smtClean="0">
                <a:latin typeface="Times New Roman" pitchFamily="18" charset="0"/>
                <a:cs typeface="Times New Roman" pitchFamily="18" charset="0"/>
              </a:rPr>
              <a:t>Трава завяла, нет и птичек,</a:t>
            </a:r>
          </a:p>
          <a:p>
            <a:r>
              <a:rPr lang="ru-RU" sz="1400" b="1" dirty="0" smtClean="0">
                <a:latin typeface="Times New Roman" pitchFamily="18" charset="0"/>
                <a:cs typeface="Times New Roman" pitchFamily="18" charset="0"/>
              </a:rPr>
              <a:t>И стало скучно детворе!</a:t>
            </a:r>
          </a:p>
          <a:p>
            <a:r>
              <a:rPr lang="ru-RU" sz="1400" b="1" dirty="0" smtClean="0">
                <a:latin typeface="Times New Roman" pitchFamily="18" charset="0"/>
                <a:cs typeface="Times New Roman" pitchFamily="18" charset="0"/>
              </a:rPr>
              <a:t>Мы в группе завели цветочки,</a:t>
            </a:r>
          </a:p>
          <a:p>
            <a:r>
              <a:rPr lang="ru-RU" sz="1400" b="1" dirty="0" smtClean="0">
                <a:latin typeface="Times New Roman" pitchFamily="18" charset="0"/>
                <a:cs typeface="Times New Roman" pitchFamily="18" charset="0"/>
              </a:rPr>
              <a:t>И даже рыбки есть сейчас!</a:t>
            </a:r>
          </a:p>
          <a:p>
            <a:r>
              <a:rPr lang="ru-RU" sz="1400" b="1" dirty="0" smtClean="0">
                <a:latin typeface="Times New Roman" pitchFamily="18" charset="0"/>
                <a:cs typeface="Times New Roman" pitchFamily="18" charset="0"/>
              </a:rPr>
              <a:t>Кусок природы в уголочке -,</a:t>
            </a:r>
          </a:p>
          <a:p>
            <a:r>
              <a:rPr lang="ru-RU" sz="1400" b="1" dirty="0" smtClean="0">
                <a:latin typeface="Times New Roman" pitchFamily="18" charset="0"/>
                <a:cs typeface="Times New Roman" pitchFamily="18" charset="0"/>
              </a:rPr>
              <a:t>Он очень радует всех нас!</a:t>
            </a:r>
          </a:p>
          <a:p>
            <a:r>
              <a:rPr lang="ru-RU" sz="1400" b="1" dirty="0" smtClean="0">
                <a:latin typeface="Times New Roman" pitchFamily="18" charset="0"/>
                <a:cs typeface="Times New Roman" pitchFamily="18" charset="0"/>
              </a:rPr>
              <a:t>Цветы из лейки поливаем</a:t>
            </a:r>
          </a:p>
          <a:p>
            <a:r>
              <a:rPr lang="ru-RU" sz="1400" b="1" dirty="0" smtClean="0">
                <a:latin typeface="Times New Roman" pitchFamily="18" charset="0"/>
                <a:cs typeface="Times New Roman" pitchFamily="18" charset="0"/>
              </a:rPr>
              <a:t>И рыбок кормим каждый день!</a:t>
            </a:r>
          </a:p>
          <a:p>
            <a:r>
              <a:rPr lang="ru-RU" sz="1400" b="1" dirty="0" smtClean="0">
                <a:latin typeface="Times New Roman" pitchFamily="18" charset="0"/>
                <a:cs typeface="Times New Roman" pitchFamily="18" charset="0"/>
              </a:rPr>
              <a:t>Придёт весна - мы твёрдо знаем,</a:t>
            </a:r>
          </a:p>
          <a:p>
            <a:r>
              <a:rPr lang="ru-RU" sz="1400" b="1" dirty="0" smtClean="0">
                <a:latin typeface="Times New Roman" pitchFamily="18" charset="0"/>
                <a:cs typeface="Times New Roman" pitchFamily="18" charset="0"/>
              </a:rPr>
              <a:t>Зазеленеет даже пень!</a:t>
            </a:r>
            <a:endParaRPr lang="ru-RU" sz="1400"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ЦЕНТР ПОЗНАНИЯ</a:t>
            </a:r>
            <a:endParaRPr lang="ru-RU" b="1" spc="50" dirty="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descr="C:\Users\User\YandexDisk\Фотокамера\2017-11-27 11-53-53.JPG"/>
          <p:cNvPicPr>
            <a:picLocks noChangeAspect="1" noChangeArrowheads="1"/>
          </p:cNvPicPr>
          <p:nvPr/>
        </p:nvPicPr>
        <p:blipFill>
          <a:blip r:embed="rId3" cstate="print"/>
          <a:srcRect r="939" b="13639"/>
          <a:stretch>
            <a:fillRect/>
          </a:stretch>
        </p:blipFill>
        <p:spPr bwMode="auto">
          <a:xfrm>
            <a:off x="3635896" y="1052736"/>
            <a:ext cx="3456384" cy="2736304"/>
          </a:xfrm>
          <a:prstGeom prst="rect">
            <a:avLst/>
          </a:prstGeom>
          <a:ln>
            <a:noFill/>
          </a:ln>
          <a:effectLst>
            <a:softEdge rad="112500"/>
          </a:effectLst>
        </p:spPr>
      </p:pic>
      <p:pic>
        <p:nvPicPr>
          <p:cNvPr id="3076" name="Picture 4" descr="C:\Users\User\YandexDisk\Фотокамера\2017-11-27 11-55-33.JPG"/>
          <p:cNvPicPr>
            <a:picLocks noChangeAspect="1" noChangeArrowheads="1"/>
          </p:cNvPicPr>
          <p:nvPr/>
        </p:nvPicPr>
        <p:blipFill>
          <a:blip r:embed="rId4" cstate="print"/>
          <a:srcRect/>
          <a:stretch>
            <a:fillRect/>
          </a:stretch>
        </p:blipFill>
        <p:spPr bwMode="auto">
          <a:xfrm>
            <a:off x="0" y="3573016"/>
            <a:ext cx="3131840" cy="2348880"/>
          </a:xfrm>
          <a:prstGeom prst="rect">
            <a:avLst/>
          </a:prstGeom>
          <a:ln>
            <a:noFill/>
          </a:ln>
          <a:effectLst>
            <a:softEdge rad="112500"/>
          </a:effectLst>
        </p:spPr>
      </p:pic>
      <p:pic>
        <p:nvPicPr>
          <p:cNvPr id="3077" name="Picture 5" descr="C:\Users\User\YandexDisk\Фотокамера\2017-11-27 11-55-42.JPG"/>
          <p:cNvPicPr>
            <a:picLocks noChangeAspect="1" noChangeArrowheads="1"/>
          </p:cNvPicPr>
          <p:nvPr/>
        </p:nvPicPr>
        <p:blipFill>
          <a:blip r:embed="rId5" cstate="print"/>
          <a:srcRect r="1905" b="6019"/>
          <a:stretch>
            <a:fillRect/>
          </a:stretch>
        </p:blipFill>
        <p:spPr bwMode="auto">
          <a:xfrm>
            <a:off x="0" y="908720"/>
            <a:ext cx="3707904" cy="2664296"/>
          </a:xfrm>
          <a:prstGeom prst="rect">
            <a:avLst/>
          </a:prstGeom>
          <a:ln>
            <a:noFill/>
          </a:ln>
          <a:effectLst>
            <a:softEdge rad="112500"/>
          </a:effectLst>
        </p:spPr>
      </p:pic>
      <p:pic>
        <p:nvPicPr>
          <p:cNvPr id="3078" name="Picture 6" descr="C:\Users\User\YandexDisk\Фотокамера\2017-11-27 11-55-58.JPG"/>
          <p:cNvPicPr>
            <a:picLocks noChangeAspect="1" noChangeArrowheads="1"/>
          </p:cNvPicPr>
          <p:nvPr/>
        </p:nvPicPr>
        <p:blipFill>
          <a:blip r:embed="rId6" cstate="print"/>
          <a:srcRect/>
          <a:stretch>
            <a:fillRect/>
          </a:stretch>
        </p:blipFill>
        <p:spPr bwMode="auto">
          <a:xfrm>
            <a:off x="3203848" y="3717032"/>
            <a:ext cx="2736304" cy="2052228"/>
          </a:xfrm>
          <a:prstGeom prst="rect">
            <a:avLst/>
          </a:prstGeom>
          <a:ln>
            <a:noFill/>
          </a:ln>
          <a:effectLst>
            <a:softEdge rad="112500"/>
          </a:effectLst>
        </p:spPr>
      </p:pic>
      <p:sp>
        <p:nvSpPr>
          <p:cNvPr id="8" name="TextBox 7"/>
          <p:cNvSpPr txBox="1"/>
          <p:nvPr/>
        </p:nvSpPr>
        <p:spPr>
          <a:xfrm>
            <a:off x="7020272" y="1556792"/>
            <a:ext cx="2123728" cy="1600438"/>
          </a:xfrm>
          <a:prstGeom prst="rect">
            <a:avLst/>
          </a:prstGeom>
          <a:solidFill>
            <a:srgbClr val="FFFF00"/>
          </a:solidFill>
          <a:effectLst>
            <a:glow rad="228600">
              <a:schemeClr val="accent3">
                <a:satMod val="175000"/>
                <a:alpha val="40000"/>
              </a:schemeClr>
            </a:glow>
            <a:softEdge rad="317500"/>
          </a:effectLst>
        </p:spPr>
        <p:txBody>
          <a:bodyPr wrap="square" rtlCol="0">
            <a:spAutoFit/>
          </a:bodyPr>
          <a:lstStyle/>
          <a:p>
            <a:r>
              <a:rPr lang="ru-RU" sz="1400" dirty="0" smtClean="0"/>
              <a:t>Математику люблю я:</a:t>
            </a:r>
          </a:p>
          <a:p>
            <a:r>
              <a:rPr lang="ru-RU" sz="1400" dirty="0" smtClean="0"/>
              <a:t>Равенства, задачки.</a:t>
            </a:r>
          </a:p>
          <a:p>
            <a:r>
              <a:rPr lang="ru-RU" sz="1400" dirty="0" smtClean="0"/>
              <a:t>Буду я решать примеры,</a:t>
            </a:r>
          </a:p>
          <a:p>
            <a:r>
              <a:rPr lang="ru-RU" sz="1400" dirty="0" smtClean="0"/>
              <a:t>Складывать в заначку.</a:t>
            </a:r>
          </a:p>
          <a:p>
            <a:r>
              <a:rPr lang="ru-RU" sz="1400" dirty="0" smtClean="0"/>
              <a:t>Раз, два, три, четыре, пять!</a:t>
            </a:r>
          </a:p>
          <a:p>
            <a:r>
              <a:rPr lang="ru-RU" sz="1400" dirty="0" smtClean="0"/>
              <a:t>Математика опять!</a:t>
            </a:r>
            <a:endParaRPr lang="ru-RU" sz="1400" dirty="0"/>
          </a:p>
        </p:txBody>
      </p:sp>
      <p:sp>
        <p:nvSpPr>
          <p:cNvPr id="9" name="TextBox 8"/>
          <p:cNvSpPr txBox="1"/>
          <p:nvPr/>
        </p:nvSpPr>
        <p:spPr>
          <a:xfrm>
            <a:off x="5903640" y="3212976"/>
            <a:ext cx="3240360" cy="3108543"/>
          </a:xfrm>
          <a:prstGeom prst="rect">
            <a:avLst/>
          </a:prstGeom>
          <a:solidFill>
            <a:srgbClr val="00B0F0"/>
          </a:solidFill>
          <a:effectLst>
            <a:glow rad="228600">
              <a:schemeClr val="accent5">
                <a:satMod val="175000"/>
                <a:alpha val="40000"/>
              </a:schemeClr>
            </a:glow>
            <a:softEdge rad="635000"/>
          </a:effectLst>
        </p:spPr>
        <p:txBody>
          <a:bodyPr wrap="square" rtlCol="0">
            <a:spAutoFit/>
          </a:bodyPr>
          <a:lstStyle/>
          <a:p>
            <a:r>
              <a:rPr lang="ru-RU" sz="1400" b="1" dirty="0" smtClean="0"/>
              <a:t>«Родина»  – слово большое-большое!</a:t>
            </a:r>
          </a:p>
          <a:p>
            <a:r>
              <a:rPr lang="ru-RU" sz="1400" b="1" dirty="0" smtClean="0"/>
              <a:t>Пусть не бывает на свете чудес,</a:t>
            </a:r>
          </a:p>
          <a:p>
            <a:r>
              <a:rPr lang="ru-RU" sz="1400" b="1" dirty="0" smtClean="0"/>
              <a:t>Если сказать это слово с душою,</a:t>
            </a:r>
          </a:p>
          <a:p>
            <a:r>
              <a:rPr lang="ru-RU" sz="1400" b="1" dirty="0" smtClean="0"/>
              <a:t>Глубже морей оно, выше небес! </a:t>
            </a:r>
          </a:p>
          <a:p>
            <a:endParaRPr lang="ru-RU" sz="1400" b="1" dirty="0" smtClean="0"/>
          </a:p>
          <a:p>
            <a:r>
              <a:rPr lang="ru-RU" sz="1400" b="1" dirty="0" smtClean="0"/>
              <a:t>В нем умещается ровно полмира:</a:t>
            </a:r>
          </a:p>
          <a:p>
            <a:r>
              <a:rPr lang="ru-RU" sz="1400" b="1" dirty="0" smtClean="0"/>
              <a:t>Мама и папа, соседи, друзья,</a:t>
            </a:r>
          </a:p>
          <a:p>
            <a:r>
              <a:rPr lang="ru-RU" sz="1400" b="1" dirty="0" smtClean="0"/>
              <a:t>Город родимый, родная квартира,</a:t>
            </a:r>
          </a:p>
          <a:p>
            <a:r>
              <a:rPr lang="ru-RU" sz="1400" b="1" dirty="0" smtClean="0"/>
              <a:t>Бабушка, школа, котенок … и я.</a:t>
            </a:r>
          </a:p>
          <a:p>
            <a:endParaRPr lang="ru-RU" sz="1400" b="1" dirty="0" smtClean="0"/>
          </a:p>
          <a:p>
            <a:r>
              <a:rPr lang="ru-RU" sz="1400" b="1" dirty="0" smtClean="0"/>
              <a:t>Зайчик солнечный в ладошке,</a:t>
            </a:r>
          </a:p>
          <a:p>
            <a:r>
              <a:rPr lang="ru-RU" sz="1400" b="1" dirty="0" smtClean="0"/>
              <a:t>Куст сирени за окошком, </a:t>
            </a:r>
          </a:p>
          <a:p>
            <a:r>
              <a:rPr lang="ru-RU" sz="1400" b="1" dirty="0" smtClean="0"/>
              <a:t>И на щечке родинка  –</a:t>
            </a:r>
          </a:p>
          <a:p>
            <a:r>
              <a:rPr lang="ru-RU" sz="1400" b="1" dirty="0" smtClean="0"/>
              <a:t>Это тоже Родина.</a:t>
            </a:r>
            <a:endParaRPr lang="ru-RU"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User\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ЦЕНТР «МАЛЕНЬКИЕ ХУДОЖНИКИ»</a:t>
            </a:r>
            <a:endParaRPr lang="ru-RU" b="1" spc="50" dirty="0">
              <a:ln w="11430">
                <a:solidFill>
                  <a:srgbClr val="FF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descr="C:\Users\User\YandexDisk\Фотокамера\2017-11-27 13-49-27.JPG"/>
          <p:cNvPicPr>
            <a:picLocks noChangeAspect="1" noChangeArrowheads="1"/>
          </p:cNvPicPr>
          <p:nvPr/>
        </p:nvPicPr>
        <p:blipFill>
          <a:blip r:embed="rId3" cstate="print"/>
          <a:srcRect/>
          <a:stretch>
            <a:fillRect/>
          </a:stretch>
        </p:blipFill>
        <p:spPr bwMode="auto">
          <a:xfrm>
            <a:off x="3851921" y="1412776"/>
            <a:ext cx="3168352" cy="2376264"/>
          </a:xfrm>
          <a:prstGeom prst="rect">
            <a:avLst/>
          </a:prstGeom>
          <a:ln>
            <a:noFill/>
          </a:ln>
          <a:effectLst>
            <a:softEdge rad="112500"/>
          </a:effectLst>
        </p:spPr>
      </p:pic>
      <p:pic>
        <p:nvPicPr>
          <p:cNvPr id="4100" name="Picture 4" descr="D:\паспорт группы\IMG_0972.JPG"/>
          <p:cNvPicPr>
            <a:picLocks noChangeAspect="1" noChangeArrowheads="1"/>
          </p:cNvPicPr>
          <p:nvPr/>
        </p:nvPicPr>
        <p:blipFill>
          <a:blip r:embed="rId4" cstate="print"/>
          <a:srcRect/>
          <a:stretch>
            <a:fillRect/>
          </a:stretch>
        </p:blipFill>
        <p:spPr bwMode="auto">
          <a:xfrm>
            <a:off x="-1" y="1484784"/>
            <a:ext cx="2400267" cy="1800200"/>
          </a:xfrm>
          <a:prstGeom prst="rect">
            <a:avLst/>
          </a:prstGeom>
          <a:ln>
            <a:noFill/>
          </a:ln>
          <a:effectLst>
            <a:softEdge rad="112500"/>
          </a:effectLst>
        </p:spPr>
      </p:pic>
      <p:pic>
        <p:nvPicPr>
          <p:cNvPr id="4102" name="Picture 6" descr="D:\фото август 2017 по октябрь\171___11\IMG_2148.JPG"/>
          <p:cNvPicPr>
            <a:picLocks noChangeAspect="1" noChangeArrowheads="1"/>
          </p:cNvPicPr>
          <p:nvPr/>
        </p:nvPicPr>
        <p:blipFill>
          <a:blip r:embed="rId5" cstate="print"/>
          <a:srcRect/>
          <a:stretch>
            <a:fillRect/>
          </a:stretch>
        </p:blipFill>
        <p:spPr bwMode="auto">
          <a:xfrm>
            <a:off x="3419872" y="3717032"/>
            <a:ext cx="3312368" cy="2484276"/>
          </a:xfrm>
          <a:prstGeom prst="rect">
            <a:avLst/>
          </a:prstGeom>
          <a:ln>
            <a:noFill/>
          </a:ln>
          <a:effectLst>
            <a:softEdge rad="112500"/>
          </a:effectLst>
        </p:spPr>
      </p:pic>
      <p:pic>
        <p:nvPicPr>
          <p:cNvPr id="4103" name="Picture 7" descr="D:\фото август 2017 по октябрь\171___11\IMG_2144.JPG"/>
          <p:cNvPicPr>
            <a:picLocks noChangeAspect="1" noChangeArrowheads="1"/>
          </p:cNvPicPr>
          <p:nvPr/>
        </p:nvPicPr>
        <p:blipFill>
          <a:blip r:embed="rId6" cstate="print"/>
          <a:srcRect/>
          <a:stretch>
            <a:fillRect/>
          </a:stretch>
        </p:blipFill>
        <p:spPr bwMode="auto">
          <a:xfrm>
            <a:off x="0" y="3212976"/>
            <a:ext cx="3611808" cy="2736304"/>
          </a:xfrm>
          <a:prstGeom prst="rect">
            <a:avLst/>
          </a:prstGeom>
          <a:ln>
            <a:noFill/>
          </a:ln>
          <a:effectLst>
            <a:softEdge rad="112500"/>
          </a:effectLst>
        </p:spPr>
      </p:pic>
      <p:pic>
        <p:nvPicPr>
          <p:cNvPr id="8" name="Рисунок 7" descr="IMG_6160"/>
          <p:cNvPicPr/>
          <p:nvPr/>
        </p:nvPicPr>
        <p:blipFill>
          <a:blip r:embed="rId7" cstate="print"/>
          <a:srcRect/>
          <a:stretch>
            <a:fillRect/>
          </a:stretch>
        </p:blipFill>
        <p:spPr bwMode="auto">
          <a:xfrm>
            <a:off x="1979712" y="1484784"/>
            <a:ext cx="1872208" cy="1872208"/>
          </a:xfrm>
          <a:prstGeom prst="rect">
            <a:avLst/>
          </a:prstGeom>
          <a:ln>
            <a:noFill/>
          </a:ln>
          <a:effectLst>
            <a:softEdge rad="112500"/>
          </a:effectLst>
        </p:spPr>
      </p:pic>
      <p:sp>
        <p:nvSpPr>
          <p:cNvPr id="10" name="TextBox 9"/>
          <p:cNvSpPr txBox="1"/>
          <p:nvPr/>
        </p:nvSpPr>
        <p:spPr>
          <a:xfrm>
            <a:off x="6660232" y="1628800"/>
            <a:ext cx="2483768" cy="4678204"/>
          </a:xfrm>
          <a:prstGeom prst="rect">
            <a:avLst/>
          </a:prstGeom>
          <a:solidFill>
            <a:srgbClr val="92D050"/>
          </a:solidFill>
          <a:effectLst>
            <a:glow rad="228600">
              <a:schemeClr val="accent3">
                <a:satMod val="175000"/>
                <a:alpha val="40000"/>
              </a:schemeClr>
            </a:glow>
            <a:softEdge rad="317500"/>
          </a:effectLst>
        </p:spPr>
        <p:txBody>
          <a:bodyPr wrap="square" rtlCol="0">
            <a:spAutoFit/>
          </a:bodyPr>
          <a:lstStyle/>
          <a:p>
            <a:r>
              <a:rPr lang="ru-RU" sz="1400" b="1" dirty="0" smtClean="0"/>
              <a:t>Немножко стали мы взрослее,</a:t>
            </a:r>
          </a:p>
          <a:p>
            <a:r>
              <a:rPr lang="ru-RU" sz="1400" b="1" dirty="0" smtClean="0"/>
              <a:t>И вот пошли мы в детский сад!</a:t>
            </a:r>
          </a:p>
          <a:p>
            <a:r>
              <a:rPr lang="ru-RU" sz="1400" b="1" dirty="0" smtClean="0"/>
              <a:t>Тут воспитатели хитрее!</a:t>
            </a:r>
          </a:p>
          <a:p>
            <a:r>
              <a:rPr lang="ru-RU" sz="1400" b="1" dirty="0" smtClean="0"/>
              <a:t>Всё нам подсунули: тетрадь,</a:t>
            </a:r>
          </a:p>
          <a:p>
            <a:r>
              <a:rPr lang="ru-RU" sz="1400" b="1" dirty="0" smtClean="0"/>
              <a:t> </a:t>
            </a:r>
          </a:p>
          <a:p>
            <a:r>
              <a:rPr lang="ru-RU" sz="1400" b="1" dirty="0" smtClean="0"/>
              <a:t>Альбом, палитры, краски, кисти,</a:t>
            </a:r>
          </a:p>
          <a:p>
            <a:r>
              <a:rPr lang="ru-RU" sz="1400" b="1" dirty="0" smtClean="0"/>
              <a:t>Гуашь, мольберты, акварель.</a:t>
            </a:r>
          </a:p>
          <a:p>
            <a:r>
              <a:rPr lang="ru-RU" sz="1400" b="1" dirty="0" smtClean="0"/>
              <a:t>Рисуй портреты и эскизы!</a:t>
            </a:r>
          </a:p>
          <a:p>
            <a:r>
              <a:rPr lang="ru-RU" sz="1400" b="1" dirty="0" smtClean="0"/>
              <a:t>Всё разрешается теперь!</a:t>
            </a:r>
          </a:p>
          <a:p>
            <a:r>
              <a:rPr lang="ru-RU" sz="1400" b="1" dirty="0" smtClean="0"/>
              <a:t> </a:t>
            </a:r>
          </a:p>
          <a:p>
            <a:r>
              <a:rPr lang="ru-RU" sz="1400" b="1" dirty="0" smtClean="0"/>
              <a:t>Ну пусть не выйдет </a:t>
            </a:r>
            <a:r>
              <a:rPr lang="ru-RU" sz="1400" b="1" dirty="0" err="1" smtClean="0"/>
              <a:t>Левитанов</a:t>
            </a:r>
            <a:r>
              <a:rPr lang="ru-RU" sz="1400" b="1" dirty="0" smtClean="0"/>
              <a:t>,</a:t>
            </a:r>
          </a:p>
          <a:p>
            <a:r>
              <a:rPr lang="ru-RU" sz="1400" b="1" dirty="0" smtClean="0"/>
              <a:t>Но в садике оставим след!</a:t>
            </a:r>
          </a:p>
          <a:p>
            <a:r>
              <a:rPr lang="ru-RU" sz="1400" b="1" dirty="0" smtClean="0"/>
              <a:t>Альбом оставим всем на память!</a:t>
            </a:r>
          </a:p>
          <a:p>
            <a:r>
              <a:rPr lang="ru-RU" sz="1400" b="1" dirty="0" smtClean="0"/>
              <a:t>А в нём – наш групповой портрет!</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User\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755576" y="274638"/>
            <a:ext cx="7632848" cy="418058"/>
          </a:xfrm>
        </p:spPr>
        <p:txBody>
          <a:bodyPr>
            <a:prstTxWarp prst="textCanDown">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ЦЕНТРПДД</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6" name="Picture 2" descr="C:\Users\User\YandexDisk\Фотокамера\2017-11-28 08-40-19.JPG"/>
          <p:cNvPicPr>
            <a:picLocks noChangeAspect="1" noChangeArrowheads="1"/>
          </p:cNvPicPr>
          <p:nvPr/>
        </p:nvPicPr>
        <p:blipFill>
          <a:blip r:embed="rId3" cstate="print"/>
          <a:srcRect/>
          <a:stretch>
            <a:fillRect/>
          </a:stretch>
        </p:blipFill>
        <p:spPr bwMode="auto">
          <a:xfrm>
            <a:off x="1403648" y="836712"/>
            <a:ext cx="4392488" cy="2511978"/>
          </a:xfrm>
          <a:prstGeom prst="rect">
            <a:avLst/>
          </a:prstGeom>
          <a:ln>
            <a:noFill/>
          </a:ln>
          <a:effectLst>
            <a:softEdge rad="112500"/>
          </a:effectLst>
        </p:spPr>
      </p:pic>
      <p:pic>
        <p:nvPicPr>
          <p:cNvPr id="6148" name="Picture 4" descr="D:\паспорт группы\IMG_0985.JPG"/>
          <p:cNvPicPr>
            <a:picLocks noChangeAspect="1" noChangeArrowheads="1"/>
          </p:cNvPicPr>
          <p:nvPr/>
        </p:nvPicPr>
        <p:blipFill>
          <a:blip r:embed="rId4" cstate="print"/>
          <a:srcRect/>
          <a:stretch>
            <a:fillRect/>
          </a:stretch>
        </p:blipFill>
        <p:spPr bwMode="auto">
          <a:xfrm rot="5400000">
            <a:off x="-245942" y="938638"/>
            <a:ext cx="1967541" cy="1475656"/>
          </a:xfrm>
          <a:prstGeom prst="rect">
            <a:avLst/>
          </a:prstGeom>
          <a:ln>
            <a:noFill/>
          </a:ln>
          <a:effectLst>
            <a:softEdge rad="112500"/>
          </a:effectLst>
        </p:spPr>
      </p:pic>
      <p:pic>
        <p:nvPicPr>
          <p:cNvPr id="6149" name="Picture 5" descr="D:\паспорт группы\IMG_0986.JPG"/>
          <p:cNvPicPr>
            <a:picLocks noChangeAspect="1" noChangeArrowheads="1"/>
          </p:cNvPicPr>
          <p:nvPr/>
        </p:nvPicPr>
        <p:blipFill>
          <a:blip r:embed="rId5" cstate="print"/>
          <a:srcRect/>
          <a:stretch>
            <a:fillRect/>
          </a:stretch>
        </p:blipFill>
        <p:spPr bwMode="auto">
          <a:xfrm rot="5566516">
            <a:off x="-183479" y="2031225"/>
            <a:ext cx="1812497" cy="1359373"/>
          </a:xfrm>
          <a:prstGeom prst="rect">
            <a:avLst/>
          </a:prstGeom>
          <a:ln>
            <a:noFill/>
          </a:ln>
          <a:effectLst>
            <a:softEdge rad="112500"/>
          </a:effectLst>
        </p:spPr>
      </p:pic>
      <p:pic>
        <p:nvPicPr>
          <p:cNvPr id="6150" name="Picture 6" descr="D:\паспорт группы\IMG_0987.JPG"/>
          <p:cNvPicPr>
            <a:picLocks noChangeAspect="1" noChangeArrowheads="1"/>
          </p:cNvPicPr>
          <p:nvPr/>
        </p:nvPicPr>
        <p:blipFill>
          <a:blip r:embed="rId6" cstate="print"/>
          <a:srcRect/>
          <a:stretch>
            <a:fillRect/>
          </a:stretch>
        </p:blipFill>
        <p:spPr bwMode="auto">
          <a:xfrm rot="5400000">
            <a:off x="-221940" y="3074876"/>
            <a:ext cx="1775520" cy="1331640"/>
          </a:xfrm>
          <a:prstGeom prst="rect">
            <a:avLst/>
          </a:prstGeom>
          <a:ln>
            <a:noFill/>
          </a:ln>
          <a:effectLst>
            <a:softEdge rad="112500"/>
          </a:effectLst>
        </p:spPr>
      </p:pic>
      <p:pic>
        <p:nvPicPr>
          <p:cNvPr id="6151" name="Picture 7" descr="D:\паспорт группы\IMG_0990.JPG"/>
          <p:cNvPicPr>
            <a:picLocks noChangeAspect="1" noChangeArrowheads="1"/>
          </p:cNvPicPr>
          <p:nvPr/>
        </p:nvPicPr>
        <p:blipFill>
          <a:blip r:embed="rId7" cstate="print"/>
          <a:srcRect t="14840" r="976"/>
          <a:stretch>
            <a:fillRect/>
          </a:stretch>
        </p:blipFill>
        <p:spPr bwMode="auto">
          <a:xfrm>
            <a:off x="4139952" y="4149080"/>
            <a:ext cx="2541263" cy="1639114"/>
          </a:xfrm>
          <a:prstGeom prst="rect">
            <a:avLst/>
          </a:prstGeom>
          <a:ln>
            <a:noFill/>
          </a:ln>
          <a:effectLst>
            <a:softEdge rad="112500"/>
          </a:effectLst>
        </p:spPr>
      </p:pic>
      <p:pic>
        <p:nvPicPr>
          <p:cNvPr id="6152" name="Picture 8" descr="D:\паспорт группы\IMG_0991.JPG"/>
          <p:cNvPicPr>
            <a:picLocks noChangeAspect="1" noChangeArrowheads="1"/>
          </p:cNvPicPr>
          <p:nvPr/>
        </p:nvPicPr>
        <p:blipFill>
          <a:blip r:embed="rId8" cstate="print"/>
          <a:srcRect t="15201" r="2222"/>
          <a:stretch>
            <a:fillRect/>
          </a:stretch>
        </p:blipFill>
        <p:spPr bwMode="auto">
          <a:xfrm>
            <a:off x="1403648" y="3068960"/>
            <a:ext cx="3168352" cy="2060848"/>
          </a:xfrm>
          <a:prstGeom prst="rect">
            <a:avLst/>
          </a:prstGeom>
          <a:ln>
            <a:noFill/>
          </a:ln>
          <a:effectLst>
            <a:softEdge rad="112500"/>
          </a:effectLst>
        </p:spPr>
      </p:pic>
      <p:pic>
        <p:nvPicPr>
          <p:cNvPr id="6153" name="Picture 9" descr="D:\паспорт группы\IMG_0992.JPG"/>
          <p:cNvPicPr>
            <a:picLocks noChangeAspect="1" noChangeArrowheads="1"/>
          </p:cNvPicPr>
          <p:nvPr/>
        </p:nvPicPr>
        <p:blipFill>
          <a:blip r:embed="rId9" cstate="print"/>
          <a:srcRect t="-4231" r="19527"/>
          <a:stretch>
            <a:fillRect/>
          </a:stretch>
        </p:blipFill>
        <p:spPr bwMode="auto">
          <a:xfrm rot="5400000">
            <a:off x="2384227" y="4337571"/>
            <a:ext cx="1927273" cy="1872208"/>
          </a:xfrm>
          <a:prstGeom prst="rect">
            <a:avLst/>
          </a:prstGeom>
          <a:ln>
            <a:noFill/>
          </a:ln>
          <a:effectLst>
            <a:softEdge rad="112500"/>
          </a:effectLst>
        </p:spPr>
      </p:pic>
      <p:pic>
        <p:nvPicPr>
          <p:cNvPr id="6154" name="Picture 10" descr="D:\паспорт группы\IMG_0994.JPG"/>
          <p:cNvPicPr>
            <a:picLocks noChangeAspect="1" noChangeArrowheads="1"/>
          </p:cNvPicPr>
          <p:nvPr/>
        </p:nvPicPr>
        <p:blipFill>
          <a:blip r:embed="rId10" cstate="print"/>
          <a:srcRect/>
          <a:stretch>
            <a:fillRect/>
          </a:stretch>
        </p:blipFill>
        <p:spPr bwMode="auto">
          <a:xfrm>
            <a:off x="0" y="4293096"/>
            <a:ext cx="2339752" cy="1754814"/>
          </a:xfrm>
          <a:prstGeom prst="rect">
            <a:avLst/>
          </a:prstGeom>
          <a:ln>
            <a:noFill/>
          </a:ln>
          <a:effectLst>
            <a:softEdge rad="112500"/>
          </a:effectLst>
        </p:spPr>
      </p:pic>
      <p:sp>
        <p:nvSpPr>
          <p:cNvPr id="12" name="TextBox 11"/>
          <p:cNvSpPr txBox="1"/>
          <p:nvPr/>
        </p:nvSpPr>
        <p:spPr>
          <a:xfrm>
            <a:off x="5940152" y="1124744"/>
            <a:ext cx="2952328" cy="4524315"/>
          </a:xfrm>
          <a:prstGeom prst="rect">
            <a:avLst/>
          </a:prstGeom>
          <a:solidFill>
            <a:srgbClr val="FF0066"/>
          </a:solidFill>
          <a:effectLst>
            <a:glow rad="228600">
              <a:schemeClr val="accent2">
                <a:satMod val="175000"/>
                <a:alpha val="40000"/>
              </a:schemeClr>
            </a:glow>
            <a:softEdge rad="635000"/>
          </a:effectLst>
        </p:spPr>
        <p:txBody>
          <a:bodyPr wrap="square" rtlCol="0">
            <a:spAutoFit/>
          </a:bodyPr>
          <a:lstStyle/>
          <a:p>
            <a:r>
              <a:rPr lang="ru-RU" dirty="0" smtClean="0"/>
              <a:t>Жили – были, не тужили,</a:t>
            </a:r>
          </a:p>
          <a:p>
            <a:r>
              <a:rPr lang="ru-RU" dirty="0" smtClean="0"/>
              <a:t>Пешеходы и машины.</a:t>
            </a:r>
          </a:p>
          <a:p>
            <a:r>
              <a:rPr lang="ru-RU" dirty="0" smtClean="0"/>
              <a:t>Жили дружно, без аварий,</a:t>
            </a:r>
          </a:p>
          <a:p>
            <a:r>
              <a:rPr lang="ru-RU" dirty="0" smtClean="0"/>
              <a:t>Потому что каждый знал:</a:t>
            </a:r>
          </a:p>
          <a:p>
            <a:r>
              <a:rPr lang="ru-RU" dirty="0" smtClean="0"/>
              <a:t>Кому свет горит зелёный – </a:t>
            </a:r>
          </a:p>
          <a:p>
            <a:r>
              <a:rPr lang="ru-RU" dirty="0" smtClean="0"/>
              <a:t>Проходи, иль проезжай.</a:t>
            </a:r>
          </a:p>
          <a:p>
            <a:r>
              <a:rPr lang="ru-RU" dirty="0" smtClean="0"/>
              <a:t>И у каждого свой глазик светофора говорит:</a:t>
            </a:r>
          </a:p>
          <a:p>
            <a:r>
              <a:rPr lang="ru-RU" dirty="0" smtClean="0"/>
              <a:t>Если ты машина, я светофор трёхглазый,</a:t>
            </a:r>
          </a:p>
          <a:p>
            <a:r>
              <a:rPr lang="ru-RU" dirty="0" smtClean="0"/>
              <a:t>Ну, а пешеходу светофор двуглазый.</a:t>
            </a:r>
          </a:p>
          <a:p>
            <a:r>
              <a:rPr lang="ru-RU" dirty="0" smtClean="0"/>
              <a:t>Он стоит на зебре,</a:t>
            </a:r>
          </a:p>
          <a:p>
            <a:r>
              <a:rPr lang="ru-RU" dirty="0" smtClean="0"/>
              <a:t>Ждёт своих людей</a:t>
            </a:r>
          </a:p>
          <a:p>
            <a:r>
              <a:rPr lang="ru-RU" dirty="0" smtClean="0"/>
              <a:t>И пропускает только на зелёный цвет.</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1390</Words>
  <Application>Microsoft Office PowerPoint</Application>
  <PresentationFormat>Экран (4:3)</PresentationFormat>
  <Paragraphs>97</Paragraphs>
  <Slides>10</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Предметно – развивающая среда</vt:lpstr>
      <vt:lpstr>Предметно – развивающая среда</vt:lpstr>
      <vt:lpstr>Слайд 3</vt:lpstr>
      <vt:lpstr>ЦЕНТР СЮЖЕТНО – РОЛЕВОЙ ИГРЫ</vt:lpstr>
      <vt:lpstr> ЦЕНТР СЮЖЕТНО – РОЛЕВОЙ ИГРЫ</vt:lpstr>
      <vt:lpstr>ЦЕНТР ПРИРОДЫ</vt:lpstr>
      <vt:lpstr>ЦЕНТР ПОЗНАНИЯ</vt:lpstr>
      <vt:lpstr>ЦЕНТР «МАЛЕНЬКИЕ ХУДОЖНИКИ»</vt:lpstr>
      <vt:lpstr>ЦЕНТРПДД</vt:lpstr>
      <vt:lpstr>ЦЕНТР ТЕАТРАЛЬНАЯ ДЕЯТЕЛЬНОСТЬ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Светлана</cp:lastModifiedBy>
  <cp:revision>28</cp:revision>
  <dcterms:created xsi:type="dcterms:W3CDTF">2017-12-16T12:53:32Z</dcterms:created>
  <dcterms:modified xsi:type="dcterms:W3CDTF">2018-01-21T09:06:26Z</dcterms:modified>
</cp:coreProperties>
</file>