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4" r:id="rId3"/>
    <p:sldId id="28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7" r:id="rId13"/>
    <p:sldId id="264" r:id="rId14"/>
    <p:sldId id="268" r:id="rId15"/>
    <p:sldId id="269" r:id="rId16"/>
    <p:sldId id="270" r:id="rId17"/>
    <p:sldId id="271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1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F4CA9-CD03-455B-90A7-C4D94AAE8B25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B15F9-9005-4C08-98FC-6E17A41A75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15F9-9005-4C08-98FC-6E17A41A75A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627F4-535F-4FF3-8B32-41D02668C37D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FC1DB-3D06-4AA5-B4D3-6C2CFC3042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4.jpeg"/><Relationship Id="rId7" Type="http://schemas.openxmlformats.org/officeDocument/2006/relationships/image" Target="../media/image23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image" Target="../media/image10.gif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4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gif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15.gif"/><Relationship Id="rId2" Type="http://schemas.openxmlformats.org/officeDocument/2006/relationships/audio" Target="../media/audio2.wav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6.jpeg"/><Relationship Id="rId2" Type="http://schemas.openxmlformats.org/officeDocument/2006/relationships/audio" Target="../media/audio1.wav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55.gif"/><Relationship Id="rId5" Type="http://schemas.openxmlformats.org/officeDocument/2006/relationships/image" Target="../media/image61.png"/><Relationship Id="rId15" Type="http://schemas.openxmlformats.org/officeDocument/2006/relationships/image" Target="../media/image69.jpeg"/><Relationship Id="rId10" Type="http://schemas.openxmlformats.org/officeDocument/2006/relationships/image" Target="../media/image54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4.png"/><Relationship Id="rId18" Type="http://schemas.openxmlformats.org/officeDocument/2006/relationships/image" Target="../media/image60.png"/><Relationship Id="rId3" Type="http://schemas.openxmlformats.org/officeDocument/2006/relationships/image" Target="../media/image70.jpeg"/><Relationship Id="rId21" Type="http://schemas.openxmlformats.org/officeDocument/2006/relationships/image" Target="../media/image52.png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17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image" Target="../media/image55.gif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gif"/><Relationship Id="rId15" Type="http://schemas.openxmlformats.org/officeDocument/2006/relationships/image" Target="../media/image62.png"/><Relationship Id="rId10" Type="http://schemas.openxmlformats.org/officeDocument/2006/relationships/image" Target="../media/image77.png"/><Relationship Id="rId19" Type="http://schemas.openxmlformats.org/officeDocument/2006/relationships/image" Target="../media/image54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65.png"/><Relationship Id="rId22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openxmlformats.org/officeDocument/2006/relationships/image" Target="../media/image70.jpeg"/><Relationship Id="rId21" Type="http://schemas.openxmlformats.org/officeDocument/2006/relationships/image" Target="../media/image88.jpeg"/><Relationship Id="rId7" Type="http://schemas.openxmlformats.org/officeDocument/2006/relationships/image" Target="../media/image62.png"/><Relationship Id="rId12" Type="http://schemas.openxmlformats.org/officeDocument/2006/relationships/image" Target="../media/image80.png"/><Relationship Id="rId17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84.pn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5.gif"/><Relationship Id="rId5" Type="http://schemas.openxmlformats.org/officeDocument/2006/relationships/image" Target="../media/image65.png"/><Relationship Id="rId15" Type="http://schemas.openxmlformats.org/officeDocument/2006/relationships/image" Target="../media/image83.png"/><Relationship Id="rId23" Type="http://schemas.openxmlformats.org/officeDocument/2006/relationships/image" Target="../media/image15.gif"/><Relationship Id="rId10" Type="http://schemas.openxmlformats.org/officeDocument/2006/relationships/image" Target="../media/image64.png"/><Relationship Id="rId19" Type="http://schemas.openxmlformats.org/officeDocument/2006/relationships/image" Target="../media/image86.jpeg"/><Relationship Id="rId4" Type="http://schemas.openxmlformats.org/officeDocument/2006/relationships/image" Target="../media/image61.png"/><Relationship Id="rId9" Type="http://schemas.openxmlformats.org/officeDocument/2006/relationships/image" Target="../media/image52.png"/><Relationship Id="rId14" Type="http://schemas.openxmlformats.org/officeDocument/2006/relationships/image" Target="../media/image82.png"/><Relationship Id="rId2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9.jpeg"/><Relationship Id="rId7" Type="http://schemas.openxmlformats.org/officeDocument/2006/relationships/image" Target="../media/image65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11" Type="http://schemas.openxmlformats.org/officeDocument/2006/relationships/image" Target="../media/image60.png"/><Relationship Id="rId5" Type="http://schemas.openxmlformats.org/officeDocument/2006/relationships/image" Target="../media/image61.png"/><Relationship Id="rId10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90.jpeg"/><Relationship Id="rId3" Type="http://schemas.openxmlformats.org/officeDocument/2006/relationships/image" Target="../media/image24.jpeg"/><Relationship Id="rId7" Type="http://schemas.openxmlformats.org/officeDocument/2006/relationships/image" Target="../media/image52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3.png"/><Relationship Id="rId5" Type="http://schemas.openxmlformats.org/officeDocument/2006/relationships/image" Target="../media/image54.png"/><Relationship Id="rId10" Type="http://schemas.openxmlformats.org/officeDocument/2006/relationships/image" Target="../media/image55.gif"/><Relationship Id="rId4" Type="http://schemas.openxmlformats.org/officeDocument/2006/relationships/image" Target="../media/image60.png"/><Relationship Id="rId9" Type="http://schemas.openxmlformats.org/officeDocument/2006/relationships/image" Target="../media/image62.png"/><Relationship Id="rId1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93.jpeg"/><Relationship Id="rId3" Type="http://schemas.openxmlformats.org/officeDocument/2006/relationships/image" Target="../media/image24.jpeg"/><Relationship Id="rId7" Type="http://schemas.openxmlformats.org/officeDocument/2006/relationships/image" Target="../media/image61.png"/><Relationship Id="rId12" Type="http://schemas.openxmlformats.org/officeDocument/2006/relationships/image" Target="../media/image92.jpeg"/><Relationship Id="rId2" Type="http://schemas.openxmlformats.org/officeDocument/2006/relationships/audio" Target="../media/audio1.wav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5" Type="http://schemas.openxmlformats.org/officeDocument/2006/relationships/image" Target="../media/image95.jpeg"/><Relationship Id="rId10" Type="http://schemas.openxmlformats.org/officeDocument/2006/relationships/image" Target="../media/image65.png"/><Relationship Id="rId4" Type="http://schemas.openxmlformats.org/officeDocument/2006/relationships/image" Target="../media/image55.gif"/><Relationship Id="rId9" Type="http://schemas.openxmlformats.org/officeDocument/2006/relationships/image" Target="../media/image62.png"/><Relationship Id="rId1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4.jpeg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55.gif"/><Relationship Id="rId10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24.jpeg"/><Relationship Id="rId7" Type="http://schemas.openxmlformats.org/officeDocument/2006/relationships/image" Target="../media/image10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0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audio" Target="../media/audio1.wav"/><Relationship Id="rId16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Relationship Id="rId1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23.jpeg"/><Relationship Id="rId18" Type="http://schemas.openxmlformats.org/officeDocument/2006/relationships/image" Target="../media/image117.png"/><Relationship Id="rId3" Type="http://schemas.openxmlformats.org/officeDocument/2006/relationships/image" Target="../media/image120.jpeg"/><Relationship Id="rId7" Type="http://schemas.openxmlformats.org/officeDocument/2006/relationships/image" Target="../media/image119.jpeg"/><Relationship Id="rId12" Type="http://schemas.openxmlformats.org/officeDocument/2006/relationships/image" Target="../media/image111.png"/><Relationship Id="rId17" Type="http://schemas.openxmlformats.org/officeDocument/2006/relationships/image" Target="../media/image125.png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07.png"/><Relationship Id="rId5" Type="http://schemas.openxmlformats.org/officeDocument/2006/relationships/image" Target="../media/image109.png"/><Relationship Id="rId15" Type="http://schemas.openxmlformats.org/officeDocument/2006/relationships/image" Target="../media/image108.png"/><Relationship Id="rId10" Type="http://schemas.openxmlformats.org/officeDocument/2006/relationships/image" Target="../media/image80.png"/><Relationship Id="rId19" Type="http://schemas.openxmlformats.org/officeDocument/2006/relationships/image" Target="../media/image126.png"/><Relationship Id="rId4" Type="http://schemas.openxmlformats.org/officeDocument/2006/relationships/image" Target="../media/image121.png"/><Relationship Id="rId9" Type="http://schemas.openxmlformats.org/officeDocument/2006/relationships/image" Target="../media/image118.png"/><Relationship Id="rId14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5.jpeg"/><Relationship Id="rId18" Type="http://schemas.openxmlformats.org/officeDocument/2006/relationships/image" Target="../media/image140.jpeg"/><Relationship Id="rId3" Type="http://schemas.openxmlformats.org/officeDocument/2006/relationships/image" Target="../media/image127.jpeg"/><Relationship Id="rId7" Type="http://schemas.openxmlformats.org/officeDocument/2006/relationships/image" Target="../media/image130.jpeg"/><Relationship Id="rId12" Type="http://schemas.openxmlformats.org/officeDocument/2006/relationships/image" Target="../media/image34.png"/><Relationship Id="rId17" Type="http://schemas.openxmlformats.org/officeDocument/2006/relationships/image" Target="../media/image139.jpeg"/><Relationship Id="rId2" Type="http://schemas.openxmlformats.org/officeDocument/2006/relationships/audio" Target="../media/audio1.wav"/><Relationship Id="rId16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4.jpeg"/><Relationship Id="rId5" Type="http://schemas.openxmlformats.org/officeDocument/2006/relationships/image" Target="../media/image129.jpeg"/><Relationship Id="rId15" Type="http://schemas.openxmlformats.org/officeDocument/2006/relationships/image" Target="../media/image137.jpeg"/><Relationship Id="rId10" Type="http://schemas.openxmlformats.org/officeDocument/2006/relationships/image" Target="../media/image133.jpeg"/><Relationship Id="rId19" Type="http://schemas.openxmlformats.org/officeDocument/2006/relationships/image" Target="../media/image141.jpeg"/><Relationship Id="rId4" Type="http://schemas.openxmlformats.org/officeDocument/2006/relationships/image" Target="../media/image128.jpeg"/><Relationship Id="rId9" Type="http://schemas.openxmlformats.org/officeDocument/2006/relationships/image" Target="../media/image132.jpeg"/><Relationship Id="rId14" Type="http://schemas.openxmlformats.org/officeDocument/2006/relationships/image" Target="../media/image1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User\Desktop\&#1042;&#1057;&#1025;%20&#1054;%20&#1055;&#1056;&#1048;&#1056;&#1054;&#1044;&#1045;\&#1055;&#1045;&#1053;&#1048;&#1045;%20&#1055;&#1058;&#1048;&#1062;\&#1044;&#1056;&#1054;&#1047;&#1044;.mp3" TargetMode="External"/><Relationship Id="rId13" Type="http://schemas.openxmlformats.org/officeDocument/2006/relationships/image" Target="../media/image135.jpeg"/><Relationship Id="rId18" Type="http://schemas.openxmlformats.org/officeDocument/2006/relationships/image" Target="../media/image140.jpeg"/><Relationship Id="rId26" Type="http://schemas.openxmlformats.org/officeDocument/2006/relationships/image" Target="../media/image149.png"/><Relationship Id="rId3" Type="http://schemas.openxmlformats.org/officeDocument/2006/relationships/audio" Target="file:///C:\Users\User\Desktop\&#1042;&#1057;&#1025;%20&#1054;%20&#1055;&#1056;&#1048;&#1056;&#1054;&#1044;&#1045;\&#1055;&#1045;&#1053;&#1048;&#1045;%20&#1055;&#1058;&#1048;&#1062;\&#1058;&#1045;&#1058;&#1045;&#1056;&#1045;&#1042;&#1040;.mp3" TargetMode="External"/><Relationship Id="rId21" Type="http://schemas.openxmlformats.org/officeDocument/2006/relationships/image" Target="../media/image144.png"/><Relationship Id="rId7" Type="http://schemas.openxmlformats.org/officeDocument/2006/relationships/audio" Target="file:///C:\Users\User\Desktop\&#1042;&#1057;&#1025;%20&#1054;%20&#1055;&#1056;&#1048;&#1056;&#1054;&#1044;&#1045;\&#1055;&#1045;&#1053;&#1048;&#1045;%20&#1055;&#1058;&#1048;&#1062;\&#1057;&#1054;&#1042;&#1040;.mp3" TargetMode="External"/><Relationship Id="rId12" Type="http://schemas.openxmlformats.org/officeDocument/2006/relationships/image" Target="../media/image136.jpeg"/><Relationship Id="rId17" Type="http://schemas.openxmlformats.org/officeDocument/2006/relationships/image" Target="../media/image139.jpeg"/><Relationship Id="rId25" Type="http://schemas.openxmlformats.org/officeDocument/2006/relationships/image" Target="../media/image148.png"/><Relationship Id="rId2" Type="http://schemas.openxmlformats.org/officeDocument/2006/relationships/audio" Target="file:///C:\Users\User\Desktop\&#1042;&#1057;&#1025;%20&#1054;%20&#1055;&#1056;&#1048;&#1056;&#1054;&#1044;&#1045;\&#1055;&#1045;&#1053;&#1048;&#1045;%20&#1055;&#1058;&#1048;&#1062;\&#1057;&#1054;&#1051;&#1054;&#1042;&#1045;&#1049;.mp3" TargetMode="External"/><Relationship Id="rId16" Type="http://schemas.openxmlformats.org/officeDocument/2006/relationships/image" Target="../media/image138.jpeg"/><Relationship Id="rId20" Type="http://schemas.openxmlformats.org/officeDocument/2006/relationships/image" Target="../media/image3.png"/><Relationship Id="rId1" Type="http://schemas.openxmlformats.org/officeDocument/2006/relationships/audio" Target="file:///C:\Users\User\Desktop\&#1042;&#1057;&#1025;%20&#1054;%20&#1055;&#1056;&#1048;&#1056;&#1054;&#1044;&#1045;\&#1055;&#1045;&#1053;&#1048;&#1045;%20&#1055;&#1058;&#1048;&#1062;\&#1050;&#1059;&#1050;&#1059;&#1064;&#1050;&#1040;.mp3" TargetMode="External"/><Relationship Id="rId6" Type="http://schemas.openxmlformats.org/officeDocument/2006/relationships/audio" Target="file:///C:\Users\User\Desktop\&#1042;&#1057;&#1025;%20&#1054;%20&#1055;&#1056;&#1048;&#1056;&#1054;&#1044;&#1045;\&#1055;&#1045;&#1053;&#1048;&#1045;%20&#1055;&#1058;&#1048;&#1062;\&#1057;&#1048;&#1053;&#1048;&#1062;&#1040;.mp3" TargetMode="External"/><Relationship Id="rId11" Type="http://schemas.openxmlformats.org/officeDocument/2006/relationships/image" Target="../media/image128.jpeg"/><Relationship Id="rId24" Type="http://schemas.openxmlformats.org/officeDocument/2006/relationships/image" Target="../media/image147.png"/><Relationship Id="rId5" Type="http://schemas.openxmlformats.org/officeDocument/2006/relationships/audio" Target="file:///C:\Users\User\Desktop\&#1042;&#1057;&#1025;%20&#1054;%20&#1055;&#1056;&#1048;&#1056;&#1054;&#1044;&#1045;\&#1055;&#1045;&#1053;&#1048;&#1045;%20&#1055;&#1058;&#1048;&#1062;\&#1050;&#1051;&#1045;&#1057;&#1058;.mp3" TargetMode="External"/><Relationship Id="rId15" Type="http://schemas.openxmlformats.org/officeDocument/2006/relationships/image" Target="../media/image137.jpeg"/><Relationship Id="rId23" Type="http://schemas.openxmlformats.org/officeDocument/2006/relationships/image" Target="../media/image146.png"/><Relationship Id="rId10" Type="http://schemas.openxmlformats.org/officeDocument/2006/relationships/image" Target="../media/image142.jpeg"/><Relationship Id="rId19" Type="http://schemas.openxmlformats.org/officeDocument/2006/relationships/image" Target="../media/image143.png"/><Relationship Id="rId4" Type="http://schemas.openxmlformats.org/officeDocument/2006/relationships/audio" Target="file:///C:\Users\User\Desktop\&#1042;&#1057;&#1025;%20&#1054;%20&#1055;&#1056;&#1048;&#1056;&#1054;&#1044;&#1045;\&#1055;&#1045;&#1053;&#1048;&#1045;%20&#1055;&#1058;&#1048;&#1062;\&#1044;&#1071;&#1058;&#1045;&#1051;.mp3" TargetMode="Externa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41.jpe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audio" Target="../media/audio1.wav"/><Relationship Id="rId7" Type="http://schemas.openxmlformats.org/officeDocument/2006/relationships/image" Target="../media/image1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11" Type="http://schemas.openxmlformats.org/officeDocument/2006/relationships/image" Target="../media/image156.jpeg"/><Relationship Id="rId5" Type="http://schemas.openxmlformats.org/officeDocument/2006/relationships/image" Target="../media/image3.png"/><Relationship Id="rId10" Type="http://schemas.openxmlformats.org/officeDocument/2006/relationships/image" Target="../media/image155.jpeg"/><Relationship Id="rId4" Type="http://schemas.openxmlformats.org/officeDocument/2006/relationships/image" Target="../media/image142.jpeg"/><Relationship Id="rId9" Type="http://schemas.openxmlformats.org/officeDocument/2006/relationships/image" Target="../media/image1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audio" Target="../media/audio1.wav"/><Relationship Id="rId7" Type="http://schemas.openxmlformats.org/officeDocument/2006/relationships/image" Target="../media/image1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10" Type="http://schemas.openxmlformats.org/officeDocument/2006/relationships/image" Target="../media/image166.jpeg"/><Relationship Id="rId4" Type="http://schemas.openxmlformats.org/officeDocument/2006/relationships/image" Target="../media/image157.png"/><Relationship Id="rId9" Type="http://schemas.openxmlformats.org/officeDocument/2006/relationships/image" Target="../media/image16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15.gif"/><Relationship Id="rId3" Type="http://schemas.openxmlformats.org/officeDocument/2006/relationships/image" Target="../media/image24.jpeg"/><Relationship Id="rId7" Type="http://schemas.openxmlformats.org/officeDocument/2006/relationships/image" Target="../media/image10.gif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10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pol4.ru/img/picture/Jan/27/94a3f27e15bce665549c317801454473/1.jpg"/>
          <p:cNvPicPr>
            <a:picLocks noChangeAspect="1" noChangeArrowheads="1"/>
          </p:cNvPicPr>
          <p:nvPr/>
        </p:nvPicPr>
        <p:blipFill>
          <a:blip r:embed="rId2" cstate="print"/>
          <a:srcRect r="-1000" b="17333"/>
          <a:stretch>
            <a:fillRect/>
          </a:stretch>
        </p:blipFill>
        <p:spPr bwMode="auto">
          <a:xfrm>
            <a:off x="0" y="0"/>
            <a:ext cx="9389069" cy="6858000"/>
          </a:xfrm>
          <a:prstGeom prst="rect">
            <a:avLst/>
          </a:prstGeom>
          <a:noFill/>
        </p:spPr>
      </p:pic>
      <p:pic>
        <p:nvPicPr>
          <p:cNvPr id="5" name="СОВА" descr="http://img0.liveinternet.ru/images/attach/c/7/96/950/96950326_sov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04" y="4221088"/>
            <a:ext cx="2664296" cy="22798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63688" y="404664"/>
            <a:ext cx="6624736" cy="93610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ИНТЕРАКТИВНАЯ ИГРА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1700808"/>
            <a:ext cx="6984776" cy="22322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«ЗДРАВСТВУЙ, ЛЕС,ПРЕКРАСНЫЙ ЛЕС – ПОЛОН СКАЗОК И ЧУДЕС!»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8" name="Picture 2" descr="http://kemdou175.ucoz.ru/doki/su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1755299" cy="1614450"/>
          </a:xfrm>
          <a:prstGeom prst="rect">
            <a:avLst/>
          </a:prstGeom>
          <a:noFill/>
        </p:spPr>
      </p:pic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/>
        </p:nvSpPr>
        <p:spPr>
          <a:xfrm>
            <a:off x="179512" y="6093296"/>
            <a:ext cx="1152128" cy="76470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323528" y="5157192"/>
            <a:ext cx="648072" cy="79208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55976" y="5589240"/>
            <a:ext cx="4788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Автор: Ильюшенкова Светлана Викторовна</a:t>
            </a:r>
          </a:p>
          <a:p>
            <a:r>
              <a:rPr lang="ru-RU" b="1" dirty="0" smtClean="0"/>
              <a:t>Воспитатель: МБДОУ №15 детского сада</a:t>
            </a:r>
          </a:p>
          <a:p>
            <a:r>
              <a:rPr lang="ru-RU" b="1" dirty="0" smtClean="0"/>
              <a:t>г.Ярцево Смоленской области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41 0.02959 C 0.18941 -0.05966 0.13941 -0.13688 0.07239 -0.1422 C 0.00833 -0.14891 -0.05157 -0.08902 -0.05556 -0.00232 C -0.06059 0.07745 -0.01858 0.15214 0.04149 0.15745 C 0.09635 0.16138 0.14843 0.11214 0.15243 0.03768 C 0.15642 -0.03029 0.12135 -0.09434 0.07048 -0.09966 C 0.02343 -0.10359 -0.02066 -0.0622 -0.02361 0.00023 C -0.02657 0.05618 0.00139 0.11075 0.0434 0.11352 C 0.08142 0.11745 0.11736 0.08555 0.12048 0.03491 C 0.12239 -0.01041 0.10139 -0.05434 0.0684 -0.05688 C 0.03941 -0.05966 0.01041 -0.03561 0.00833 0.003 C 0.00642 0.0363 0.02135 0.0682 0.04548 0.07098 C 0.06545 0.07352 0.08646 0.05896 0.0875 0.03237 C 0.08941 0.01086 0.08142 -0.0118 0.06649 -0.01434 C 0.05434 -0.01434 0.04236 -0.00902 0.04045 0.00555 C 0.03941 0.01503 0.04149 0.02427 0.04739 0.0282 C 0.05034 0.02959 0.05243 0.02959 0.05538 0.0282 " pathEditMode="relative" rAng="0" ptsTypes="fffffffffffffffff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5671E-6 C -0.00052 -0.01874 2.77778E-7 -0.06615 -0.00764 -0.08812 C -0.01094 -0.09783 -0.01163 -0.10454 -0.0184 -0.1087 C -0.02135 -0.11055 -0.02778 -0.11286 -0.02778 -0.11286 C -0.0467 -0.11124 -0.05035 -0.11147 -0.06458 -0.10662 C -0.07014 -0.10176 -0.07396 -0.09644 -0.08003 -0.09228 C -0.08333 -0.08765 -0.08767 -0.08488 -0.09097 -0.08002 C -0.09184 -0.0784 -0.09167 -0.07563 -0.09253 -0.07378 C -0.09878 -0.05874 -0.0974 -0.07239 -0.1033 -0.04926 C -0.10729 -0.03261 -0.11233 -0.01504 -0.11562 0.00208 C -0.11875 0.02012 -0.12222 0.05296 -0.13698 0.05943 C -0.15851 0.05712 -0.1592 0.06151 -0.17083 0.04093 C -0.17587 0.01989 -0.17795 -0.00185 -0.18316 -0.02267 C -0.18472 -0.04071 -0.18993 -0.06892 -0.19531 -0.08603 C -0.19601 -0.08835 -0.19774 -0.08997 -0.19844 -0.09228 C -0.20382 -0.10847 -0.19792 -0.10107 -0.20608 -0.1087 C -0.21458 -0.12489 -0.23142 -0.12743 -0.24462 -0.13321 C -0.25052 -0.13252 -0.26181 -0.13368 -0.26771 -0.1272 C -0.2691 -0.12558 -0.26944 -0.12281 -0.27083 -0.12096 C -0.28646 -0.09968 -0.26493 -0.13714 -0.28472 -0.10037 C -0.29028 -0.0895 -0.29271 -0.07655 -0.29844 -0.06568 C -0.30104 -0.05181 -0.30573 -0.03816 -0.3092 -0.02452 C -0.31181 -0.01457 -0.3125 -0.00486 -0.31684 0.00416 C -0.3191 0.02174 -0.32187 0.03607 -0.32917 0.05111 C -0.33229 0.05758 -0.34115 0.05712 -0.34618 0.05943 C -0.3566 0.05874 -0.36684 0.0599 -0.37691 0.05735 C -0.37899 0.05689 -0.37917 0.05342 -0.38003 0.05111 C -0.38351 0.04232 -0.3875 0.03353 -0.3908 0.02451 C -0.3967 0.00902 -0.39896 -0.00833 -0.40312 -0.02452 C -0.40434 -0.02961 -0.40417 -0.03585 -0.40608 -0.04094 C -0.41111 -0.05435 -0.41615 -0.06776 -0.42309 -0.08002 C -0.42535 -0.09158 -0.43073 -0.0969 -0.43698 -0.10454 C -0.44531 -0.11448 -0.44705 -0.12072 -0.45694 -0.12512 C -0.46458 -0.12442 -0.47257 -0.12512 -0.48003 -0.12304 C -0.48767 -0.12096 -0.48524 -0.11656 -0.48767 -0.11078 C -0.49201 -0.10084 -0.49497 -0.09436 -0.49844 -0.08395 C -0.5066 -0.05921 -0.51042 -0.03284 -0.51858 -0.00833 C -0.52361 0.00763 -0.52049 0.01225 -0.53247 0.02243 C -0.53785 0.03353 -0.54722 0.03885 -0.55694 0.04093 C -0.56458 0.04024 -0.57257 0.04116 -0.58003 0.03885 C -0.58212 0.03816 -0.58281 0.03469 -0.58455 0.03284 C -0.59358 0.02336 -0.60382 0.01503 -0.61389 0.00809 C -0.61979 0.00393 -0.62743 0.00254 -0.63385 2.75671E-6 C -0.63802 -0.00162 -0.64201 -0.00463 -0.64618 -0.00625 C -0.65469 -0.00948 -0.66389 -0.0081 -0.67222 -0.01226 C -0.68872 -0.02059 -0.70174 -0.03747 -0.7184 -0.0451 C -0.72569 -0.05805 -0.73611 -0.06661 -0.74462 -0.07794 C -0.74774 -0.09413 -0.75538 -0.10939 -0.76007 -0.12512 C -0.76215 -0.16212 -0.77535 -0.21578 -0.74931 -0.23983 C -0.74566 -0.23913 -0.74184 -0.2396 -0.73854 -0.23775 C -0.73646 -0.23659 -0.73576 -0.23312 -0.73385 -0.23173 C -0.73212 -0.23035 -0.72986 -0.23035 -0.72778 -0.22965 C -0.72257 -0.22271 -0.72083 -0.21763 -0.71389 -0.21323 C -0.70851 -0.20606 -0.70295 -0.19843 -0.69844 -0.19057 C -0.68958 -0.1753 -0.69687 -0.1797 -0.68611 -0.17623 C -0.67587 -0.1797 -0.67118 -0.18779 -0.66788 -0.20097 C -0.66875 -0.21994 -0.66944 -0.23821 -0.67378 -0.25625 C -0.67187 -0.27799 -0.67396 -0.30158 -0.65694 -0.30944 C -0.65156 -0.32008 -0.65677 -0.31268 -0.64774 -0.31776 C -0.63681 -0.32378 -0.63872 -0.32378 -0.62483 -0.32378 " pathEditMode="relative" ptsTypes="fffffffffffffffffffffffffffffffffffffffffffffffffffffffffffA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69"/>
            <a:ext cx="9144000" cy="6834631"/>
          </a:xfrm>
          <a:prstGeom prst="rect">
            <a:avLst/>
          </a:prstGeom>
          <a:noFill/>
        </p:spPr>
      </p:pic>
      <p:pic>
        <p:nvPicPr>
          <p:cNvPr id="3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789040"/>
            <a:ext cx="864096" cy="1251546"/>
          </a:xfrm>
          <a:prstGeom prst="rect">
            <a:avLst/>
          </a:prstGeom>
          <a:noFill/>
        </p:spPr>
      </p:pic>
      <p:pic>
        <p:nvPicPr>
          <p:cNvPr id="7" name="БЕРЕЗА" descr="http://s17.znimg.ru/1467292140/3mwnmil67e.pn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7524328" y="4077072"/>
            <a:ext cx="1433492" cy="1800200"/>
          </a:xfrm>
          <a:prstGeom prst="rect">
            <a:avLst/>
          </a:prstGeom>
          <a:noFill/>
        </p:spPr>
      </p:pic>
      <p:pic>
        <p:nvPicPr>
          <p:cNvPr id="8" name="ДУБ" descr="http://abload.de/img/agaclar_png_nisanboarm2l6j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3840" y="2060848"/>
            <a:ext cx="1440160" cy="1440160"/>
          </a:xfrm>
          <a:prstGeom prst="rect">
            <a:avLst/>
          </a:prstGeom>
          <a:noFill/>
        </p:spPr>
      </p:pic>
      <p:pic>
        <p:nvPicPr>
          <p:cNvPr id="9" name="ЛИПА" descr="http://2.bp.blogspot.com/-kU2v84Mmkfk/UV4hLsvvccI/AAAAAAAAAho/8mGqSifQKbk/s1600/3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476672"/>
            <a:ext cx="936104" cy="1281228"/>
          </a:xfrm>
          <a:prstGeom prst="rect">
            <a:avLst/>
          </a:prstGeom>
          <a:noFill/>
        </p:spPr>
      </p:pic>
      <p:pic>
        <p:nvPicPr>
          <p:cNvPr id="10" name="ЕЛЬ" descr="http://img-fotki.yandex.ru/get/6314/47407354.675/0_dd414_16e6f57f_orig.png"/>
          <p:cNvPicPr>
            <a:picLocks noChangeAspect="1" noChangeArrowheads="1"/>
          </p:cNvPicPr>
          <p:nvPr/>
        </p:nvPicPr>
        <p:blipFill>
          <a:blip r:embed="rId8" cstate="print">
            <a:lum bright="-20000"/>
          </a:blip>
          <a:srcRect/>
          <a:stretch>
            <a:fillRect/>
          </a:stretch>
        </p:blipFill>
        <p:spPr bwMode="auto">
          <a:xfrm flipH="1">
            <a:off x="6300192" y="5157192"/>
            <a:ext cx="829953" cy="936104"/>
          </a:xfrm>
          <a:prstGeom prst="rect">
            <a:avLst/>
          </a:prstGeom>
          <a:noFill/>
        </p:spPr>
      </p:pic>
      <p:pic>
        <p:nvPicPr>
          <p:cNvPr id="2050" name="ОСИНА" descr="http://4.bp.blogspot.com/-StNZmkZAaaY/URZi3aFkybI/AAAAAAAAtp4/5IwZEO-nJhU/s1600/cliparts2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421637">
            <a:off x="6981771" y="5508373"/>
            <a:ext cx="1123940" cy="1321371"/>
          </a:xfrm>
          <a:prstGeom prst="rect">
            <a:avLst/>
          </a:prstGeom>
          <a:noFill/>
        </p:spPr>
      </p:pic>
      <p:pic>
        <p:nvPicPr>
          <p:cNvPr id="2052" name="ЛИСТВИНИЦА" descr="http://real-pictures.ru/img/articles/Jan/27/86fd1483769713d6fa411698febdddbf/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1268760"/>
            <a:ext cx="959000" cy="1440160"/>
          </a:xfrm>
          <a:prstGeom prst="rect">
            <a:avLst/>
          </a:prstGeom>
          <a:noFill/>
        </p:spPr>
      </p:pic>
      <p:sp>
        <p:nvSpPr>
          <p:cNvPr id="13" name="ВИКТОРИНА"/>
          <p:cNvSpPr txBox="1"/>
          <p:nvPr/>
        </p:nvSpPr>
        <p:spPr>
          <a:xfrm>
            <a:off x="755576" y="260649"/>
            <a:ext cx="7272808" cy="864096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ВИКТОРИНА: «ДЕРЕВЬЯ СМОЛЕНСКОЙ ОБЛАСТИ»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1"/>
          <p:cNvSpPr txBox="1"/>
          <p:nvPr/>
        </p:nvSpPr>
        <p:spPr>
          <a:xfrm>
            <a:off x="467544" y="1196752"/>
            <a:ext cx="230425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ЭТО ДЕРЕВО ЗАЦВЕТАЕТ САМЫМ ПОСЛЕДНИМ</a:t>
            </a:r>
            <a:endParaRPr lang="ru-RU" sz="1600" dirty="0"/>
          </a:p>
        </p:txBody>
      </p:sp>
      <p:sp>
        <p:nvSpPr>
          <p:cNvPr id="15" name="ЛИПА 2"/>
          <p:cNvSpPr txBox="1"/>
          <p:nvPr/>
        </p:nvSpPr>
        <p:spPr>
          <a:xfrm>
            <a:off x="4067944" y="1268760"/>
            <a:ext cx="86409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ЛИПА</a:t>
            </a:r>
            <a:endParaRPr lang="ru-RU" dirty="0"/>
          </a:p>
        </p:txBody>
      </p:sp>
      <p:sp>
        <p:nvSpPr>
          <p:cNvPr id="16" name="2"/>
          <p:cNvSpPr txBox="1"/>
          <p:nvPr/>
        </p:nvSpPr>
        <p:spPr>
          <a:xfrm>
            <a:off x="467544" y="1772816"/>
            <a:ext cx="2339752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У КАКОГО ДЕРЕВА МЯГКИЕ ИГОЛКИ?</a:t>
            </a:r>
            <a:endParaRPr lang="ru-RU" sz="1600" dirty="0"/>
          </a:p>
        </p:txBody>
      </p:sp>
      <p:sp>
        <p:nvSpPr>
          <p:cNvPr id="17" name="ЛИСТВИНИЦА 2"/>
          <p:cNvSpPr txBox="1"/>
          <p:nvPr/>
        </p:nvSpPr>
        <p:spPr>
          <a:xfrm>
            <a:off x="4067944" y="1844824"/>
            <a:ext cx="165618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ЛИСТВИНИЦА</a:t>
            </a:r>
            <a:endParaRPr lang="ru-RU" dirty="0"/>
          </a:p>
        </p:txBody>
      </p:sp>
      <p:sp>
        <p:nvSpPr>
          <p:cNvPr id="18" name="3"/>
          <p:cNvSpPr txBox="1"/>
          <p:nvPr/>
        </p:nvSpPr>
        <p:spPr>
          <a:xfrm>
            <a:off x="467544" y="2420888"/>
            <a:ext cx="320384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 КАКОЕ ДЕРЕВО: МОЩНОЕ, ТОЛСТОЕ. ВЫСОКОЕ, ЖЁЛУДИ</a:t>
            </a:r>
            <a:endParaRPr lang="ru-RU" sz="1600" dirty="0"/>
          </a:p>
        </p:txBody>
      </p:sp>
      <p:sp>
        <p:nvSpPr>
          <p:cNvPr id="19" name="ДУБ 2"/>
          <p:cNvSpPr txBox="1"/>
          <p:nvPr/>
        </p:nvSpPr>
        <p:spPr>
          <a:xfrm>
            <a:off x="4067944" y="2492896"/>
            <a:ext cx="108012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ДУБ</a:t>
            </a:r>
            <a:endParaRPr lang="ru-RU" dirty="0"/>
          </a:p>
        </p:txBody>
      </p:sp>
      <p:sp>
        <p:nvSpPr>
          <p:cNvPr id="20" name="4"/>
          <p:cNvSpPr txBox="1"/>
          <p:nvPr/>
        </p:nvSpPr>
        <p:spPr>
          <a:xfrm>
            <a:off x="467544" y="3068960"/>
            <a:ext cx="349188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КАКОЕ ДЕРЕВО ВЫРАБАТЫВАЕТ МНОГО КИСЛОРОДА И ОЧЕЩАЕТ ВОЗДУХ ОТ ПЫЛИ?</a:t>
            </a:r>
            <a:endParaRPr lang="ru-RU" sz="1600" dirty="0"/>
          </a:p>
        </p:txBody>
      </p:sp>
      <p:sp>
        <p:nvSpPr>
          <p:cNvPr id="21" name="ТОПОЛЬ2"/>
          <p:cNvSpPr txBox="1"/>
          <p:nvPr/>
        </p:nvSpPr>
        <p:spPr>
          <a:xfrm>
            <a:off x="4067944" y="3284984"/>
            <a:ext cx="108012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ТОПОЛЬ</a:t>
            </a:r>
            <a:endParaRPr lang="ru-RU" dirty="0"/>
          </a:p>
        </p:txBody>
      </p:sp>
      <p:sp>
        <p:nvSpPr>
          <p:cNvPr id="22" name="5"/>
          <p:cNvSpPr txBox="1"/>
          <p:nvPr/>
        </p:nvSpPr>
        <p:spPr>
          <a:xfrm>
            <a:off x="467544" y="4005064"/>
            <a:ext cx="2376264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ЭТО ДЕРЕВО ИДЁТ НА </a:t>
            </a:r>
            <a:r>
              <a:rPr lang="ru-RU" sz="1600" smtClean="0"/>
              <a:t>ИЗГОТОВЛЕНИЯ СПИЧЕК?</a:t>
            </a:r>
            <a:endParaRPr lang="ru-RU" sz="1600" dirty="0"/>
          </a:p>
        </p:txBody>
      </p:sp>
      <p:sp>
        <p:nvSpPr>
          <p:cNvPr id="23" name="СОСНА2"/>
          <p:cNvSpPr txBox="1"/>
          <p:nvPr/>
        </p:nvSpPr>
        <p:spPr>
          <a:xfrm>
            <a:off x="4067944" y="4077072"/>
            <a:ext cx="12241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СОСНА</a:t>
            </a:r>
            <a:endParaRPr lang="ru-RU" dirty="0"/>
          </a:p>
        </p:txBody>
      </p:sp>
      <p:sp>
        <p:nvSpPr>
          <p:cNvPr id="24" name="6"/>
          <p:cNvSpPr txBox="1"/>
          <p:nvPr/>
        </p:nvSpPr>
        <p:spPr>
          <a:xfrm>
            <a:off x="467544" y="4797152"/>
            <a:ext cx="230425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У КАКОГО ДЕРЕВА БЕЛЫЙ СТВОЛ?</a:t>
            </a:r>
            <a:endParaRPr lang="ru-RU" sz="1600" dirty="0"/>
          </a:p>
        </p:txBody>
      </p:sp>
      <p:sp>
        <p:nvSpPr>
          <p:cNvPr id="25" name="БЕРЁЗА2"/>
          <p:cNvSpPr txBox="1"/>
          <p:nvPr/>
        </p:nvSpPr>
        <p:spPr>
          <a:xfrm>
            <a:off x="4067944" y="4941168"/>
            <a:ext cx="115212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БЕРЁЗА</a:t>
            </a:r>
            <a:endParaRPr lang="ru-RU" dirty="0"/>
          </a:p>
        </p:txBody>
      </p:sp>
      <p:sp>
        <p:nvSpPr>
          <p:cNvPr id="26" name="7"/>
          <p:cNvSpPr txBox="1"/>
          <p:nvPr/>
        </p:nvSpPr>
        <p:spPr>
          <a:xfrm>
            <a:off x="467544" y="5445224"/>
            <a:ext cx="223224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КОЛЮЧИЕ РАЗЛАПИСТОЕ ДЕРЕВО</a:t>
            </a:r>
            <a:endParaRPr lang="ru-RU" sz="1600" dirty="0"/>
          </a:p>
        </p:txBody>
      </p:sp>
      <p:sp>
        <p:nvSpPr>
          <p:cNvPr id="27" name="ЕЛЬ2"/>
          <p:cNvSpPr txBox="1"/>
          <p:nvPr/>
        </p:nvSpPr>
        <p:spPr>
          <a:xfrm>
            <a:off x="4067944" y="5589240"/>
            <a:ext cx="86409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ЕЛЬ</a:t>
            </a:r>
            <a:endParaRPr lang="ru-RU" dirty="0"/>
          </a:p>
        </p:txBody>
      </p:sp>
      <p:sp>
        <p:nvSpPr>
          <p:cNvPr id="28" name="8"/>
          <p:cNvSpPr txBox="1"/>
          <p:nvPr/>
        </p:nvSpPr>
        <p:spPr>
          <a:xfrm>
            <a:off x="467544" y="6093296"/>
            <a:ext cx="295232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ДЕРЕВО, КОТОРОЕ НИКТОНЕ ПУГАЕТ. А ОНО ДРОЖИТ</a:t>
            </a:r>
            <a:endParaRPr lang="ru-RU" sz="1600" dirty="0"/>
          </a:p>
        </p:txBody>
      </p:sp>
      <p:sp>
        <p:nvSpPr>
          <p:cNvPr id="29" name="ОСИНА2"/>
          <p:cNvSpPr txBox="1"/>
          <p:nvPr/>
        </p:nvSpPr>
        <p:spPr>
          <a:xfrm>
            <a:off x="4067944" y="6237312"/>
            <a:ext cx="12961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ОСИНА</a:t>
            </a:r>
            <a:endParaRPr lang="ru-RU" dirty="0"/>
          </a:p>
        </p:txBody>
      </p:sp>
      <p:pic>
        <p:nvPicPr>
          <p:cNvPr id="3076" name="ТОПОЛЬ111" descr="http://img-fotki.yandex.ru/get/5900/108514146.2/0_8aacd_107d1f48_X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2780928"/>
            <a:ext cx="1205413" cy="1296144"/>
          </a:xfrm>
          <a:prstGeom prst="rect">
            <a:avLst/>
          </a:prstGeom>
          <a:noFill/>
        </p:spPr>
      </p:pic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467544" cy="548680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8676456" y="0"/>
            <a:ext cx="467544" cy="57606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8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620688"/>
            <a:ext cx="2530010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43293E-6 C -0.00364 0.00115 -0.00764 0.00115 -0.01076 0.00393 C -0.01597 0.00832 -0.01788 0.01503 -0.02465 0.01642 C -0.05191 0.02174 -0.08003 0.01989 -0.10764 0.02243 C -0.12135 0.02521 -0.13559 0.02775 -0.14913 0.03076 C -0.15677 0.03238 -0.17222 0.03469 -0.17222 0.03469 C -0.18142 0.03399 -0.19079 0.03376 -0.2 0.03261 C -0.20816 0.03168 -0.21649 0.02636 -0.22465 0.02451 C -0.23628 0.01919 -0.23073 0.02128 -0.24149 0.01827 C -0.24305 0.01688 -0.24479 0.01596 -0.24618 0.01434 C -0.24791 0.01249 -0.24895 0.00971 -0.25069 0.00809 C -0.25364 0.00532 -0.26093 0.00162 -0.26458 2.43293E-6 C -0.26961 0.00231 -0.27847 0.01017 -0.27847 0.01017 C -0.28559 0.02451 -0.27708 0.01041 -0.28611 0.01827 C -0.28802 0.01989 -0.29079 0.02451 -0.29079 0.02451 " pathEditMode="relative" ptsTypes="ffffffffffffff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2276E-7 C -0.00295 0.01156 0.00087 0.00185 -0.00608 0.00809 C -0.01389 0.01503 -0.01649 0.02336 -0.02622 0.02659 C -0.03264 0.03237 -0.04028 0.03631 -0.04774 0.03885 C -0.05851 0.04879 -0.07135 0.04417 -0.08299 0.03885 C -0.09358 0.02521 -0.08819 0.02844 -0.09688 0.02451 C -0.10035 0.01757 -0.10434 0.01619 -0.10608 0.00809 C -0.10729 -0.0081 -0.1066 -0.02059 -0.12153 -0.02059 " pathEditMode="relative" ptsTypes="fffffffA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42276E-6 C -0.00052 -0.00347 -0.00018 -0.0074 -0.00157 -0.01018 C -0.00365 -0.01434 -0.00868 -0.01342 -0.01233 -0.01434 C -0.02674 -0.01804 -0.04098 -0.01989 -0.05539 -0.02244 C -0.07691 -0.02059 -0.09844 -0.01804 -0.11997 -0.01642 C -0.14358 -0.01874 -0.16719 -0.02082 -0.1908 -0.02452 C -0.19914 -0.02591 -0.20886 -0.03238 -0.21684 -0.03284 C -0.2349 -0.034 -0.25278 -0.03284 -0.27084 -0.03284 " pathEditMode="relative" ptsTypes="fffffff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4.16281E-7 C -0.01198 -0.01087 -0.01441 -0.00972 -0.02935 -0.01249 C -0.05174 -0.02197 -0.03525 -0.01642 -0.08004 -0.01642 " pathEditMode="relative" ptsTypes="ffA">
                                      <p:cBhvr>
                                        <p:cTn id="3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90194E-6 C -0.0066 -0.00554 -0.01424 -0.01109 -0.02153 -0.01433 C -0.03386 -0.01271 -0.04115 -0.01109 -0.05226 -0.006 C -0.06077 -0.00207 -0.05313 -0.00554 -0.06146 -0.00207 C -0.06302 -0.00138 -0.06615 5.90194E-6 -0.06615 5.90194E-6 C -0.0849 -0.00138 -0.09306 -0.00277 -0.10921 -0.006 C -0.11459 -0.00832 -0.11528 -0.00994 -0.12153 -0.006 C -0.12483 -0.00392 -0.13073 0.00209 -0.13073 0.00209 C -0.13837 0.0014 -0.14618 0.00116 -0.15382 5.90194E-6 C -0.1691 -0.0023 -0.15365 -0.00207 -0.16007 -0.00207 " pathEditMode="relative" ptsTypes="fffffffff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4.6716E-6 C -0.01945 0.01688 -0.07102 0.01341 -0.08924 0.01434 C -0.1106 0.02313 -0.09914 0.02035 -0.13838 0.02243 C -0.17067 0.03307 -0.20365 0.03793 -0.23681 0.04093 C -0.25661 0.04972 -0.26911 0.04903 -0.2922 0.04903 " pathEditMode="relative" ptsTypes="ffff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2.63645E-6 C -0.04253 0.00139 -0.08229 0.00417 -0.12448 0.00625 C -0.13785 0.01064 -0.13264 0.01041 -0.13993 0.01041 " pathEditMode="relative" ptsTypes="ff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93062E-6 C -0.00209 0.00925 -0.00035 0.00786 -0.01077 0.01041 C -0.0448 0.0185 -0.07101 0.01943 -0.10764 0.02058 C -0.125 0.02845 -0.13785 0.02937 -0.15677 0.03076 C -0.17518 0.03377 -0.16493 0.03284 -0.18768 0.03284 " pathEditMode="relative" ptsTypes="ffffA">
                                      <p:cBhvr>
                                        <p:cTn id="6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4631"/>
          </a:xfrm>
          <a:prstGeom prst="rect">
            <a:avLst/>
          </a:prstGeom>
          <a:noFill/>
        </p:spPr>
      </p:pic>
      <p:pic>
        <p:nvPicPr>
          <p:cNvPr id="2050" name="дуб" descr="http://rosdrevo.ru/images/com_adsmanager/ads/22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492896"/>
            <a:ext cx="2483768" cy="2389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340768"/>
            <a:ext cx="52200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  </a:t>
            </a:r>
            <a:r>
              <a:rPr lang="ru-RU" sz="1600" b="1" dirty="0" smtClean="0"/>
              <a:t>Дуб </a:t>
            </a:r>
            <a:r>
              <a:rPr lang="ru-RU" sz="1600" b="1" dirty="0" err="1" smtClean="0"/>
              <a:t>черешчатый</a:t>
            </a:r>
            <a:r>
              <a:rPr lang="ru-RU" sz="1600" b="1" dirty="0" smtClean="0"/>
              <a:t> </a:t>
            </a:r>
            <a:r>
              <a:rPr lang="ru-RU" sz="1600" b="1" i="1" dirty="0" smtClean="0"/>
              <a:t>Возраст:</a:t>
            </a:r>
            <a:r>
              <a:rPr lang="ru-RU" sz="1600" b="1" dirty="0" smtClean="0"/>
              <a:t> 400 лет </a:t>
            </a:r>
            <a:br>
              <a:rPr lang="ru-RU" sz="1600" b="1" dirty="0" smtClean="0"/>
            </a:br>
            <a:r>
              <a:rPr lang="ru-RU" sz="1600" b="1" i="1" dirty="0" smtClean="0"/>
              <a:t>Высота:</a:t>
            </a:r>
            <a:r>
              <a:rPr lang="ru-RU" sz="1600" b="1" dirty="0" smtClean="0"/>
              <a:t> 30 м. </a:t>
            </a:r>
            <a:br>
              <a:rPr lang="ru-RU" sz="1600" b="1" dirty="0" smtClean="0"/>
            </a:br>
            <a:r>
              <a:rPr lang="ru-RU" sz="1600" b="1" i="1" dirty="0" smtClean="0"/>
              <a:t>Диаметр ствола на высоте 1,3 м.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i="1" dirty="0" smtClean="0"/>
              <a:t>Место произрастания:</a:t>
            </a:r>
            <a:r>
              <a:rPr lang="ru-RU" sz="1600" b="1" dirty="0" smtClean="0"/>
              <a:t> Смоленская область, Вяземский район, село </a:t>
            </a:r>
            <a:r>
              <a:rPr lang="ru-RU" sz="1600" b="1" dirty="0" err="1" smtClean="0"/>
              <a:t>Хмелита</a:t>
            </a:r>
            <a:r>
              <a:rPr lang="ru-RU" sz="1600" b="1" dirty="0" smtClean="0"/>
              <a:t>, ФГБУК "Государственный историко-культурный и природный музей-заповедник </a:t>
            </a:r>
            <a:r>
              <a:rPr lang="ru-RU" sz="1600" b="1" dirty="0" err="1" smtClean="0"/>
              <a:t>А.С.Грибоедова</a:t>
            </a:r>
            <a:r>
              <a:rPr lang="ru-RU" sz="1600" b="1" dirty="0" smtClean="0"/>
              <a:t> "</a:t>
            </a:r>
            <a:r>
              <a:rPr lang="ru-RU" sz="1600" b="1" dirty="0" err="1" smtClean="0"/>
              <a:t>Хмелита</a:t>
            </a:r>
            <a:r>
              <a:rPr lang="ru-RU" sz="1600" b="1" dirty="0" smtClean="0"/>
              <a:t>".</a:t>
            </a:r>
            <a:endParaRPr lang="ru-RU" sz="1600" b="1" dirty="0"/>
          </a:p>
        </p:txBody>
      </p:sp>
      <p:pic>
        <p:nvPicPr>
          <p:cNvPr id="2052" name="тополь" descr="http://rosdrevo.ru/images/com_adsmanager/ads/156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88640"/>
            <a:ext cx="2483768" cy="22674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356992"/>
            <a:ext cx="39239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 </a:t>
            </a:r>
            <a:r>
              <a:rPr lang="ru-RU" sz="1600" b="1" dirty="0" smtClean="0"/>
              <a:t>Тополь канадский</a:t>
            </a:r>
          </a:p>
          <a:p>
            <a:r>
              <a:rPr lang="ru-RU" sz="1600" b="1" i="1" dirty="0" smtClean="0"/>
              <a:t>Возраст:</a:t>
            </a:r>
            <a:r>
              <a:rPr lang="ru-RU" sz="1600" b="1" dirty="0" smtClean="0"/>
              <a:t> 147 лет.</a:t>
            </a:r>
            <a:br>
              <a:rPr lang="ru-RU" sz="1600" b="1" dirty="0" smtClean="0"/>
            </a:br>
            <a:r>
              <a:rPr lang="ru-RU" sz="1600" b="1" i="1" dirty="0" smtClean="0"/>
              <a:t>Высота:</a:t>
            </a:r>
            <a:r>
              <a:rPr lang="ru-RU" sz="1600" b="1" dirty="0" smtClean="0"/>
              <a:t> 43м. </a:t>
            </a:r>
            <a:br>
              <a:rPr lang="ru-RU" sz="1600" b="1" dirty="0" smtClean="0"/>
            </a:br>
            <a:r>
              <a:rPr lang="ru-RU" sz="1600" b="1" i="1" dirty="0" smtClean="0"/>
              <a:t>Диаметр ствола на высоте 1,3 м.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i="1" dirty="0" smtClean="0"/>
              <a:t>Место произрастания:</a:t>
            </a:r>
            <a:r>
              <a:rPr lang="ru-RU" sz="1600" b="1" dirty="0" smtClean="0"/>
              <a:t> Смоленская область, </a:t>
            </a:r>
            <a:r>
              <a:rPr lang="ru-RU" sz="1600" b="1" dirty="0" err="1" smtClean="0"/>
              <a:t>Сычевский</a:t>
            </a:r>
            <a:r>
              <a:rPr lang="ru-RU" sz="1600" b="1" dirty="0" smtClean="0"/>
              <a:t> район, с. </a:t>
            </a:r>
            <a:r>
              <a:rPr lang="ru-RU" sz="1600" b="1" dirty="0" err="1" smtClean="0"/>
              <a:t>Дугино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2054" name="Picture 6" descr="http://rosdrevo.ru/images/com_adsmanager/ads/145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7723" y="4985792"/>
            <a:ext cx="2496277" cy="187220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5085184"/>
            <a:ext cx="3564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Клен сахаристый </a:t>
            </a:r>
          </a:p>
          <a:p>
            <a:r>
              <a:rPr lang="ru-RU" sz="1600" b="1" i="1" dirty="0" smtClean="0"/>
              <a:t>Возраст:</a:t>
            </a:r>
            <a:r>
              <a:rPr lang="ru-RU" sz="1600" b="1" dirty="0" smtClean="0"/>
              <a:t> 134 лет </a:t>
            </a:r>
            <a:br>
              <a:rPr lang="ru-RU" sz="1600" b="1" dirty="0" smtClean="0"/>
            </a:br>
            <a:r>
              <a:rPr lang="ru-RU" sz="1600" b="1" i="1" dirty="0" smtClean="0"/>
              <a:t>Высота:</a:t>
            </a:r>
            <a:r>
              <a:rPr lang="ru-RU" sz="1600" b="1" dirty="0" smtClean="0"/>
              <a:t> 41м. </a:t>
            </a:r>
            <a:br>
              <a:rPr lang="ru-RU" sz="1600" b="1" dirty="0" smtClean="0"/>
            </a:br>
            <a:r>
              <a:rPr lang="ru-RU" sz="1600" b="1" i="1" dirty="0" smtClean="0"/>
              <a:t>Диаметр ствола на высоте: 1,3 м </a:t>
            </a:r>
            <a:r>
              <a:rPr lang="ru-RU" sz="1600" b="1" dirty="0" smtClean="0"/>
              <a:t>   </a:t>
            </a:r>
            <a:br>
              <a:rPr lang="ru-RU" sz="1600" b="1" dirty="0" smtClean="0"/>
            </a:br>
            <a:r>
              <a:rPr lang="ru-RU" sz="1600" b="1" i="1" dirty="0" smtClean="0"/>
              <a:t>Место произрастания:</a:t>
            </a:r>
            <a:r>
              <a:rPr lang="ru-RU" sz="1600" b="1" dirty="0" smtClean="0"/>
              <a:t>   Смоленская область, </a:t>
            </a:r>
            <a:r>
              <a:rPr lang="ru-RU" sz="1600" b="1" dirty="0" err="1" smtClean="0"/>
              <a:t>Сычевский</a:t>
            </a:r>
            <a:r>
              <a:rPr lang="ru-RU" sz="1600" b="1" dirty="0" smtClean="0"/>
              <a:t> район, п. </a:t>
            </a:r>
            <a:r>
              <a:rPr lang="ru-RU" sz="1600" b="1" dirty="0" err="1" smtClean="0"/>
              <a:t>Дугино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2606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«Деревья – памятники живой природы Смоленской области!»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611560" cy="57606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76470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8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60648"/>
            <a:ext cx="2530010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97 0.07956 C -0.14305 0.06106 -0.14392 0.04233 -0.14722 0.02429 C -0.14826 0.01874 -0.14826 0.01296 -0.15017 0.00787 C -0.1592 -0.01526 -0.16232 -0.04278 -0.16718 -0.06799 C -0.16771 -0.07678 -0.16753 -0.0858 -0.16875 -0.09458 C -0.16944 -0.09944 -0.1776 -0.11609 -0.17951 -0.12118 C -0.18298 -0.14639 -0.17743 -0.12025 -0.18559 -0.13552 C -0.19409 -0.15148 -0.19462 -0.16951 -0.20868 -0.17853 C -0.21389 -0.18547 -0.21771 -0.18686 -0.22413 -0.19079 C -0.23194 -0.19542 -0.23923 -0.20374 -0.24722 -0.20721 C -0.25486 -0.21415 -0.26441 -0.21577 -0.27326 -0.21947 C -0.28489 -0.23011 -0.296 -0.23774 -0.30868 -0.2463 C -0.33055 -0.26133 -0.29826 -0.24445 -0.31788 -0.25647 C -0.32239 -0.25925 -0.32708 -0.26225 -0.33177 -0.26457 C -0.34288 -0.27012 -0.35555 -0.27058 -0.36718 -0.27289 C -0.37534 -0.27451 -0.38368 -0.2789 -0.39184 -0.2789 " pathEditMode="relative" ptsTypes="fffffffffffffff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53 0.12511 C -0.14722 0.12719 -0.15173 0.12904 -0.15642 0.13112 C -0.16128 0.13321 -0.16718 0.14546 -0.16718 0.14546 C -0.16909 0.15795 -0.17274 0.16026 -0.17639 0.17206 C -0.17864 0.19542 -0.18489 0.21831 -0.19184 0.23982 C -0.19531 0.27544 -0.19809 0.30966 -0.21337 0.34019 C -0.21597 0.35222 -0.21267 0.34112 -0.21944 0.35245 C -0.2243 0.36077 -0.22552 0.36956 -0.23177 0.37511 C -0.23455 0.38575 -0.23177 0.37766 -0.23941 0.38945 C -0.24114 0.39199 -0.24253 0.39477 -0.24409 0.39754 C -0.24514 0.39963 -0.246 0.40194 -0.24722 0.40379 C -0.25312 0.41327 -0.26718 0.42622 -0.27639 0.43038 C -0.29514 0.44773 -0.31684 0.44981 -0.33784 0.45906 C -0.35607 0.46716 -0.32778 0.45397 -0.34722 0.46531 C -0.3533 0.46877 -0.36059 0.47132 -0.36718 0.4734 C -0.38403 0.47201 -0.40121 0.47271 -0.41788 0.46924 C -0.42153 0.46854 -0.42396 0.46392 -0.42708 0.46114 C -0.43177 0.45698 -0.43628 0.45282 -0.44097 0.44889 C -0.46337 0.43015 -0.44149 0.43987 -0.45486 0.43455 C -0.46007 0.42738 -0.46771 0.4172 -0.47014 0.40772 C -0.47222 0.39963 -0.47396 0.39616 -0.47951 0.39153 C -0.48142 0.3876 -0.48177 0.38251 -0.48403 0.37904 C -0.48628 0.37534 -0.49444 0.3684 -0.49791 0.36679 C -0.5 0.3647 -0.50173 0.36216 -0.50399 0.36077 C -0.50903 0.358 -0.5243 0.35245 -0.53021 0.35245 " pathEditMode="relative" ptsTypes="ffffffffffffffffffffffffA">
                                      <p:cBhvr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99352E-6 C -0.00035 -0.00278 -0.00122 -0.01573 -0.00295 -0.02059 C -0.00799 -0.03423 -0.02344 -0.03724 -0.03229 -0.0451 C -0.04045 -0.04372 -0.04913 -0.04441 -0.05695 -0.04094 C -0.05903 -0.04002 -0.05885 -0.03539 -0.0599 -0.03285 C -0.06267 -0.02637 -0.06667 -0.01758 -0.07066 -0.01226 C -0.07431 -0.00741 -0.08455 -0.00417 -0.08455 -0.00417 C -0.09635 -0.00556 -0.10833 -0.00602 -0.11997 -0.00833 C -0.12483 -0.00926 -0.13385 -0.01434 -0.13385 -0.01434 C -0.1401 -0.02082 -0.14653 -0.0236 -0.15226 -0.03076 C -0.15451 -0.04256 -0.15642 -0.04418 -0.16146 -0.05343 C -0.16632 -0.06245 -0.1625 -0.06615 -0.17066 -0.06962 C -0.18663 -0.08557 -0.18924 -0.07748 -0.21684 -0.07586 C -0.22326 -0.06314 -0.22517 -0.04765 -0.23542 -0.03909 C -0.24514 -0.04048 -0.25504 -0.04002 -0.26458 -0.04302 C -0.27014 -0.04487 -0.27448 -0.05158 -0.28004 -0.05343 C -0.29028 -0.06222 -0.29184 -0.08002 -0.30156 -0.08812 C -0.31024 -0.08742 -0.31892 -0.08719 -0.3276 -0.08604 C -0.32917 -0.08581 -0.33125 -0.08581 -0.33229 -0.08419 C -0.33368 -0.08187 -0.33316 -0.07864 -0.33385 -0.07586 C -0.33629 -0.06707 -0.33663 -0.068 -0.34149 -0.06152 C -0.34358 -0.0532 -0.34688 -0.04418 -0.3507 -0.03701 C -0.35122 -0.03354 -0.35156 -0.03007 -0.35226 -0.0266 C -0.3526 -0.02452 -0.35382 -0.02059 -0.35382 -0.02059 " pathEditMode="relative" ptsTypes="fffffffffffffffffffffffA">
                                      <p:cBhvr>
                                        <p:cTn id="2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4631"/>
          </a:xfrm>
          <a:prstGeom prst="rect">
            <a:avLst/>
          </a:prstGeom>
          <a:noFill/>
        </p:spPr>
      </p:pic>
      <p:pic>
        <p:nvPicPr>
          <p:cNvPr id="24582" name="Picture 6" descr="http://www.gauleducation.com/wp-content/uploads/2016/01/Gorwing-Plant-EPS.png"/>
          <p:cNvPicPr>
            <a:picLocks noChangeAspect="1" noChangeArrowheads="1"/>
          </p:cNvPicPr>
          <p:nvPr/>
        </p:nvPicPr>
        <p:blipFill>
          <a:blip r:embed="rId4" cstate="print"/>
          <a:srcRect t="41999" r="70954"/>
          <a:stretch>
            <a:fillRect/>
          </a:stretch>
        </p:blipFill>
        <p:spPr bwMode="auto">
          <a:xfrm>
            <a:off x="4788024" y="3429000"/>
            <a:ext cx="1944216" cy="1988840"/>
          </a:xfrm>
          <a:prstGeom prst="rect">
            <a:avLst/>
          </a:prstGeom>
          <a:noFill/>
        </p:spPr>
      </p:pic>
      <p:pic>
        <p:nvPicPr>
          <p:cNvPr id="6" name="Picture 6" descr="http://www.gauleducation.com/wp-content/uploads/2016/01/Gorwing-Plant-EPS.png"/>
          <p:cNvPicPr>
            <a:picLocks noChangeAspect="1" noChangeArrowheads="1"/>
          </p:cNvPicPr>
          <p:nvPr/>
        </p:nvPicPr>
        <p:blipFill>
          <a:blip r:embed="rId4" cstate="print"/>
          <a:srcRect l="35501" t="21000" r="35453"/>
          <a:stretch>
            <a:fillRect/>
          </a:stretch>
        </p:blipFill>
        <p:spPr bwMode="auto">
          <a:xfrm>
            <a:off x="2843808" y="3933056"/>
            <a:ext cx="1944216" cy="2708920"/>
          </a:xfrm>
          <a:prstGeom prst="rect">
            <a:avLst/>
          </a:prstGeom>
          <a:noFill/>
        </p:spPr>
      </p:pic>
      <p:pic>
        <p:nvPicPr>
          <p:cNvPr id="7" name="Picture 6" descr="http://www.gauleducation.com/wp-content/uploads/2016/01/Gorwing-Plant-EPS.png"/>
          <p:cNvPicPr>
            <a:picLocks noChangeAspect="1" noChangeArrowheads="1"/>
          </p:cNvPicPr>
          <p:nvPr/>
        </p:nvPicPr>
        <p:blipFill>
          <a:blip r:embed="rId4" cstate="print"/>
          <a:srcRect l="66698" t="-2100" r="-47"/>
          <a:stretch>
            <a:fillRect/>
          </a:stretch>
        </p:blipFill>
        <p:spPr bwMode="auto">
          <a:xfrm>
            <a:off x="0" y="2996952"/>
            <a:ext cx="2232248" cy="3501008"/>
          </a:xfrm>
          <a:prstGeom prst="rect">
            <a:avLst/>
          </a:prstGeom>
          <a:noFill/>
        </p:spPr>
      </p:pic>
      <p:pic>
        <p:nvPicPr>
          <p:cNvPr id="9" name="Рисунок 8" descr="земля.png"/>
          <p:cNvPicPr>
            <a:picLocks noChangeAspect="1"/>
          </p:cNvPicPr>
          <p:nvPr/>
        </p:nvPicPr>
        <p:blipFill>
          <a:blip r:embed="rId5" cstate="print"/>
          <a:srcRect t="54176" r="66124"/>
          <a:stretch>
            <a:fillRect/>
          </a:stretch>
        </p:blipFill>
        <p:spPr>
          <a:xfrm>
            <a:off x="6911752" y="4941168"/>
            <a:ext cx="2232248" cy="1580250"/>
          </a:xfrm>
          <a:prstGeom prst="rect">
            <a:avLst/>
          </a:prstGeom>
        </p:spPr>
      </p:pic>
      <p:pic>
        <p:nvPicPr>
          <p:cNvPr id="10" name="ЛИПА" descr="http://2.bp.blogspot.com/-kU2v84Mmkfk/UV4hLsvvccI/AAAAAAAAAho/8mGqSifQKbk/s1600/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0"/>
            <a:ext cx="3189277" cy="4365104"/>
          </a:xfrm>
          <a:prstGeom prst="rect">
            <a:avLst/>
          </a:prstGeom>
          <a:noFill/>
        </p:spPr>
      </p:pic>
      <p:pic>
        <p:nvPicPr>
          <p:cNvPr id="11" name="С ЛИПА" descr="https://img-fotki.yandex.ru/get/6512/200418627.e1/0_14e55b_d7e3c368_orig.png"/>
          <p:cNvPicPr>
            <a:picLocks noChangeAspect="1" noChangeArrowheads="1"/>
          </p:cNvPicPr>
          <p:nvPr/>
        </p:nvPicPr>
        <p:blipFill>
          <a:blip r:embed="rId7" cstate="print"/>
          <a:srcRect l="46974" t="4990"/>
          <a:stretch>
            <a:fillRect/>
          </a:stretch>
        </p:blipFill>
        <p:spPr bwMode="auto">
          <a:xfrm>
            <a:off x="4860032" y="1340768"/>
            <a:ext cx="1296144" cy="102891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347864" y="332656"/>
            <a:ext cx="4968552" cy="369332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 ВЫ, ХОТИТЕ ВЫРАСТИТЬ СВОЁ ДЕРЕВО?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"/>
          <p:cNvSpPr/>
          <p:nvPr/>
        </p:nvSpPr>
        <p:spPr>
          <a:xfrm>
            <a:off x="4716016" y="1124744"/>
            <a:ext cx="1656184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ИЗ КРОШЕЧНОГО СЕМЕЧКА МОЖНО ВЫРОСТИТЬ БОЛЬШОЕ ДЕРЕВО</a:t>
            </a:r>
            <a:endParaRPr lang="ru-RU" sz="1400" dirty="0"/>
          </a:p>
        </p:txBody>
      </p:sp>
      <p:sp>
        <p:nvSpPr>
          <p:cNvPr id="16" name="2"/>
          <p:cNvSpPr/>
          <p:nvPr/>
        </p:nvSpPr>
        <p:spPr>
          <a:xfrm>
            <a:off x="6804248" y="4725144"/>
            <a:ext cx="2339752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СЕМЕЧКО ПОПАДАЕТ ВО ВЛАЖНУЮ, ТЕПЛУЮ ПОЧВУ</a:t>
            </a:r>
            <a:endParaRPr lang="ru-RU" dirty="0"/>
          </a:p>
        </p:txBody>
      </p:sp>
      <p:sp>
        <p:nvSpPr>
          <p:cNvPr id="17" name="3"/>
          <p:cNvSpPr/>
          <p:nvPr/>
        </p:nvSpPr>
        <p:spPr>
          <a:xfrm>
            <a:off x="4716016" y="3501008"/>
            <a:ext cx="2088232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ПРОРАСТАЕТ И ПОЯВЛЯЕТСЯ МАЛЕНЬКИЙ РОСТОК</a:t>
            </a:r>
            <a:endParaRPr lang="ru-RU" dirty="0"/>
          </a:p>
        </p:txBody>
      </p:sp>
      <p:sp>
        <p:nvSpPr>
          <p:cNvPr id="18" name="4"/>
          <p:cNvSpPr/>
          <p:nvPr/>
        </p:nvSpPr>
        <p:spPr>
          <a:xfrm>
            <a:off x="2843808" y="4077072"/>
            <a:ext cx="1944216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КОРНИ РАСТУТ ВНИЗ, А РОСТОК ТЯНЕТСЯ К СОЛНЦУ</a:t>
            </a:r>
            <a:endParaRPr lang="ru-RU" dirty="0"/>
          </a:p>
        </p:txBody>
      </p:sp>
      <p:sp>
        <p:nvSpPr>
          <p:cNvPr id="19" name="5"/>
          <p:cNvSpPr/>
          <p:nvPr/>
        </p:nvSpPr>
        <p:spPr>
          <a:xfrm>
            <a:off x="0" y="2924944"/>
            <a:ext cx="2483768" cy="36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ПРОЙДЕТ НЕМНОГО ВРЕМЕНИ И НАШЕ ДЕРЕВЦЕ СТАНЕТ КРАСИВЫМ ДЕРЕВОМ</a:t>
            </a:r>
            <a:endParaRPr lang="ru-RU" dirty="0"/>
          </a:p>
        </p:txBody>
      </p:sp>
      <p:sp>
        <p:nvSpPr>
          <p:cNvPr id="20" name="Круговая стрелка 19"/>
          <p:cNvSpPr/>
          <p:nvPr/>
        </p:nvSpPr>
        <p:spPr>
          <a:xfrm>
            <a:off x="3419872" y="1196752"/>
            <a:ext cx="1080120" cy="864096"/>
          </a:xfrm>
          <a:prstGeom prst="circular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 углом 22"/>
          <p:cNvSpPr/>
          <p:nvPr/>
        </p:nvSpPr>
        <p:spPr>
          <a:xfrm rot="5400000">
            <a:off x="6804248" y="1772816"/>
            <a:ext cx="1152128" cy="1728192"/>
          </a:xfrm>
          <a:prstGeom prst="bentArrow">
            <a:avLst>
              <a:gd name="adj1" fmla="val 18023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 rot="16200000">
            <a:off x="5547881" y="5671071"/>
            <a:ext cx="752625" cy="10125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1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углом 24"/>
          <p:cNvSpPr/>
          <p:nvPr/>
        </p:nvSpPr>
        <p:spPr>
          <a:xfrm rot="16200000" flipH="1">
            <a:off x="4360191" y="2734079"/>
            <a:ext cx="557028" cy="1077020"/>
          </a:xfrm>
          <a:prstGeom prst="bentArrow">
            <a:avLst>
              <a:gd name="adj1" fmla="val 26615"/>
              <a:gd name="adj2" fmla="val 25000"/>
              <a:gd name="adj3" fmla="val 25000"/>
              <a:gd name="adj4" fmla="val 51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 углом 25"/>
          <p:cNvSpPr/>
          <p:nvPr/>
        </p:nvSpPr>
        <p:spPr>
          <a:xfrm flipH="1">
            <a:off x="2635174" y="2929630"/>
            <a:ext cx="976599" cy="1005451"/>
          </a:xfrm>
          <a:prstGeom prst="bentArrow">
            <a:avLst>
              <a:gd name="adj1" fmla="val 26615"/>
              <a:gd name="adj2" fmla="val 30444"/>
              <a:gd name="adj3" fmla="val 25000"/>
              <a:gd name="adj4" fmla="val 51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716016" y="155679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8748464" y="4869160"/>
            <a:ext cx="39553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6228184" y="3717032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1835696" y="3140968"/>
            <a:ext cx="43204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4067944" y="4149080"/>
            <a:ext cx="432048" cy="343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2" name="Управляющая кнопка: назад 31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61156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далее 32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62068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8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76672"/>
            <a:ext cx="2530010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clipartfest.com/4429bbb1dc07bcb23ee84a95e9dda2c2_green-forest-landscape-green-forest-clipart_1300-13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796136" y="3789040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668344" y="836712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868144" y="2204864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339752" y="3212976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884368" y="5661248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СОВА" descr="http://img0.liveinternet.ru/images/attach/c/7/96/950/96950326_sov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221089"/>
            <a:ext cx="1979712" cy="169406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83568" y="188640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ОТПРАВЛЯЕМСЯ В ПУТЕШЕСТВИЕ «ЗНАКОМСТВО С ЛЕСНЫМ ЦАРСТВОМ НАШЕГО РОДНОГО КРАЯ»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8" y="472514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ЗНАКОМСТВО С ЛЕСНЫМИ ЖИВОТНЫМИ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683568" cy="76470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388424" y="0"/>
            <a:ext cx="755576" cy="69269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" action="ppaction://hlinkshowjump?jump=firstslide" highlightClick="1"/>
          </p:cNvPr>
          <p:cNvSpPr/>
          <p:nvPr/>
        </p:nvSpPr>
        <p:spPr>
          <a:xfrm>
            <a:off x="0" y="1268760"/>
            <a:ext cx="1043608" cy="864096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-облако 14"/>
          <p:cNvSpPr/>
          <p:nvPr/>
        </p:nvSpPr>
        <p:spPr>
          <a:xfrm flipH="1">
            <a:off x="6012160" y="1916832"/>
            <a:ext cx="3131840" cy="201622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ПОНРАВИЛОСЬ? А ТЕПЕРЬ МЫ ОТПРАВИМСЯ К ЛЕНЫМ ЖИТЕЛЯМ. НУ ПОЛЕТЕЛИ!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05273E-7 C -0.01493 0.01318 -0.02691 -3.05273E-7 -0.04149 -0.00602 C -0.04462 -0.01018 -0.05035 -0.01272 -0.05087 -0.01851 C -0.05243 -0.03701 -0.05087 -0.02961 -0.05382 -0.04094 C -0.05261 -0.05898 -0.05278 -0.07517 -0.04306 -0.08812 C -0.03941 -0.10269 -0.04167 -0.09667 -0.03698 -0.10662 C -0.03733 -0.11171 -0.03785 -0.13923 -0.04149 -0.14755 C -0.04288 -0.15079 -0.04844 -0.15264 -0.05087 -0.1538 C -0.06024 -0.15172 -0.06129 -0.14894 -0.06927 -0.14547 C -0.07743 -0.13784 -0.08316 -0.13923 -0.09236 -0.14339 C -0.09531 -0.1494 -0.09636 -0.15079 -0.09844 -0.15773 C -0.09965 -0.16166 -0.10156 -0.16999 -0.10156 -0.16999 C -0.10104 -0.17901 -0.10122 -0.18802 -0.1 -0.19681 C -0.09844 -0.20745 -0.08212 -0.21624 -0.07535 -0.21925 C -0.06979 -0.23104 -0.06285 -0.22734 -0.05382 -0.23358 C -0.04097 -0.24237 -0.02674 -0.25 -0.0184 -0.26642 C -0.01511 -0.28053 -0.01945 -0.26388 -0.01389 -0.27868 C -0.01042 -0.28793 -0.01059 -0.29903 -0.0092 -0.30944 C -0.00972 -0.31638 -0.00903 -0.32355 -0.01077 -0.33002 C -0.01129 -0.3321 -0.01406 -0.33095 -0.01545 -0.33187 C -0.01702 -0.33303 -0.01823 -0.33511 -0.01997 -0.33604 C -0.02726 -0.34043 -0.03837 -0.34598 -0.04618 -0.34829 C -0.07309 -0.34552 -0.0757 -0.34621 -0.09393 -0.3402 C -0.10156 -0.33326 -0.10573 -0.32979 -0.11077 -0.31962 C -0.11268 -0.3099 -0.11545 -0.30204 -0.1184 -0.29302 " pathEditMode="relative" ptsTypes="ffffffffffffffffffffffff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panda.com/forest-clipart-fairy-tale-forest-clipart-1.jpg"/>
          <p:cNvPicPr>
            <a:picLocks noChangeAspect="1" noChangeArrowheads="1"/>
          </p:cNvPicPr>
          <p:nvPr/>
        </p:nvPicPr>
        <p:blipFill>
          <a:blip r:embed="rId4" cstate="print"/>
          <a:srcRect b="92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://s4.pic4you.ru/y2014/10-29/12216/468259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1211" y="5231768"/>
            <a:ext cx="2032789" cy="1626232"/>
          </a:xfrm>
          <a:prstGeom prst="rect">
            <a:avLst/>
          </a:prstGeom>
          <a:noFill/>
        </p:spPr>
      </p:pic>
      <p:pic>
        <p:nvPicPr>
          <p:cNvPr id="25606" name="Picture 6" descr="http://www.stihi.ru/pics/2015/05/02/4897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4928770"/>
            <a:ext cx="1835696" cy="1929230"/>
          </a:xfrm>
          <a:prstGeom prst="rect">
            <a:avLst/>
          </a:prstGeom>
          <a:noFill/>
        </p:spPr>
      </p:pic>
      <p:pic>
        <p:nvPicPr>
          <p:cNvPr id="25608" name="Picture 8" descr="http://www.sib-zharki.ru/sites/default/files/resize/remote/0884b6904c94efc13781ebb41971dab5-560x7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356992"/>
            <a:ext cx="1483365" cy="1854206"/>
          </a:xfrm>
          <a:prstGeom prst="rect">
            <a:avLst/>
          </a:prstGeom>
          <a:noFill/>
        </p:spPr>
      </p:pic>
      <p:pic>
        <p:nvPicPr>
          <p:cNvPr id="25610" name="Picture 10" descr="http://cdn-nus-1.pinme.ru/tumb/600/photo/a6/8bde/a68bde5079ee13449cebc48f35ec87b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4128" y="3933056"/>
            <a:ext cx="1049260" cy="1224136"/>
          </a:xfrm>
          <a:prstGeom prst="rect">
            <a:avLst/>
          </a:prstGeom>
          <a:noFill/>
        </p:spPr>
      </p:pic>
      <p:pic>
        <p:nvPicPr>
          <p:cNvPr id="25614" name="Picture 14" descr="http://www.playcast.ru/uploads/2016/08/14/1958498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055768" y="836712"/>
            <a:ext cx="2088232" cy="1872208"/>
          </a:xfrm>
          <a:prstGeom prst="rect">
            <a:avLst/>
          </a:prstGeom>
          <a:noFill/>
        </p:spPr>
      </p:pic>
      <p:pic>
        <p:nvPicPr>
          <p:cNvPr id="25616" name="Picture 16" descr="https://img-fotki.yandex.ru/get/196010/200418627.191/0_184a06_ba33f30c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2204864"/>
            <a:ext cx="2746398" cy="2728764"/>
          </a:xfrm>
          <a:prstGeom prst="rect">
            <a:avLst/>
          </a:prstGeom>
          <a:noFill/>
        </p:spPr>
      </p:pic>
      <p:pic>
        <p:nvPicPr>
          <p:cNvPr id="25618" name="Picture 18" descr="http://img-fotki.yandex.ru/get/9806/23869276.12b/0_a9711_90fb79d7_X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3212976"/>
            <a:ext cx="2034136" cy="2232248"/>
          </a:xfrm>
          <a:prstGeom prst="rect">
            <a:avLst/>
          </a:prstGeom>
          <a:noFill/>
        </p:spPr>
      </p:pic>
      <p:pic>
        <p:nvPicPr>
          <p:cNvPr id="25620" name="Picture 20" descr="http://www.planetawin.ru/wp-content/uploads/2015/01/small_pic_four_kaban_info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5562599"/>
            <a:ext cx="2057400" cy="1295401"/>
          </a:xfrm>
          <a:prstGeom prst="rect">
            <a:avLst/>
          </a:prstGeom>
          <a:noFill/>
        </p:spPr>
      </p:pic>
      <p:pic>
        <p:nvPicPr>
          <p:cNvPr id="25622" name="Picture 22" descr="http://img-fotki.yandex.ru/get/9162/160585884.5e/0_cd979_f5b76be6_XL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3501008"/>
            <a:ext cx="1800200" cy="1800200"/>
          </a:xfrm>
          <a:prstGeom prst="rect">
            <a:avLst/>
          </a:prstGeom>
          <a:noFill/>
        </p:spPr>
      </p:pic>
      <p:pic>
        <p:nvPicPr>
          <p:cNvPr id="25624" name="Picture 24" descr="http://images.vfl.ru/ii/1479651456/5a2280bb/1502989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55776" y="5112124"/>
            <a:ext cx="1269501" cy="1745876"/>
          </a:xfrm>
          <a:prstGeom prst="rect">
            <a:avLst/>
          </a:prstGeom>
          <a:noFill/>
        </p:spPr>
      </p:pic>
      <p:pic>
        <p:nvPicPr>
          <p:cNvPr id="25626" name="Picture 26" descr="http://orbsat.ru/photos/kartinki-dlya-detey-kotenok-46142-larg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03848" y="4221088"/>
            <a:ext cx="1491799" cy="1152128"/>
          </a:xfrm>
          <a:prstGeom prst="rect">
            <a:avLst/>
          </a:prstGeom>
          <a:noFill/>
        </p:spPr>
      </p:pic>
      <p:pic>
        <p:nvPicPr>
          <p:cNvPr id="25628" name="Picture 28" descr="http://img-fotki.yandex.ru/get/9542/56195015.99/0_b8f05_50e1007e_XL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03648" y="3068960"/>
            <a:ext cx="2254796" cy="223224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619672" y="332656"/>
            <a:ext cx="5904656" cy="40011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ЖИВЕТ В ЛЕСУ?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8244408" y="2492896"/>
            <a:ext cx="432048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СМАЙЛИК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7864" y="692696"/>
            <a:ext cx="2530010" cy="1872208"/>
          </a:xfrm>
          <a:prstGeom prst="rect">
            <a:avLst/>
          </a:prstGeom>
          <a:noFill/>
        </p:spPr>
      </p:pic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755576" cy="908720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316416" y="0"/>
            <a:ext cx="827584" cy="836712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6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 descr="http://cdn1.imgbb.ru/user/36/366661/c6477ee6cd3af752436a0df1807a7016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-101362" y="-51676"/>
            <a:ext cx="9245362" cy="6909676"/>
          </a:xfrm>
          <a:prstGeom prst="rect">
            <a:avLst/>
          </a:prstGeom>
          <a:noFill/>
        </p:spPr>
      </p:pic>
      <p:pic>
        <p:nvPicPr>
          <p:cNvPr id="26626" name="заяц" descr="http://effects1.ru/png/kartinka/1/kroliki/1/krolik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437112"/>
            <a:ext cx="1091120" cy="1222054"/>
          </a:xfrm>
          <a:prstGeom prst="rect">
            <a:avLst/>
          </a:prstGeom>
          <a:noFill/>
        </p:spPr>
      </p:pic>
      <p:pic>
        <p:nvPicPr>
          <p:cNvPr id="26628" name="Picture 4" descr="http://4.bp.blogspot.com/-FjvyExpV3aY/Uurrr6EZLGI/AAAAAAAAAXA/STcxgL1DubU/s1600/png_kurt_rasulehasret+(4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907704" y="5013176"/>
            <a:ext cx="1944216" cy="1656183"/>
          </a:xfrm>
          <a:prstGeom prst="rect">
            <a:avLst/>
          </a:prstGeom>
          <a:noFill/>
        </p:spPr>
      </p:pic>
      <p:pic>
        <p:nvPicPr>
          <p:cNvPr id="26630" name="Picture 6" descr="http://img-fotki.yandex.ru/get/6433/16969765.d5/0_6ef9d_920dcf3b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843808" y="4365104"/>
            <a:ext cx="1800200" cy="1231913"/>
          </a:xfrm>
          <a:prstGeom prst="rect">
            <a:avLst/>
          </a:prstGeom>
          <a:noFill/>
        </p:spPr>
      </p:pic>
      <p:pic>
        <p:nvPicPr>
          <p:cNvPr id="26632" name="Picture 8" descr="https://img-fotki.yandex.ru/get/95108/344179088.d/0_22e151_3376ecf6_or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5949280"/>
            <a:ext cx="916446" cy="631489"/>
          </a:xfrm>
          <a:prstGeom prst="rect">
            <a:avLst/>
          </a:prstGeom>
          <a:noFill/>
        </p:spPr>
      </p:pic>
      <p:pic>
        <p:nvPicPr>
          <p:cNvPr id="26634" name="Picture 10" descr="http://img1.liveinternet.ru/images/attach/c/2/69/537/69537682_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3861048"/>
            <a:ext cx="909141" cy="890478"/>
          </a:xfrm>
          <a:prstGeom prst="rect">
            <a:avLst/>
          </a:prstGeom>
          <a:noFill/>
        </p:spPr>
      </p:pic>
      <p:pic>
        <p:nvPicPr>
          <p:cNvPr id="26638" name="Picture 14" descr="https://fs00.infourok.ru/images/doc/2/1422/hello_html_m170edb1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131840" y="3501008"/>
            <a:ext cx="1850070" cy="1049665"/>
          </a:xfrm>
          <a:prstGeom prst="rect">
            <a:avLst/>
          </a:prstGeom>
          <a:noFill/>
        </p:spPr>
      </p:pic>
      <p:pic>
        <p:nvPicPr>
          <p:cNvPr id="26640" name="Picture 16" descr="http://www.planetawin.ru/wp-content/uploads/2015/01/small_pic_four_kaban_inf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4941168"/>
            <a:ext cx="1800200" cy="1133460"/>
          </a:xfrm>
          <a:prstGeom prst="rect">
            <a:avLst/>
          </a:prstGeom>
          <a:noFill/>
        </p:spPr>
      </p:pic>
      <p:pic>
        <p:nvPicPr>
          <p:cNvPr id="26642" name="Picture 18" descr="http://img-fotki.yandex.ru/get/9162/160585884.5e/0_cd979_f5b76be6_XL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47664" y="3933056"/>
            <a:ext cx="1323528" cy="1323528"/>
          </a:xfrm>
          <a:prstGeom prst="rect">
            <a:avLst/>
          </a:prstGeom>
          <a:noFill/>
        </p:spPr>
      </p:pic>
      <p:sp>
        <p:nvSpPr>
          <p:cNvPr id="13" name="Овал 12"/>
          <p:cNvSpPr/>
          <p:nvPr/>
        </p:nvSpPr>
        <p:spPr>
          <a:xfrm>
            <a:off x="7668344" y="1772816"/>
            <a:ext cx="360040" cy="5040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берлога" descr="http://logo-raduga.ru/wp-content/uploads/113.jpg"/>
          <p:cNvPicPr>
            <a:picLocks noChangeAspect="1" noChangeArrowheads="1"/>
          </p:cNvPicPr>
          <p:nvPr/>
        </p:nvPicPr>
        <p:blipFill>
          <a:blip r:embed="rId12" cstate="print"/>
          <a:srcRect l="52499" t="21295" r="5501" b="7720"/>
          <a:stretch>
            <a:fillRect/>
          </a:stretch>
        </p:blipFill>
        <p:spPr bwMode="auto">
          <a:xfrm flipH="1">
            <a:off x="1187624" y="3429000"/>
            <a:ext cx="144016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нора ёж" descr="http://landscape.cveti-sadi.ru/files/2010/03/ez.jpg"/>
          <p:cNvPicPr>
            <a:picLocks noChangeAspect="1" noChangeArrowheads="1"/>
          </p:cNvPicPr>
          <p:nvPr/>
        </p:nvPicPr>
        <p:blipFill>
          <a:blip r:embed="rId13" cstate="print"/>
          <a:srcRect l="11538" t="44264" r="15384"/>
          <a:stretch>
            <a:fillRect/>
          </a:stretch>
        </p:blipFill>
        <p:spPr bwMode="auto">
          <a:xfrm>
            <a:off x="6588224" y="5877272"/>
            <a:ext cx="1368152" cy="70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44" name="нора кабан" descr="http://i.ytimg.com/vi/r_XAIv36TJQ/hqdefault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3429000"/>
            <a:ext cx="1080120" cy="81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заяц нора" descr="http://sogiuu.ru/images/59140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84368" y="5229200"/>
            <a:ext cx="1404888" cy="101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СМАЙЛИК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39752" y="692696"/>
            <a:ext cx="2530010" cy="187220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99592" y="0"/>
            <a:ext cx="5616624" cy="58477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КТО ГДЕ ЖИВЕТ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683568" cy="476672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3.14524E-6 C 0.01944 -0.0007 0.03906 -0.0007 0.0585 -0.00208 C 0.06701 -0.00255 0.07482 -0.01665 0.08159 -0.02267 C 0.0868 -0.03354 0.08159 -0.02521 0.09079 -0.03284 C 0.10225 -0.04232 0.11423 -0.05273 0.1276 -0.05759 C 0.13715 -0.06106 0.14722 -0.06129 0.15694 -0.0636 C 0.16979 -0.06291 0.18298 -0.06591 0.19531 -0.06152 C 0.19843 -0.06036 0.19843 -0.05366 0.19843 -0.04926 C 0.19843 -0.03978 0.19843 -0.03007 0.19843 -0.02059 " pathEditMode="relative" ptsTypes="ffffffffA">
                                      <p:cBhvr>
                                        <p:cTn id="13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43293E-6 C 0.01198 0.00162 0.02344 0.00416 0.03524 0.00624 C 0.05972 0.01596 0.0868 0.00624 0.11233 0.00624 " pathEditMode="relative" ptsTypes="ffA">
                                      <p:cBhvr>
                                        <p:cTn id="18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6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4.81036E-6 C 0.00555 0.0007 0.01128 0.00093 0.01683 0.00209 C 0.02621 0.00394 0.03524 0.01041 0.04461 0.01226 C 0.05885 0.01527 0.07326 0.01781 0.08767 0.02036 C 0.11371 0.01874 0.10954 0.01966 0.12621 0.01226 C 0.12968 0.00509 0.13315 0.0007 0.13836 -0.00416 C 0.14045 -0.00832 0.14253 -0.01225 0.14461 -0.01642 C 0.1493 -0.02567 0.1493 -0.03931 0.15381 -0.04926 C 0.15677 -0.0555 0.15989 -0.06151 0.16302 -0.06776 C 0.16406 -0.06984 0.16614 -0.07377 0.16614 -0.07377 C 0.1677 -0.08025 0.16874 -0.08695 0.17222 -0.09227 C 0.17517 -0.09667 0.17933 -0.09967 0.18159 -0.10453 C 0.18506 -0.11193 0.18854 -0.11609 0.19392 -0.12095 C 0.20069 -0.13506 0.19253 -0.12118 0.20156 -0.12904 C 0.20329 -0.13066 0.20433 -0.13367 0.20607 -0.13529 C 0.20746 -0.13644 0.20937 -0.13644 0.21076 -0.13737 C 0.21666 -0.1413 0.21475 -0.14176 0.21996 -0.14754 C 0.22135 -0.14916 0.22308 -0.15055 0.22465 -0.15171 C 0.22656 -0.15333 0.22899 -0.15402 0.23072 -0.15587 C 0.23975 -0.16558 0.24722 -0.18154 0.2585 -0.18663 C 0.25954 -0.18871 0.26024 -0.19102 0.26145 -0.19264 C 0.26284 -0.19449 0.26492 -0.19495 0.26614 -0.1968 C 0.26753 -0.19912 0.26822 -0.20235 0.26927 -0.2049 C 0.27013 -0.20698 0.27222 -0.21114 0.27222 -0.21114 " pathEditMode="relative" ptsTypes="fffffffffffffffffffffffA">
                                      <p:cBhvr>
                                        <p:cTn id="23" dur="2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4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6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52 -0.02914 C 0.05938 -0.03076 0.06979 -0.03284 0.0783 -0.03747 C 0.08038 -0.03863 0.08229 -0.04025 0.08438 -0.0414 C 0.08733 -0.04302 0.09358 -0.04556 0.09358 -0.04556 C 0.10052 -0.0525 0.10781 -0.05967 0.11198 -0.07008 C 0.11424 -0.0754 0.11615 -0.08095 0.11823 -0.0865 C 0.11962 -0.09043 0.12136 -0.09876 0.12136 -0.09876 C 0.12327 -0.11864 0.12379 -0.13853 0.12587 -0.15819 C 0.12813 -0.18086 0.13212 -0.20306 0.13368 -0.22595 C 0.13559 -0.25486 0.1349 -0.29464 0.1474 -0.32008 C 0.15017 -0.33881 0.15382 -0.35754 0.15816 -0.37558 C 0.16077 -0.38599 0.16945 -0.39131 0.17517 -0.39802 C 0.18767 -0.41282 0.17952 -0.40819 0.18906 -0.41235 C 0.19549 -0.42137 0.20382 -0.42692 0.21059 -0.43502 C 0.21979 -0.44589 0.22327 -0.4556 0.23507 -0.45953 C 0.2408 -0.45884 0.2467 -0.45976 0.25208 -0.45745 C 0.25226 -0.45745 0.25504 -0.44612 0.25521 -0.44311 C 0.25556 -0.43641 0.25521 -0.42947 0.25521 -0.42276 " pathEditMode="relative" ptsTypes="fffffffffffffffffA">
                                      <p:cBhvr>
                                        <p:cTn id="28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3.59852E-6 C 0.01459 -0.00509 0.02483 -0.0148 0.03525 -0.02868 C 0.03681 -0.03076 0.03889 -0.03238 0.03994 -0.03492 C 0.04584 -0.05088 0.05105 -0.06776 0.06459 -0.07377 C 0.07223 -0.08164 0.08143 -0.08395 0.09063 -0.08811 C 0.0948 -0.09644 0.0981 -0.09759 0.10452 -0.10245 C 0.11008 -0.10661 0.11372 -0.11216 0.11997 -0.11471 C 0.12969 -0.12789 0.13976 -0.13714 0.14914 -0.14963 C 0.15209 -0.16119 0.16008 -0.16859 0.16303 -0.18039 C 0.16476 -0.1871 0.16494 -0.19473 0.16754 -0.20097 C 0.16962 -0.20606 0.17171 -0.21207 0.17535 -0.21531 C 0.17692 -0.2167 0.1783 -0.21809 0.17987 -0.21924 C 0.18143 -0.22017 0.18455 -0.22132 0.18455 -0.22132 " pathEditMode="relative" ptsTypes="ffffffffffffA">
                                      <p:cBhvr>
                                        <p:cTn id="33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86309E-7 C -0.00712 -0.01896 -0.01337 -0.0141 -0.02604 -0.02266 C -0.02778 -0.02382 -0.02899 -0.02613 -0.03073 -0.02682 C -0.03576 -0.0289 -0.04618 -0.03075 -0.04618 -0.03075 C -0.0559 -0.03006 -0.0658 -0.03099 -0.07535 -0.02867 C -0.0816 -0.02729 -0.08247 -0.00902 -0.08299 -0.00624 C -0.08611 0.01342 -0.08993 0.03839 -0.09844 0.05528 C -0.10069 0.07239 -0.09826 0.06407 -0.10608 0.07979 C -0.10625 0.08002 -0.1099 0.09506 -0.11076 0.09829 C -0.11198 0.10292 -0.11649 0.10454 -0.11997 0.10639 C -0.13629 0.11518 -0.12483 0.11009 -0.15538 0.11471 C -0.1651 0.11194 -0.17257 0.10639 -0.1816 0.10246 C -0.18611 0.09297 -0.19167 0.09182 -0.19844 0.08604 C -0.19948 0.08395 -0.20156 0.07979 -0.20156 0.07979 " pathEditMode="relative" ptsTypes="fffffffffffffA">
                                      <p:cBhvr>
                                        <p:cTn id="38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40518E-7 C -0.01024 -0.00069 -0.02048 -0.00092 -0.03073 -0.00208 C -0.04114 -0.00323 -0.04809 -0.01133 -0.05712 -0.01642 C -0.06302 -0.01988 -0.0691 -0.02451 -0.07535 -0.02659 C -0.07969 -0.02798 -0.08767 -0.03075 -0.08767 -0.03075 C -0.09878 -0.04047 -0.09427 -0.03538 -0.10156 -0.04509 C -0.10399 -0.05596 -0.1092 -0.06475 -0.11076 -0.07585 C -0.11267 -0.0888 -0.11562 -0.09944 -0.11996 -0.11077 C -0.12066 -0.11262 -0.12048 -0.11517 -0.12153 -0.11679 C -0.13055 -0.13228 -0.13837 -0.13482 -0.15226 -0.13945 C -0.15382 -0.13991 -0.15538 -0.14061 -0.15694 -0.14153 C -0.15851 -0.14269 -0.15972 -0.14477 -0.16146 -0.14546 C -0.16545 -0.14685 -0.16962 -0.14685 -0.17378 -0.14754 C -0.23507 -0.14593 -0.23559 -0.1561 -0.27222 -0.13112 C -0.2816 -0.11332 -0.26858 -0.13644 -0.28003 -0.12095 C -0.28715 -0.11124 -0.28611 -0.09805 -0.28611 -0.08603 " pathEditMode="relative" ptsTypes="fffffffffffffffA">
                                      <p:cBhvr>
                                        <p:cTn id="43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6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0629E-6 C 0.00364 -0.0007 0.00729 -0.00093 0.01076 -0.00209 C 0.01389 -0.00301 0.02014 -0.00625 0.02014 -0.00625 C 0.02517 -0.01087 0.03385 -0.02267 0.03385 -0.02267 C 0.03437 -0.02475 0.03472 -0.02683 0.03542 -0.02868 C 0.03628 -0.03099 0.03785 -0.03261 0.03854 -0.03493 C 0.03993 -0.03886 0.04167 -0.04718 0.04167 -0.04718 C 0.04358 -0.08557 0.05 -0.12073 0.05694 -0.15796 C 0.05972 -0.17299 0.06267 -0.19219 0.06927 -0.20491 C 0.07326 -0.2211 0.07604 -0.23983 0.08316 -0.25417 C 0.08368 -0.25694 0.08385 -0.25995 0.08472 -0.26249 C 0.08542 -0.26481 0.08715 -0.26619 0.08767 -0.26851 C 0.08871 -0.27244 0.08819 -0.27683 0.08923 -0.28076 C 0.0908 -0.28654 0.09548 -0.29718 0.09548 -0.29718 C 0.09948 -0.31869 0.0941 -0.29395 0.1 -0.31152 C 0.1059 -0.32933 0.09948 -0.31892 0.10781 -0.33002 C 0.11042 -0.34367 0.11389 -0.34228 0.12465 -0.34436 C 0.16233 -0.34043 0.19948 -0.33349 0.23698 -0.32794 C 0.25868 -0.31823 0.28333 -0.32262 0.30469 -0.3321 C 0.31076 -0.33812 0.31493 -0.33858 0.32153 -0.34228 C 0.32535 -0.34459 0.32847 -0.34852 0.33229 -0.35061 C 0.33576 -0.35246 0.33958 -0.35292 0.34323 -0.35454 C 0.34739 -0.35847 0.35608 -0.36841 0.36163 -0.37096 C 0.3658 -0.37281 0.36719 -0.37304 0.37083 -0.3772 C 0.37673 -0.38414 0.38125 -0.39408 0.38767 -0.39963 C 0.3908 -0.41235 0.3868 -0.3994 0.39392 -0.41189 C 0.39809 -0.41929 0.3993 -0.42716 0.40312 -0.43456 C 0.40642 -0.45144 0.40555 -0.46901 0.39861 -0.48382 C 0.39687 -0.4926 0.39705 -0.48913 0.39705 -0.49399 " pathEditMode="relative" ptsTypes="ffffffffffffffffffffffffffffA">
                                      <p:cBhvr>
                                        <p:cTn id="48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m0-tub-ru.yandex.net/i?id=f638fc4ddbc237e94b0f0b02f2394ae3&amp;n=33&amp;h=215&amp;w=320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934743"/>
          </a:xfrm>
          <a:prstGeom prst="rect">
            <a:avLst/>
          </a:prstGeom>
          <a:noFill/>
        </p:spPr>
      </p:pic>
      <p:pic>
        <p:nvPicPr>
          <p:cNvPr id="27652" name="рысята" descr="http://demiart.ru/forum/uploads4/post-79001-125732864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5705872"/>
            <a:ext cx="1728192" cy="1152128"/>
          </a:xfrm>
          <a:prstGeom prst="rect">
            <a:avLst/>
          </a:prstGeom>
          <a:noFill/>
        </p:spPr>
      </p:pic>
      <p:pic>
        <p:nvPicPr>
          <p:cNvPr id="27654" name="медвежата" descr="http://petitemimine.p.e.pic.centerblog.net/aa37317c.gif"/>
          <p:cNvPicPr>
            <a:picLocks noChangeAspect="1" noChangeArrowheads="1"/>
          </p:cNvPicPr>
          <p:nvPr/>
        </p:nvPicPr>
        <p:blipFill>
          <a:blip r:embed="rId5" cstate="print"/>
          <a:srcRect l="38497" t="5879" r="21777" b="47088"/>
          <a:stretch>
            <a:fillRect/>
          </a:stretch>
        </p:blipFill>
        <p:spPr bwMode="auto">
          <a:xfrm>
            <a:off x="1763688" y="5705872"/>
            <a:ext cx="1115616" cy="1152128"/>
          </a:xfrm>
          <a:prstGeom prst="rect">
            <a:avLst/>
          </a:prstGeom>
          <a:noFill/>
        </p:spPr>
      </p:pic>
      <p:pic>
        <p:nvPicPr>
          <p:cNvPr id="27658" name="волчата" descr="http://www.playcast.ru/uploads/2016/03/28/18032298.png"/>
          <p:cNvPicPr>
            <a:picLocks noChangeAspect="1" noChangeArrowheads="1"/>
          </p:cNvPicPr>
          <p:nvPr/>
        </p:nvPicPr>
        <p:blipFill>
          <a:blip r:embed="rId6" cstate="print"/>
          <a:srcRect l="37241" t="22865" r="18070" b="9967"/>
          <a:stretch>
            <a:fillRect/>
          </a:stretch>
        </p:blipFill>
        <p:spPr bwMode="auto">
          <a:xfrm>
            <a:off x="2987824" y="5881609"/>
            <a:ext cx="795746" cy="976391"/>
          </a:xfrm>
          <a:prstGeom prst="rect">
            <a:avLst/>
          </a:prstGeom>
          <a:noFill/>
        </p:spPr>
      </p:pic>
      <p:pic>
        <p:nvPicPr>
          <p:cNvPr id="27660" name="белчата" descr="http://nashzeleniymir.ru/wp-content/uploads/2015/07/%D0%91%D0%B5%D0%BB%D0%BA%D0%B0-%D1%84%D0%BE%D1%82%D0%B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725144"/>
            <a:ext cx="1440160" cy="803289"/>
          </a:xfrm>
          <a:prstGeom prst="rect">
            <a:avLst/>
          </a:prstGeom>
          <a:noFill/>
        </p:spPr>
      </p:pic>
      <p:pic>
        <p:nvPicPr>
          <p:cNvPr id="27662" name="зайчата" descr="http://loveferrari.l.o.pic.centerblog.net/o/567af96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6021288"/>
            <a:ext cx="972108" cy="1110981"/>
          </a:xfrm>
          <a:prstGeom prst="rect">
            <a:avLst/>
          </a:prstGeom>
          <a:noFill/>
        </p:spPr>
      </p:pic>
      <p:pic>
        <p:nvPicPr>
          <p:cNvPr id="27664" name="лосенок" descr="http://img1.picmix.com/output/stamp/normal/9/9/2/7/717299_21012.png"/>
          <p:cNvPicPr>
            <a:picLocks noChangeAspect="1" noChangeArrowheads="1"/>
          </p:cNvPicPr>
          <p:nvPr/>
        </p:nvPicPr>
        <p:blipFill>
          <a:blip r:embed="rId9" cstate="print"/>
          <a:srcRect t="4909" r="64091"/>
          <a:stretch>
            <a:fillRect/>
          </a:stretch>
        </p:blipFill>
        <p:spPr bwMode="auto">
          <a:xfrm>
            <a:off x="6372200" y="5463157"/>
            <a:ext cx="1368152" cy="1394843"/>
          </a:xfrm>
          <a:prstGeom prst="rect">
            <a:avLst/>
          </a:prstGeom>
          <a:noFill/>
        </p:spPr>
      </p:pic>
      <p:pic>
        <p:nvPicPr>
          <p:cNvPr id="27666" name="лисята" descr="http://moonticore.narod.ru/adoptables/other_fox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4005064"/>
            <a:ext cx="1344507" cy="1414655"/>
          </a:xfrm>
          <a:prstGeom prst="rect">
            <a:avLst/>
          </a:prstGeom>
          <a:noFill/>
        </p:spPr>
      </p:pic>
      <p:pic>
        <p:nvPicPr>
          <p:cNvPr id="27668" name="ежик" descr="http://img-fotki.yandex.ru/get/9108/32130860.253/0_c21b5_ef2269f3_X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6148502"/>
            <a:ext cx="648072" cy="496855"/>
          </a:xfrm>
          <a:prstGeom prst="rect">
            <a:avLst/>
          </a:prstGeom>
          <a:noFill/>
        </p:spPr>
      </p:pic>
      <p:pic>
        <p:nvPicPr>
          <p:cNvPr id="27670" name="кабанчик" descr="https://im0-tub-ru.yandex.net/i?id=1ce7b81a4f534d0e505984c5ba8871a3&amp;n=33&amp;h=215&amp;w=3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6091103"/>
            <a:ext cx="1152128" cy="766897"/>
          </a:xfrm>
          <a:prstGeom prst="rect">
            <a:avLst/>
          </a:prstGeom>
          <a:noFill/>
        </p:spPr>
      </p:pic>
      <p:sp>
        <p:nvSpPr>
          <p:cNvPr id="13" name="Овал 12"/>
          <p:cNvSpPr/>
          <p:nvPr/>
        </p:nvSpPr>
        <p:spPr>
          <a:xfrm>
            <a:off x="8100392" y="1268760"/>
            <a:ext cx="864096" cy="86409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белка" descr="http://img1.liveinternet.ru/images/attach/c/2/69/537/69537682_0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668344" y="332656"/>
            <a:ext cx="1470666" cy="1061878"/>
          </a:xfrm>
          <a:prstGeom prst="rect">
            <a:avLst/>
          </a:prstGeom>
          <a:noFill/>
        </p:spPr>
      </p:pic>
      <p:pic>
        <p:nvPicPr>
          <p:cNvPr id="15" name="медведь" descr="https://fs00.infourok.ru/images/doc/2/1422/hello_html_m170edb1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1835696" y="2708920"/>
            <a:ext cx="1850070" cy="1049665"/>
          </a:xfrm>
          <a:prstGeom prst="rect">
            <a:avLst/>
          </a:prstGeom>
          <a:noFill/>
        </p:spPr>
      </p:pic>
      <p:pic>
        <p:nvPicPr>
          <p:cNvPr id="16" name="лиса" descr="http://img-fotki.yandex.ru/get/6433/16969765.d5/0_6ef9d_920dcf3b_L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228184" y="2348880"/>
            <a:ext cx="1800200" cy="1231913"/>
          </a:xfrm>
          <a:prstGeom prst="rect">
            <a:avLst/>
          </a:prstGeom>
          <a:noFill/>
        </p:spPr>
      </p:pic>
      <p:pic>
        <p:nvPicPr>
          <p:cNvPr id="17" name="рысь" descr="http://img-fotki.yandex.ru/get/9162/160585884.5e/0_cd979_f5b76be6_XL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7544" y="332656"/>
            <a:ext cx="1323528" cy="1323528"/>
          </a:xfrm>
          <a:prstGeom prst="rect">
            <a:avLst/>
          </a:prstGeom>
          <a:noFill/>
        </p:spPr>
      </p:pic>
      <p:pic>
        <p:nvPicPr>
          <p:cNvPr id="18" name="ёж" descr="https://img-fotki.yandex.ru/get/95108/344179088.d/0_22e151_3376ecf6_ori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11560" y="5229200"/>
            <a:ext cx="916446" cy="631489"/>
          </a:xfrm>
          <a:prstGeom prst="rect">
            <a:avLst/>
          </a:prstGeom>
          <a:noFill/>
        </p:spPr>
      </p:pic>
      <p:pic>
        <p:nvPicPr>
          <p:cNvPr id="19" name="заяц" descr="http://effects1.ru/png/kartinka/1/kroliki/1/krolik-16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H="1">
            <a:off x="6444208" y="3933056"/>
            <a:ext cx="1512168" cy="987044"/>
          </a:xfrm>
          <a:prstGeom prst="rect">
            <a:avLst/>
          </a:prstGeom>
          <a:noFill/>
        </p:spPr>
      </p:pic>
      <p:pic>
        <p:nvPicPr>
          <p:cNvPr id="20" name="КАБАН" descr="http://www.planetawin.ru/wp-content/uploads/2015/01/small_pic_four_kaban_info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3995936" y="2636912"/>
            <a:ext cx="1800200" cy="1133460"/>
          </a:xfrm>
          <a:prstGeom prst="rect">
            <a:avLst/>
          </a:prstGeom>
          <a:noFill/>
        </p:spPr>
      </p:pic>
      <p:pic>
        <p:nvPicPr>
          <p:cNvPr id="21" name="ВОЛК" descr="http://4.bp.blogspot.com/-FjvyExpV3aY/Uurrr6EZLGI/AAAAAAAAAXA/STcxgL1DubU/s1600/png_kurt_rasulehasret+(45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9552" y="3717032"/>
            <a:ext cx="1512168" cy="1656183"/>
          </a:xfrm>
          <a:prstGeom prst="rect">
            <a:avLst/>
          </a:prstGeom>
          <a:noFill/>
        </p:spPr>
      </p:pic>
      <p:pic>
        <p:nvPicPr>
          <p:cNvPr id="22" name="ЛОСЬ" descr="https://img-fotki.yandex.ru/get/196010/200418627.191/0_184a06_ba33f30c_orig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483768" y="3501008"/>
            <a:ext cx="1944216" cy="1931733"/>
          </a:xfrm>
          <a:prstGeom prst="rect">
            <a:avLst/>
          </a:prstGeom>
          <a:noFill/>
        </p:spPr>
      </p:pic>
      <p:pic>
        <p:nvPicPr>
          <p:cNvPr id="23" name="СМАЙЛИК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07704" y="908720"/>
            <a:ext cx="2232248" cy="165186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979712" y="260648"/>
            <a:ext cx="4896544" cy="46166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НАЙДИТЕ МАМУ ДЛЯ  МАЛЫША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395536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476672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90842E-6 C 0.02188 -0.00741 0.0276 -0.0266 0.03837 -0.04927 C 0.04271 -0.0717 0.04149 -0.09598 0.04913 -0.1168 C 0.05052 -0.13437 0.05278 -0.14663 0.05538 -0.16397 C 0.05434 -0.21717 0.05833 -0.24469 0.03837 -0.28493 C 0.0342 -0.29325 0.0342 -0.29857 0.02604 -0.30135 C 0.01997 -0.3069 0.0132 -0.30921 0.00608 -0.31152 C -0.01458 -0.30967 -0.01632 -0.31499 -0.02621 -0.29718 C -0.02795 -0.29025 -0.02743 -0.29002 -0.03229 -0.28493 C -0.03524 -0.28192 -0.04149 -0.27683 -0.04149 -0.27683 C -0.04583 -0.2692 -0.05399 -0.26041 -0.06163 -0.26041 " pathEditMode="relative" ptsTypes="ffffffffffA">
                                      <p:cBhvr>
                                        <p:cTn id="13" dur="2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6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69195E-6 C -0.01389 -0.00069 -0.02778 -0.00093 -0.0415 -0.00208 C -0.04757 -0.00254 -0.04618 -0.00601 -0.05226 -0.00809 C -0.05625 -0.00948 -0.06042 -0.00948 -0.06459 -0.01018 C -0.08507 -0.0192 -0.10452 -0.02521 -0.12622 -0.02868 C -0.15504 -0.03862 -0.18611 -0.04487 -0.21545 -0.04695 C -0.23594 -0.05643 -0.25851 -0.05735 -0.28004 -0.05944 C -0.28976 -0.06152 -0.29983 -0.06198 -0.3092 -0.06545 C -0.32014 -0.06938 -0.32865 -0.07354 -0.34011 -0.07586 C -0.3533 -0.08141 -0.36771 -0.09019 -0.3816 -0.09204 C -0.39497 -0.09366 -0.42153 -0.09621 -0.42153 -0.09621 C -0.43264 -0.09921 -0.44289 -0.10754 -0.45382 -0.11263 C -0.45886 -0.11494 -0.46424 -0.11656 -0.46927 -0.11887 C -0.47084 -0.11957 -0.47396 -0.12095 -0.47396 -0.12095 C -0.47813 -0.13807 -0.47952 -0.13853 -0.47535 -0.16189 C -0.47414 -0.16859 -0.46164 -0.17206 -0.46164 -0.17206 C -0.44931 -0.17137 -0.42466 -0.16998 -0.42466 -0.16998 " pathEditMode="relative" ptsTypes="ffffffffffffffffA">
                                      <p:cBhvr>
                                        <p:cTn id="18" dur="2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83071E-6 C -0.00052 -0.00416 -0.00035 -0.00832 -0.00156 -0.01225 C -0.00486 -0.02266 -0.01198 -0.02706 -0.01528 -0.03677 C -0.02205 -0.05758 -0.01476 -0.04232 -0.02153 -0.05527 C -0.02309 -0.06568 -0.02465 -0.07516 -0.02917 -0.08395 C -0.0316 -0.0999 -0.03455 -0.11563 -0.03837 -0.13113 C -0.03941 -0.13529 -0.04062 -0.13922 -0.04149 -0.14338 C -0.04201 -0.14616 -0.04236 -0.14893 -0.04305 -0.15171 C -0.04392 -0.15587 -0.04618 -0.16397 -0.04618 -0.16397 C -0.04531 -0.20074 -0.04687 -0.23219 -0.03837 -0.26642 C -0.03785 -0.27081 -0.03802 -0.27474 -0.03698 -0.27867 C -0.03646 -0.28099 -0.03437 -0.28261 -0.03385 -0.28492 C -0.03281 -0.29024 -0.03298 -0.29579 -0.03229 -0.30111 C -0.03194 -0.30319 -0.03125 -0.30527 -0.03073 -0.30735 C -0.02864 -0.31614 -0.02673 -0.32516 -0.02465 -0.33395 C -0.02361 -0.33811 -0.02153 -0.3462 -0.02153 -0.3462 C -0.01944 -0.36609 -0.0151 -0.3728 -0.00607 -0.38737 C -0.00278 -0.39269 -0.00121 -0.39963 0.00156 -0.40564 C 0.00313 -0.40911 0.00486 -0.41235 0.00625 -0.41605 C 0.00695 -0.4179 0.00695 -0.42021 0.00764 -0.42206 C 0.00938 -0.42645 0.01389 -0.43432 0.01389 -0.43432 C 0.01563 -0.44149 0.02552 -0.46554 0.03073 -0.47132 C 0.03472 -0.47571 0.03559 -0.47548 0.04011 -0.47756 C 0.05174 -0.50138 0.09202 -0.49329 0.10469 -0.49375 C 0.11545 -0.49745 0.12639 -0.49745 0.13698 -0.50208 C 0.1467 -0.51549 0.14462 -0.53561 0.14462 -0.55319 " pathEditMode="relative" ptsTypes="fffffffffffffffffffffffffA">
                                      <p:cBhvr>
                                        <p:cTn id="23" dur="2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2673E-6 C 0.06233 -0.00254 0.12361 -0.00971 0.18629 -0.01226 C 0.21111 -0.01711 0.23038 -0.01919 0.25694 -0.02058 C 0.27604 -0.02266 0.29479 -0.02683 0.31389 -0.02868 C 0.32465 -0.03353 0.31302 -0.02891 0.33385 -0.03284 C 0.35278 -0.03654 0.37188 -0.03885 0.3908 -0.04301 C 0.39844 -0.04463 0.40382 -0.04995 0.41094 -0.05319 C 0.41771 -0.06244 0.42274 -0.07493 0.4309 -0.08187 C 0.43142 -0.08395 0.43177 -0.08603 0.43247 -0.08811 C 0.43333 -0.09042 0.43472 -0.09204 0.43542 -0.09436 C 0.43681 -0.09898 0.43733 -0.10407 0.43854 -0.10869 C 0.44254 -0.14824 0.44219 -0.12905 0.4401 -0.16605 C 0.42778 -0.16466 0.41545 -0.1635 0.40313 -0.16189 C 0.39566 -0.16096 0.38889 -0.15772 0.3816 -0.15772 " pathEditMode="relative" ptsTypes="fffffffffffffA">
                                      <p:cBhvr>
                                        <p:cTn id="28" dur="2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4.6161E-6 C 0.01006 -0.00463 0.00954 -0.03076 0.00156 -0.03885 C -0.00521 -0.04556 -0.02344 -0.04857 -0.03073 -0.04903 C -0.06511 -0.05157 -0.12153 -0.0525 -0.15087 -0.05319 C -0.16181 -0.05828 -0.15001 -0.05342 -0.1724 -0.05735 C -0.18264 -0.0592 -0.19271 -0.06198 -0.20313 -0.06337 C -0.21789 -0.06846 -0.23299 -0.0673 -0.24775 -0.07169 C -0.2658 -0.07701 -0.28299 -0.08002 -0.30157 -0.08187 C -0.34028 -0.09898 -0.39132 -0.09505 -0.42917 -0.09621 C -0.46563 -0.09898 -0.44775 -0.09829 -0.48317 -0.09829 " pathEditMode="relative" ptsTypes="fffffffffA">
                                      <p:cBhvr>
                                        <p:cTn id="33" dur="2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19149E-6 C -0.00295 -0.01156 -0.0026 -0.02243 -0.00781 -0.03284 C -0.01024 -0.04371 -0.00833 -0.037 -0.01545 -0.05111 C -0.01649 -0.05319 -0.01684 -0.05666 -0.01858 -0.05735 C -0.03229 -0.0636 -0.04635 -0.06406 -0.06007 -0.06961 C -0.07604 -0.07609 -0.09149 -0.08487 -0.10781 -0.09019 C -0.1125 -0.09412 -0.11701 -0.09621 -0.12153 -0.10037 C -0.13055 -0.11864 -0.13177 -0.14338 -0.13698 -0.16397 C -0.13941 -0.19334 -0.13819 -0.20028 -0.14618 -0.22132 C -0.14913 -0.22918 -0.15035 -0.23774 -0.15694 -0.24167 " pathEditMode="relative" ptsTypes="fffffffffA">
                                      <p:cBhvr>
                                        <p:cTn id="38" dur="2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0.08718 C 0.03003 -0.12326 0.02917 -0.16951 0.01996 -0.20605 C 0.01927 -0.2123 0.01823 -0.22386 0.01701 -0.23057 C 0.01615 -0.23612 0.01389 -0.24699 0.01389 -0.24699 C 0.01233 -0.26456 0.01111 -0.29301 0.00764 -0.30851 C 0.00712 -0.31059 0.00781 -0.31382 0.00625 -0.31475 C 0.00243 -0.31706 -0.00191 -0.31591 -0.00608 -0.3166 C -0.00764 -0.32516 -0.00938 -0.3314 -0.01233 -0.33926 C -0.01389 -0.35198 -0.01563 -0.36355 -0.0184 -0.37604 C -0.0191 -0.37881 -0.01858 -0.38228 -0.01997 -0.38436 C -0.02413 -0.39061 -0.03993 -0.40286 -0.04618 -0.40679 C -0.04931 -0.41096 -0.05226 -0.41512 -0.05538 -0.41928 C -0.0651 -0.43247 -0.04722 -0.41766 -0.0599 -0.43154 C -0.06285 -0.43478 -0.07014 -0.43593 -0.07379 -0.43755 C -0.08316 -0.4468 -0.08177 -0.45235 -0.08924 -0.4623 C -0.09097 -0.46924 -0.08976 -0.46692 -0.09236 -0.47039 " pathEditMode="relative" ptsTypes="fffffffffffffffA">
                                      <p:cBhvr>
                                        <p:cTn id="43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11356 C 0.12986 -0.11541 0.11945 -0.11471 0.17379 -0.12165 C 0.18924 -0.12674 0.17344 -0.12212 0.20469 -0.12582 C 0.2224 -0.1279 0.23924 -0.13206 0.25695 -0.13391 C 0.27639 -0.1383 0.29584 -0.1427 0.31546 -0.1464 C 0.33195 -0.15334 0.34063 -0.16143 0.35087 -0.18109 C 0.35261 -0.19404 0.35226 -0.20768 0.35539 -0.22017 C 0.35712 -0.25139 0.36129 -0.28146 0.36459 -0.31222 C 0.36563 -0.36564 0.36771 -0.42531 0.36771 -0.47827 " pathEditMode="relative" ptsTypes="ffffffffA">
                                      <p:cBhvr>
                                        <p:cTn id="48" dur="2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72433E-6 C -0.00104 -0.03168 -0.00191 -0.06105 -0.00625 -0.09204 C -0.00799 -0.10476 -0.00989 -0.12233 -0.02015 -0.12696 C -0.02864 -0.13482 -0.04081 -0.13482 -0.05087 -0.13505 C -0.09236 -0.13621 -0.13404 -0.13644 -0.17553 -0.13713 C -0.1889 -0.14639 -0.20365 -0.15217 -0.21858 -0.15564 C -0.22414 -0.15957 -0.22987 -0.16211 -0.23542 -0.16581 C -0.23872 -0.17483 -0.24289 -0.18478 -0.24463 -0.19449 C -0.24688 -0.20721 -0.24897 -0.22016 -0.254 -0.23149 C -0.26095 -0.24699 -0.26893 -0.26225 -0.27709 -0.27659 C -0.2797 -0.28121 -0.28369 -0.28422 -0.28629 -0.28885 C -0.29167 -0.29856 -0.29758 -0.3055 -0.30626 -0.30943 C -0.31945 -0.327 -0.32987 -0.34944 -0.34463 -0.3647 C -0.34792 -0.37719 -0.34515 -0.36933 -0.35695 -0.38505 C -0.35852 -0.38713 -0.36164 -0.3913 -0.36164 -0.3913 C -0.36407 -0.40078 -0.37015 -0.40887 -0.37553 -0.41581 C -0.37917 -0.44009 -0.38595 -0.46623 -0.39237 -0.48959 C -0.39584 -0.50207 -0.3974 -0.51456 -0.40157 -0.52659 C -0.404 -0.54231 -0.40869 -0.56244 -0.41546 -0.57585 C -0.42015 -0.60638 -0.42015 -0.59481 -0.42015 -0.63528 " pathEditMode="relative" ptsTypes="fffffffffffffffffffA">
                                      <p:cBhvr>
                                        <p:cTn id="62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0-tub-ru.yandex.net/i?id=f638fc4ddbc237e94b0f0b02f2394ae3&amp;n=33&amp;h=215&amp;w=320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934743"/>
          </a:xfrm>
          <a:prstGeom prst="rect">
            <a:avLst/>
          </a:prstGeom>
          <a:noFill/>
        </p:spPr>
      </p:pic>
      <p:pic>
        <p:nvPicPr>
          <p:cNvPr id="3" name="ВОЛК" descr="http://4.bp.blogspot.com/-FjvyExpV3aY/Uurrr6EZLGI/AAAAAAAAAXA/STcxgL1DubU/s1600/png_kurt_rasulehasret+(4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916832"/>
            <a:ext cx="1512168" cy="1656183"/>
          </a:xfrm>
          <a:prstGeom prst="rect">
            <a:avLst/>
          </a:prstGeom>
          <a:noFill/>
        </p:spPr>
      </p:pic>
      <p:pic>
        <p:nvPicPr>
          <p:cNvPr id="4" name="медведь" descr="https://fs00.infourok.ru/images/doc/2/1422/hello_html_m170edb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83768" y="2348880"/>
            <a:ext cx="1850070" cy="1049665"/>
          </a:xfrm>
          <a:prstGeom prst="rect">
            <a:avLst/>
          </a:prstGeom>
          <a:noFill/>
        </p:spPr>
      </p:pic>
      <p:pic>
        <p:nvPicPr>
          <p:cNvPr id="5" name="КАБАН" descr="http://www.planetawin.ru/wp-content/uploads/2015/01/small_pic_four_kaban_inf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355976" y="2276872"/>
            <a:ext cx="1800200" cy="1133460"/>
          </a:xfrm>
          <a:prstGeom prst="rect">
            <a:avLst/>
          </a:prstGeom>
          <a:noFill/>
        </p:spPr>
      </p:pic>
      <p:pic>
        <p:nvPicPr>
          <p:cNvPr id="6" name="лиса" descr="http://img-fotki.yandex.ru/get/6433/16969765.d5/0_6ef9d_920dcf3b_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228184" y="2204864"/>
            <a:ext cx="1800200" cy="1231913"/>
          </a:xfrm>
          <a:prstGeom prst="rect">
            <a:avLst/>
          </a:prstGeom>
          <a:noFill/>
        </p:spPr>
      </p:pic>
      <p:pic>
        <p:nvPicPr>
          <p:cNvPr id="7" name="заяц" descr="http://effects1.ru/png/kartinka/1/kroliki/1/krolik-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95536" y="3861048"/>
            <a:ext cx="1512168" cy="987044"/>
          </a:xfrm>
          <a:prstGeom prst="rect">
            <a:avLst/>
          </a:prstGeom>
          <a:noFill/>
        </p:spPr>
      </p:pic>
      <p:pic>
        <p:nvPicPr>
          <p:cNvPr id="8" name="ЛОСЬ" descr="https://img-fotki.yandex.ru/get/196010/200418627.191/0_184a06_ba33f30c_ori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3068960"/>
            <a:ext cx="1944216" cy="1931733"/>
          </a:xfrm>
          <a:prstGeom prst="rect">
            <a:avLst/>
          </a:prstGeom>
          <a:noFill/>
        </p:spPr>
      </p:pic>
      <p:pic>
        <p:nvPicPr>
          <p:cNvPr id="9" name="белка" descr="http://img1.liveinternet.ru/images/attach/c/2/69/537/69537682_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668344" y="332656"/>
            <a:ext cx="1470666" cy="1061878"/>
          </a:xfrm>
          <a:prstGeom prst="rect">
            <a:avLst/>
          </a:prstGeom>
          <a:noFill/>
        </p:spPr>
      </p:pic>
      <p:pic>
        <p:nvPicPr>
          <p:cNvPr id="10" name="рысь" descr="http://img-fotki.yandex.ru/get/9162/160585884.5e/0_cd979_f5b76be6_XL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332656"/>
            <a:ext cx="1323528" cy="1323528"/>
          </a:xfrm>
          <a:prstGeom prst="rect">
            <a:avLst/>
          </a:prstGeom>
          <a:noFill/>
        </p:spPr>
      </p:pic>
      <p:pic>
        <p:nvPicPr>
          <p:cNvPr id="11" name="трава" descr="http://xn--42-6kc9aphdxlhdu.xn--p1ai/wp-content/uploads/2017/03/trava.png"/>
          <p:cNvPicPr>
            <a:picLocks noChangeAspect="1" noChangeArrowheads="1"/>
          </p:cNvPicPr>
          <p:nvPr/>
        </p:nvPicPr>
        <p:blipFill>
          <a:blip r:embed="rId12" cstate="print">
            <a:lum bright="-20000"/>
          </a:blip>
          <a:srcRect/>
          <a:stretch>
            <a:fillRect/>
          </a:stretch>
        </p:blipFill>
        <p:spPr bwMode="auto">
          <a:xfrm>
            <a:off x="-180528" y="5777880"/>
            <a:ext cx="2121082" cy="1080120"/>
          </a:xfrm>
          <a:prstGeom prst="rect">
            <a:avLst/>
          </a:prstGeom>
          <a:noFill/>
        </p:spPr>
      </p:pic>
      <p:pic>
        <p:nvPicPr>
          <p:cNvPr id="12" name="ветка" descr="http://s2.hostingkartinok.com/uploads/images/2012/07/46930a7c10a89deabebb52aae08cea8e.png"/>
          <p:cNvPicPr>
            <a:picLocks noChangeAspect="1" noChangeArrowheads="1"/>
          </p:cNvPicPr>
          <p:nvPr/>
        </p:nvPicPr>
        <p:blipFill>
          <a:blip r:embed="rId13" cstate="print">
            <a:lum bright="-20000"/>
          </a:blip>
          <a:srcRect/>
          <a:stretch>
            <a:fillRect/>
          </a:stretch>
        </p:blipFill>
        <p:spPr bwMode="auto">
          <a:xfrm>
            <a:off x="4932040" y="0"/>
            <a:ext cx="2091026" cy="1368152"/>
          </a:xfrm>
          <a:prstGeom prst="rect">
            <a:avLst/>
          </a:prstGeom>
          <a:noFill/>
        </p:spPr>
      </p:pic>
      <p:pic>
        <p:nvPicPr>
          <p:cNvPr id="1026" name="рыба" descr="http://www.playcast.ru/uploads/2014/06/02/880835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31832" y="4797152"/>
            <a:ext cx="1512168" cy="1270221"/>
          </a:xfrm>
          <a:prstGeom prst="rect">
            <a:avLst/>
          </a:prstGeom>
          <a:noFill/>
        </p:spPr>
      </p:pic>
      <p:pic>
        <p:nvPicPr>
          <p:cNvPr id="1030" name="мышь" descr="http://img0.liveinternet.ru/images/attach/c/2/74/121/74121598_HighFour_CozyMiceHome_Element53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8059458" y="5714370"/>
            <a:ext cx="1084542" cy="1143630"/>
          </a:xfrm>
          <a:prstGeom prst="rect">
            <a:avLst/>
          </a:prstGeom>
          <a:noFill/>
        </p:spPr>
      </p:pic>
      <p:pic>
        <p:nvPicPr>
          <p:cNvPr id="1034" name="мясо" descr="http://s41.radikal.ru/i091/0809/e6/b033b16ce4ed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9672" y="5768039"/>
            <a:ext cx="1368152" cy="1089961"/>
          </a:xfrm>
          <a:prstGeom prst="rect">
            <a:avLst/>
          </a:prstGeom>
          <a:noFill/>
        </p:spPr>
      </p:pic>
      <p:pic>
        <p:nvPicPr>
          <p:cNvPr id="18" name="зайка" descr="http://www.sib-zharki.ru/sites/default/files/resize/remote/0884b6904c94efc13781ebb41971dab5-560x700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80117" y="5517232"/>
            <a:ext cx="1072614" cy="1340768"/>
          </a:xfrm>
          <a:prstGeom prst="rect">
            <a:avLst/>
          </a:prstGeom>
          <a:noFill/>
        </p:spPr>
      </p:pic>
      <p:pic>
        <p:nvPicPr>
          <p:cNvPr id="1036" name="мед" descr="http://aonijospot11.appspot.com/img-fotki.yandex.ru/get/51322/96386024.57d/0_152d70_7e78a327_XL.png"/>
          <p:cNvPicPr>
            <a:picLocks noChangeAspect="1" noChangeArrowheads="1"/>
          </p:cNvPicPr>
          <p:nvPr/>
        </p:nvPicPr>
        <p:blipFill>
          <a:blip r:embed="rId18" cstate="print"/>
          <a:srcRect t="49263" r="45440"/>
          <a:stretch>
            <a:fillRect/>
          </a:stretch>
        </p:blipFill>
        <p:spPr bwMode="auto">
          <a:xfrm>
            <a:off x="3851920" y="5589240"/>
            <a:ext cx="1296144" cy="1268760"/>
          </a:xfrm>
          <a:prstGeom prst="rect">
            <a:avLst/>
          </a:prstGeom>
          <a:noFill/>
        </p:spPr>
      </p:pic>
      <p:pic>
        <p:nvPicPr>
          <p:cNvPr id="21" name="ягоды" descr="http://www.gornovosti.ru/static/images/archive/3406/yagody-eda.jpg"/>
          <p:cNvPicPr>
            <a:picLocks noChangeAspect="1" noChangeArrowheads="1"/>
          </p:cNvPicPr>
          <p:nvPr/>
        </p:nvPicPr>
        <p:blipFill>
          <a:blip r:embed="rId19" cstate="print"/>
          <a:srcRect l="27377" t="6250" r="23405" b="12500"/>
          <a:stretch>
            <a:fillRect/>
          </a:stretch>
        </p:blipFill>
        <p:spPr bwMode="auto">
          <a:xfrm>
            <a:off x="1619672" y="4869160"/>
            <a:ext cx="1008112" cy="936104"/>
          </a:xfrm>
          <a:prstGeom prst="rect">
            <a:avLst/>
          </a:prstGeom>
          <a:noFill/>
        </p:spPr>
      </p:pic>
      <p:pic>
        <p:nvPicPr>
          <p:cNvPr id="15" name="жук" descr="http://ourkidsfamily.ru/uploads/posts/2013-04/1365307662_05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932039" y="6093296"/>
            <a:ext cx="1944217" cy="764704"/>
          </a:xfrm>
          <a:prstGeom prst="rect">
            <a:avLst/>
          </a:prstGeom>
          <a:noFill/>
        </p:spPr>
      </p:pic>
      <p:pic>
        <p:nvPicPr>
          <p:cNvPr id="16" name="орех" descr="https://im0-tub-ru.yandex.net/i?id=9f56fcfc726d76269587d40ae567a683&amp;n=33&amp;h=215&amp;w=29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364088" y="5157192"/>
            <a:ext cx="1090502" cy="797476"/>
          </a:xfrm>
          <a:prstGeom prst="rect">
            <a:avLst/>
          </a:prstGeom>
          <a:noFill/>
        </p:spPr>
      </p:pic>
      <p:pic>
        <p:nvPicPr>
          <p:cNvPr id="1038" name="гриб" descr="http://galerey-room.ru/images/074012_1385527212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588224" y="4509120"/>
            <a:ext cx="1080119" cy="1474154"/>
          </a:xfrm>
          <a:prstGeom prst="rect">
            <a:avLst/>
          </a:prstGeom>
          <a:noFill/>
        </p:spPr>
      </p:pic>
      <p:pic>
        <p:nvPicPr>
          <p:cNvPr id="28" name="СМАЙЛИК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419872" y="836712"/>
            <a:ext cx="1848854" cy="136815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475656" y="260648"/>
            <a:ext cx="4320480" cy="892552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  </a:t>
            </a:r>
            <a:r>
              <a:rPr lang="ru-RU" sz="2400" dirty="0" smtClean="0">
                <a:solidFill>
                  <a:srgbClr val="FF0000"/>
                </a:solidFill>
              </a:rPr>
              <a:t>ЧТО  ЕДЯТ ЛЕСНЫЕ ЖИВОТНЫЕ?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8677648" y="0"/>
            <a:ext cx="466352" cy="648072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432048" cy="648072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21184E-6 C -0.00226 -0.02706 -0.00278 -0.06869 -0.0184 -0.0902 C -0.02101 -0.10061 -0.02674 -0.10939 -0.03073 -0.11888 C -0.03281 -0.12396 -0.03281 -0.13044 -0.03542 -0.1353 C -0.03785 -0.13992 -0.04219 -0.1427 -0.04462 -0.14755 C -0.04879 -0.15565 -0.05278 -0.16397 -0.05695 -0.17207 C -0.06163 -0.18132 -0.06684 -0.19126 -0.07083 -0.20098 C -0.07795 -0.21809 -0.0691 -0.20514 -0.07847 -0.21716 C -0.08802 -0.2426 -0.0908 -0.25162 -0.0908 -0.28076 " pathEditMode="relative" ptsTypes="ffffffffA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1.18409E-6 C 0.0052 -0.02081 0.00051 -0.0377 -0.00626 -0.0555 C -0.00868 -0.06175 -0.01389 -0.07377 -0.01389 -0.07377 C -0.01857 -0.09829 -0.01216 -0.06799 -0.01841 -0.08811 C -0.02119 -0.09667 -0.02309 -0.108 -0.02466 -0.11702 C -0.02639 -0.12743 -0.02656 -0.1346 -0.03073 -0.14362 C -0.03334 -0.15888 -0.03351 -0.17553 -0.04011 -0.18871 C -0.04254 -0.20259 -0.04791 -0.21554 -0.05382 -0.22757 C -0.05659 -0.23312 -0.06181 -0.23636 -0.06459 -0.24191 C -0.06667 -0.24607 -0.07084 -0.25416 -0.07084 -0.25416 C -0.07362 -0.26503 -0.07154 -0.25856 -0.07848 -0.27266 C -0.08004 -0.27567 -0.08022 -0.2796 -0.0816 -0.28284 C -0.08681 -0.29556 -0.08907 -0.29695 -0.09688 -0.30759 C -0.10244 -0.31522 -0.11025 -0.31753 -0.11546 -0.32586 C -0.11945 -0.3321 -0.11893 -0.34089 -0.1231 -0.34644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1.22109E-6 C 0.00504 -0.0044 0.00816 -0.00971 0.01389 -0.01226 C 0.02014 -0.02452 0.02917 -0.03099 0.03698 -0.04094 C 0.04202 -0.05435 0.03855 -0.04718 0.04931 -0.06152 C 0.05244 -0.06568 0.05382 -0.07169 0.05695 -0.07586 C 0.06164 -0.0821 0.07084 -0.09436 0.07084 -0.09436 C 0.07448 -0.10893 0.07119 -0.1043 0.07848 -0.11055 C 0.0849 -0.12766 0.09063 -0.14477 0.09705 -0.16189 C 0.10174 -0.17461 0.09844 -0.16119 0.10313 -0.17623 C 0.10435 -0.18016 0.10626 -0.18848 0.10626 -0.18848 C 0.11007 -0.23335 0.10938 -0.26018 0.10782 -0.3136 C 0.10747 -0.32678 0.1073 -0.32447 0.10157 -0.3321 C 0.0981 -0.34343 0.09723 -0.35222 0.0908 -0.36078 C 0.08803 -0.37142 0.08316 -0.3802 0.07848 -0.38946 C 0.07744 -0.39154 0.07535 -0.39547 0.07535 -0.39547 C 0.0731 -0.40541 0.06494 -0.41189 0.06007 -0.42021 C 0.05365 -0.43108 0.04896 -0.44311 0.04167 -0.45282 C 0.03994 -0.45953 0.03716 -0.46462 0.03542 -0.47132 C 0.03438 -0.48243 0.03316 -0.49168 0.03091 -0.50208 C 0.02969 -0.51457 0.02778 -0.52637 0.02778 -0.53909 " pathEditMode="relative" ptsTypes="fffffffffffffffffffA">
                                      <p:cBhvr>
                                        <p:cTn id="23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901E-6 C -0.00139 -0.01734 -0.00468 -0.03237 -0.00781 -0.04926 C -0.01441 -0.13714 -0.00746 -0.03908 -0.01076 -0.27058 C -0.01093 -0.28862 -0.01788 -0.32377 -0.02621 -0.33811 C -0.02951 -0.35106 -0.03593 -0.36378 -0.04166 -0.37511 C -0.04357 -0.38968 -0.04722 -0.40402 -0.05086 -0.41813 C -0.05347 -0.4283 -0.06163 -0.4357 -0.06163 -0.4468 " pathEditMode="relative" ptsTypes="ffffff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-0.05944 C 0.05174 -0.07285 0.04826 -0.0643 0.05851 -0.0717 C 0.06076 -0.07332 0.06233 -0.07609 0.06458 -0.07771 C 0.0783 -0.08812 0.09323 -0.09598 0.10764 -0.10454 C 0.11163 -0.10685 0.11615 -0.10777 0.11997 -0.11055 C 0.14201 -0.12674 0.12361 -0.11656 0.13993 -0.12489 C 0.14809 -0.13576 0.15903 -0.14085 0.16927 -0.14755 C 0.17483 -0.15125 0.17865 -0.15703 0.18455 -0.15981 C 0.19149 -0.17299 0.18281 -0.15796 0.19688 -0.17415 C 0.20677 -0.18548 0.2158 -0.20051 0.22309 -0.21508 C 0.2283 -0.22549 0.22969 -0.2389 0.23385 -0.25 C 0.24653 -0.28423 0.2566 -0.32031 0.26927 -0.35454 C 0.27274 -0.36425 0.27396 -0.37419 0.27847 -0.38321 C 0.28247 -0.40357 0.28976 -0.42507 0.29844 -0.44265 C 0.30399 -0.47179 0.30226 -0.45884 0.30451 -0.4815 C 0.30365 -0.50902 0.30903 -0.53863 0.2908 -0.55528 C 0.2842 -0.56846 0.28455 -0.58049 0.28455 -0.59621 " pathEditMode="relative" ptsTypes="ffffffffffffffffA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9.71323E-7 C 0.01406 -0.00972 0.00746 -0.02336 0.00608 -0.04718 C 0.00521 -0.06175 -0.00139 -0.08002 -0.01076 -0.08812 C -0.01441 -0.09529 -0.01528 -0.10037 -0.02014 -0.10662 C -0.02431 -0.11818 -0.03004 -0.1272 -0.03542 -0.13738 C -0.04201 -0.15033 -0.04861 -0.16652 -0.05399 -0.18039 C -0.05694 -0.18802 -0.05712 -0.19751 -0.06007 -0.20514 C -0.06927 -0.22896 -0.07517 -0.25671 -0.08629 -0.27891 C -0.08767 -0.28608 -0.08837 -0.29464 -0.0908 -0.30134 C -0.09531 -0.31337 -0.09288 -0.30158 -0.09705 -0.31568 C -0.10504 -0.3432 -0.09132 -0.30319 -0.10156 -0.3321 C -0.10521 -0.35569 -0.10972 -0.38183 -0.12014 -0.40171 C -0.12309 -0.41929 -0.12309 -0.42137 -0.12309 -0.44473 " pathEditMode="relative" ptsTypes="ffffffffffffA">
                                      <p:cBhvr>
                                        <p:cTn id="3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60777E-7 C 0.00434 -0.0259 0.00226 -0.06869 -0.01389 -0.0902 C -0.02135 -0.10014 -0.01858 -0.09528 -0.02309 -0.10453 C -0.02639 -0.12188 -0.02778 -0.11957 -0.03542 -0.13321 C -0.03785 -0.13761 -0.03924 -0.14292 -0.04167 -0.14755 C -0.04358 -0.15796 -0.04601 -0.16004 -0.05087 -0.16813 C -0.05504 -0.17507 -0.05729 -0.18386 -0.06163 -0.19057 C -0.06337 -0.19311 -0.06597 -0.1945 -0.06771 -0.19681 C -0.07014 -0.20005 -0.07344 -0.20722 -0.07552 -0.21115 C -0.07604 -0.21392 -0.07569 -0.21716 -0.07691 -0.21924 C -0.07795 -0.22086 -0.08038 -0.21994 -0.0816 -0.22132 C -0.08507 -0.22479 -0.08767 -0.22942 -0.0908 -0.23358 C -0.09722 -0.24214 -0.10625 -0.24607 -0.11233 -0.25416 C -0.11892 -0.26295 -0.12813 -0.27174 -0.13698 -0.27475 C -0.14358 -0.28608 -0.1526 -0.29163 -0.16319 -0.2951 C -0.17465 -0.30551 -0.18472 -0.30759 -0.19861 -0.30944 C -0.21337 -0.31614 -0.22847 -0.32146 -0.24323 -0.32794 C -0.24479 -0.32933 -0.24618 -0.33095 -0.24774 -0.3321 C -0.24913 -0.33303 -0.25104 -0.33303 -0.25243 -0.33418 C -0.25625 -0.33696 -0.25955 -0.34112 -0.26319 -0.34436 C -0.26858 -0.35546 -0.26458 -0.34922 -0.27691 -0.36078 C -0.28698 -0.37026 -0.28924 -0.37812 -0.29549 -0.38946 C -0.29722 -0.39246 -0.29983 -0.39454 -0.30156 -0.39755 C -0.30625 -0.40518 -0.30972 -0.4142 -0.31389 -0.4223 C -0.31754 -0.42946 -0.32205 -0.43455 -0.32465 -0.44265 C -0.32795 -0.45282 -0.32431 -0.44565 -0.32778 -0.45907 C -0.32951 -0.46577 -0.33229 -0.46994 -0.33542 -0.47549 C -0.33698 -0.48751 -0.33976 -0.50625 -0.34462 -0.51642 C -0.34601 -0.53215 -0.34879 -0.53885 -0.35087 -0.55342 C -0.35226 -0.56291 -0.35538 -0.5821 -0.35538 -0.5821 C -0.35486 -0.60338 -0.35486 -0.62442 -0.35399 -0.6457 C -0.35243 -0.68409 -0.29722 -0.67623 -0.28472 -0.67623 " pathEditMode="relative" ptsTypes="fffffffffffffffffffffffffffffff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46994E-6 C 0.00296 -0.01133 0.00816 -0.02104 0.01077 -0.03261 C 0.01372 -0.04648 0.01424 -0.06128 0.01546 -0.07562 C 0.01476 -0.13413 0.02344 -0.19334 0.00313 -0.24584 C 0.00174 -0.25509 0.00087 -0.26064 -0.00312 -0.26827 C -0.00607 -0.28561 -0.00243 -0.26757 -0.00764 -0.28469 C -0.01059 -0.29417 -0.01111 -0.30296 -0.01545 -0.31152 C -0.01788 -0.32215 -0.02204 -0.33233 -0.02621 -0.34204 C -0.03159 -0.35476 -0.03402 -0.36586 -0.04305 -0.37488 C -0.04409 -0.37905 -0.04444 -0.38344 -0.04618 -0.38714 C -0.04722 -0.38922 -0.04826 -0.39107 -0.04913 -0.39338 C -0.04982 -0.39547 -0.05069 -0.39963 -0.05069 -0.39963 " pathEditMode="relative" ptsTypes="fffffffffffA">
                                      <p:cBhvr>
                                        <p:cTn id="4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4126E-6 C 0.00052 -0.0185 0.00069 -0.03677 0.00156 -0.05527 C 0.00225 -0.06961 0.00955 -0.09667 0.01232 -0.11054 C 0.01284 -0.11285 0.01458 -0.11447 0.01545 -0.11679 C 0.01875 -0.12534 0.02257 -0.13621 0.02465 -0.14546 C 0.02656 -0.15402 0.0276 -0.16327 0.02934 -0.17206 C 0.03073 -0.179 0.03402 -0.18362 0.03541 -0.19056 C 0.03819 -0.20536 0.03975 -0.22294 0.04618 -0.23566 C 0.04809 -0.25323 0.0526 -0.26988 0.05694 -0.28677 C 0.06007 -0.29879 0.06163 -0.31151 0.06458 -0.32377 C 0.06701 -0.33371 0.0684 -0.34551 0.07239 -0.35453 C 0.0743 -0.35869 0.07639 -0.36262 0.07847 -0.36679 C 0.07951 -0.36887 0.08159 -0.37303 0.08159 -0.37303 C 0.0835 -0.38251 0.08559 -0.38644 0.0908 -0.39338 C 0.09218 -0.3987 0.09201 -0.40471 0.09392 -0.4098 C 0.09496 -0.41235 0.09705 -0.41373 0.09843 -0.41605 C 0.10225 -0.42252 0.10503 -0.43015 0.1092 -0.4364 C 0.11215 -0.44079 0.11614 -0.44403 0.11857 -0.44889 C 0.11962 -0.45097 0.12014 -0.45328 0.12152 -0.4549 C 0.12465 -0.45837 0.12882 -0.45999 0.13229 -0.46322 C 0.13646 -0.47132 0.13698 -0.47479 0.14462 -0.47132 C 0.14826 -0.45698 0.14774 -0.46346 0.14774 -0.45282 " pathEditMode="relative" ptsTypes="fffffffffffffffffffffA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3645E-6 C 0.00452 -0.01711 -0.00538 -0.02821 -0.0092 -0.04301 C -0.01093 -0.04972 -0.01441 -0.07539 -0.0184 -0.08603 C -0.02326 -0.09852 -0.03038 -0.11239 -0.03698 -0.12303 C -0.04132 -0.12997 -0.0427 -0.13691 -0.04774 -0.14338 C -0.04965 -0.15078 -0.05243 -0.1561 -0.05382 -0.16397 C -0.05434 -0.18177 -0.05538 -0.21716 -0.05538 -0.21716 " pathEditMode="relative" ptsTypes="ffffff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4653E-6 C -0.01667 0.00324 -0.03437 0.01226 -0.05069 0.0185 C -0.05434 0.01989 -0.05781 0.02128 -0.06146 0.02243 C -0.06354 0.02313 -0.06771 0.02451 -0.06771 0.02451 C -0.07257 0.02914 -0.07795 0.03238 -0.08299 0.03677 C -0.08871 0.04972 -0.09844 0.05689 -0.10451 0.06961 C -0.10955 0.08025 -0.11198 0.09019 -0.11684 0.10037 C -0.11892 0.10476 -0.12274 0.10985 -0.12448 0.11471 C -0.13177 0.1339 -0.12378 0.11725 -0.13073 0.13113 C -0.13229 0.13899 -0.13351 0.14477 -0.1368 0.15171 C -0.13906 0.16374 -0.14115 0.17484 -0.14462 0.1864 C -0.14809 0.22502 -0.15156 0.26966 -0.15833 0.30735 C -0.16163 0.3506 -0.16441 0.38622 -0.16146 0.43039 C -0.16024 0.44912 -0.14878 0.47317 -0.14462 0.49191 C -0.1441 0.49792 -0.14358 0.50416 -0.14305 0.51018 C -0.14253 0.51573 -0.14149 0.5266 -0.14149 0.5266 " pathEditMode="relative" ptsTypes="fffffffffffffff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1.bp.blogspot.com/-pSW0uIwHMXg/VCqowpSlMjI/AAAAAAAAEWE/9Ia4VWjtpYE/s1600/fa7d8ec99899.jpg"/>
          <p:cNvPicPr>
            <a:picLocks noChangeAspect="1" noChangeArrowheads="1"/>
          </p:cNvPicPr>
          <p:nvPr/>
        </p:nvPicPr>
        <p:blipFill>
          <a:blip r:embed="rId3" cstate="print"/>
          <a:srcRect r="-653" b="16188"/>
          <a:stretch>
            <a:fillRect/>
          </a:stretch>
        </p:blipFill>
        <p:spPr bwMode="auto">
          <a:xfrm>
            <a:off x="0" y="0"/>
            <a:ext cx="932452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352839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ОТГАДАЙ ЖИВОТНОЕ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белка" descr="http://img1.liveinternet.ru/images/attach/c/2/69/537/69537682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44008" y="0"/>
            <a:ext cx="1833948" cy="1772816"/>
          </a:xfrm>
          <a:prstGeom prst="rect">
            <a:avLst/>
          </a:prstGeom>
          <a:noFill/>
        </p:spPr>
      </p:pic>
      <p:sp>
        <p:nvSpPr>
          <p:cNvPr id="7" name="БЕЛКА2"/>
          <p:cNvSpPr/>
          <p:nvPr/>
        </p:nvSpPr>
        <p:spPr>
          <a:xfrm>
            <a:off x="4572000" y="0"/>
            <a:ext cx="1800200" cy="21328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 кто в дупле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Живет в тепле?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ВОЛК" descr="http://4.bp.blogspot.com/-FjvyExpV3aY/Uurrr6EZLGI/AAAAAAAAAXA/STcxgL1DubU/s1600/png_kurt_rasulehasret+(4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916832"/>
            <a:ext cx="1512168" cy="1656183"/>
          </a:xfrm>
          <a:prstGeom prst="rect">
            <a:avLst/>
          </a:prstGeom>
          <a:noFill/>
        </p:spPr>
      </p:pic>
      <p:pic>
        <p:nvPicPr>
          <p:cNvPr id="9" name="рысь" descr="http://img-fotki.yandex.ru/get/9162/160585884.5e/0_cd979_f5b76be6_X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404664"/>
            <a:ext cx="1323528" cy="1323528"/>
          </a:xfrm>
          <a:prstGeom prst="rect">
            <a:avLst/>
          </a:prstGeom>
          <a:noFill/>
        </p:spPr>
      </p:pic>
      <p:pic>
        <p:nvPicPr>
          <p:cNvPr id="10" name="медведь" descr="https://fs00.infourok.ru/images/doc/2/1422/hello_html_m170edb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3789040"/>
            <a:ext cx="2339753" cy="1327494"/>
          </a:xfrm>
          <a:prstGeom prst="rect">
            <a:avLst/>
          </a:prstGeom>
          <a:noFill/>
        </p:spPr>
      </p:pic>
      <p:pic>
        <p:nvPicPr>
          <p:cNvPr id="11" name="КАБАН" descr="http://www.planetawin.ru/wp-content/uploads/2015/01/small_pic_four_kaban_inf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868144" y="5157192"/>
            <a:ext cx="2257662" cy="1421492"/>
          </a:xfrm>
          <a:prstGeom prst="rect">
            <a:avLst/>
          </a:prstGeom>
          <a:noFill/>
        </p:spPr>
      </p:pic>
      <p:pic>
        <p:nvPicPr>
          <p:cNvPr id="12" name="лиса" descr="http://img-fotki.yandex.ru/get/6433/16969765.d5/0_6ef9d_920dcf3b_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372200" y="3068960"/>
            <a:ext cx="1800200" cy="1656184"/>
          </a:xfrm>
          <a:prstGeom prst="rect">
            <a:avLst/>
          </a:prstGeom>
          <a:noFill/>
        </p:spPr>
      </p:pic>
      <p:pic>
        <p:nvPicPr>
          <p:cNvPr id="13" name="ЛОСЬ" descr="https://img-fotki.yandex.ru/get/196010/200418627.191/0_184a06_ba33f30c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3068960"/>
            <a:ext cx="2174200" cy="2160240"/>
          </a:xfrm>
          <a:prstGeom prst="rect">
            <a:avLst/>
          </a:prstGeom>
          <a:noFill/>
        </p:spPr>
      </p:pic>
      <p:pic>
        <p:nvPicPr>
          <p:cNvPr id="14" name="заяц" descr="http://effects1.ru/png/kartinka/1/kroliki/1/krolik-1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339752" y="5445224"/>
            <a:ext cx="1728192" cy="1128050"/>
          </a:xfrm>
          <a:prstGeom prst="rect">
            <a:avLst/>
          </a:prstGeom>
          <a:noFill/>
        </p:spPr>
      </p:pic>
      <p:sp>
        <p:nvSpPr>
          <p:cNvPr id="15" name="КАБАН2"/>
          <p:cNvSpPr/>
          <p:nvPr/>
        </p:nvSpPr>
        <p:spPr>
          <a:xfrm>
            <a:off x="5940152" y="5057800"/>
            <a:ext cx="2376264" cy="1800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Этот зверь с двумя клыками,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С очень мощными ногами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И с лепешкой на носу.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Роет землю он в лесу. 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6" name="ЛИСА2"/>
          <p:cNvSpPr/>
          <p:nvPr/>
        </p:nvSpPr>
        <p:spPr>
          <a:xfrm>
            <a:off x="6156176" y="2780928"/>
            <a:ext cx="2376264" cy="20882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Хвост пушистый бережёт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И зверюшек 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стережёт: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Знают, рыжую в лесу –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Очень хитрую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РЫСЬ2"/>
          <p:cNvSpPr/>
          <p:nvPr/>
        </p:nvSpPr>
        <p:spPr>
          <a:xfrm>
            <a:off x="6516216" y="332656"/>
            <a:ext cx="2411760" cy="22322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Кошка красивая, мех рыжеватый,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Кисточки уши и мощные лапы.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Только, пожалуй, ты с ней не водись -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Хищник опасный. Зовут её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8" name="ЛОСЬ2"/>
          <p:cNvSpPr/>
          <p:nvPr/>
        </p:nvSpPr>
        <p:spPr>
          <a:xfrm>
            <a:off x="3491880" y="2708920"/>
            <a:ext cx="2448272" cy="25922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Он из леса вышел снова,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Не олень и не корова.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Повстречаться нам пришлось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Познакомьтесь это...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ВОЛК2"/>
          <p:cNvSpPr/>
          <p:nvPr/>
        </p:nvSpPr>
        <p:spPr>
          <a:xfrm>
            <a:off x="827584" y="1268760"/>
            <a:ext cx="2232248" cy="23042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Дружбу водит лишь с лисой,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Этот зверь сердитый, злой.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Он зубами щёлк да щёлк,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Очень страшный серый ...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МЕДВЕДЬ2"/>
          <p:cNvSpPr/>
          <p:nvPr/>
        </p:nvSpPr>
        <p:spPr>
          <a:xfrm>
            <a:off x="0" y="3573016"/>
            <a:ext cx="2987824" cy="16561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Кто позабыв тревоги,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Спит в своей берлоге?</a:t>
            </a:r>
            <a:endParaRPr lang="ru-RU" b="1" dirty="0"/>
          </a:p>
        </p:txBody>
      </p:sp>
      <p:sp>
        <p:nvSpPr>
          <p:cNvPr id="21" name="ЗАЯЦ3"/>
          <p:cNvSpPr/>
          <p:nvPr/>
        </p:nvSpPr>
        <p:spPr>
          <a:xfrm>
            <a:off x="2339752" y="5373216"/>
            <a:ext cx="2664296" cy="14847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</a:rPr>
              <a:t>Комочек пуха,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Длинное ухо,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Прыгает ловко,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Любит морковку.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2" name="ёж" descr="https://img-fotki.yandex.ru/get/95108/344179088.d/0_22e151_3376ecf6_ori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568" y="5692482"/>
            <a:ext cx="1080120" cy="744271"/>
          </a:xfrm>
          <a:prstGeom prst="rect">
            <a:avLst/>
          </a:prstGeom>
          <a:noFill/>
        </p:spPr>
      </p:pic>
      <p:sp>
        <p:nvSpPr>
          <p:cNvPr id="23" name="ЕЖ2"/>
          <p:cNvSpPr/>
          <p:nvPr/>
        </p:nvSpPr>
        <p:spPr>
          <a:xfrm>
            <a:off x="323528" y="5301208"/>
            <a:ext cx="1872208" cy="155679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Сердитый недотрога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Живет в глуши лесной.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Иголок очень много,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А нитки не одной.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748464" y="0"/>
            <a:ext cx="395536" cy="69269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360040" cy="57606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46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188640"/>
            <a:ext cx="6768752" cy="46166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ОБИТАТЕЛИ ЛЕСНОГО ЦАРСТВА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2448272" cy="1815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ТРАВОЯДНЫЕ ЖИТЕЛИ ЛЕСА</a:t>
            </a:r>
          </a:p>
          <a:p>
            <a:pPr algn="ctr"/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заяц" descr="http://effects1.ru/png/kartinka/1/kroliki/1/krolik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80312" y="476672"/>
            <a:ext cx="1512168" cy="987044"/>
          </a:xfrm>
          <a:prstGeom prst="rect">
            <a:avLst/>
          </a:prstGeom>
          <a:noFill/>
        </p:spPr>
      </p:pic>
      <p:pic>
        <p:nvPicPr>
          <p:cNvPr id="6" name="КАБАН" descr="http://www.planetawin.ru/wp-content/uploads/2015/01/small_pic_four_kaban_inf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343800" y="1484784"/>
            <a:ext cx="1800200" cy="1133460"/>
          </a:xfrm>
          <a:prstGeom prst="rect">
            <a:avLst/>
          </a:prstGeom>
          <a:noFill/>
        </p:spPr>
      </p:pic>
      <p:pic>
        <p:nvPicPr>
          <p:cNvPr id="7" name="белка" descr="http://img1.liveinternet.ru/images/attach/c/2/69/537/69537682_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673334" y="2420888"/>
            <a:ext cx="1470666" cy="1061878"/>
          </a:xfrm>
          <a:prstGeom prst="rect">
            <a:avLst/>
          </a:prstGeom>
          <a:noFill/>
        </p:spPr>
      </p:pic>
      <p:pic>
        <p:nvPicPr>
          <p:cNvPr id="8" name="ЛОСЬ" descr="https://img-fotki.yandex.ru/get/196010/200418627.191/0_184a06_ba33f30c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5848" y="3573016"/>
            <a:ext cx="1368152" cy="13593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2996952"/>
            <a:ext cx="2448272" cy="1815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ХИЩНИКИ ЛЕСА</a:t>
            </a:r>
          </a:p>
          <a:p>
            <a:pPr algn="ctr"/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ВОЛК" descr="http://4.bp.blogspot.com/-FjvyExpV3aY/Uurrr6EZLGI/AAAAAAAAAXA/STcxgL1DubU/s1600/png_kurt_rasulehasret+(45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300192" y="2636912"/>
            <a:ext cx="1183437" cy="1296144"/>
          </a:xfrm>
          <a:prstGeom prst="rect">
            <a:avLst/>
          </a:prstGeom>
          <a:noFill/>
        </p:spPr>
      </p:pic>
      <p:pic>
        <p:nvPicPr>
          <p:cNvPr id="11" name="лиса" descr="http://img-fotki.yandex.ru/get/6433/16969765.d5/0_6ef9d_920dcf3b_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4077072"/>
            <a:ext cx="1296144" cy="1014517"/>
          </a:xfrm>
          <a:prstGeom prst="rect">
            <a:avLst/>
          </a:prstGeom>
          <a:noFill/>
        </p:spPr>
      </p:pic>
      <p:pic>
        <p:nvPicPr>
          <p:cNvPr id="12" name="рысь" descr="http://img-fotki.yandex.ru/get/9162/160585884.5e/0_cd979_f5b76be6_XL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476672"/>
            <a:ext cx="1323528" cy="132352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1520" y="4941169"/>
            <a:ext cx="2448272" cy="1815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ВСЕЯДНЫЕ ЖИТЕЛИ ЛЕСА</a:t>
            </a:r>
          </a:p>
          <a:p>
            <a:pPr algn="ctr"/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ЁЖ" descr="https://img-fotki.yandex.ru/get/95108/344179088.d/0_22e151_3376ecf6_ori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7812360" y="5949280"/>
            <a:ext cx="1152128" cy="755451"/>
          </a:xfrm>
          <a:prstGeom prst="rect">
            <a:avLst/>
          </a:prstGeom>
          <a:noFill/>
        </p:spPr>
      </p:pic>
      <p:pic>
        <p:nvPicPr>
          <p:cNvPr id="15" name="медведь" descr="https://fs00.infourok.ru/images/doc/2/1422/hello_html_m170edb1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868144" y="5229200"/>
            <a:ext cx="1944216" cy="1103080"/>
          </a:xfrm>
          <a:prstGeom prst="rect">
            <a:avLst/>
          </a:prstGeom>
          <a:noFill/>
        </p:spPr>
      </p:pic>
      <p:pic>
        <p:nvPicPr>
          <p:cNvPr id="1026" name="БАРСУК" descr="http://librolife.ru/imgslovar/17554_0.jpg"/>
          <p:cNvPicPr>
            <a:picLocks noChangeAspect="1" noChangeArrowheads="1"/>
          </p:cNvPicPr>
          <p:nvPr/>
        </p:nvPicPr>
        <p:blipFill>
          <a:blip r:embed="rId13" cstate="print"/>
          <a:srcRect l="11132" t="10526" r="7237" b="5263"/>
          <a:stretch>
            <a:fillRect/>
          </a:stretch>
        </p:blipFill>
        <p:spPr bwMode="auto">
          <a:xfrm>
            <a:off x="7757846" y="5013176"/>
            <a:ext cx="1386154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БОБР" descr="http://www.bobruin.by/LOI/images/article/2016/03/v_babrujsk_zhyvotnaje_ili_bobry_v_nashej_istorii_000.jpg"/>
          <p:cNvPicPr>
            <a:picLocks noChangeAspect="1" noChangeArrowheads="1"/>
          </p:cNvPicPr>
          <p:nvPr/>
        </p:nvPicPr>
        <p:blipFill>
          <a:blip r:embed="rId14" cstate="print"/>
          <a:srcRect l="7408" t="12569" r="7407" b="12014"/>
          <a:stretch>
            <a:fillRect/>
          </a:stretch>
        </p:blipFill>
        <p:spPr bwMode="auto">
          <a:xfrm>
            <a:off x="6300192" y="1700808"/>
            <a:ext cx="1152128" cy="101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720080" cy="504056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423920" y="0"/>
            <a:ext cx="720080" cy="50405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5.58742E-6 C -0.01788 -0.00486 -0.01441 -0.00394 -0.04132 -0.00209 C -0.04948 0.00161 -0.05677 0.0067 -0.06441 0.01017 C -0.06927 0.01688 -0.07517 0.02127 -0.07969 0.02867 C -0.09011 0.04579 -0.08142 0.03677 -0.09045 0.04509 C -0.09601 0.05596 -0.10191 0.06498 -0.10747 0.07585 C -0.1099 0.08071 -0.11424 0.08325 -0.11667 0.08811 C -0.12031 0.09528 -0.12049 0.09967 -0.12587 0.10453 C -0.13056 0.11378 -0.13542 0.12233 -0.14288 0.12696 C -0.15313 0.14084 -0.14792 0.13783 -0.1566 0.1413 C -0.16198 0.15217 -0.17188 0.16211 -0.17969 0.17021 C -0.18264 0.17321 -0.18594 0.17553 -0.18906 0.1783 C -0.19063 0.17969 -0.19358 0.18246 -0.19358 0.18246 C -0.2007 0.19634 -0.19219 0.18246 -0.20122 0.19056 C -0.20313 0.19218 -0.20417 0.19495 -0.2059 0.1968 C -0.20886 0.19981 -0.21198 0.20212 -0.21511 0.2049 C -0.22743 0.21577 -0.23958 0.23149 -0.25365 0.23774 C -0.25972 0.24329 -0.26649 0.24768 -0.27361 0.24999 C -0.27761 0.25277 -0.28212 0.25346 -0.28594 0.25624 C -0.28785 0.25763 -0.28872 0.26063 -0.29045 0.26225 C -0.29531 0.26688 -0.30174 0.26873 -0.30747 0.27058 C -0.31267 0.2752 -0.31684 0.27659 -0.32292 0.27867 C -0.32917 0.28723 -0.33733 0.29116 -0.34583 0.29509 C -0.34757 0.29579 -0.34879 0.29833 -0.35052 0.29925 C -0.35521 0.30203 -0.35972 0.30457 -0.36441 0.30735 C -0.37951 0.31614 -0.36806 0.30689 -0.37969 0.31567 C -0.38125 0.31683 -0.38438 0.31961 -0.38438 0.31961 " pathEditMode="relative" ptsTypes="ffffffffffffffffff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F41A"/>
                                      </p:to>
                                    </p:animClr>
                                    <p:animClr clrSpc="rgb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FF41A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34783E-6 C -0.01059 0.01041 -0.02136 0.02174 -0.0342 0.02452 C -0.04045 0.02591 -0.05313 0.02868 -0.05313 0.02891 C -0.09219 0.02799 -0.13108 0.02776 -0.17014 0.0266 C -0.19566 0.02591 -0.22049 0.01481 -0.24618 0.01226 C -0.26788 0.00139 -0.29271 0.00764 -0.31545 0.00417 C -0.33438 -0.00531 -0.35695 -0.00555 -0.37674 -0.00809 C -0.39497 -0.0104 -0.41285 -0.01734 -0.43108 -0.02058 C -0.43907 -0.02358 -0.44427 -0.02705 -0.45278 -0.02867 C -0.46823 -0.0363 -0.45556 -0.03075 -0.49219 -0.03075 " pathEditMode="relative" rAng="0" ptsTypes="fffffffff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-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F41A"/>
                                      </p:to>
                                    </p:animClr>
                                    <p:animClr clrSpc="rgb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FF41A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4579 C -0.01354 0.04117 -0.01979 0.03747 -0.02587 0.03284 C -0.07118 -0.03076 -0.17674 -0.03307 -0.22344 -0.04463 C -0.24167 -0.05411 -0.25833 -0.06868 -0.27691 -0.07609 C -0.2816 -0.0777 -0.28594 -0.07909 -0.29045 -0.08117 C -0.29635 -0.08372 -0.30816 -0.0895 -0.30816 -0.08927 C -0.36146 -0.09967 -0.34045 -0.09967 -0.37101 -0.09806 C -0.37691 -0.09782 -0.38264 -0.09621 -0.38837 -0.09597 C -0.39063 -0.09574 -0.39479 -0.09528 -0.39479 -0.09505 " pathEditMode="relative" rAng="603260" ptsTypes="ffffffff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" y="-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73 0.01503 C 0.07448 0.00948 0.06771 0.00809 0.06059 0.00485 C 0.04653 -0.00139 0.01597 0.00069 0.01597 0.00092 C -0.02673 -0.00902 -0.06337 0.00185 -0.10243 0.01919 C -0.11545 0.02497 -0.12882 0.02729 -0.14097 0.03561 C -0.14409 0.03769 -0.14705 0.03978 -0.15017 0.04163 C -0.15312 0.04324 -0.15937 0.04579 -0.15937 0.04602 C -0.16805 0.05365 -0.17847 0.05666 -0.18854 0.06013 C -0.20382 0.06521 -0.21909 0.07632 -0.23472 0.07863 C -0.24236 0.07978 -0.25017 0.08002 -0.25781 0.08071 C -0.29132 0.09227 -0.2835 0.08649 -0.34236 0.08464 C -0.35538 0.08071 -0.36666 0.07331 -0.37934 0.06845 C -0.38507 0.06336 -0.39271 0.0599 -0.3993 0.05805 C -0.4059 0.0562 -0.41927 0.05411 -0.41927 0.05435 C -0.42135 0.05273 -0.42326 0.05018 -0.42552 0.04995 C -0.43541 0.04856 -0.43559 0.05504 -0.44097 0.06221 " pathEditMode="relative" rAng="0" ptsTypes="fffffffffffffff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" y="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6.75301E-6 C -0.00434 -0.0199 -0.01718 -0.03909 -0.03229 -0.0451 C -0.04218 -0.05436 -0.05416 -0.06106 -0.06614 -0.06361 C -0.07482 -0.0717 -0.08472 -0.07054 -0.09531 -0.07193 C -0.11927 -0.07864 -0.14323 -0.08465 -0.16753 -0.08835 C -0.19965 -0.09991 -0.23628 -0.09968 -0.26909 -0.10454 C -0.27986 -0.10616 -0.29062 -0.10963 -0.30139 -0.11078 C -0.30764 -0.11148 -0.31371 -0.11217 -0.31996 -0.11287 C -0.32986 -0.12165 -0.33906 -0.13345 -0.35069 -0.13738 C -0.36475 -0.14987 -0.3842 -0.14732 -0.39843 -0.16004 C -0.40052 -0.16421 -0.40243 -0.16814 -0.40451 -0.1723 C -0.40555 -0.17438 -0.40764 -0.17831 -0.40764 -0.17831 C -0.40972 -0.18641 -0.41371 -0.19219 -0.41371 -0.20098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284E-6 C -0.03333 -0.0007 -0.06667 -0.00093 -0.1 -0.00208 C -0.11406 -0.00255 -0.12761 -0.01018 -0.14167 -0.01226 C -0.15417 -0.01665 -0.16719 -0.01781 -0.18004 -0.02058 C -0.18629 -0.02197 -0.19219 -0.02521 -0.19844 -0.0266 C -0.20868 -0.02891 -0.22257 -0.02983 -0.23229 -0.03076 C -0.24514 -0.03492 -0.25781 -0.04001 -0.27083 -0.04302 C -0.2809 -0.04764 -0.28333 -0.06522 -0.28924 -0.07586 C -0.29271 -0.0895 -0.29531 -0.10315 -0.29844 -0.11679 C -0.29965 -0.12997 -0.30156 -0.14131 -0.30469 -0.15379 C -0.30729 -0.17761 -0.30972 -0.20167 -0.31233 -0.22549 C -0.31337 -0.25509 -0.31163 -0.29001 -0.32153 -0.31776 C -0.32465 -0.3469 -0.33299 -0.37327 -0.33854 -0.40171 C -0.34063 -0.43108 -0.34011 -0.41675 -0.34011 -0.44473 " pathEditMode="relative" ptsTypes="fffffffffffff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96 -0.00971 C -0.07795 -0.02544 -0.09253 -0.02798 -0.1033 -0.0303 C -0.1342 -0.02914 -0.15989 -0.02613 -0.18941 -0.0222 C -0.19809 -0.01989 -0.20677 -0.01827 -0.21545 -0.01596 C -0.22604 -0.00879 -0.23767 -0.01018 -0.2493 -0.00786 C -0.25694 -0.00116 -0.26528 -0.00255 -0.27396 0.00046 C -0.30399 0.01064 -0.33594 0.01179 -0.36632 0.02081 C -0.37621 0.03006 -0.38281 0.0296 -0.39549 0.03122 C -0.40295 0.0333 -0.4059 0.03515 -0.41406 0.03122 C -0.42239 0.02706 -0.42448 0.01411 -0.43246 0.01064 C -0.44305 0.00139 -0.44167 0.0074 -0.44167 -0.0037 " pathEditMode="relative" ptsTypes="ffffffffff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50231E-6 C -0.01268 -0.02198 -0.04809 -0.02313 -0.06615 -0.02452 C -0.08976 -0.03238 -0.11424 -0.03724 -0.13855 -0.04094 C -0.17587 -0.04025 -0.21337 -0.04025 -0.2507 -0.03886 C -0.26493 -0.0384 -0.27952 -0.03354 -0.29393 -0.03285 C -0.31806 -0.03169 -0.36615 -0.03076 -0.36615 -0.03076 " pathEditMode="relative" ptsTypes="fffff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F41A"/>
                                      </p:to>
                                    </p:animClr>
                                    <p:animClr clrSpc="rgb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FF41A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0.01896 C -0.07187 0.02613 -0.07951 0.03215 -0.08663 0.03538 C -0.0993 0.04718 -0.1191 0.04787 -0.1342 0.04972 C -0.1651 0.06013 -0.1967 0.06013 -0.22812 0.06614 C -0.2533 0.07724 -0.2809 0.0636 -0.3066 0.07239 C -0.36302 0.07169 -0.41944 0.07169 -0.47587 0.07031 C -0.49601 0.06984 -0.51389 0.05597 -0.53281 0.04972 C -0.54219 0.04163 -0.54757 0.0333 -0.55885 0.02937 C -0.56858 0.02081 -0.55798 0.02983 -0.56962 0.02105 C -0.57118 0.01989 -0.5743 0.01711 -0.5743 0.01711 " pathEditMode="relative" ptsTypes="fffffffffA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2.13691E-6 C -0.01945 0.00671 -0.03889 0.01249 -0.05851 0.0185 C -0.06407 0.02012 -0.0698 0.02105 -0.07535 0.02266 C -0.07952 0.02382 -0.08768 0.0266 -0.08768 0.0266 C -0.09601 0.034 -0.10591 0.03885 -0.11546 0.04302 C -0.12761 0.05435 -0.13994 0.05435 -0.15383 0.05944 C -0.17067 0.06568 -0.18334 0.06892 -0.20157 0.07169 C -0.20817 0.07401 -0.20556 0.07377 -0.20921 0.07377 " pathEditMode="relative" ptsTypes="fffffffA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87327E-6 C -0.01025 -0.00901 -0.025 -0.00924 -0.03681 -0.01225 C -0.07396 -0.02173 -0.11129 -0.02404 -0.14913 -0.02659 C -0.17622 -0.03561 -0.20469 -0.03237 -0.23229 -0.03075 C -0.24584 -0.02451 -0.2382 -0.02705 -0.25538 -0.02451 C -0.26042 -0.02219 -0.26424 -0.01849 -0.26927 -0.01641 C -0.27604 -0.01017 -0.27327 -0.00693 -0.27847 6.87327E-6 C -0.28021 0.00232 -0.28264 0.00394 -0.28455 0.00625 C -0.29045 0.01319 -0.29497 0.02313 -0.30157 0.02868 C -0.30417 0.03909 -0.30799 0.0488 -0.31077 0.05944 C -0.31233 0.06522 -0.3132 0.07448 -0.31528 0.08003 C -0.31771 0.08673 -0.32066 0.09321 -0.32466 0.09853 C -0.32622 0.10061 -0.32761 0.10269 -0.32917 0.10454 C -0.33056 0.10616 -0.33386 0.1087 -0.33386 0.1087 " pathEditMode="relative" ptsTypes="fffffffffffffA"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.clipartfest.com/4429bbb1dc07bcb23ee84a95e9dda2c2_green-forest-landscape-green-forest-clipart_1300-1300.jpe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19256" cy="528945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u="sng" dirty="0" smtClean="0"/>
              <a:t>Актуальность</a:t>
            </a:r>
            <a:r>
              <a:rPr lang="ru-RU" b="1" dirty="0" smtClean="0"/>
              <a:t>: </a:t>
            </a:r>
          </a:p>
          <a:p>
            <a:pPr algn="just"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Самая актуальная проблема нашего времени – проблема взаимодействия человека с природой. Современные дети мало общаются с природой, редко бывают с родителями в лесу, с трудом различают деревья и кустарники, не говоря уже о знаниях том, какую пользу приносит лес и почему его нужно беречь. Поэтому, чтобы сохранить леса Смоленского края  здоровыми и красивыми, дающие нам кислород, красоту, тепло, предметы обихода, гарантировать лесу защиту, нам необходимо воспитывать экологическую культуру дошкольников с раннего возраста, формируя отзывчивость, любознательность, способность управлять своим поведением на природе. Участие детей в интерактивной игре  </a:t>
            </a:r>
            <a:r>
              <a:rPr lang="ru-RU" i="1" dirty="0" smtClean="0"/>
              <a:t>«Здравствуй, лес прекрасный лес – полон сказок и чудес»</a:t>
            </a:r>
            <a:r>
              <a:rPr lang="ru-RU" dirty="0" smtClean="0"/>
              <a:t> позволит обогатить знания и представления о экосистеме Смоленского лесного царства, развить связную речь, творческие способности детей, поисковую деятельность.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 t="12954" r="1963"/>
          <a:stretch>
            <a:fillRect/>
          </a:stretch>
        </p:blipFill>
        <p:spPr bwMode="auto">
          <a:xfrm>
            <a:off x="-37495" y="0"/>
            <a:ext cx="918149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5112568" cy="461665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УГАДАЙ ЧЕЙ ХВОСТИК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ысь" descr="http://img-fotki.yandex.ru/get/9162/160585884.5e/0_cd979_f5b76be6_X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1971600" cy="1971600"/>
          </a:xfrm>
          <a:prstGeom prst="rect">
            <a:avLst/>
          </a:prstGeom>
          <a:noFill/>
        </p:spPr>
      </p:pic>
      <p:pic>
        <p:nvPicPr>
          <p:cNvPr id="5" name="заяц" descr="http://effects1.ru/png/kartinka/1/kroliki/1/krolik-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3429000"/>
            <a:ext cx="1910518" cy="1247060"/>
          </a:xfrm>
          <a:prstGeom prst="rect">
            <a:avLst/>
          </a:prstGeom>
          <a:noFill/>
        </p:spPr>
      </p:pic>
      <p:pic>
        <p:nvPicPr>
          <p:cNvPr id="6" name="БОБР" descr="http://www.bobruin.by/LOI/images/article/2016/03/v_babrujsk_zhyvotnaje_ili_bobry_v_nashej_istorii_000.jpg"/>
          <p:cNvPicPr>
            <a:picLocks noChangeAspect="1" noChangeArrowheads="1"/>
          </p:cNvPicPr>
          <p:nvPr/>
        </p:nvPicPr>
        <p:blipFill>
          <a:blip r:embed="rId6" cstate="print"/>
          <a:srcRect l="7408" t="12569" r="7407" b="12014"/>
          <a:stretch>
            <a:fillRect/>
          </a:stretch>
        </p:blipFill>
        <p:spPr bwMode="auto">
          <a:xfrm>
            <a:off x="1979712" y="1916832"/>
            <a:ext cx="1747750" cy="1538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ВОЛК" descr="http://4.bp.blogspot.com/-FjvyExpV3aY/Uurrr6EZLGI/AAAAAAAAAXA/STcxgL1DubU/s1600/png_kurt_rasulehasret+(45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067944" y="1772816"/>
            <a:ext cx="1800200" cy="1971646"/>
          </a:xfrm>
          <a:prstGeom prst="rect">
            <a:avLst/>
          </a:prstGeom>
          <a:noFill/>
        </p:spPr>
      </p:pic>
      <p:pic>
        <p:nvPicPr>
          <p:cNvPr id="8" name="белка" descr="http://img1.liveinternet.ru/images/attach/c/2/69/537/69537682_02.png"/>
          <p:cNvPicPr>
            <a:picLocks noChangeAspect="1" noChangeArrowheads="1"/>
          </p:cNvPicPr>
          <p:nvPr/>
        </p:nvPicPr>
        <p:blipFill>
          <a:blip r:embed="rId8" cstate="print"/>
          <a:srcRect l="47853" t="-5555"/>
          <a:stretch>
            <a:fillRect/>
          </a:stretch>
        </p:blipFill>
        <p:spPr bwMode="auto">
          <a:xfrm flipH="1">
            <a:off x="2195736" y="3501008"/>
            <a:ext cx="936104" cy="1368152"/>
          </a:xfrm>
          <a:prstGeom prst="rect">
            <a:avLst/>
          </a:prstGeom>
          <a:noFill/>
        </p:spPr>
      </p:pic>
      <p:pic>
        <p:nvPicPr>
          <p:cNvPr id="9" name="лиса" descr="http://img-fotki.yandex.ru/get/6433/16969765.d5/0_6ef9d_920dcf3b_L.png"/>
          <p:cNvPicPr>
            <a:picLocks noChangeAspect="1" noChangeArrowheads="1"/>
          </p:cNvPicPr>
          <p:nvPr/>
        </p:nvPicPr>
        <p:blipFill>
          <a:blip r:embed="rId9" cstate="print"/>
          <a:srcRect t="4636" r="34677"/>
          <a:stretch>
            <a:fillRect/>
          </a:stretch>
        </p:blipFill>
        <p:spPr bwMode="auto">
          <a:xfrm>
            <a:off x="5940152" y="1988840"/>
            <a:ext cx="1296144" cy="1481059"/>
          </a:xfrm>
          <a:prstGeom prst="rect">
            <a:avLst/>
          </a:prstGeom>
          <a:noFill/>
        </p:spPr>
      </p:pic>
      <p:pic>
        <p:nvPicPr>
          <p:cNvPr id="10" name="медведь" descr="https://fs00.infourok.ru/images/doc/2/1422/hello_html_m170edb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923928" y="3861048"/>
            <a:ext cx="2071133" cy="1175088"/>
          </a:xfrm>
          <a:prstGeom prst="rect">
            <a:avLst/>
          </a:prstGeom>
          <a:noFill/>
        </p:spPr>
      </p:pic>
      <p:pic>
        <p:nvPicPr>
          <p:cNvPr id="12" name="КАБАН" descr="http://www.planetawin.ru/wp-content/uploads/2015/01/small_pic_four_kaban_inf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588224" y="3789040"/>
            <a:ext cx="2143297" cy="1349484"/>
          </a:xfrm>
          <a:prstGeom prst="rect">
            <a:avLst/>
          </a:prstGeom>
          <a:noFill/>
        </p:spPr>
      </p:pic>
      <p:pic>
        <p:nvPicPr>
          <p:cNvPr id="14" name="ХВОСТ МЕДВЕДЯ" descr="http://animalsfoto.com/photo/d7/d7256f4303405c2771577b555a96141e.jpg"/>
          <p:cNvPicPr>
            <a:picLocks noChangeAspect="1" noChangeArrowheads="1"/>
          </p:cNvPicPr>
          <p:nvPr/>
        </p:nvPicPr>
        <p:blipFill>
          <a:blip r:embed="rId12" cstate="print"/>
          <a:srcRect l="7119" t="10631" r="68107" b="55901"/>
          <a:stretch>
            <a:fillRect/>
          </a:stretch>
        </p:blipFill>
        <p:spPr bwMode="auto">
          <a:xfrm flipH="1">
            <a:off x="5940152" y="5893825"/>
            <a:ext cx="720080" cy="70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ХВОСТ РЫСИ" descr="https://im0-tub-ru.yandex.net/i?id=38c7d1f0586c94c9ca1ea7010ae2d603&amp;n=33&amp;h=215&amp;w=241"/>
          <p:cNvPicPr>
            <a:picLocks noChangeAspect="1" noChangeArrowheads="1"/>
          </p:cNvPicPr>
          <p:nvPr/>
        </p:nvPicPr>
        <p:blipFill>
          <a:blip r:embed="rId13" cstate="print"/>
          <a:srcRect l="72148" t="3617" r="1857" b="54289"/>
          <a:stretch>
            <a:fillRect/>
          </a:stretch>
        </p:blipFill>
        <p:spPr bwMode="auto">
          <a:xfrm rot="592175" flipH="1">
            <a:off x="179512" y="5289066"/>
            <a:ext cx="936104" cy="77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ХВОСТ БЕЛКИ" descr="https://3.bp.blogspot.com/-cKCBprvul-o/WCr-_QDhBQI/AAAAAAAAEUA/hTbIno7zyz0CnHi28WJlCEAKrpLK6QP_gCLcB/s1600/dikie-jivotnye-3god6.jpg"/>
          <p:cNvPicPr/>
          <p:nvPr/>
        </p:nvPicPr>
        <p:blipFill>
          <a:blip r:embed="rId14" cstate="print"/>
          <a:srcRect t="15117" r="65850" b="12745"/>
          <a:stretch>
            <a:fillRect/>
          </a:stretch>
        </p:blipFill>
        <p:spPr bwMode="auto">
          <a:xfrm>
            <a:off x="1187624" y="5733256"/>
            <a:ext cx="864096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ХВОСТ ЛИСЫ" descr="https://3.bp.blogspot.com/-cKCBprvul-o/WCr-_QDhBQI/AAAAAAAAEUA/hTbIno7zyz0CnHi28WJlCEAKrpLK6QP_gCLcB/s1600/dikie-jivotnye-3god6.jpg"/>
          <p:cNvPicPr/>
          <p:nvPr/>
        </p:nvPicPr>
        <p:blipFill>
          <a:blip r:embed="rId14" cstate="print"/>
          <a:srcRect l="32371" t="15147" r="42194" b="16496"/>
          <a:stretch>
            <a:fillRect/>
          </a:stretch>
        </p:blipFill>
        <p:spPr bwMode="auto">
          <a:xfrm rot="3419360">
            <a:off x="8172400" y="5517232"/>
            <a:ext cx="792088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ХВОСТ ВОЛКА" descr="https://3.bp.blogspot.com/-cKCBprvul-o/WCr-_QDhBQI/AAAAAAAAEUA/hTbIno7zyz0CnHi28WJlCEAKrpLK6QP_gCLcB/s1600/dikie-jivotnye-3god6.jpg"/>
          <p:cNvPicPr/>
          <p:nvPr/>
        </p:nvPicPr>
        <p:blipFill>
          <a:blip r:embed="rId14" cstate="print"/>
          <a:srcRect l="71679" t="15147" r="574" b="21053"/>
          <a:stretch>
            <a:fillRect/>
          </a:stretch>
        </p:blipFill>
        <p:spPr bwMode="auto">
          <a:xfrm rot="1518602">
            <a:off x="4860032" y="5517232"/>
            <a:ext cx="864096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ХВОСТ ЗАЙЦА" descr="https://3.bp.blogspot.com/-cKCBprvul-o/WCr-_QDhBQI/AAAAAAAAEUA/hTbIno7zyz0CnHi28WJlCEAKrpLK6QP_gCLcB/s1600/dikie-jivotnye-3god6.jpg"/>
          <p:cNvPicPr/>
          <p:nvPr/>
        </p:nvPicPr>
        <p:blipFill>
          <a:blip r:embed="rId14" cstate="print"/>
          <a:srcRect l="55493" t="47977" r="25589" b="17210"/>
          <a:stretch>
            <a:fillRect/>
          </a:stretch>
        </p:blipFill>
        <p:spPr bwMode="auto">
          <a:xfrm rot="4818792">
            <a:off x="7092280" y="5589240"/>
            <a:ext cx="72008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ХВОСТ БОБРА" descr="https://beaverscarpentry.files.wordpress.com/2010/05/beavers-carpentry-beaver.jpg"/>
          <p:cNvPicPr>
            <a:picLocks noChangeAspect="1" noChangeArrowheads="1"/>
          </p:cNvPicPr>
          <p:nvPr/>
        </p:nvPicPr>
        <p:blipFill>
          <a:blip r:embed="rId15" cstate="print"/>
          <a:srcRect l="63750" t="17164" r="2455" b="14182"/>
          <a:stretch>
            <a:fillRect/>
          </a:stretch>
        </p:blipFill>
        <p:spPr bwMode="auto">
          <a:xfrm rot="5903930">
            <a:off x="3501557" y="5364863"/>
            <a:ext cx="1064183" cy="1064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ХВОСТ КАБАНА" descr="http://static5.depositphotos.com/1000906/459/v/450/depositphotos_4590810-Wild-boar.jpg"/>
          <p:cNvPicPr>
            <a:picLocks noChangeAspect="1" noChangeArrowheads="1"/>
          </p:cNvPicPr>
          <p:nvPr/>
        </p:nvPicPr>
        <p:blipFill>
          <a:blip r:embed="rId16" cstate="print"/>
          <a:srcRect t="24321" r="61361" b="47304"/>
          <a:stretch>
            <a:fillRect/>
          </a:stretch>
        </p:blipFill>
        <p:spPr bwMode="auto">
          <a:xfrm flipH="1">
            <a:off x="2267744" y="5517232"/>
            <a:ext cx="1080120" cy="87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476672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576064" cy="43204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-0.00185 C 0.0217 -0.02567 0.00799 -0.04556 -0.00312 -0.06753 C -0.0052 -0.07192 -0.00573 -0.07747 -0.00764 -0.08187 C -0.00955 -0.08603 -0.0118 -0.08996 -0.01389 -0.09412 C -0.02048 -0.10707 -0.01336 -0.10707 -0.02465 -0.11656 C -0.02621 -0.12719 -0.02777 -0.13644 -0.03229 -0.14546 C -0.03698 -0.1672 -0.04166 -0.18917 -0.04618 -0.21091 C -0.0493 -0.22548 -0.05017 -0.24028 -0.05555 -0.25393 C -0.07083 -0.33533 -0.03854 -0.41142 -0.02777 -0.48959 C -0.02951 -0.56128 -0.02916 -0.52775 -0.02916 -0.58996 " pathEditMode="relative" rAng="0" ptsTypes="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-2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2984 C 0.00434 0.01295 0.01302 -0.01665 0.02605 -0.0296 C 0.02934 -0.03793 0.03091 -0.04278 0.03681 -0.0481 C 0.0415 -0.06637 0.05816 -0.07331 0.07066 -0.07886 C 0.0724 -0.07955 0.07344 -0.0821 0.07518 -0.08279 C 0.08716 -0.08788 0.09879 -0.08996 0.11059 -0.09528 C 0.11407 -0.0969 0.11667 -0.1006 0.1198 -0.10337 C 0.12257 -0.10569 0.12605 -0.10615 0.12917 -0.10754 C 0.13594 -0.11054 0.14236 -0.11609 0.14914 -0.11979 C 0.15608 -0.12349 0.16146 -0.12465 0.16754 -0.12997 C 0.1783 -0.15102 0.18143 -0.17044 0.18455 -0.19565 C 0.18577 -0.2197 0.1875 -0.24329 0.1875 -0.26734 " pathEditMode="relative" rAng="0" ptsTypes="fffffffffff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-1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0.00509 C -0.02934 0.00232 -0.025 -0.00254 -0.01858 -0.00508 C -0.0059 -0.00994 0.00694 -0.01618 0.01996 -0.01965 C 0.03316 -0.02821 0.04462 -0.02937 0.05851 -0.03399 C 0.07135 -0.04509 0.11632 -0.05203 0.13229 -0.05226 C 0.22569 -0.05365 0.31892 -0.05365 0.41232 -0.05434 C 0.43298 -0.06383 0.45538 -0.06706 0.47691 -0.07076 C 0.49705 -0.08001 0.51875 -0.08117 0.53993 -0.08302 C 0.55 -0.08626 0.54965 -0.08903 0.56146 -0.09135 C 0.56875 -0.09759 0.57691 -0.10222 0.58455 -0.10777 C 0.59375 -0.11447 0.60226 -0.12372 0.61232 -0.12812 C 0.61736 -0.13297 0.62309 -0.13668 0.6276 -0.14246 C 0.63073 -0.14662 0.63385 -0.15055 0.63698 -0.15471 C 0.63854 -0.1568 0.64149 -0.16096 0.64149 -0.16073 C 0.64323 -0.1679 0.64444 -0.1746 0.64618 -0.18154 C 0.64705 -0.20259 0.64687 -0.22248 0.65069 -0.24283 C 0.65226 -0.25138 0.65503 -0.26133 0.65989 -0.26757 C 0.66146 -0.26965 0.66458 -0.27359 0.66458 -0.27335 " pathEditMode="relative" rAng="0" ptsTypes="fffffffffffffffffA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272 C -0.00261 -0.03377 -0.0073 -0.05366 -0.01129 -0.07424 C -0.01511 -0.09459 -0.01684 -0.11702 -0.01893 -0.13784 C -0.0198 -0.16467 -0.0191 -0.18987 -0.02362 -0.21578 C -0.02466 -0.22133 -0.02448 -0.22757 -0.02674 -0.2322 C -0.02778 -0.23428 -0.029 -0.2359 -0.02969 -0.23821 C -0.0316 -0.24422 -0.03438 -0.25671 -0.03438 -0.25648 C -0.03542 -0.27174 -0.03629 -0.28677 -0.0375 -0.30181 C -0.03889 -0.31846 -0.04358 -0.3321 -0.04358 -0.34899 " pathEditMode="relative" rAng="0" ptsTypes="ffffffff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-1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3423 C 0.01302 -0.06037 0.01041 -0.08627 -0.0073 -0.10176 C -0.02396 -0.13113 -0.05 -0.14732 -0.0658 -0.17762 C -0.07084 -0.20421 -0.06355 -0.17022 -0.07049 -0.19196 C -0.07309 -0.20028 -0.07275 -0.20699 -0.07657 -0.21462 C -0.07848 -0.22433 -0.08021 -0.23289 -0.08421 -0.24122 C -0.08282 -0.29603 -0.09445 -0.32193 -0.05504 -0.32517 C -0.04323 -0.32609 -0.03143 -0.32655 -0.01962 -0.32725 C -0.01563 -0.3284 -0.00973 -0.32979 -0.00573 -0.33141 C -0.00261 -0.33257 0.00034 -0.33419 0.00347 -0.33557 C 0.00503 -0.33627 0.00798 -0.33742 0.00798 -0.33719 C 0.01441 -0.34297 0.02152 -0.34482 0.02812 -0.34991 C 0.04114 -0.36032 0.03263 -0.35639 0.0434 -0.36009 C 0.04444 -0.36217 0.04513 -0.36448 0.04652 -0.3661 C 0.0493 -0.36934 0.05573 -0.37443 0.05573 -0.37419 C 0.05798 -0.37882 0.06128 -0.38229 0.06336 -0.38668 C 0.06545 -0.39108 0.06632 -0.3964 0.06805 -0.40102 C 0.06875 -0.40865 0.07118 -0.41605 0.07118 -0.42369 C 0.07118 -0.45051 0.07031 -0.45976 0.06649 -0.48104 C 0.06441 -0.49307 0.06336 -0.51018 0.05885 -0.52197 C 0.05399 -0.53423 0.0467 -0.53816 0.04027 -0.54857 C 0.03802 -0.55227 0.0342 -0.56083 0.0342 -0.5606 C 0.03142 -0.57193 0.03073 -0.58904 0.03732 -0.59783 " pathEditMode="relative" rAng="0" ptsTypes="ffffffffffffffffffffff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-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-0.02012 C -0.04201 -0.02822 -0.04514 -0.03747 -0.04722 -0.04672 C -0.0467 -0.06175 -0.04688 -0.07679 -0.04583 -0.09182 C -0.04445 -0.11101 -0.03993 -0.13044 -0.03646 -0.14917 C -0.03264 -0.16952 -0.0309 -0.19172 -0.02882 -0.21277 C -0.02882 -0.2137 -0.0257 -0.26434 -0.0257 -0.28446 " pathEditMode="relative" rAng="0" ptsTypes="fffff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6735E-6 C -0.00885 -0.01711 -0.01805 -0.01388 -0.02934 -0.02451 C -0.04097 -0.03538 -0.0493 -0.04487 -0.06319 -0.05111 C -0.07934 -0.05828 -0.09601 -0.06429 -0.11233 -0.07169 C -0.11493 -0.07285 -0.13021 -0.07516 -0.13229 -0.07562 C -0.13802 -0.07678 -0.14358 -0.07863 -0.1493 -0.07979 C -0.15851 -0.08141 -0.16771 -0.08233 -0.17691 -0.08395 C -0.21441 -0.09019 -0.25156 -0.09875 -0.28923 -0.10245 C -0.29288 -0.10384 -0.29635 -0.10546 -0.3 -0.10638 C -0.30503 -0.10754 -0.31042 -0.10708 -0.31545 -0.10846 C -0.31771 -0.10916 -0.31927 -0.1117 -0.32153 -0.11263 C -0.33003 -0.11586 -0.33906 -0.11656 -0.34774 -0.11887 C -0.36302 -0.12882 -0.35451 -0.12419 -0.38628 -0.12905 C -0.41753 -0.1339 -0.44861 -0.13784 -0.48003 -0.1413 C -0.49288 -0.14709 -0.50538 -0.15333 -0.51858 -0.15772 C -0.52917 -0.16698 -0.5243 -0.1642 -0.53229 -0.1679 C -0.53923 -0.17715 -0.54757 -0.18316 -0.55538 -0.19056 C -0.56233 -0.19704 -0.56007 -0.19519 -0.56614 -0.20074 C -0.56771 -0.20213 -0.57083 -0.2049 -0.57083 -0.2049 C -0.57413 -0.21138 -0.5783 -0.2167 -0.5816 -0.22317 C -0.5842 -0.23381 -0.58142 -0.22572 -0.58767 -0.23566 C -0.58889 -0.23751 -0.5908 -0.24167 -0.5908 -0.24167 " pathEditMode="relative" ptsTypes="fffffffffffffffffffff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90009E-6 C 0.00695 -0.02775 -0.00295 -0.03676 -0.01076 -0.05735 C -0.0118 -0.06012 -0.01232 -0.06359 -0.01389 -0.06567 C -0.01649 -0.06914 -0.01996 -0.07099 -0.02309 -0.07377 C -0.02465 -0.07515 -0.02778 -0.07793 -0.02778 -0.07793 C -0.04357 -0.10961 -0.07153 -0.12835 -0.09843 -0.13737 C -0.10382 -0.13922 -0.10486 -0.14245 -0.1092 -0.14569 C -0.11892 -0.15286 -0.12778 -0.15725 -0.13854 -0.16003 C -0.14462 -0.16535 -0.15139 -0.17275 -0.15382 -0.18246 C -0.15625 -0.19194 -0.15989 -0.20166 -0.16614 -0.20698 C -0.16718 -0.20906 -0.16788 -0.2116 -0.16927 -0.21322 C -0.17205 -0.21646 -0.17847 -0.22132 -0.17847 -0.22132 C -0.18194 -0.2308 -0.18437 -0.23982 -0.18611 -0.24999 C -0.18524 -0.28191 -0.1868 -0.30619 -0.17378 -0.33209 C -0.17031 -0.34782 -0.16284 -0.36586 -0.15225 -0.37511 C -0.14739 -0.38552 -0.15087 -0.37997 -0.1401 -0.38945 C -0.13854 -0.39083 -0.13541 -0.39361 -0.13541 -0.39361 C -0.13177 -0.40055 -0.12708 -0.40355 -0.12309 -0.41003 C -0.12031 -0.41466 -0.11805 -0.41951 -0.11545 -0.42437 C -0.11441 -0.42645 -0.11232 -0.43038 -0.11232 -0.43038 C -0.1085 -0.44541 -0.11007 -0.43848 -0.10764 -0.45096 C -0.10607 -0.48427 -0.10555 -0.47502 -0.10764 -0.50832 C -0.10798 -0.51456 -0.1085 -0.52081 -0.1092 -0.52682 C -0.10955 -0.5289 -0.11076 -0.53283 -0.11076 -0.53283 " pathEditMode="relative" ptsTypes="fffffffffffffffffffffff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 t="12954" r="1963"/>
          <a:stretch>
            <a:fillRect/>
          </a:stretch>
        </p:blipFill>
        <p:spPr bwMode="auto">
          <a:xfrm>
            <a:off x="0" y="0"/>
            <a:ext cx="918149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692696"/>
            <a:ext cx="439248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Какое лесное животное появляется в полях, когда начинают поспевать овес и кукуруза? 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412776"/>
            <a:ext cx="4392488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Этому зверю помогает выжить удивительная выносливость. Он может не есть по многу дней, не теряя силы и не выходя из формы. Кто это? 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34290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564904"/>
            <a:ext cx="4392488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Кто быстро бежит в гору, а с горы — кубарем? 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140968"/>
            <a:ext cx="439248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Кому хвост служит рулем, а иногда парашютом? 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5657671"/>
            <a:ext cx="4392488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Это лесное животное активно в ночное время суток. Защищаясь от врага, может свернуться в клубок. О нем говорят «колобок – колючий бок». 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0"/>
            <a:ext cx="691276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ВИКТОРИНА «ЛЕСНЫЕ ЖИТЕЛИ»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653136"/>
            <a:ext cx="4381205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Великан с могучими рогами, сохатый.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3933056"/>
            <a:ext cx="439248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Большая пятнистая кошка с кисточками на ушах. 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5085184"/>
            <a:ext cx="439248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Люди ее называют «рыжая плутовка», это самый хитрый зверь в лесу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76056" y="908720"/>
            <a:ext cx="129614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МЕДВЕДЬ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76056" y="1844824"/>
            <a:ext cx="129614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ВОЛК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76056" y="2564904"/>
            <a:ext cx="129614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ЗАЯЦ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076056" y="3212976"/>
            <a:ext cx="129614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БЕЛКА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76056" y="4005064"/>
            <a:ext cx="129614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РЫСЬ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076056" y="4725144"/>
            <a:ext cx="129614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ЛОСЬ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004048" y="5229200"/>
            <a:ext cx="136815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ЛИСА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076056" y="5949280"/>
            <a:ext cx="129614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ЁЖ</a:t>
            </a:r>
            <a:endParaRPr lang="ru-RU" dirty="0"/>
          </a:p>
        </p:txBody>
      </p:sp>
      <p:pic>
        <p:nvPicPr>
          <p:cNvPr id="24" name="заяц" descr="http://effects1.ru/png/kartinka/1/kroliki/1/krolik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884368" y="2204864"/>
            <a:ext cx="1259632" cy="822205"/>
          </a:xfrm>
          <a:prstGeom prst="rect">
            <a:avLst/>
          </a:prstGeom>
          <a:noFill/>
        </p:spPr>
      </p:pic>
      <p:pic>
        <p:nvPicPr>
          <p:cNvPr id="25" name="рысь" descr="http://img-fotki.yandex.ru/get/9162/160585884.5e/0_cd979_f5b76be6_X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3645024"/>
            <a:ext cx="1115616" cy="1115616"/>
          </a:xfrm>
          <a:prstGeom prst="rect">
            <a:avLst/>
          </a:prstGeom>
          <a:noFill/>
        </p:spPr>
      </p:pic>
      <p:pic>
        <p:nvPicPr>
          <p:cNvPr id="26" name="ВОЛК" descr="http://4.bp.blogspot.com/-FjvyExpV3aY/Uurrr6EZLGI/AAAAAAAAAXA/STcxgL1DubU/s1600/png_kurt_rasulehasret+(4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668344" y="1340768"/>
            <a:ext cx="1475655" cy="1064132"/>
          </a:xfrm>
          <a:prstGeom prst="rect">
            <a:avLst/>
          </a:prstGeom>
          <a:noFill/>
        </p:spPr>
      </p:pic>
      <p:pic>
        <p:nvPicPr>
          <p:cNvPr id="27" name="медведь" descr="https://fs00.infourok.ru/images/doc/2/1422/hello_html_m170edb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524328" y="404664"/>
            <a:ext cx="1619672" cy="918945"/>
          </a:xfrm>
          <a:prstGeom prst="rect">
            <a:avLst/>
          </a:prstGeom>
          <a:noFill/>
        </p:spPr>
      </p:pic>
      <p:pic>
        <p:nvPicPr>
          <p:cNvPr id="28" name="белка" descr="http://img1.liveinternet.ru/images/attach/c/2/69/537/69537682_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596336" y="2924944"/>
            <a:ext cx="1326650" cy="957893"/>
          </a:xfrm>
          <a:prstGeom prst="rect">
            <a:avLst/>
          </a:prstGeom>
          <a:noFill/>
        </p:spPr>
      </p:pic>
      <p:pic>
        <p:nvPicPr>
          <p:cNvPr id="29" name="ЛОСЬ" descr="https://img-fotki.yandex.ru/get/196010/200418627.191/0_184a06_ba33f30c_ori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4149080"/>
            <a:ext cx="1440160" cy="1216276"/>
          </a:xfrm>
          <a:prstGeom prst="rect">
            <a:avLst/>
          </a:prstGeom>
          <a:noFill/>
        </p:spPr>
      </p:pic>
      <p:pic>
        <p:nvPicPr>
          <p:cNvPr id="30" name="лиса" descr="http://img-fotki.yandex.ru/get/6433/16969765.d5/0_6ef9d_920dcf3b_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4368" y="5013176"/>
            <a:ext cx="1512168" cy="1014517"/>
          </a:xfrm>
          <a:prstGeom prst="rect">
            <a:avLst/>
          </a:prstGeom>
          <a:noFill/>
        </p:spPr>
      </p:pic>
      <p:pic>
        <p:nvPicPr>
          <p:cNvPr id="31" name="ЁЖ" descr="https://img-fotki.yandex.ru/get/95108/344179088.d/0_22e151_3376ecf6_ori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7524328" y="6102549"/>
            <a:ext cx="1152128" cy="755451"/>
          </a:xfrm>
          <a:prstGeom prst="rect">
            <a:avLst/>
          </a:prstGeom>
          <a:noFill/>
        </p:spPr>
      </p:pic>
      <p:sp>
        <p:nvSpPr>
          <p:cNvPr id="32" name="Управляющая кнопка: назад 31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576064" cy="43204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далее 32">
            <a:hlinkClick r:id="" action="ppaction://hlinkshowjump?jump=nextslide" highlightClick="1"/>
          </p:cNvPr>
          <p:cNvSpPr/>
          <p:nvPr/>
        </p:nvSpPr>
        <p:spPr>
          <a:xfrm>
            <a:off x="8461624" y="0"/>
            <a:ext cx="682376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3.33025E-6 C -0.01007 -0.00439 -0.02032 -0.00647 -0.03073 -0.00832 C -0.06198 -0.00763 -0.09341 -0.00763 -0.12466 -0.00624 C -0.13351 -0.00578 -0.14202 -3.33025E-6 -0.15087 -3.33025E-6 " pathEditMode="relative" ptsTypes="fff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8.85291E-6 C -0.03281 -0.0007 -0.06562 -0.00209 -0.09844 -0.00209 C -0.1118 -0.00209 -0.125 -0.00116 -0.13837 -8.85291E-6 C -0.13993 0.00023 -0.14305 0.00208 -0.14305 0.00208 " pathEditMode="relative" ptsTypes="fff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16 0.00393 C -0.04601 0.00324 -0.05886 0.00301 -0.0717 0.00185 C -0.08368 0.00092 -0.09306 -0.00578 -0.10556 -0.00625 C -0.13264 -0.0074 -0.1599 -0.00625 -0.18698 -0.00625 " pathEditMode="relative" rAng="0" ptsTypes="fff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-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7.03053E-6 C -0.01893 -0.01758 -0.04462 -0.00949 -0.06615 -0.0104 C -0.08681 -0.01897 -0.12119 -0.01643 -0.13994 -0.01643 " pathEditMode="relative" ptsTypes="ff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1.82239E-6 C -0.04601 0.00162 -0.09011 0.00417 -0.13542 0.01018 C -0.15677 0.01596 -0.17847 0.01018 -0.2 0.01018 " pathEditMode="relative" ptsTypes="ff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-0.02567 C -0.0375 -0.02428 -0.04583 -0.02151 -0.0559 -0.01758 C -0.07066 -0.00393 -0.08923 -0.00116 -0.10659 0.00092 C -0.12152 0.00763 -0.13559 0.0148 -0.15121 0.01734 C -0.15659 0.01503 -0.15468 0.01688 -0.15746 0.01318 " pathEditMode="relative" rAng="0" ptsTypes="ffff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9815E-6 C -0.05573 0.00162 -0.10781 0.00902 -0.16319 0.01434 C -0.17135 0.01665 -0.16823 0.01642 -0.1724 0.01642 " pathEditMode="relative" ptsTypes="ff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34783E-7 C -0.03333 -0.00138 -0.06771 -0.00347 -0.1 -0.01619 C -0.10312 -0.01896 -0.10799 -0.01989 -0.1092 -0.02451 C -0.11128 -0.03237 -0.10972 -0.02914 -0.11389 -0.03469 " pathEditMode="relative" ptsTypes="fff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 t="12954" r="1963"/>
          <a:stretch>
            <a:fillRect/>
          </a:stretch>
        </p:blipFill>
        <p:spPr bwMode="auto">
          <a:xfrm>
            <a:off x="0" y="0"/>
            <a:ext cx="9181495" cy="6858000"/>
          </a:xfrm>
          <a:prstGeom prst="rect">
            <a:avLst/>
          </a:prstGeom>
          <a:noFill/>
        </p:spPr>
      </p:pic>
      <p:pic>
        <p:nvPicPr>
          <p:cNvPr id="1030" name="белка" descr="Древесный жите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76672"/>
            <a:ext cx="3084173" cy="2173299"/>
          </a:xfrm>
          <a:prstGeom prst="rect">
            <a:avLst/>
          </a:prstGeom>
          <a:noFill/>
        </p:spPr>
      </p:pic>
      <p:pic>
        <p:nvPicPr>
          <p:cNvPr id="1032" name="речной бобр" descr="http://galleria-melonella.ru/images/Images_statyi/zbob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150" y="3999063"/>
            <a:ext cx="2773337" cy="2022226"/>
          </a:xfrm>
          <a:prstGeom prst="rect">
            <a:avLst/>
          </a:prstGeom>
          <a:noFill/>
        </p:spPr>
      </p:pic>
      <p:pic>
        <p:nvPicPr>
          <p:cNvPr id="1034" name="выхухоль" descr="http://mail.arch-mine.ru/images/vixuxol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420888"/>
            <a:ext cx="2411431" cy="1944216"/>
          </a:xfrm>
          <a:prstGeom prst="rect">
            <a:avLst/>
          </a:prstGeom>
          <a:noFill/>
        </p:spPr>
      </p:pic>
      <p:pic>
        <p:nvPicPr>
          <p:cNvPr id="1038" name="белка летяга" descr="http://i.ucrazy.ru/files/i/2009.6.13/1244876721_ea6d9e9c76d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977934"/>
            <a:ext cx="2880320" cy="2160240"/>
          </a:xfrm>
          <a:prstGeom prst="rect">
            <a:avLst/>
          </a:prstGeom>
          <a:noFill/>
        </p:spPr>
      </p:pic>
      <p:pic>
        <p:nvPicPr>
          <p:cNvPr id="1040" name="выдра" descr="http://kartinkinaden.ru/uploads/posts/2015-11/1447246964_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9" y="476672"/>
            <a:ext cx="3312367" cy="2070229"/>
          </a:xfrm>
          <a:prstGeom prst="rect">
            <a:avLst/>
          </a:prstGeom>
          <a:noFill/>
        </p:spPr>
      </p:pic>
      <p:sp>
        <p:nvSpPr>
          <p:cNvPr id="10" name="выбра2"/>
          <p:cNvSpPr/>
          <p:nvPr/>
        </p:nvSpPr>
        <p:spPr>
          <a:xfrm>
            <a:off x="179512" y="188640"/>
            <a:ext cx="3600400" cy="288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Выдра речная - это млекопитающий хищник и полуводное животное. Она  активна в сумерках и в ночное время, особенно при свете полной луны. Осенью и зимой, когда ночи темные, выдра может охотиться и в дневное время. Многие речные жители – большая часть ее рациона: сазан, плотва, карась, бычки и даже небольшая щука.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1" name="белка2"/>
          <p:cNvSpPr/>
          <p:nvPr/>
        </p:nvSpPr>
        <p:spPr>
          <a:xfrm>
            <a:off x="5436096" y="188640"/>
            <a:ext cx="3528392" cy="288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Белка дикое животное. Обитает в лесах. Питается орешками, грибами, ягодами, семечками. Окраска белок различная: белая, коричневая, черная, оранжевая. Друзья белок лесные жители.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2" name="белка летяга 2"/>
          <p:cNvSpPr/>
          <p:nvPr/>
        </p:nvSpPr>
        <p:spPr>
          <a:xfrm>
            <a:off x="179512" y="3212976"/>
            <a:ext cx="3528392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600" b="1" dirty="0" smtClean="0">
                <a:solidFill>
                  <a:srgbClr val="FFFF00"/>
                </a:solidFill>
              </a:rPr>
              <a:t>Белка летяга - это очень проворный и резвый зверёк, ведущий ночной образ жизни и умеющий отлично маскироваться. Селится она в дуплах деревьев на высоте не менее 3-х метров от земли. Питается почками лиственных деревьев, хвоей, корой молодых побегов, ягодами, ольховые и берёзовые серёжки. В зимнюю спячку не впадает. Её естественные враги — куница, соболь, ласка, рысь, сокол.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3" name="бобр 2"/>
          <p:cNvSpPr/>
          <p:nvPr/>
        </p:nvSpPr>
        <p:spPr>
          <a:xfrm>
            <a:off x="5940152" y="3212976"/>
            <a:ext cx="3203848" cy="3384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Бобр – самый крупный грызун. У бобра ценный мех. Свои домики – хатки строят из веток кустарников около рек, озёр, прудов. Вход в домик всегда находятся под водой. Бобры хорошо плавают и ныряют. Питаются они корой деревьев, травянистыми растениями.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4" name="выхухоль2"/>
          <p:cNvSpPr/>
          <p:nvPr/>
        </p:nvSpPr>
        <p:spPr>
          <a:xfrm>
            <a:off x="3419872" y="2204864"/>
            <a:ext cx="2736304" cy="3024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Выхухоль - редкий вид животного. Выхухоль относится к всеядным животным. Основа его корма - мелкие животные, главным образом, насекомые и их личинки, черви и моллюски. Поедает этот зверь и растительную пищу.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1800" y="188640"/>
            <a:ext cx="4896544" cy="83099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КРАСНАЯ КНИГА СМОЛЕНСКОЙ ОБЛАСТИ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749656" y="0"/>
            <a:ext cx="394344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432048" cy="40466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 t="12954" r="1963"/>
          <a:stretch>
            <a:fillRect/>
          </a:stretch>
        </p:blipFill>
        <p:spPr bwMode="auto">
          <a:xfrm>
            <a:off x="0" y="0"/>
            <a:ext cx="9181495" cy="6858000"/>
          </a:xfrm>
          <a:prstGeom prst="rect">
            <a:avLst/>
          </a:prstGeom>
          <a:noFill/>
        </p:spPr>
      </p:pic>
      <p:pic>
        <p:nvPicPr>
          <p:cNvPr id="35842" name="МЕДВЕДЬ" descr="http://damaglamura.com/wp-content/uploads/2015/08/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4126831" cy="2321342"/>
          </a:xfrm>
          <a:prstGeom prst="rect">
            <a:avLst/>
          </a:prstGeom>
          <a:noFill/>
        </p:spPr>
      </p:pic>
      <p:pic>
        <p:nvPicPr>
          <p:cNvPr id="35844" name="ЛОСЬ" descr="http://www.proxvost.info/animals/europe/images/moose/photo_losya_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052736"/>
            <a:ext cx="3564396" cy="2376264"/>
          </a:xfrm>
          <a:prstGeom prst="rect">
            <a:avLst/>
          </a:prstGeom>
          <a:noFill/>
        </p:spPr>
      </p:pic>
      <p:pic>
        <p:nvPicPr>
          <p:cNvPr id="35846" name="ЛИСА" descr="http://uglybaby.org/data_images/57ad9dbcaa73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05064"/>
            <a:ext cx="3780420" cy="2520280"/>
          </a:xfrm>
          <a:prstGeom prst="rect">
            <a:avLst/>
          </a:prstGeom>
          <a:noFill/>
        </p:spPr>
      </p:pic>
      <p:pic>
        <p:nvPicPr>
          <p:cNvPr id="35848" name="РЫСЬ" descr="http://animal-store.ru/img/2015/050100/03062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933056"/>
            <a:ext cx="3917236" cy="24482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71800" y="188640"/>
            <a:ext cx="4896544" cy="83099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КРАСНАЯ КНИГА СМОЛЕНСКОЙ ОБЛАСТИ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лось2"/>
          <p:cNvSpPr/>
          <p:nvPr/>
        </p:nvSpPr>
        <p:spPr>
          <a:xfrm>
            <a:off x="179512" y="764704"/>
            <a:ext cx="3888432" cy="2952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Лось – это самый крупный вид оленей. Его рост превышает 2 метра. Едят разнообразную, растительную пищу. Рога есть только у самцов. Имеют широкую, плоскую часть, которая называется «лопатой».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9" name="медведь2"/>
          <p:cNvSpPr/>
          <p:nvPr/>
        </p:nvSpPr>
        <p:spPr>
          <a:xfrm>
            <a:off x="4572000" y="908720"/>
            <a:ext cx="4572000" cy="273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Бурый медведь – это крупный лесной хищный зверь. Бурые медведи – это хищники, их рацион очень разнообразен. Медведи охотно поедают орехи, ягоды, сочные травы, желуди, крупные клубни и корни растений. Могут наведываться в поля, где лакомятся кукурузой, овсом и другими сельскохозяйственными культурами.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лиса2"/>
          <p:cNvSpPr/>
          <p:nvPr/>
        </p:nvSpPr>
        <p:spPr>
          <a:xfrm>
            <a:off x="179512" y="3861048"/>
            <a:ext cx="4104456" cy="273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Лисица – одно из самых красивых хищных животных. Мех у лисы длинный и пушистый, по большей части окрашен в рыжий цвет.  Лисы живут парами или семьями. Лисицы – это хищники, поэтому их основной рацион состоит из животной пищи.</a:t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рысь2"/>
          <p:cNvSpPr/>
          <p:nvPr/>
        </p:nvSpPr>
        <p:spPr>
          <a:xfrm>
            <a:off x="4716016" y="3861048"/>
            <a:ext cx="4427984" cy="280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600" b="1" dirty="0" smtClean="0">
                <a:solidFill>
                  <a:srgbClr val="FFFF00"/>
                </a:solidFill>
              </a:rPr>
              <a:t>Рысь – это лесная кошка. Крупная, ловкая, на высоких ногах, с красивыми длинными кисточками на ушах.</a:t>
            </a:r>
          </a:p>
          <a:p>
            <a:pPr fontAlgn="base"/>
            <a:r>
              <a:rPr lang="ru-RU" sz="1600" b="1" dirty="0" smtClean="0">
                <a:solidFill>
                  <a:srgbClr val="FFFF00"/>
                </a:solidFill>
              </a:rPr>
              <a:t>Рысь – представитель млекопитающих, зверь с очень острым зрением. Место обитания рыси – густой лес, чем дальше от жилья человека, тем лучше. Рысь – прирождённый охотник.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432048" cy="360040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676456" y="0"/>
            <a:ext cx="467544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clipartfest.com/4429bbb1dc07bcb23ee84a95e9dda2c2_green-forest-landscape-green-forest-clipart_1300-13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СОВА" descr="http://img0.liveinternet.ru/images/attach/c/7/96/950/96950326_sov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708920"/>
            <a:ext cx="1979712" cy="16940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332656"/>
            <a:ext cx="6264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ОТПРАВЛЯЕМСЯ В ПУТЕШЕСТВИЕ «ЗНАКОМСТВО С ЛЕСНЫМ ЦАРСТВОМ НАШЕГО РОДНОГО КРАЯ»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380312" y="6021288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847856" y="548680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60032" y="1916832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907704" y="3284984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084168" y="4005064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3528" y="4221089"/>
            <a:ext cx="331236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ЗНАКОМСТВО С НАСЕКОМЫМИ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5724128" y="1484784"/>
            <a:ext cx="3203848" cy="12961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 СЕЙЧАС МЫ ОТПРАВИМСЯ В МИР НАСЕКОМЫХ</a:t>
            </a:r>
            <a:endParaRPr lang="ru-RU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605640" y="0"/>
            <a:ext cx="538360" cy="54868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539552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" action="ppaction://hlinkshowjump?jump=firstslide" highlightClick="1"/>
          </p:cNvPr>
          <p:cNvSpPr/>
          <p:nvPr/>
        </p:nvSpPr>
        <p:spPr>
          <a:xfrm>
            <a:off x="179512" y="1700808"/>
            <a:ext cx="576064" cy="720080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1.10083E-6 C -0.00104 -0.00417 -0.0019 -0.00925 -0.00468 -0.01226 C -0.0059 -0.01365 -0.00781 -0.01342 -0.00937 -0.01434 C -0.01701 -0.01874 -0.0243 -0.02197 -0.03229 -0.02452 C -0.0401 -0.02382 -0.04808 -0.02475 -0.05538 -0.02267 C -0.06145 -0.02082 -0.05972 -0.01295 -0.06163 -0.0081 C -0.06683 0.00485 -0.07395 0.01434 -0.08159 0.02451 C -0.08315 0.02659 -0.0842 0.03006 -0.08628 0.03076 C -0.09791 0.03469 -0.10815 0.03978 -0.12013 0.04301 C -0.13402 0.04232 -0.14774 0.04209 -0.16163 0.04093 C -0.16319 0.0407 -0.1651 0.04024 -0.16614 0.03885 C -0.18142 0.0185 -0.15798 0.0407 -0.17395 0.02659 C -0.18593 0.00231 -0.18541 -0.02544 -0.19392 -0.05134 C -0.19531 -0.05551 -0.19947 -0.068 -0.20156 -0.0717 C -0.20607 -0.08002 -0.20798 -0.07771 -0.21076 -0.08603 C -0.21302 -0.09251 -0.21302 -0.10014 -0.21545 -0.10662 C -0.21753 -0.1124 -0.22152 -0.11702 -0.22308 -0.12304 C -0.22673 -0.13761 -0.2243 -0.13183 -0.22933 -0.14131 C -0.23333 -0.16282 -0.22743 -0.13714 -0.23541 -0.15588 C -0.23645 -0.15819 -0.23593 -0.16166 -0.23697 -0.16397 C -0.23802 -0.16652 -0.24027 -0.1679 -0.24166 -0.17022 C -0.24392 -0.17415 -0.24479 -0.17947 -0.24774 -0.18247 C -0.2519 -0.18664 -0.25642 -0.1901 -0.26006 -0.19473 C -0.2684 -0.20537 -0.28576 -0.22179 -0.29704 -0.22549 C -0.31354 -0.24746 -0.33836 -0.24723 -0.36006 -0.25208 C -0.37847 -0.25139 -0.39704 -0.25116 -0.41545 -0.25 C -0.42395 -0.24954 -0.43194 -0.23936 -0.43854 -0.23358 C -0.45503 -0.21878 -0.45624 -0.21161 -0.46614 -0.19057 C -0.46909 -0.17183 -0.46614 -0.13321 -0.46614 -0.13321 " pathEditMode="relative" ptsTypes="ffffffffffffffffffffffffffff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stat17.privet.ru/lr/0a0b73b9c6e51d2154316f9e8a064da7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b="3722"/>
          <a:stretch>
            <a:fillRect/>
          </a:stretch>
        </p:blipFill>
        <p:spPr bwMode="auto">
          <a:xfrm>
            <a:off x="0" y="-144524"/>
            <a:ext cx="9144000" cy="7002524"/>
          </a:xfrm>
          <a:prstGeom prst="rect">
            <a:avLst/>
          </a:prstGeom>
          <a:noFill/>
        </p:spPr>
      </p:pic>
      <p:pic>
        <p:nvPicPr>
          <p:cNvPr id="36868" name="БОЖЬЯ КОРОВКА" descr="http://www.playcast.ru/uploads/2016/02/27/17530522.png"/>
          <p:cNvPicPr>
            <a:picLocks noChangeAspect="1" noChangeArrowheads="1"/>
          </p:cNvPicPr>
          <p:nvPr/>
        </p:nvPicPr>
        <p:blipFill>
          <a:blip r:embed="rId4" cstate="print"/>
          <a:srcRect l="17576" t="29292" r="15051" b="26769"/>
          <a:stretch>
            <a:fillRect/>
          </a:stretch>
        </p:blipFill>
        <p:spPr bwMode="auto">
          <a:xfrm>
            <a:off x="2987824" y="5085184"/>
            <a:ext cx="1656184" cy="1080120"/>
          </a:xfrm>
          <a:prstGeom prst="rect">
            <a:avLst/>
          </a:prstGeom>
          <a:noFill/>
        </p:spPr>
      </p:pic>
      <p:pic>
        <p:nvPicPr>
          <p:cNvPr id="36870" name="МУРАВЕЙ" descr="https://ds02.infourok.ru/uploads/ex/02be/0006a5f5-b2b3dcaf/4/hello_html_32a03ef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348880"/>
            <a:ext cx="2016224" cy="2203853"/>
          </a:xfrm>
          <a:prstGeom prst="rect">
            <a:avLst/>
          </a:prstGeom>
          <a:noFill/>
        </p:spPr>
      </p:pic>
      <p:pic>
        <p:nvPicPr>
          <p:cNvPr id="36872" name="ПАУК" descr="http://cliparts.co/cliparts/yik/zKx/yikzKxEiE.pn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251520" y="1988840"/>
            <a:ext cx="1644362" cy="1224136"/>
          </a:xfrm>
          <a:prstGeom prst="rect">
            <a:avLst/>
          </a:prstGeom>
          <a:noFill/>
        </p:spPr>
      </p:pic>
      <p:pic>
        <p:nvPicPr>
          <p:cNvPr id="36874" name="БАБОЧКА" descr="http://img-fotki.yandex.ru/get/5805/valenta-mog.137/0_6ddb9_9edf4097_orig.jp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>
            <a:off x="6804248" y="0"/>
            <a:ext cx="2087781" cy="1944216"/>
          </a:xfrm>
          <a:prstGeom prst="rect">
            <a:avLst/>
          </a:prstGeom>
          <a:noFill/>
        </p:spPr>
      </p:pic>
      <p:pic>
        <p:nvPicPr>
          <p:cNvPr id="36876" name="УЛИТКА" descr="http://nachalo4ka.ru/wp-content/uploads/2014/08/010.png"/>
          <p:cNvPicPr>
            <a:picLocks noChangeAspect="1" noChangeArrowheads="1"/>
          </p:cNvPicPr>
          <p:nvPr/>
        </p:nvPicPr>
        <p:blipFill>
          <a:blip r:embed="rId8" cstate="print">
            <a:lum bright="-20000"/>
          </a:blip>
          <a:srcRect/>
          <a:stretch>
            <a:fillRect/>
          </a:stretch>
        </p:blipFill>
        <p:spPr bwMode="auto">
          <a:xfrm>
            <a:off x="323528" y="4077072"/>
            <a:ext cx="1025483" cy="936104"/>
          </a:xfrm>
          <a:prstGeom prst="rect">
            <a:avLst/>
          </a:prstGeom>
          <a:noFill/>
        </p:spPr>
      </p:pic>
      <p:pic>
        <p:nvPicPr>
          <p:cNvPr id="36880" name="КОМАР" descr="http://proxycode3.appspot.com/upload.wikimedia.org/wikipedia/commons/a/a2/Empis_livida_%28aka%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0"/>
            <a:ext cx="1873071" cy="1152128"/>
          </a:xfrm>
          <a:prstGeom prst="rect">
            <a:avLst/>
          </a:prstGeom>
          <a:noFill/>
        </p:spPr>
      </p:pic>
      <p:pic>
        <p:nvPicPr>
          <p:cNvPr id="36886" name="МУХА" descr="http://assets.stickpng.com/thumbs/580b57fbd9996e24bc43bc6b.png"/>
          <p:cNvPicPr>
            <a:picLocks noChangeAspect="1" noChangeArrowheads="1"/>
          </p:cNvPicPr>
          <p:nvPr/>
        </p:nvPicPr>
        <p:blipFill>
          <a:blip r:embed="rId10" cstate="print"/>
          <a:srcRect t="2605" r="37468" b="47890"/>
          <a:stretch>
            <a:fillRect/>
          </a:stretch>
        </p:blipFill>
        <p:spPr bwMode="auto">
          <a:xfrm>
            <a:off x="4572000" y="620688"/>
            <a:ext cx="2001064" cy="1584176"/>
          </a:xfrm>
          <a:prstGeom prst="rect">
            <a:avLst/>
          </a:prstGeom>
          <a:noFill/>
        </p:spPr>
      </p:pic>
      <p:pic>
        <p:nvPicPr>
          <p:cNvPr id="36890" name="ОСА" descr="https://openclipart.org/image/2400px/svg_to_png/7866/Gerald-G-Flying-wasp.png"/>
          <p:cNvPicPr>
            <a:picLocks noChangeAspect="1" noChangeArrowheads="1"/>
          </p:cNvPicPr>
          <p:nvPr/>
        </p:nvPicPr>
        <p:blipFill>
          <a:blip r:embed="rId11" cstate="print"/>
          <a:srcRect r="4102" b="16813"/>
          <a:stretch>
            <a:fillRect/>
          </a:stretch>
        </p:blipFill>
        <p:spPr bwMode="auto">
          <a:xfrm>
            <a:off x="3298258" y="1124744"/>
            <a:ext cx="1273741" cy="1412776"/>
          </a:xfrm>
          <a:prstGeom prst="rect">
            <a:avLst/>
          </a:prstGeom>
          <a:noFill/>
        </p:spPr>
      </p:pic>
      <p:pic>
        <p:nvPicPr>
          <p:cNvPr id="36892" name="СОРОКОНОЖКА" descr="http://cliparts.co/cliparts/pT5/azr/pT5azr7T9.png"/>
          <p:cNvPicPr>
            <a:picLocks noChangeAspect="1" noChangeArrowheads="1"/>
          </p:cNvPicPr>
          <p:nvPr/>
        </p:nvPicPr>
        <p:blipFill>
          <a:blip r:embed="rId12" cstate="print">
            <a:lum bright="-20000"/>
          </a:blip>
          <a:srcRect/>
          <a:stretch>
            <a:fillRect/>
          </a:stretch>
        </p:blipFill>
        <p:spPr bwMode="auto">
          <a:xfrm>
            <a:off x="2771800" y="2924944"/>
            <a:ext cx="1728192" cy="1204026"/>
          </a:xfrm>
          <a:prstGeom prst="rect">
            <a:avLst/>
          </a:prstGeom>
          <a:noFill/>
        </p:spPr>
      </p:pic>
      <p:pic>
        <p:nvPicPr>
          <p:cNvPr id="36894" name="ЖУК" descr="https://openclipart.org/image/2400px/svg_to_png/19697/jbruce-beetle-cardiophorus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4941168"/>
            <a:ext cx="1026714" cy="1317708"/>
          </a:xfrm>
          <a:prstGeom prst="rect">
            <a:avLst/>
          </a:prstGeom>
          <a:noFill/>
        </p:spPr>
      </p:pic>
      <p:pic>
        <p:nvPicPr>
          <p:cNvPr id="36896" name="КУЗНЕЧИК" descr="http://nashzeleniymir.ru/wp-content/uploads/2016/05/%D0%9A%D1%83%D0%B7%D0%BD%D0%B5%D1%87%D0%B8%D0%BA-%D1%84%D0%BE%D1%82%D0%BE.png"/>
          <p:cNvPicPr>
            <a:picLocks noChangeAspect="1" noChangeArrowheads="1"/>
          </p:cNvPicPr>
          <p:nvPr/>
        </p:nvPicPr>
        <p:blipFill>
          <a:blip r:embed="rId14" cstate="print">
            <a:lum bright="-20000"/>
          </a:blip>
          <a:srcRect l="42232"/>
          <a:stretch>
            <a:fillRect/>
          </a:stretch>
        </p:blipFill>
        <p:spPr bwMode="auto">
          <a:xfrm>
            <a:off x="7236296" y="2060848"/>
            <a:ext cx="1674491" cy="1368152"/>
          </a:xfrm>
          <a:prstGeom prst="rect">
            <a:avLst/>
          </a:prstGeom>
          <a:noFill/>
        </p:spPr>
      </p:pic>
      <p:sp>
        <p:nvSpPr>
          <p:cNvPr id="18" name="БАБОЧКА 2"/>
          <p:cNvSpPr/>
          <p:nvPr/>
        </p:nvSpPr>
        <p:spPr>
          <a:xfrm>
            <a:off x="6767736" y="0"/>
            <a:ext cx="2376264" cy="1772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Как только садится она на цветок,</a:t>
            </a:r>
            <a:br>
              <a:rPr lang="ru-RU" sz="1600" dirty="0" smtClean="0"/>
            </a:br>
            <a:r>
              <a:rPr lang="ru-RU" sz="1600" dirty="0" smtClean="0"/>
              <a:t>Нектар собирает её хоботок</a:t>
            </a:r>
            <a:endParaRPr lang="ru-RU" sz="1600" dirty="0"/>
          </a:p>
        </p:txBody>
      </p:sp>
      <p:sp>
        <p:nvSpPr>
          <p:cNvPr id="19" name="КУЗЬНЕЧИК2"/>
          <p:cNvSpPr/>
          <p:nvPr/>
        </p:nvSpPr>
        <p:spPr>
          <a:xfrm>
            <a:off x="6876256" y="1844824"/>
            <a:ext cx="2051720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Зелёная пружинка</a:t>
            </a:r>
            <a:br>
              <a:rPr lang="ru-RU" sz="1600" b="1" dirty="0" smtClean="0"/>
            </a:br>
            <a:r>
              <a:rPr lang="ru-RU" sz="1600" b="1" dirty="0" smtClean="0"/>
              <a:t>Живет в траве густой.</a:t>
            </a:r>
            <a:br>
              <a:rPr lang="ru-RU" sz="1600" b="1" dirty="0" smtClean="0"/>
            </a:br>
            <a:r>
              <a:rPr lang="ru-RU" sz="1600" b="1" dirty="0" smtClean="0"/>
              <a:t>С травинки на травинку</a:t>
            </a:r>
            <a:br>
              <a:rPr lang="ru-RU" sz="1600" b="1" dirty="0" smtClean="0"/>
            </a:br>
            <a:r>
              <a:rPr lang="ru-RU" sz="1600" b="1" dirty="0" smtClean="0"/>
              <a:t>Он скачет день- </a:t>
            </a:r>
            <a:r>
              <a:rPr lang="ru-RU" sz="1600" b="1" dirty="0" err="1" smtClean="0"/>
              <a:t>деньской</a:t>
            </a: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20" name="БОЖ 2"/>
          <p:cNvSpPr/>
          <p:nvPr/>
        </p:nvSpPr>
        <p:spPr>
          <a:xfrm>
            <a:off x="2627784" y="4653136"/>
            <a:ext cx="2304256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Маленькая модница</a:t>
            </a:r>
            <a:br>
              <a:rPr lang="ru-RU" sz="1600" dirty="0" smtClean="0"/>
            </a:br>
            <a:r>
              <a:rPr lang="ru-RU" sz="1600" dirty="0" smtClean="0"/>
              <a:t>Села на ладошки.</a:t>
            </a:r>
            <a:br>
              <a:rPr lang="ru-RU" sz="1600" dirty="0" smtClean="0"/>
            </a:br>
            <a:r>
              <a:rPr lang="ru-RU" sz="1600" dirty="0" smtClean="0"/>
              <a:t>Красненькое платьице</a:t>
            </a:r>
            <a:br>
              <a:rPr lang="ru-RU" sz="1600" dirty="0" smtClean="0"/>
            </a:br>
            <a:r>
              <a:rPr lang="ru-RU" sz="1600" dirty="0" smtClean="0"/>
              <a:t>С черными горошками</a:t>
            </a:r>
            <a:endParaRPr lang="ru-RU" sz="1600" dirty="0"/>
          </a:p>
        </p:txBody>
      </p:sp>
      <p:sp>
        <p:nvSpPr>
          <p:cNvPr id="21" name="ОСА2"/>
          <p:cNvSpPr/>
          <p:nvPr/>
        </p:nvSpPr>
        <p:spPr>
          <a:xfrm>
            <a:off x="2483768" y="764704"/>
            <a:ext cx="2160240" cy="1700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Полосатая она,</a:t>
            </a:r>
            <a:br>
              <a:rPr lang="ru-RU" sz="1600" dirty="0" smtClean="0"/>
            </a:br>
            <a:r>
              <a:rPr lang="ru-RU" sz="1600" dirty="0" smtClean="0"/>
              <a:t>Только это не пчела.</a:t>
            </a:r>
            <a:br>
              <a:rPr lang="ru-RU" sz="1600" dirty="0" smtClean="0"/>
            </a:br>
            <a:r>
              <a:rPr lang="ru-RU" sz="1600" dirty="0" smtClean="0"/>
              <a:t>Мед не собирает.</a:t>
            </a:r>
            <a:br>
              <a:rPr lang="ru-RU" sz="1600" dirty="0" smtClean="0"/>
            </a:br>
            <a:r>
              <a:rPr lang="ru-RU" sz="1600" dirty="0" smtClean="0"/>
              <a:t>Внимание! Кусает!</a:t>
            </a:r>
            <a:endParaRPr lang="ru-RU" sz="1600" dirty="0"/>
          </a:p>
        </p:txBody>
      </p:sp>
      <p:pic>
        <p:nvPicPr>
          <p:cNvPr id="36898" name="Picture 34" descr="http://img-fotki.yandex.ru/get/6715/20573769.66/0_96b1e_a8892bb9_XL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4149080"/>
            <a:ext cx="1786991" cy="864096"/>
          </a:xfrm>
          <a:prstGeom prst="rect">
            <a:avLst/>
          </a:prstGeom>
          <a:noFill/>
        </p:spPr>
      </p:pic>
      <p:sp>
        <p:nvSpPr>
          <p:cNvPr id="23" name="ГУСЕНИЦА2"/>
          <p:cNvSpPr/>
          <p:nvPr/>
        </p:nvSpPr>
        <p:spPr>
          <a:xfrm>
            <a:off x="6983760" y="4077072"/>
            <a:ext cx="2160240" cy="1556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Некрасивая я, </a:t>
            </a:r>
            <a:br>
              <a:rPr lang="ru-RU" sz="1600" dirty="0" smtClean="0"/>
            </a:br>
            <a:r>
              <a:rPr lang="ru-RU" sz="1600" dirty="0" smtClean="0"/>
              <a:t>Крыльев нет у меня.</a:t>
            </a:r>
            <a:br>
              <a:rPr lang="ru-RU" sz="1600" dirty="0" smtClean="0"/>
            </a:br>
            <a:r>
              <a:rPr lang="ru-RU" sz="1600" dirty="0" smtClean="0"/>
              <a:t>Но я в нити завернусь,</a:t>
            </a:r>
            <a:br>
              <a:rPr lang="ru-RU" sz="1600" dirty="0" smtClean="0"/>
            </a:br>
            <a:r>
              <a:rPr lang="ru-RU" sz="1600" dirty="0" smtClean="0"/>
              <a:t>В бабочку я превращусь</a:t>
            </a:r>
            <a:endParaRPr lang="ru-RU" sz="1600" dirty="0"/>
          </a:p>
        </p:txBody>
      </p:sp>
      <p:sp>
        <p:nvSpPr>
          <p:cNvPr id="24" name="КОМАР2"/>
          <p:cNvSpPr/>
          <p:nvPr/>
        </p:nvSpPr>
        <p:spPr>
          <a:xfrm>
            <a:off x="0" y="0"/>
            <a:ext cx="2304256" cy="16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Надо мною он кружит</a:t>
            </a:r>
            <a:br>
              <a:rPr lang="ru-RU" sz="1600" dirty="0" smtClean="0"/>
            </a:br>
            <a:r>
              <a:rPr lang="ru-RU" sz="1600" dirty="0" smtClean="0"/>
              <a:t>И пищит, пищит, пищит</a:t>
            </a:r>
            <a:endParaRPr lang="ru-RU" sz="1600" dirty="0"/>
          </a:p>
        </p:txBody>
      </p:sp>
      <p:sp>
        <p:nvSpPr>
          <p:cNvPr id="25" name="МУРАВЕЙ2"/>
          <p:cNvSpPr/>
          <p:nvPr/>
        </p:nvSpPr>
        <p:spPr>
          <a:xfrm>
            <a:off x="5004048" y="2564904"/>
            <a:ext cx="1728192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Этот малыш, сильнее слона</a:t>
            </a:r>
            <a:br>
              <a:rPr lang="ru-RU" sz="1600" dirty="0" smtClean="0"/>
            </a:br>
            <a:r>
              <a:rPr lang="ru-RU" sz="1600" dirty="0" smtClean="0"/>
              <a:t>Веточки носит он без труда</a:t>
            </a:r>
            <a:endParaRPr lang="ru-RU" sz="1600" dirty="0"/>
          </a:p>
        </p:txBody>
      </p:sp>
      <p:sp>
        <p:nvSpPr>
          <p:cNvPr id="26" name="МУХА2"/>
          <p:cNvSpPr/>
          <p:nvPr/>
        </p:nvSpPr>
        <p:spPr>
          <a:xfrm>
            <a:off x="4716016" y="836712"/>
            <a:ext cx="1944216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Я по потолку ползу</a:t>
            </a:r>
            <a:br>
              <a:rPr lang="ru-RU" sz="1600" dirty="0" smtClean="0"/>
            </a:br>
            <a:r>
              <a:rPr lang="ru-RU" sz="1600" dirty="0" smtClean="0"/>
              <a:t>Никогда не упаду,</a:t>
            </a:r>
            <a:br>
              <a:rPr lang="ru-RU" sz="1600" dirty="0" smtClean="0"/>
            </a:br>
            <a:r>
              <a:rPr lang="ru-RU" sz="1600" dirty="0" smtClean="0"/>
              <a:t>Лапки чищу я всегда</a:t>
            </a:r>
            <a:br>
              <a:rPr lang="ru-RU" sz="1600" dirty="0" smtClean="0"/>
            </a:br>
            <a:r>
              <a:rPr lang="ru-RU" sz="1600" dirty="0" smtClean="0"/>
              <a:t>Там присоски у меня</a:t>
            </a:r>
            <a:endParaRPr lang="ru-RU" sz="1600" dirty="0"/>
          </a:p>
        </p:txBody>
      </p:sp>
      <p:sp>
        <p:nvSpPr>
          <p:cNvPr id="28" name="ПАУК2"/>
          <p:cNvSpPr/>
          <p:nvPr/>
        </p:nvSpPr>
        <p:spPr>
          <a:xfrm>
            <a:off x="0" y="1772816"/>
            <a:ext cx="2483768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Кружева висят на ветке,</a:t>
            </a:r>
            <a:br>
              <a:rPr lang="ru-RU" sz="1600" dirty="0" smtClean="0"/>
            </a:br>
            <a:r>
              <a:rPr lang="ru-RU" sz="1600" dirty="0" smtClean="0"/>
              <a:t>Знатный мастер их плетёт,</a:t>
            </a:r>
            <a:br>
              <a:rPr lang="ru-RU" sz="1600" dirty="0" smtClean="0"/>
            </a:br>
            <a:r>
              <a:rPr lang="ru-RU" sz="1600" dirty="0" smtClean="0"/>
              <a:t>Кто попался в эту сетку -</a:t>
            </a:r>
            <a:br>
              <a:rPr lang="ru-RU" sz="1600" dirty="0" smtClean="0"/>
            </a:br>
            <a:r>
              <a:rPr lang="ru-RU" sz="1600" dirty="0" smtClean="0"/>
              <a:t>От него уж не уйдёт!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9" name="СОРОКОНОЖКА2"/>
          <p:cNvSpPr/>
          <p:nvPr/>
        </p:nvSpPr>
        <p:spPr>
          <a:xfrm>
            <a:off x="2555776" y="2564904"/>
            <a:ext cx="2376264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/>
          </a:p>
          <a:p>
            <a:r>
              <a:rPr lang="ru-RU" sz="1600" dirty="0" smtClean="0"/>
              <a:t>Мчатся быстро по дорожке,</a:t>
            </a:r>
          </a:p>
          <a:p>
            <a:r>
              <a:rPr lang="ru-RU" sz="1600" dirty="0" smtClean="0"/>
              <a:t>Сорок ног, мелькают ножки.</a:t>
            </a:r>
          </a:p>
          <a:p>
            <a:r>
              <a:rPr lang="ru-RU" sz="1600" dirty="0" smtClean="0"/>
              <a:t>Кто такая, многоножка?</a:t>
            </a:r>
          </a:p>
          <a:p>
            <a:r>
              <a:rPr lang="ru-RU" sz="1600" dirty="0" smtClean="0"/>
              <a:t>Как зовут?</a:t>
            </a: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0" name="ЖУК2"/>
          <p:cNvSpPr/>
          <p:nvPr/>
        </p:nvSpPr>
        <p:spPr>
          <a:xfrm>
            <a:off x="4932040" y="4653136"/>
            <a:ext cx="2160240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Жу-жу</a:t>
            </a:r>
            <a:r>
              <a:rPr lang="ru-RU" sz="1600" dirty="0" smtClean="0"/>
              <a:t>, </a:t>
            </a:r>
            <a:r>
              <a:rPr lang="ru-RU" sz="1600" dirty="0" err="1" smtClean="0"/>
              <a:t>жу-жу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Я на ветке сижу,</a:t>
            </a:r>
            <a:br>
              <a:rPr lang="ru-RU" sz="1600" dirty="0" smtClean="0"/>
            </a:br>
            <a:r>
              <a:rPr lang="ru-RU" sz="1600" dirty="0" smtClean="0"/>
              <a:t>Букву Ж всегда твержу.</a:t>
            </a:r>
            <a:br>
              <a:rPr lang="ru-RU" sz="1600" dirty="0" smtClean="0"/>
            </a:br>
            <a:r>
              <a:rPr lang="ru-RU" sz="1600" dirty="0" smtClean="0"/>
              <a:t>Зная твёрдо букву эту,</a:t>
            </a:r>
            <a:br>
              <a:rPr lang="ru-RU" sz="1600" dirty="0" smtClean="0"/>
            </a:br>
            <a:r>
              <a:rPr lang="ru-RU" sz="1600" dirty="0" smtClean="0"/>
              <a:t>Я жужжу весной и летом.</a:t>
            </a:r>
            <a:endParaRPr lang="ru-RU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2627784" y="0"/>
            <a:ext cx="396044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УГАДАЙ КТО СПРЯТАЛСЯ?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3" name="УЛИТКА2"/>
          <p:cNvSpPr/>
          <p:nvPr/>
        </p:nvSpPr>
        <p:spPr>
          <a:xfrm>
            <a:off x="0" y="3501008"/>
            <a:ext cx="255577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У кого глаза на рогах, а дом на спине?</a:t>
            </a:r>
            <a:endParaRPr lang="ru-RU" sz="1600" dirty="0"/>
          </a:p>
        </p:txBody>
      </p:sp>
      <p:pic>
        <p:nvPicPr>
          <p:cNvPr id="36901" name="ЧЕРВЯК" descr="http://thumb101.shutterstock.com/display_pic_with_logo/1547252/160257923/stock-photo-worm-160257923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3568" y="5229200"/>
            <a:ext cx="1396707" cy="1440160"/>
          </a:xfrm>
          <a:prstGeom prst="rect">
            <a:avLst/>
          </a:prstGeom>
          <a:noFill/>
        </p:spPr>
      </p:pic>
      <p:sp>
        <p:nvSpPr>
          <p:cNvPr id="35" name="ЧЕРВЯК2"/>
          <p:cNvSpPr/>
          <p:nvPr/>
        </p:nvSpPr>
        <p:spPr>
          <a:xfrm>
            <a:off x="0" y="4941168"/>
            <a:ext cx="2627784" cy="1916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/>
          </a:p>
          <a:p>
            <a:r>
              <a:rPr lang="ru-RU" sz="1600" dirty="0" smtClean="0"/>
              <a:t>В земле всю жизнь свою живёт</a:t>
            </a:r>
          </a:p>
          <a:p>
            <a:r>
              <a:rPr lang="ru-RU" sz="1600" dirty="0" smtClean="0"/>
              <a:t>Там он и ест, он там и пьёт.</a:t>
            </a:r>
          </a:p>
          <a:p>
            <a:r>
              <a:rPr lang="ru-RU" sz="1600" dirty="0" smtClean="0"/>
              <a:t>Как только дождик выпадает</a:t>
            </a:r>
          </a:p>
          <a:p>
            <a:r>
              <a:rPr lang="ru-RU" sz="1600" dirty="0" smtClean="0"/>
              <a:t>Он из земли тут выползает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6" name="Управляющая кнопка: далее 35">
            <a:hlinkClick r:id="" action="ppaction://hlinkshowjump?jump=nextslide" highlightClick="1"/>
          </p:cNvPr>
          <p:cNvSpPr/>
          <p:nvPr/>
        </p:nvSpPr>
        <p:spPr>
          <a:xfrm>
            <a:off x="8604448" y="-202332"/>
            <a:ext cx="539552" cy="53498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Управляющая кнопка: назад 36">
            <a:hlinkClick r:id="" action="ppaction://hlinkshowjump?jump=previousslide" highlightClick="1"/>
          </p:cNvPr>
          <p:cNvSpPr/>
          <p:nvPr/>
        </p:nvSpPr>
        <p:spPr>
          <a:xfrm>
            <a:off x="0" y="-216024"/>
            <a:ext cx="683568" cy="548680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домой 33">
            <a:hlinkClick r:id="" action="ppaction://hlinkshowjump?jump=firstslide" highlightClick="1"/>
          </p:cNvPr>
          <p:cNvSpPr/>
          <p:nvPr/>
        </p:nvSpPr>
        <p:spPr>
          <a:xfrm>
            <a:off x="8279904" y="6065912"/>
            <a:ext cx="864096" cy="79208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3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chool20serov.ucoz.ru/foto2016/19029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-54173"/>
            <a:ext cx="9144000" cy="6912173"/>
          </a:xfrm>
          <a:prstGeom prst="rect">
            <a:avLst/>
          </a:prstGeom>
          <a:noFill/>
        </p:spPr>
      </p:pic>
      <p:pic>
        <p:nvPicPr>
          <p:cNvPr id="1026" name="ПАУТИНА" descr="http://s4.pic4you.ru/y2014/07-09/12216/4485658.png"/>
          <p:cNvPicPr>
            <a:picLocks noChangeAspect="1" noChangeArrowheads="1"/>
          </p:cNvPicPr>
          <p:nvPr/>
        </p:nvPicPr>
        <p:blipFill>
          <a:blip r:embed="rId4" cstate="print">
            <a:lum bright="-40000"/>
          </a:blip>
          <a:srcRect/>
          <a:stretch>
            <a:fillRect/>
          </a:stretch>
        </p:blipFill>
        <p:spPr bwMode="auto">
          <a:xfrm>
            <a:off x="683568" y="1988840"/>
            <a:ext cx="1590468" cy="1512168"/>
          </a:xfrm>
          <a:prstGeom prst="rect">
            <a:avLst/>
          </a:prstGeom>
          <a:noFill/>
        </p:spPr>
      </p:pic>
      <p:pic>
        <p:nvPicPr>
          <p:cNvPr id="4" name="ПАУК" descr="http://cliparts.co/cliparts/yik/zKx/yikzKxEiE.pn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4644008" y="5950358"/>
            <a:ext cx="1152128" cy="907642"/>
          </a:xfrm>
          <a:prstGeom prst="rect">
            <a:avLst/>
          </a:prstGeom>
          <a:noFill/>
        </p:spPr>
      </p:pic>
      <p:pic>
        <p:nvPicPr>
          <p:cNvPr id="1028" name="ЗЕМЛЯ" descr="http://stockfresh.com/files/v/vectomart/m/92/2023019_stock-photo-layer-of-soil.jpg"/>
          <p:cNvPicPr>
            <a:picLocks noChangeAspect="1" noChangeArrowheads="1"/>
          </p:cNvPicPr>
          <p:nvPr/>
        </p:nvPicPr>
        <p:blipFill>
          <a:blip r:embed="rId6" cstate="print"/>
          <a:srcRect t="30080"/>
          <a:stretch>
            <a:fillRect/>
          </a:stretch>
        </p:blipFill>
        <p:spPr bwMode="auto">
          <a:xfrm>
            <a:off x="7416286" y="3645024"/>
            <a:ext cx="1727714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ЧЕРВЯК" descr="http://thumb101.shutterstock.com/display_pic_with_logo/1547252/160257923/stock-photo-worm-1602579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43808" y="5890377"/>
            <a:ext cx="1238724" cy="967623"/>
          </a:xfrm>
          <a:prstGeom prst="rect">
            <a:avLst/>
          </a:prstGeom>
          <a:noFill/>
        </p:spPr>
      </p:pic>
      <p:pic>
        <p:nvPicPr>
          <p:cNvPr id="7" name="ветка" descr="http://s2.hostingkartinok.com/uploads/images/2012/07/46930a7c10a89deabebb52aae08cea8e.png"/>
          <p:cNvPicPr>
            <a:picLocks noChangeAspect="1" noChangeArrowheads="1"/>
          </p:cNvPicPr>
          <p:nvPr/>
        </p:nvPicPr>
        <p:blipFill>
          <a:blip r:embed="rId8" cstate="print">
            <a:lum bright="-20000"/>
          </a:blip>
          <a:srcRect/>
          <a:stretch>
            <a:fillRect/>
          </a:stretch>
        </p:blipFill>
        <p:spPr bwMode="auto">
          <a:xfrm rot="1231998">
            <a:off x="6068476" y="1223383"/>
            <a:ext cx="1644484" cy="1440160"/>
          </a:xfrm>
          <a:prstGeom prst="rect">
            <a:avLst/>
          </a:prstGeom>
          <a:noFill/>
        </p:spPr>
      </p:pic>
      <p:pic>
        <p:nvPicPr>
          <p:cNvPr id="8" name="ГУСЕНИЦА" descr="http://img-fotki.yandex.ru/get/6715/20573769.66/0_96b1e_a8892bb9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304751">
            <a:off x="1283911" y="4591527"/>
            <a:ext cx="1786991" cy="864096"/>
          </a:xfrm>
          <a:prstGeom prst="rect">
            <a:avLst/>
          </a:prstGeom>
          <a:noFill/>
        </p:spPr>
      </p:pic>
      <p:pic>
        <p:nvPicPr>
          <p:cNvPr id="9" name="трава" descr="http://xn--42-6kc9aphdxlhdu.xn--p1ai/wp-content/uploads/2017/03/trava.png"/>
          <p:cNvPicPr>
            <a:picLocks noChangeAspect="1" noChangeArrowheads="1"/>
          </p:cNvPicPr>
          <p:nvPr/>
        </p:nvPicPr>
        <p:blipFill>
          <a:blip r:embed="rId10" cstate="print">
            <a:lum bright="-20000"/>
          </a:blip>
          <a:srcRect/>
          <a:stretch>
            <a:fillRect/>
          </a:stretch>
        </p:blipFill>
        <p:spPr bwMode="auto">
          <a:xfrm>
            <a:off x="2483768" y="3068960"/>
            <a:ext cx="2403893" cy="1224136"/>
          </a:xfrm>
          <a:prstGeom prst="rect">
            <a:avLst/>
          </a:prstGeom>
          <a:noFill/>
        </p:spPr>
      </p:pic>
      <p:pic>
        <p:nvPicPr>
          <p:cNvPr id="10" name="БОЖЬЯ КОРОВКА" descr="http://www.playcast.ru/uploads/2016/02/27/17530522.png"/>
          <p:cNvPicPr>
            <a:picLocks noChangeAspect="1" noChangeArrowheads="1"/>
          </p:cNvPicPr>
          <p:nvPr/>
        </p:nvPicPr>
        <p:blipFill>
          <a:blip r:embed="rId11" cstate="print"/>
          <a:srcRect l="17576" t="29292" r="15051" b="26769"/>
          <a:stretch>
            <a:fillRect/>
          </a:stretch>
        </p:blipFill>
        <p:spPr bwMode="auto">
          <a:xfrm>
            <a:off x="3347864" y="4581128"/>
            <a:ext cx="1440160" cy="939235"/>
          </a:xfrm>
          <a:prstGeom prst="rect">
            <a:avLst/>
          </a:prstGeom>
          <a:noFill/>
        </p:spPr>
      </p:pic>
      <p:pic>
        <p:nvPicPr>
          <p:cNvPr id="12" name="УЛИТКА" descr="http://nachalo4ka.ru/wp-content/uploads/2014/08/010.png"/>
          <p:cNvPicPr>
            <a:picLocks noChangeAspect="1" noChangeArrowheads="1"/>
          </p:cNvPicPr>
          <p:nvPr/>
        </p:nvPicPr>
        <p:blipFill>
          <a:blip r:embed="rId12" cstate="print">
            <a:lum bright="-20000"/>
          </a:blip>
          <a:srcRect/>
          <a:stretch>
            <a:fillRect/>
          </a:stretch>
        </p:blipFill>
        <p:spPr bwMode="auto">
          <a:xfrm>
            <a:off x="6516216" y="5157192"/>
            <a:ext cx="1025483" cy="936104"/>
          </a:xfrm>
          <a:prstGeom prst="rect">
            <a:avLst/>
          </a:prstGeom>
          <a:noFill/>
        </p:spPr>
      </p:pic>
      <p:pic>
        <p:nvPicPr>
          <p:cNvPr id="1034" name="Picture 10" descr="https://thumbs.dreamstime.com/z/birch-tree-bark-texture-13496400.jpg"/>
          <p:cNvPicPr>
            <a:picLocks noChangeAspect="1" noChangeArrowheads="1"/>
          </p:cNvPicPr>
          <p:nvPr/>
        </p:nvPicPr>
        <p:blipFill>
          <a:blip r:embed="rId13" cstate="print"/>
          <a:srcRect r="554" b="8000"/>
          <a:stretch>
            <a:fillRect/>
          </a:stretch>
        </p:blipFill>
        <p:spPr bwMode="auto">
          <a:xfrm rot="259022">
            <a:off x="-89212" y="3244242"/>
            <a:ext cx="923513" cy="2461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http://1.bp.blogspot.com/-QKYw3VIlMI0/VXqAQQI4gCI/AAAAAAAACko/KNCZISuVnmc/s1600/Vyasyolyi-murashnik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3568" y="3501008"/>
            <a:ext cx="1080120" cy="1321861"/>
          </a:xfrm>
          <a:prstGeom prst="rect">
            <a:avLst/>
          </a:prstGeom>
          <a:noFill/>
        </p:spPr>
      </p:pic>
      <p:pic>
        <p:nvPicPr>
          <p:cNvPr id="17" name="МУРАВЕЙ" descr="https://ds02.infourok.ru/uploads/ex/02be/0006a5f5-b2b3dcaf/4/hello_html_32a03ef9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64288" y="5445224"/>
            <a:ext cx="1080120" cy="1180636"/>
          </a:xfrm>
          <a:prstGeom prst="rect">
            <a:avLst/>
          </a:prstGeom>
          <a:noFill/>
        </p:spPr>
      </p:pic>
      <p:pic>
        <p:nvPicPr>
          <p:cNvPr id="18" name="БАБОЧКА" descr="http://img-fotki.yandex.ru/get/5805/valenta-mog.137/0_6ddb9_9edf4097_orig.jpg"/>
          <p:cNvPicPr>
            <a:picLocks noChangeAspect="1" noChangeArrowheads="1"/>
          </p:cNvPicPr>
          <p:nvPr/>
        </p:nvPicPr>
        <p:blipFill>
          <a:blip r:embed="rId16" cstate="print">
            <a:lum bright="-20000"/>
          </a:blip>
          <a:srcRect/>
          <a:stretch>
            <a:fillRect/>
          </a:stretch>
        </p:blipFill>
        <p:spPr bwMode="auto">
          <a:xfrm>
            <a:off x="4913204" y="404664"/>
            <a:ext cx="1314529" cy="1224136"/>
          </a:xfrm>
          <a:prstGeom prst="rect">
            <a:avLst/>
          </a:prstGeom>
          <a:noFill/>
        </p:spPr>
      </p:pic>
      <p:pic>
        <p:nvPicPr>
          <p:cNvPr id="1040" name="Picture 16" descr="http://2.bp.blogspot.com/-ttJ-HNmiZpU/U4LsUeo9KbI/AAAAAAAANhk/vkI8vlqlgag/s1600/0_8a2ef_a2a33bfa_XL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79712" y="1628800"/>
            <a:ext cx="2634351" cy="1330348"/>
          </a:xfrm>
          <a:prstGeom prst="rect">
            <a:avLst/>
          </a:prstGeom>
          <a:noFill/>
        </p:spPr>
      </p:pic>
      <p:pic>
        <p:nvPicPr>
          <p:cNvPr id="21" name="КУЗНЕЧИК" descr="http://nashzeleniymir.ru/wp-content/uploads/2016/05/%D0%9A%D1%83%D0%B7%D0%BD%D0%B5%D1%87%D0%B8%D0%BA-%D1%84%D0%BE%D1%82%D0%BE.png"/>
          <p:cNvPicPr>
            <a:picLocks noChangeAspect="1" noChangeArrowheads="1"/>
          </p:cNvPicPr>
          <p:nvPr/>
        </p:nvPicPr>
        <p:blipFill>
          <a:blip r:embed="rId18" cstate="print">
            <a:lum bright="-20000"/>
          </a:blip>
          <a:srcRect l="42232"/>
          <a:stretch>
            <a:fillRect/>
          </a:stretch>
        </p:blipFill>
        <p:spPr bwMode="auto">
          <a:xfrm rot="2141169">
            <a:off x="8034547" y="4645505"/>
            <a:ext cx="969442" cy="792088"/>
          </a:xfrm>
          <a:prstGeom prst="rect">
            <a:avLst/>
          </a:prstGeom>
          <a:noFill/>
        </p:spPr>
      </p:pic>
      <p:pic>
        <p:nvPicPr>
          <p:cNvPr id="1044" name="Picture 20" descr="https://img-fotki.yandex.ru/get/9832/200418627.a2/0_128148_348f36c_orig.png"/>
          <p:cNvPicPr>
            <a:picLocks noChangeAspect="1" noChangeArrowheads="1"/>
          </p:cNvPicPr>
          <p:nvPr/>
        </p:nvPicPr>
        <p:blipFill>
          <a:blip r:embed="rId19" cstate="print"/>
          <a:srcRect l="42538" t="3333"/>
          <a:stretch>
            <a:fillRect/>
          </a:stretch>
        </p:blipFill>
        <p:spPr bwMode="auto">
          <a:xfrm flipH="1">
            <a:off x="7686524" y="2204864"/>
            <a:ext cx="917922" cy="1080120"/>
          </a:xfrm>
          <a:prstGeom prst="rect">
            <a:avLst/>
          </a:prstGeom>
          <a:noFill/>
        </p:spPr>
      </p:pic>
      <p:pic>
        <p:nvPicPr>
          <p:cNvPr id="24" name="ОСА" descr="https://openclipart.org/image/2400px/svg_to_png/7866/Gerald-G-Flying-wasp.png"/>
          <p:cNvPicPr>
            <a:picLocks noChangeAspect="1" noChangeArrowheads="1"/>
          </p:cNvPicPr>
          <p:nvPr/>
        </p:nvPicPr>
        <p:blipFill>
          <a:blip r:embed="rId20" cstate="print"/>
          <a:srcRect r="4102" b="16813"/>
          <a:stretch>
            <a:fillRect/>
          </a:stretch>
        </p:blipFill>
        <p:spPr bwMode="auto">
          <a:xfrm>
            <a:off x="3275856" y="980728"/>
            <a:ext cx="843980" cy="792088"/>
          </a:xfrm>
          <a:prstGeom prst="rect">
            <a:avLst/>
          </a:prstGeom>
          <a:noFill/>
        </p:spPr>
      </p:pic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864096" cy="57606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" action="ppaction://hlinkshowjump?jump=firstslide" highlightClick="1"/>
          </p:cNvPr>
          <p:cNvSpPr/>
          <p:nvPr/>
        </p:nvSpPr>
        <p:spPr>
          <a:xfrm>
            <a:off x="8244408" y="6004224"/>
            <a:ext cx="899592" cy="853776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316416" y="0"/>
            <a:ext cx="827584" cy="62068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8575E-6 C 0.00278 -0.0148 0.00261 -0.03584 -0.00451 -0.04903 C -0.00573 -0.05134 -0.00798 -0.05296 -0.0092 -0.05527 C -0.01632 -0.06845 -0.00798 -0.05966 -0.01684 -0.06753 C -0.01788 -0.06961 -0.0184 -0.07238 -0.01996 -0.07377 C -0.02274 -0.07608 -0.02916 -0.07793 -0.02916 -0.0777 C -0.04097 -0.07539 -0.04774 -0.07932 -0.05382 -0.06753 C -0.05677 -0.06174 -0.0585 -0.05481 -0.06146 -0.04903 C -0.0625 -0.04694 -0.06458 -0.04301 -0.06458 -0.04278 C -0.06805 -0.02937 -0.07066 -0.01457 -0.07986 -0.00601 C -0.08802 -0.01965 -0.0868 -0.02428 -0.09218 -0.03885 C -0.09635 -0.08325 -0.09496 -0.12326 -0.09687 -0.16998 C -0.09791 -0.19449 -0.10173 -0.20074 -0.11684 -0.21114 C -0.12205 -0.21045 -0.12812 -0.21323 -0.13229 -0.20906 C -0.13559 -0.20559 -0.13524 -0.19264 -0.13524 -0.19241 C -0.13576 -0.14824 -0.13368 -0.1036 -0.1368 -0.05943 C -0.13732 -0.05203 -0.14097 -0.07308 -0.14305 -0.07978 C -0.146 -0.0895 -0.14705 -0.09921 -0.15069 -0.10846 C -0.15191 -0.12627 -0.15312 -0.14408 -0.15538 -0.16188 C -0.15451 -0.20606 -0.15521 -0.22317 -0.15069 -0.25809 C -0.14948 -0.27682 -0.1401 -0.31545 -0.15833 -0.32377 C -0.16146 -0.32308 -0.16475 -0.32308 -0.16771 -0.32169 C -0.17222 -0.31961 -0.17465 -0.31036 -0.17847 -0.30527 C -0.18177 -0.2907 -0.18628 -0.27705 -0.18923 -0.26225 C -0.19114 -0.25323 -0.19114 -0.2456 -0.19531 -0.23774 C -0.19757 -0.21346 -0.19843 -0.182 -0.20451 -0.15772 C -0.20798 -0.17183 -0.2033 -0.15471 -0.21076 -0.17414 C -0.21614 -0.18848 -0.21788 -0.2123 -0.21996 -0.22733 C -0.22153 -0.25393 -0.22708 -0.29741 -0.23993 -0.31961 C -0.24305 -0.33626 -0.23906 -0.31984 -0.246 -0.33603 C -0.25034 -0.34644 -0.2533 -0.36008 -0.25989 -0.36887 C -0.26302 -0.37303 -0.26649 -0.3765 -0.26909 -0.38113 C -0.27604 -0.39338 -0.27153 -0.38737 -0.28298 -0.39755 C -0.28455 -0.39893 -0.28767 -0.40171 -0.28767 -0.40148 C -0.29653 -0.3765 -0.28576 -0.41003 -0.29218 -0.3462 C -0.29271 -0.34065 -0.29323 -0.35707 -0.29375 -0.36262 C -0.29566 -0.3839 -0.29375 -0.37511 -0.29687 -0.38737 C -0.29913 -0.41003 -0.29687 -0.41212 -0.30295 -0.42622 C -0.31545 -0.45559 -0.34392 -0.45999 -0.36614 -0.46508 C -0.36875 -0.46577 -0.37118 -0.46623 -0.37378 -0.46716 C -0.37743 -0.46831 -0.3809 -0.47039 -0.38455 -0.47132 C -0.39409 -0.47363 -0.40399 -0.47409 -0.41371 -0.47548 C -0.42083 -0.47479 -0.4283 -0.47641 -0.43524 -0.4734 C -0.4375 -0.47248 -0.43715 -0.46785 -0.43837 -0.46508 C -0.43923 -0.46299 -0.44132 -0.46161 -0.44149 -0.45906 C -0.44236 -0.44125 -0.44149 -0.42345 -0.44149 -0.40564 " pathEditMode="relative" rAng="0" ptsTypes="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" y="-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0.03769 C 0.01806 0.02705 0.02118 0.03445 0.01441 0.02937 C 0.01111 0.02705 0.00885 0.0222 0.00521 0.02127 C -0.00399 0.01873 1.11022E-16 0.02035 -0.00712 0.01711 C -0.00868 0.01572 -0.01007 0.0141 -0.01163 0.01295 C -0.01302 0.01202 -0.01493 0.01202 -0.01632 0.01087 C -0.02934 0.00092 -0.01632 0.00763 -0.02708 0.00277 C -0.03785 -0.00694 -0.04045 -0.00301 -0.05625 -0.00139 C -0.0724 0.00578 -0.08924 0.01087 -0.10556 0.01711 C -0.10712 0.0178 -0.10868 0.01827 -0.11007 0.01919 C -0.11215 0.02035 -0.11406 0.02243 -0.11632 0.02335 C -0.12969 0.02914 -0.1441 0.03307 -0.15781 0.03769 C -0.17344 0.04301 -0.18646 0.05111 -0.20243 0.05388 C -0.20399 0.05457 -0.2059 0.05504 -0.20712 0.05596 C -0.20868 0.05712 -0.2099 0.05943 -0.21163 0.06012 C -0.22344 0.06544 -0.23681 0.06475 -0.24861 0.0703 C -0.2599 0.07562 -0.25625 0.07631 -0.2717 0.07863 C -0.27934 0.08117 -0.28715 0.08279 -0.29479 0.08464 C -0.30399 0.08672 -0.3224 0.09088 -0.3224 0.09111 C -0.32708 0.09019 -0.3316 0.0895 -0.33628 0.0888 C -0.33993 0.08811 -0.34479 0.09042 -0.34705 0.08672 C -0.34826 0.08487 -0.34201 0.07261 -0.34097 0.0703 C -0.34149 0.06822 -0.34132 0.06568 -0.34236 0.06429 C -0.34444 0.06151 -0.35833 0.05874 -0.36094 0.05804 C -0.3783 0.05874 -0.39583 0.05827 -0.41319 0.06012 C -0.41858 0.06059 -0.42344 0.06429 -0.42865 0.06637 C -0.43177 0.06753 -0.43785 0.0703 -0.43785 0.07053 C -0.44444 0.07631 -0.44583 0.0784 -0.45625 0.08071 C -0.46545 0.08279 -0.48403 0.08672 -0.48403 0.08695 C -0.49479 0.08603 -0.50556 0.08626 -0.51632 0.08464 C -0.52448 0.08348 -0.53281 0.07654 -0.54097 0.07446 C -0.55382 0.07123 -0.57292 0.07099 -0.58403 0.0703 C -0.58715 0.06891 -0.59062 0.06891 -0.59323 0.06637 C -0.59566 0.06406 -0.59687 0.06036 -0.59931 0.05804 C -0.60069 0.05666 -0.6026 0.05712 -0.60399 0.05596 C -0.60729 0.05365 -0.61007 0.05064 -0.61319 0.04787 C -0.61545 0.04602 -0.61597 0.04209 -0.61788 0.03954 C -0.6191 0.03792 -0.62083 0.037 -0.6224 0.03561 C -0.62622 0.02058 -0.62083 0.03862 -0.62865 0.02335 C -0.63142 0.0178 -0.6316 0.01087 -0.63472 0.00485 C -0.63611 -0.00209 -0.63733 -0.01111 -0.63941 -0.01781 C -0.6401 -0.02012 -0.64167 -0.02174 -0.64236 -0.02383 C -0.64774 -0.03978 -0.64184 -0.03284 -0.65017 -0.04025 C -0.65347 -0.04718 -0.65122 -0.04649 -0.65469 -0.04649 " pathEditMode="relative" rAng="0" ptsTypes="fffffffffffffffffffffffffffffffffffffffffffA">
                                      <p:cBhvr>
                                        <p:cTn id="1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" y="-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7193 C -0.00972 0.07031 -0.00694 0.07054 -0.00191 0.06568 C 0.00764 0.05643 -0.00208 0.06129 0.00747 0.05759 C 0.01406 0.04857 0.02344 0.0407 0.02743 0.02868 C 0.03351 0.01087 0.03959 -0.01341 0.05209 -0.02451 C 0.05764 -0.04695 0.04896 -0.01387 0.0566 -0.03677 C 0.06181 -0.0525 0.06094 -0.05805 0.06893 -0.07169 C 0.07031 -0.0821 0.07084 -0.0895 0.07518 -0.09829 C 0.07465 -0.10916 0.07483 -0.12026 0.07361 -0.13113 C 0.0717 -0.14893 0.06302 -0.15749 0.05816 -0.17206 C 0.05677 -0.17599 0.05729 -0.18131 0.05504 -0.18432 C 0.04514 -0.1975 0.03316 -0.20883 0.01979 -0.21508 C 0.01163 -0.21438 0.0033 -0.21415 -0.00486 -0.213 C -0.00642 -0.21276 -0.00833 -0.21253 -0.00955 -0.21091 C -0.01076 -0.20953 -0.01041 -0.20675 -0.01111 -0.2049 C -0.01302 -0.19981 -0.01562 -0.19658 -0.01562 -0.19056 " pathEditMode="relative" rAng="0" ptsTypes="fffffffffffffffA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08996 C 0.05903 -0.09135 0.07379 -0.09366 0.0908 -0.09621 C 0.0974 -0.09898 0.10434 -0.09898 0.11076 -0.10222 C 0.11667 -0.10523 0.12153 -0.11031 0.12761 -0.11263 C 0.12969 -0.11332 0.13177 -0.11378 0.13386 -0.11448 C 0.13802 -0.11587 0.14618 -0.11864 0.14618 -0.11841 C 0.17465 -0.1383 0.20764 -0.14315 0.23837 -0.15356 C 0.24392 -0.15541 0.25868 -0.15981 0.26458 -0.16374 C 0.27726 -0.17206 0.26024 -0.16351 0.27535 -0.17206 C 0.28837 -0.17946 0.31076 -0.18733 0.32465 -0.19033 C 0.32622 -0.19103 0.32778 -0.19149 0.32917 -0.19241 C 0.3309 -0.19357 0.33212 -0.19565 0.33386 -0.19658 C 0.34219 -0.20097 0.3467 -0.20097 0.35538 -0.20259 C 0.36267 -0.20583 0.36945 -0.21138 0.37691 -0.213 C 0.38715 -0.21508 0.40764 -0.21693 0.40764 -0.2167 C 0.41875 -0.22179 0.43004 -0.2234 0.44149 -0.22525 C 0.45972 -0.23335 0.4757 -0.24977 0.49375 -0.25809 C 0.49479 -0.26018 0.49549 -0.26249 0.49688 -0.26411 C 0.49965 -0.26735 0.50608 -0.27243 0.50608 -0.2722 C 0.50972 -0.27937 0.5099 -0.284 0.51528 -0.28885 C 0.51632 -0.29093 0.51719 -0.29302 0.5184 -0.29487 C 0.51979 -0.29718 0.5217 -0.2988 0.52309 -0.30111 C 0.53125 -0.31522 0.53663 -0.33141 0.54618 -0.34413 C 0.55052 -0.36263 0.54392 -0.33626 0.5507 -0.35638 C 0.55608 -0.37234 0.55417 -0.37327 0.56458 -0.38714 C 0.56736 -0.39801 0.57014 -0.40888 0.57222 -0.41998 C 0.5717 -0.43154 0.57344 -0.44357 0.57066 -0.45467 C 0.56945 -0.4593 0.56146 -0.463 0.56146 -0.46277 C 0.5559 -0.4623 0.55 -0.463 0.54462 -0.46092 C 0.53646 -0.45768 0.52934 -0.44473 0.52465 -0.4364 C 0.52517 -0.42553 0.52604 -0.40356 0.52604 -0.40333 " pathEditMode="relative" rAng="0" ptsTypes="ffffffffffffffffffffffffffffffA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" y="-1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57262E-7 C 0.01493 -0.00509 0.03212 -0.00416 0.04618 -0.01226 C 0.05382 -0.01665 0.05868 -0.02544 0.06615 -0.02868 C 0.07135 -0.03354 0.07344 -0.04001 0.07847 -0.0451 C 0.08142 -0.04811 0.08767 -0.05319 0.08767 -0.05319 C 0.0882 -0.05527 0.08802 -0.05782 0.08924 -0.05944 C 0.09184 -0.06291 0.09531 -0.06476 0.09844 -0.06753 C 0.10035 -0.06915 0.10122 -0.07216 0.10313 -0.07378 C 0.10399 -0.07447 0.11146 -0.07748 0.11233 -0.07771 C 0.1158 -0.08095 0.11979 -0.0828 0.12309 -0.08603 C 0.12743 -0.0902 0.1382 -0.11332 0.13993 -0.11887 C 0.14288 -0.12835 0.14288 -0.13552 0.14913 -0.14131 C 0.15365 -0.15911 0.16042 -0.17068 0.16927 -0.18432 C 0.17448 -0.19242 0.17899 -0.2012 0.18455 -0.20907 C 0.18663 -0.21693 0.19115 -0.22017 0.19375 -0.22734 C 0.19445 -0.22942 0.19445 -0.23173 0.19531 -0.23358 C 0.19705 -0.23798 0.20156 -0.24584 0.20156 -0.24584 C 0.20538 -0.26087 0.21198 -0.26341 0.22309 -0.26642 C 0.22969 -0.26573 0.23646 -0.26596 0.24306 -0.26434 C 0.25017 -0.26249 0.25538 -0.24306 0.25851 -0.24168 C 0.26597 -0.23867 0.26146 -0.24029 0.27222 -0.23774 C 0.28195 -0.23844 0.29201 -0.23728 0.30156 -0.23983 C 0.30295 -0.24029 0.30451 -0.25995 0.30608 -0.26226 C 0.30764 -0.26457 0.31042 -0.26457 0.31233 -0.26642 C 0.31406 -0.26804 0.3151 -0.27082 0.31684 -0.27243 C 0.325 -0.2796 0.34271 -0.28099 0.35226 -0.28284 C 0.36719 -0.28215 0.38212 -0.28261 0.39688 -0.28076 C 0.39879 -0.28053 0.39983 -0.27752 0.40156 -0.2766 C 0.41094 -0.27128 0.41337 -0.27082 0.42153 -0.2685 C 0.42708 -0.2692 0.43333 -0.26688 0.43837 -0.27035 C 0.44236 -0.27336 0.43924 -0.28885 0.44462 -0.28885 " pathEditMode="relative" ptsTypes="ffffffffffffffffffffffffffffff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7007 C -0.00468 -0.07146 -0.00764 -0.07308 -0.01076 -0.07423 C -0.01475 -0.07585 -0.02309 -0.0784 -0.02309 -0.0784 C -0.02743 -0.08672 -0.03194 -0.08557 -0.03871 -0.09065 C -0.05052 -0.09991 -0.06354 -0.11864 -0.07847 -0.11933 C -0.10468 -0.12072 -0.13073 -0.12072 -0.15694 -0.12141 C -0.16441 -0.12465 -0.16649 -0.13344 -0.17083 -0.14176 C -0.17274 -0.14523 -0.17691 -0.14454 -0.18003 -0.14593 C -0.18593 -0.1487 -0.19236 -0.14731 -0.19861 -0.14801 C -0.2401 -0.145 -0.21475 -0.14847 -0.23541 -0.13991 C -0.24357 -0.13251 -0.25208 -0.12858 -0.26024 -0.12141 C -0.2993 -0.12234 -0.33229 -0.12673 -0.36927 -0.12349 C -0.37326 -0.12164 -0.37534 -0.12141 -0.37847 -0.11725 C -0.37968 -0.11563 -0.3802 -0.11286 -0.38159 -0.11124 C -0.39375 -0.09782 -0.38211 -0.11679 -0.39236 -0.10083 C -0.39375 -0.09898 -0.39409 -0.09644 -0.39566 -0.09482 C -0.39826 -0.09158 -0.40173 -0.08927 -0.40468 -0.08649 C -0.40729 -0.08418 -0.41389 -0.08233 -0.41389 -0.08233 C -0.43958 -0.08395 -0.46527 -0.08349 -0.4908 -0.08649 C -0.49566 -0.08695 -0.5 -0.09065 -0.50468 -0.09274 C -0.50781 -0.09412 -0.51389 -0.09667 -0.51389 -0.09667 C -0.52691 -0.11401 -0.52187 -0.11656 -0.52309 -0.15009 C -0.52257 -0.16582 -0.52291 -0.18154 -0.52152 -0.19727 C -0.521 -0.20282 -0.51701 -0.20652 -0.51545 -0.21161 C -0.51232 -0.22178 -0.51076 -0.23173 -0.50937 -0.24237 C -0.51076 -0.2759 -0.50764 -0.27359 -0.51857 -0.29556 C -0.52309 -0.30458 -0.52135 -0.30111 -0.52465 -0.31406 C -0.52517 -0.31614 -0.52621 -0.32007 -0.52621 -0.32007 C -0.52482 -0.33441 -0.52448 -0.35592 -0.51232 -0.36124 C -0.50868 -0.37558 -0.51389 -0.35916 -0.50625 -0.37141 C -0.49652 -0.38691 -0.50955 -0.37349 -0.49861 -0.38367 C -0.49548 -0.39593 -0.4993 -0.38413 -0.49236 -0.39593 C -0.4901 -0.39986 -0.48941 -0.40564 -0.48628 -0.40818 C -0.48177 -0.41188 -0.47691 -0.41489 -0.47239 -0.41859 C -0.46927 -0.42114 -0.4658 -0.42322 -0.46319 -0.42669 C -0.46163 -0.42877 -0.46041 -0.43131 -0.4585 -0.43293 C -0.45711 -0.43409 -0.45538 -0.43409 -0.45399 -0.43501 C -0.45086 -0.43709 -0.44548 -0.44264 -0.44305 -0.44519 C -0.43524 -0.47294 -0.44548 -0.44287 -0.43541 -0.45953 C -0.43437 -0.46114 -0.43472 -0.46392 -0.43402 -0.46577 C -0.43264 -0.46808 -0.4309 -0.4697 -0.42934 -0.47178 C -0.42743 -0.48173 -0.425 -0.48797 -0.42014 -0.4963 C -0.41753 -0.50717 -0.41666 -0.51827 -0.41389 -0.52914 C -0.41441 -0.53746 -0.41475 -0.54579 -0.41545 -0.55388 C -0.41562 -0.55596 -0.41788 -0.55805 -0.41701 -0.5599 C -0.41389 -0.56683 -0.39895 -0.56406 -0.39705 -0.56406 " pathEditMode="relative" ptsTypes="fffffffffffffffffffffffffffffffffffffffffffffA">
                                      <p:cBhvr>
                                        <p:cTn id="3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18 -0.00416 C -0.06666 -0.00625 -0.06493 -0.00833 -0.06562 -0.01041 C -0.06631 -0.01272 -0.06909 -0.01249 -0.07031 -0.01434 C -0.07135 -0.01596 -0.07031 -0.0192 -0.0717 -0.02058 C -0.0743 -0.02313 -0.07829 -0.02243 -0.08107 -0.02475 C -0.08246 -0.02613 -0.09305 -0.03585 -0.09635 -0.037 C -0.10034 -0.03839 -0.10451 -0.03839 -0.10868 -0.03909 C -0.12482 -0.04626 -0.14253 -0.04834 -0.15937 -0.05134 C -0.20086 -0.04718 -0.19652 -0.04672 -0.26111 -0.05134 C -0.2651 -0.05157 -0.26788 -0.05736 -0.2717 -0.05944 C -0.28003 -0.06406 -0.28767 -0.06753 -0.29635 -0.06984 C -0.30538 -0.07724 -0.29809 -0.07239 -0.31336 -0.07586 C -0.31996 -0.07724 -0.3243 -0.08141 -0.33038 -0.08418 C -0.3342 -0.08603 -0.33871 -0.0865 -0.3427 -0.08811 C -0.38107 -0.08534 -0.35815 -0.08881 -0.37795 -0.08002 C -0.38906 -0.07031 -0.3835 -0.07308 -0.39322 -0.06984 C -0.40225 -0.05782 -0.41336 -0.0525 -0.42569 -0.04926 C -0.44409 -0.04996 -0.46267 -0.04972 -0.48107 -0.05134 C -0.48975 -0.05204 -0.49878 -0.05851 -0.50729 -0.06152 C -0.51718 -0.06522 -0.52621 -0.06776 -0.53663 -0.06984 C -0.55 -0.06915 -0.56319 -0.06961 -0.57638 -0.06776 C -0.57864 -0.06753 -0.58038 -0.06476 -0.58246 -0.0636 C -0.59149 -0.05828 -0.60052 -0.05389 -0.61024 -0.05134 C -0.62812 -0.03492 -0.67204 -0.04464 -0.68559 -0.0451 C -0.69687 -0.05019 -0.70798 -0.05504 -0.71944 -0.05944 C -0.72638 -0.06869 -0.72708 -0.07794 -0.72864 -0.0902 C -0.72795 -0.10245 -0.72864 -0.12558 -0.72256 -0.13737 C -0.72135 -0.13992 -0.71927 -0.14131 -0.71788 -0.14362 C -0.70815 -0.16027 -0.71614 -0.15194 -0.70711 -0.16004 C -0.70156 -0.17091 -0.69045 -0.17623 -0.68107 -0.18039 C -0.67552 -0.18293 -0.66406 -0.18663 -0.66406 -0.18663 C -0.65 -0.19912 -0.62222 -0.19889 -0.60555 -0.20305 C -0.60052 -0.20421 -0.59531 -0.20514 -0.59027 -0.20699 C -0.58715 -0.20814 -0.5842 -0.20976 -0.58107 -0.21115 C -0.57951 -0.21184 -0.57638 -0.21323 -0.57638 -0.21323 C -0.57291 -0.2167 -0.5684 -0.21901 -0.56562 -0.22341 C -0.56302 -0.22757 -0.5618 -0.23312 -0.55937 -0.23774 C -0.56041 -0.24723 -0.56076 -0.25694 -0.5625 -0.26642 C -0.56493 -0.2796 -0.5901 -0.27798 -0.59635 -0.27891 C -0.60607 -0.27822 -0.61597 -0.27868 -0.62569 -0.27683 C -0.63003 -0.2759 -0.6342 -0.26573 -0.63784 -0.26249 C -0.63836 -0.25971 -0.63802 -0.25648 -0.6394 -0.25416 C -0.64045 -0.25255 -0.64409 -0.25208 -0.64409 -0.25208 " pathEditMode="relative" ptsTypes="ffffffffffffffffffffffffffffffffffffffffffA">
                                      <p:cBhvr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38 0.03192 C -0.08177 0.01619 -0.08316 0.00208 -0.08976 -0.0111 C -0.09114 -0.01711 -0.09149 -0.02151 -0.09583 -0.02544 C -0.09948 -0.02891 -0.10816 -0.03353 -0.10816 -0.0333 C -0.13698 -0.03215 -0.13923 -0.04093 -0.15121 -0.01734 C -0.15173 -0.01457 -0.15208 -0.01202 -0.15278 -0.00902 C -0.15364 -0.00486 -0.1559 0.00324 -0.1559 0.00347 C -0.15764 0.01665 -0.15764 0.02521 -0.16823 0.02983 C -0.17569 0.02706 -0.17899 0.02174 -0.18507 0.0155 C -0.18802 0.0044 -0.19184 -0.00671 -0.19583 -0.01734 C -0.19739 -0.02798 -0.19792 -0.03793 -0.2066 -0.04186 C -0.21128 -0.04116 -0.21667 -0.04348 -0.22048 -0.03978 C -0.22344 -0.03677 -0.22309 -0.03053 -0.22361 -0.02544 C -0.2243 -0.01734 -0.22048 0.03145 -0.23281 0.04209 C -0.24062 0.0414 -0.24913 0.04325 -0.2559 0.03816 C -0.25798 0.03677 -0.25868 0.0333 -0.26042 0.03192 C -0.26337 0.02937 -0.26701 0.02845 -0.26962 0.0259 C -0.27274 0.01966 -0.27448 0.01365 -0.2776 0.0074 C -0.28229 -0.01295 -0.28576 -0.03677 -0.29739 -0.05203 C -0.30295 -0.0592 -0.31094 -0.0629 -0.31736 -0.06845 C -0.32101 -0.07123 -0.32309 -0.07655 -0.32656 -0.07863 C -0.33559 -0.08372 -0.34687 -0.08326 -0.3559 -0.08904 C -0.36771 -0.09667 -0.37795 -0.10638 -0.39114 -0.10939 C -0.39531 -0.10869 -0.39982 -0.11008 -0.40347 -0.10731 C -0.4066 -0.10476 -0.40764 -0.09921 -0.40972 -0.09505 C -0.41076 -0.09297 -0.41285 -0.08904 -0.41285 -0.08881 C -0.41562 -0.07655 -0.41805 -0.06452 -0.42048 -0.05203 C -0.42048 -0.05157 -0.42292 -0.02289 -0.425 -0.01919 C -0.42604 -0.01758 -0.42812 -0.01804 -0.42969 -0.01734 C -0.4401 -0.0037 -0.44757 -0.00971 -0.46354 -0.0111 C -0.47413 -0.02081 -0.47726 -0.037 -0.48819 -0.04602 C -0.49357 -0.05042 -0.49965 -0.05388 -0.50503 -0.05828 C -0.50816 -0.06082 -0.51423 -0.06637 -0.51423 -0.06614 C -0.52708 -0.06499 -0.53993 -0.06452 -0.55278 -0.06221 C -0.55955 -0.06105 -0.56337 -0.03492 -0.5651 -0.02544 C -0.56476 -0.01318 -0.56597 0.0192 -0.56198 0.03816 C -0.55573 0.06869 -0.54323 0.08002 -0.52205 0.09135 C -0.50538 0.10037 -0.51024 0.10083 -0.48819 0.10361 C -0.46719 0.11286 -0.44826 0.10083 -0.42812 0.09968 C -0.41215 0.09852 -0.39635 0.09829 -0.38038 0.0976 C -0.3408 0.08395 -0.27448 0.08094 -0.24653 0.13437 C -0.24427 0.14431 -0.24114 0.15333 -0.23889 0.16304 C -0.23785 0.16721 -0.23576 0.17553 -0.23576 0.17576 " pathEditMode="relative" rAng="0" ptsTypes="ffffffffffffffffffffffffffffffffffffffffffA">
                                      <p:cBhvr>
                                        <p:cTn id="4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clipartfest.com/4429bbb1dc07bcb23ee84a95e9dda2c2_green-forest-landscape-green-forest-clipart_1300-13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СОВА" descr="http://img0.liveinternet.ru/images/attach/c/7/96/950/96950326_sov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2132856"/>
            <a:ext cx="1979712" cy="16940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260648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ОТПРАВЛЯЕМСЯ В ПУТЕШЕСТВИЕ «ЗНАКОМСТВО С ЛЕСНЫМ ЦАРСТВОМ НАШЕГО РОДНОГО КРАЯ»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847856" y="548680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60032" y="1916832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907704" y="3284984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084168" y="4005064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380312" y="6021288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995936" y="2708920"/>
            <a:ext cx="295232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ЗНАКОМСТВО С ПТИЦАМИ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 rot="20269822">
            <a:off x="330155" y="1761611"/>
            <a:ext cx="2532876" cy="1156088"/>
          </a:xfrm>
          <a:prstGeom prst="cloudCallout">
            <a:avLst>
              <a:gd name="adj1" fmla="val 22129"/>
              <a:gd name="adj2" fmla="val 53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 СЕЙЧАС МЫ ОТПРАВИМСЯ В ЦАРСТВО ПТИЦ </a:t>
            </a: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683568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316416" y="0"/>
            <a:ext cx="827584" cy="476672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омой 15">
            <a:hlinkClick r:id="" action="ppaction://hlinkshowjump?jump=firstslide" highlightClick="1"/>
          </p:cNvPr>
          <p:cNvSpPr/>
          <p:nvPr/>
        </p:nvSpPr>
        <p:spPr>
          <a:xfrm>
            <a:off x="0" y="6165304"/>
            <a:ext cx="899592" cy="692696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1656E-6 C 0.00191 0.0081 0.00452 0.00925 0.01042 0.0118 C 0.01719 0.02151 0.00886 0.0111 0.01788 0.01781 C 0.01997 0.01943 0.02153 0.02244 0.02379 0.02382 C 0.03056 0.02822 0.03889 0.02937 0.04618 0.03169 C 0.05469 0.0377 0.06181 0.04001 0.07153 0.04163 C 0.08351 0.04718 0.09896 0.04741 0.11181 0.04973 C 0.13525 0.06291 0.16129 0.06823 0.18646 0.07146 C 0.21163 0.08303 0.24514 0.07979 0.27153 0.08141 C 0.31927 0.12304 0.39427 0.08072 0.4507 0.0754 C 0.45573 0.07424 0.46754 0.07331 0.47309 0.06753 C 0.47639 0.06406 0.48195 0.05574 0.48195 0.05574 C 0.48455 0.04579 0.48507 0.03654 0.48941 0.02776 C 0.49097 0.01989 0.49219 0.01457 0.49549 0.00787 C 0.49497 -0.01064 0.49549 -0.02937 0.49393 -0.04787 C 0.49288 -0.0599 0.48959 -0.06059 0.48507 -0.06776 C 0.48299 -0.07123 0.47674 -0.08418 0.47604 -0.08557 C 0.47396 -0.08996 0.46268 -0.09459 0.45955 -0.09551 C 0.44913 -0.09898 0.43854 -0.10083 0.4283 -0.10545 C 0.40556 -0.10268 0.41684 -0.10545 0.40295 -0.09343 C 0.39792 -0.08325 0.39393 -0.07886 0.39393 -0.06568 " pathEditMode="relative" ptsTypes="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http://img.labirint.ru/images/comments_pic/1419/1_075d84ba8fd65a77944e8ac98e63a2f3_1399542596.jpg"/>
          <p:cNvPicPr>
            <a:picLocks noChangeAspect="1" noChangeArrowheads="1"/>
          </p:cNvPicPr>
          <p:nvPr/>
        </p:nvPicPr>
        <p:blipFill>
          <a:blip r:embed="rId3" cstate="print"/>
          <a:srcRect t="3801" b="4851"/>
          <a:stretch>
            <a:fillRect/>
          </a:stretch>
        </p:blipFill>
        <p:spPr bwMode="auto">
          <a:xfrm>
            <a:off x="-282803" y="0"/>
            <a:ext cx="9426803" cy="6858000"/>
          </a:xfrm>
          <a:prstGeom prst="rect">
            <a:avLst/>
          </a:prstGeom>
          <a:noFill/>
        </p:spPr>
      </p:pic>
      <p:pic>
        <p:nvPicPr>
          <p:cNvPr id="3" name="кукушка" descr="http://www.playcast.ru/uploads/2013/03/17/4940301.jpg"/>
          <p:cNvPicPr>
            <a:picLocks noChangeAspect="1" noChangeArrowheads="1"/>
          </p:cNvPicPr>
          <p:nvPr/>
        </p:nvPicPr>
        <p:blipFill>
          <a:blip r:embed="rId4" cstate="print"/>
          <a:srcRect r="3509" b="10526"/>
          <a:stretch>
            <a:fillRect/>
          </a:stretch>
        </p:blipFill>
        <p:spPr bwMode="auto">
          <a:xfrm>
            <a:off x="323528" y="332656"/>
            <a:ext cx="936104" cy="1157365"/>
          </a:xfrm>
          <a:prstGeom prst="rect">
            <a:avLst/>
          </a:prstGeom>
          <a:noFill/>
        </p:spPr>
      </p:pic>
      <p:pic>
        <p:nvPicPr>
          <p:cNvPr id="4" name="Picture 36" descr="http://cs6.pikabu.ru/post_img/2015/03/12/5/1426140907_669427515.JPG"/>
          <p:cNvPicPr>
            <a:picLocks noChangeAspect="1" noChangeArrowheads="1"/>
          </p:cNvPicPr>
          <p:nvPr/>
        </p:nvPicPr>
        <p:blipFill>
          <a:blip r:embed="rId5" cstate="print"/>
          <a:srcRect l="5199" r="16808"/>
          <a:stretch>
            <a:fillRect/>
          </a:stretch>
        </p:blipFill>
        <p:spPr bwMode="auto">
          <a:xfrm>
            <a:off x="3059832" y="404664"/>
            <a:ext cx="1425914" cy="13681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260648"/>
            <a:ext cx="3816424" cy="86409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Где вьют гнёзда птицы лесного царства?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http://kemdou175.ucoz.ru/doki/su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92696"/>
            <a:ext cx="1755299" cy="1614450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5004048" y="1484784"/>
            <a:ext cx="360040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83568" y="3356992"/>
            <a:ext cx="288032" cy="3600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0" descr="http://www.evgengusev.narod.ru/enisey08/6922.JPG"/>
          <p:cNvPicPr>
            <a:picLocks noChangeAspect="1" noChangeArrowheads="1"/>
          </p:cNvPicPr>
          <p:nvPr/>
        </p:nvPicPr>
        <p:blipFill>
          <a:blip r:embed="rId7" cstate="print"/>
          <a:srcRect l="19930"/>
          <a:stretch>
            <a:fillRect/>
          </a:stretch>
        </p:blipFill>
        <p:spPr bwMode="auto">
          <a:xfrm>
            <a:off x="3059832" y="2492896"/>
            <a:ext cx="1157147" cy="1124744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5652120" y="3789040"/>
            <a:ext cx="360040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8" descr="http://animalsfoto.com/photo/af/af916bfe8f8a164ed2cfa3accbe01f67.jpg"/>
          <p:cNvPicPr>
            <a:picLocks noChangeAspect="1" noChangeArrowheads="1"/>
          </p:cNvPicPr>
          <p:nvPr/>
        </p:nvPicPr>
        <p:blipFill>
          <a:blip r:embed="rId8" cstate="print"/>
          <a:srcRect l="23529" t="17647" r="25491" b="17647"/>
          <a:stretch>
            <a:fillRect/>
          </a:stretch>
        </p:blipFill>
        <p:spPr bwMode="auto">
          <a:xfrm>
            <a:off x="2123728" y="4293096"/>
            <a:ext cx="936104" cy="792088"/>
          </a:xfrm>
          <a:prstGeom prst="rect">
            <a:avLst/>
          </a:prstGeom>
          <a:noFill/>
        </p:spPr>
      </p:pic>
      <p:pic>
        <p:nvPicPr>
          <p:cNvPr id="13" name="Picture 26" descr="http://media.istockphoto.com/photos/bigleaf-hydrangea-bush-isolated-on-white-background-picture-id177257089?k=6&amp;m=177257089&amp;s=170667a&amp;w=0&amp;h=aZODRraPEVFMphNeRuTzuvpL5KMSGvjG9fbvBntg0yE="/>
          <p:cNvPicPr>
            <a:picLocks noChangeAspect="1" noChangeArrowheads="1"/>
          </p:cNvPicPr>
          <p:nvPr/>
        </p:nvPicPr>
        <p:blipFill>
          <a:blip r:embed="rId9" cstate="print"/>
          <a:srcRect l="5128" t="10002" r="7692" b="6647"/>
          <a:stretch>
            <a:fillRect/>
          </a:stretch>
        </p:blipFill>
        <p:spPr bwMode="auto">
          <a:xfrm>
            <a:off x="0" y="4437112"/>
            <a:ext cx="1682107" cy="1236844"/>
          </a:xfrm>
          <a:prstGeom prst="rect">
            <a:avLst/>
          </a:prstGeom>
          <a:noFill/>
        </p:spPr>
      </p:pic>
      <p:pic>
        <p:nvPicPr>
          <p:cNvPr id="14" name="Picture 32" descr="https://forum.na-svyazi.ru/uploads/774/post-167780-1337774994.jpg"/>
          <p:cNvPicPr>
            <a:picLocks noChangeAspect="1" noChangeArrowheads="1"/>
          </p:cNvPicPr>
          <p:nvPr/>
        </p:nvPicPr>
        <p:blipFill>
          <a:blip r:embed="rId10" cstate="print"/>
          <a:srcRect l="25515" t="23940" r="22511" b="21881"/>
          <a:stretch>
            <a:fillRect/>
          </a:stretch>
        </p:blipFill>
        <p:spPr bwMode="auto">
          <a:xfrm>
            <a:off x="3779912" y="4374268"/>
            <a:ext cx="936104" cy="731863"/>
          </a:xfrm>
          <a:prstGeom prst="rect">
            <a:avLst/>
          </a:prstGeom>
          <a:noFill/>
        </p:spPr>
      </p:pic>
      <p:pic>
        <p:nvPicPr>
          <p:cNvPr id="15" name="Picture 28" descr="http://animalsfoto.com/photo/af/af916bfe8f8a164ed2cfa3accbe01f67.jpg"/>
          <p:cNvPicPr>
            <a:picLocks noChangeAspect="1" noChangeArrowheads="1"/>
          </p:cNvPicPr>
          <p:nvPr/>
        </p:nvPicPr>
        <p:blipFill>
          <a:blip r:embed="rId11" cstate="print"/>
          <a:srcRect l="23529" t="17647" r="25491" b="17647"/>
          <a:stretch>
            <a:fillRect/>
          </a:stretch>
        </p:blipFill>
        <p:spPr bwMode="auto">
          <a:xfrm>
            <a:off x="6483484" y="4509120"/>
            <a:ext cx="680803" cy="576064"/>
          </a:xfrm>
          <a:prstGeom prst="rect">
            <a:avLst/>
          </a:prstGeom>
          <a:noFill/>
        </p:spPr>
      </p:pic>
      <p:pic>
        <p:nvPicPr>
          <p:cNvPr id="16" name="Picture 38" descr="http://xn--42-6kc9aphdxlhdu.xn--p1ai/wp-content/uploads/2017/03/trav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064" y="4797152"/>
            <a:ext cx="2403893" cy="1224136"/>
          </a:xfrm>
          <a:prstGeom prst="rect">
            <a:avLst/>
          </a:prstGeom>
          <a:noFill/>
        </p:spPr>
      </p:pic>
      <p:pic>
        <p:nvPicPr>
          <p:cNvPr id="17" name="тетерев" descr="http://bigslide.ru/images/12/11341/960/img9.jpg"/>
          <p:cNvPicPr>
            <a:picLocks noChangeAspect="1" noChangeArrowheads="1"/>
          </p:cNvPicPr>
          <p:nvPr/>
        </p:nvPicPr>
        <p:blipFill>
          <a:blip r:embed="rId13" cstate="print"/>
          <a:srcRect l="4335" t="16501" r="70519" b="54596"/>
          <a:stretch>
            <a:fillRect/>
          </a:stretch>
        </p:blipFill>
        <p:spPr bwMode="auto">
          <a:xfrm>
            <a:off x="7919864" y="4509120"/>
            <a:ext cx="1224136" cy="1055290"/>
          </a:xfrm>
          <a:prstGeom prst="rect">
            <a:avLst/>
          </a:prstGeom>
          <a:noFill/>
        </p:spPr>
      </p:pic>
      <p:pic>
        <p:nvPicPr>
          <p:cNvPr id="18" name="соловей" descr="http://photostammer.ru/img-q5y5x5n4g4041456w4t4q2l5m5w5v484b4n5j4o4s2l406/Lenses/Sigma_400-56/solovey04.jpg"/>
          <p:cNvPicPr>
            <a:picLocks noChangeAspect="1" noChangeArrowheads="1"/>
          </p:cNvPicPr>
          <p:nvPr/>
        </p:nvPicPr>
        <p:blipFill>
          <a:blip r:embed="rId14" cstate="print"/>
          <a:srcRect r="11776"/>
          <a:stretch>
            <a:fillRect/>
          </a:stretch>
        </p:blipFill>
        <p:spPr bwMode="auto">
          <a:xfrm>
            <a:off x="8048950" y="5661248"/>
            <a:ext cx="1095050" cy="908720"/>
          </a:xfrm>
          <a:prstGeom prst="rect">
            <a:avLst/>
          </a:prstGeom>
          <a:noFill/>
        </p:spPr>
      </p:pic>
      <p:pic>
        <p:nvPicPr>
          <p:cNvPr id="19" name="синица" descr="http://cdn1.imgbb.ru/user/122/1227571/201503/30e7c004c0c6c2e7667b0979fc9dd8c5.jpg"/>
          <p:cNvPicPr>
            <a:picLocks noChangeAspect="1" noChangeArrowheads="1"/>
          </p:cNvPicPr>
          <p:nvPr/>
        </p:nvPicPr>
        <p:blipFill>
          <a:blip r:embed="rId15" cstate="print"/>
          <a:srcRect l="13554" t="7408" r="27225"/>
          <a:stretch>
            <a:fillRect/>
          </a:stretch>
        </p:blipFill>
        <p:spPr bwMode="auto">
          <a:xfrm>
            <a:off x="6876256" y="5589240"/>
            <a:ext cx="1010626" cy="1052735"/>
          </a:xfrm>
          <a:prstGeom prst="rect">
            <a:avLst/>
          </a:prstGeom>
          <a:noFill/>
        </p:spPr>
      </p:pic>
      <p:pic>
        <p:nvPicPr>
          <p:cNvPr id="20" name="сорока" descr="http://files.vm.ru/photo/vecherka/2014/03/doc6eaaozu0ayd1a3x9zlua_800_480.jpg"/>
          <p:cNvPicPr>
            <a:picLocks noChangeAspect="1" noChangeArrowheads="1"/>
          </p:cNvPicPr>
          <p:nvPr/>
        </p:nvPicPr>
        <p:blipFill>
          <a:blip r:embed="rId16" cstate="print"/>
          <a:srcRect l="3519" t="5000" r="4994"/>
          <a:stretch>
            <a:fillRect/>
          </a:stretch>
        </p:blipFill>
        <p:spPr bwMode="auto">
          <a:xfrm>
            <a:off x="3563888" y="5661248"/>
            <a:ext cx="1152128" cy="841940"/>
          </a:xfrm>
          <a:prstGeom prst="rect">
            <a:avLst/>
          </a:prstGeom>
          <a:noFill/>
        </p:spPr>
      </p:pic>
      <p:pic>
        <p:nvPicPr>
          <p:cNvPr id="21" name="сова" descr="http://www.redbook67.ru/photos/med/759_1.jpg"/>
          <p:cNvPicPr>
            <a:picLocks noChangeAspect="1" noChangeArrowheads="1"/>
          </p:cNvPicPr>
          <p:nvPr/>
        </p:nvPicPr>
        <p:blipFill>
          <a:blip r:embed="rId17" cstate="print"/>
          <a:srcRect l="21810" r="22106"/>
          <a:stretch>
            <a:fillRect/>
          </a:stretch>
        </p:blipFill>
        <p:spPr bwMode="auto">
          <a:xfrm>
            <a:off x="5868144" y="5373216"/>
            <a:ext cx="936104" cy="1250361"/>
          </a:xfrm>
          <a:prstGeom prst="rect">
            <a:avLst/>
          </a:prstGeom>
          <a:noFill/>
        </p:spPr>
      </p:pic>
      <p:pic>
        <p:nvPicPr>
          <p:cNvPr id="22" name="клёст" descr="http://bigslide.ru/images/12/11341/960/img9.jpg"/>
          <p:cNvPicPr>
            <a:picLocks noChangeAspect="1" noChangeArrowheads="1"/>
          </p:cNvPicPr>
          <p:nvPr/>
        </p:nvPicPr>
        <p:blipFill>
          <a:blip r:embed="rId13" cstate="print"/>
          <a:srcRect l="69459" t="60749" r="9469" b="16358"/>
          <a:stretch>
            <a:fillRect/>
          </a:stretch>
        </p:blipFill>
        <p:spPr bwMode="auto">
          <a:xfrm>
            <a:off x="2267744" y="5517232"/>
            <a:ext cx="1224136" cy="997444"/>
          </a:xfrm>
          <a:prstGeom prst="rect">
            <a:avLst/>
          </a:prstGeom>
          <a:noFill/>
        </p:spPr>
      </p:pic>
      <p:pic>
        <p:nvPicPr>
          <p:cNvPr id="23" name="дрозд" descr="http://www.xurma.ru/wp-content/uploads/2013/02/Semejstvo-drozdov2.jpg"/>
          <p:cNvPicPr>
            <a:picLocks noChangeAspect="1" noChangeArrowheads="1"/>
          </p:cNvPicPr>
          <p:nvPr/>
        </p:nvPicPr>
        <p:blipFill>
          <a:blip r:embed="rId18" cstate="print"/>
          <a:srcRect l="18136" r="15364"/>
          <a:stretch>
            <a:fillRect/>
          </a:stretch>
        </p:blipFill>
        <p:spPr bwMode="auto">
          <a:xfrm>
            <a:off x="971600" y="5517232"/>
            <a:ext cx="1080120" cy="1080120"/>
          </a:xfrm>
          <a:prstGeom prst="rect">
            <a:avLst/>
          </a:prstGeom>
          <a:noFill/>
        </p:spPr>
      </p:pic>
      <p:pic>
        <p:nvPicPr>
          <p:cNvPr id="24" name="дятел" descr="http://animalsfoto.com/photo/3c/3cf42f7e0eaff62cbf7b364d03ddfb37.jpg"/>
          <p:cNvPicPr>
            <a:picLocks noChangeAspect="1" noChangeArrowheads="1"/>
          </p:cNvPicPr>
          <p:nvPr/>
        </p:nvPicPr>
        <p:blipFill>
          <a:blip r:embed="rId19" cstate="print"/>
          <a:srcRect l="16197" t="3921" r="23529"/>
          <a:stretch>
            <a:fillRect/>
          </a:stretch>
        </p:blipFill>
        <p:spPr bwMode="auto">
          <a:xfrm>
            <a:off x="-180528" y="5661248"/>
            <a:ext cx="825590" cy="987020"/>
          </a:xfrm>
          <a:prstGeom prst="rect">
            <a:avLst/>
          </a:prstGeom>
          <a:noFill/>
        </p:spPr>
      </p:pic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-324544" y="0"/>
            <a:ext cx="648072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54868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Управляющая кнопка: домой 26">
            <a:hlinkClick r:id="" action="ppaction://hlinkshowjump?jump=firstslide" highlightClick="1"/>
          </p:cNvPr>
          <p:cNvSpPr/>
          <p:nvPr/>
        </p:nvSpPr>
        <p:spPr>
          <a:xfrm>
            <a:off x="5148064" y="6165304"/>
            <a:ext cx="648072" cy="692696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68 -0.00185 C 0.11267 -0.09112 0.06267 -0.16837 -0.00434 -0.17369 C -0.06841 -0.18039 -0.1283 -0.12049 -0.1323 -0.03377 C -0.13733 0.04602 -0.09532 0.12072 -0.03525 0.12604 C 0.01961 0.12997 0.0717 0.08071 0.07569 0.00624 C 0.07968 -0.06175 0.04461 -0.12581 -0.00625 -0.13113 C -0.0533 -0.13506 -0.0974 -0.09367 -0.10035 -0.03122 C -0.1033 0.02474 -0.07535 0.07932 -0.03334 0.0821 C 0.00468 0.08603 0.04062 0.05411 0.04375 0.00347 C 0.04566 -0.04186 0.02465 -0.08604 -0.00834 -0.08835 C -0.03733 -0.09112 -0.06632 -0.06707 -0.06841 -0.02845 C -0.07032 0.00485 -0.05539 0.03677 -0.03125 0.03954 C -0.01129 0.04209 0.00972 0.02729 0.01076 0.00092 C 0.01267 -0.02059 0.00468 -0.04325 -0.01025 -0.04579 C -0.0224 -0.04579 -0.03438 -0.04048 -0.03629 -0.02591 C -0.03733 -0.01642 -0.03525 -0.00717 -0.02934 -0.00324 C -0.02639 -0.00185 -0.02431 -0.00185 -0.02136 -0.00324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3 -0.09621 C -0.025 -0.12072 -0.02518 -0.11563 -0.0283 -0.15772 C -0.03004 -0.18016 -0.06007 -0.18108 -0.07153 -0.18224 C -0.08073 -0.18316 -0.08993 -0.18363 -0.09914 -0.18432 C -0.12952 -0.18154 -0.11441 -0.18409 -0.13143 -0.17623 C -0.13421 -0.17253 -0.13629 -0.16744 -0.13907 -0.16374 C -0.14046 -0.16189 -0.14236 -0.16142 -0.14375 -0.15981 C -0.15122 -0.15194 -0.15747 -0.14223 -0.16528 -0.13506 C -0.15296 -0.13275 -0.14289 -0.13367 -0.13299 -0.12488 C -0.12986 -0.11887 -0.12587 -0.11563 -0.12066 -0.11263 C -0.11771 -0.11078 -0.11146 -0.10846 -0.11146 -0.10846 C -0.10469 -0.09991 -0.10782 -0.10592 -0.10521 -0.09413 C -0.10434 -0.08996 -0.10226 -0.08187 -0.10226 -0.08187 C -0.10209 -0.07956 -0.10226 -0.05851 -0.09914 -0.05111 C -0.0974 -0.04672 -0.09514 -0.04302 -0.09306 -0.03885 C -0.09132 -0.03515 -0.08993 -0.0266 -0.08993 -0.0266 " pathEditMode="relative" ptsTypes="fffffffffffffff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71 C -0.01163 -0.07817 -0.01197 -0.08464 -0.01545 -0.09366 C -0.01822 -0.11031 -0.01562 -0.13506 -0.0309 -0.14084 C -0.03593 -0.14269 -0.04114 -0.14338 -0.04618 -0.14477 C -0.14739 -0.14246 -0.24809 -0.14269 -0.3493 -0.14477 C -0.41354 -0.15934 -0.54479 -0.15102 -0.54479 -0.15102 " pathEditMode="relative" ptsTypes="fffff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036E-7 C 0.00833 -0.00763 0.01024 -0.01526 0.01528 -0.02659 C 0.01476 -0.04093 0.01458 -0.0555 0.01372 -0.06984 C 0.01285 -0.0858 0.01163 -0.08002 0.00764 -0.09644 C 0.00104 -0.1228 -0.00156 -0.14986 -0.01233 -0.17414 C -0.01719 -0.20004 -0.02135 -0.22618 -0.02622 -0.25208 C -0.02726 -0.25717 -0.03142 -0.27428 -0.03542 -0.27683 C -0.04444 -0.28261 -0.05365 -0.28261 -0.06319 -0.287 C -0.06632 -0.28839 -0.0724 -0.29116 -0.0724 -0.29116 C -0.07622 -0.3062 -0.07934 -0.32123 -0.08316 -0.33626 C -0.08368 -0.33834 -0.08628 -0.33742 -0.08785 -0.33811 C -0.08941 -0.33742 -0.09236 -0.33626 -0.09236 -0.33626 " pathEditMode="relative" ptsTypes="fffffffffff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4.90287E-7 C 0.00051 -0.00278 -0.00018 -0.00625 0.00138 -0.0081 C 0.00347 -0.01041 0.00676 -0.00902 0.0092 -0.01018 C 0.01093 -0.01111 0.01197 -0.01342 0.01371 -0.01434 C 0.01666 -0.01619 0.02378 -0.01874 0.0276 -0.02036 C 0.03333 -0.02544 0.03454 -0.03146 0.03836 -0.03886 C 0.03958 -0.04371 0.04201 -0.04811 0.04305 -0.0532 C 0.04548 -0.06568 0.04565 -0.07956 0.04756 -0.09228 C 0.05173 -0.15172 0.0493 -0.1087 0.04756 -0.22734 C 0.04704 -0.26504 0.05433 -0.30574 0.04149 -0.3402 C 0.04027 -0.35361 0.04062 -0.36217 0.03524 -0.37304 C 0.03402 -0.39547 0.03194 -0.41629 0.02916 -0.43849 C 0.02864 -0.44311 0.02517 -0.48197 0.02152 -0.48983 C 0.01996 -0.49307 0.01735 -0.49515 0.01527 -0.49792 C 0.01579 -0.52799 0.01579 -0.55805 0.01683 -0.58812 C 0.01701 -0.59436 0.01892 -0.60037 0.01996 -0.60662 C 0.02031 -0.6087 0.02152 -0.61263 0.02152 -0.61263 " pathEditMode="relative" ptsTypes="ffffffffffffffff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97317E-7 C -0.00069 -0.04626 0.00539 -0.12882 -0.0092 -0.17623 C -0.01145 -0.20074 -0.01128 -0.20629 -0.01684 -0.22526 C -0.01805 -0.24468 -0.02014 -0.27035 -0.02621 -0.28886 C -0.02812 -0.29487 -0.03159 -0.29949 -0.03385 -0.30528 C -0.03576 -0.3173 -0.03889 -0.32331 -0.04305 -0.33395 C -0.04965 -0.3513 -0.05642 -0.36818 -0.06302 -0.38529 C -0.06649 -0.39454 -0.06857 -0.40495 -0.07222 -0.41397 C -0.07448 -0.41975 -0.08003 -0.43039 -0.08003 -0.43039 C -0.08246 -0.44982 -0.09218 -0.47248 -0.1 -0.48983 C -0.10156 -0.49792 -0.10312 -0.50301 -0.10607 -0.51018 C -0.10833 -0.5155 -0.11232 -0.5266 -0.11232 -0.5266 " pathEditMode="relative" ptsTypes="fffffffffff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19241E-6 C 0.00729 -0.00647 0.01371 -0.01272 0.0184 -0.02266 C 0.02152 -0.03908 0.02309 -0.05573 0.02621 -0.07192 C 0.02864 -0.0851 0.03368 -0.09782 0.03698 -0.11077 C 0.04027 -0.12396 0.04166 -0.13806 0.04774 -0.14963 C 0.05156 -0.16512 0.046 -0.14708 0.05382 -0.16003 C 0.05486 -0.16165 0.05434 -0.16443 0.05538 -0.16605 C 0.05798 -0.17067 0.06145 -0.17414 0.06458 -0.1783 C 0.06597 -0.18015 0.06632 -0.18293 0.0677 -0.18455 C 0.08784 -0.20744 0.0618 -0.17275 0.07847 -0.19264 C 0.08177 -0.19657 0.08454 -0.20097 0.08767 -0.20513 C 0.08975 -0.20791 0.09305 -0.2086 0.09531 -0.21114 C 0.09878 -0.21484 0.10468 -0.2234 0.10468 -0.2234 C 0.10659 -0.23173 0.1092 -0.23566 0.11388 -0.2419 C 0.1177 -0.25693 0.11232 -0.23866 0.11996 -0.25416 C 0.12777 -0.27012 0.1151 -0.25185 0.12465 -0.26457 " pathEditMode="relative" ptsTypes="fffffffffffffff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-0.07932 C 0.03524 -0.08487 0.03351 -0.09019 0.03299 -0.09574 C 0.03108 -0.11679 0.03368 -0.13922 0.02847 -0.15934 C 0.02448 -0.1746 0.03004 -0.15425 0.02379 -0.17368 C 0.0217 -0.18039 0.01771 -0.19403 0.01771 -0.19403 C 0.01667 -0.20929 0.01754 -0.21901 0.01146 -0.23103 C 0.01285 -0.2574 0.01042 -0.28631 0.03299 -0.29255 C 0.07361 -0.29116 0.08733 -0.28654 0.12083 -0.29255 C 0.12274 -0.30088 0.12552 -0.30596 0.12691 -0.31498 C 0.12639 -0.32192 0.12691 -0.32909 0.12535 -0.33557 C 0.12431 -0.34019 0.12135 -0.34366 0.11927 -0.34782 C 0.11754 -0.35152 0.11771 -0.35615 0.11615 -0.36008 C 0.11337 -0.36702 0.11163 -0.37396 0.10851 -0.38066 C 0.10625 -0.39523 0.10538 -0.40356 0.10538 -0.41952 " pathEditMode="relative" ptsTypes="fffffffffffff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-0.07886 C 0.02031 -0.13413 0.02396 -0.18964 0.02083 -0.24491 C 0.02031 -0.25532 0.01423 -0.27174 0.01007 -0.27983 C 0.00625 -0.28746 -0.0007 -0.29186 -0.0007 -0.30226 " pathEditMode="relative" ptsTypes="fff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http://prezentazia.ucoz.ru/foni/09.jpg"/>
          <p:cNvPicPr>
            <a:picLocks noChangeAspect="1" noChangeArrowheads="1"/>
          </p:cNvPicPr>
          <p:nvPr/>
        </p:nvPicPr>
        <p:blipFill>
          <a:blip r:embed="rId10" cstate="print"/>
          <a:srcRect r="-1881" b="35032"/>
          <a:stretch>
            <a:fillRect/>
          </a:stretch>
        </p:blipFill>
        <p:spPr bwMode="auto">
          <a:xfrm>
            <a:off x="-180528" y="0"/>
            <a:ext cx="9937104" cy="6858000"/>
          </a:xfrm>
          <a:prstGeom prst="rect">
            <a:avLst/>
          </a:prstGeom>
          <a:noFill/>
        </p:spPr>
      </p:pic>
      <p:pic>
        <p:nvPicPr>
          <p:cNvPr id="3" name="кукушка" descr="http://www.playcast.ru/uploads/2013/03/17/4940301.jpg"/>
          <p:cNvPicPr>
            <a:picLocks noChangeAspect="1" noChangeArrowheads="1"/>
          </p:cNvPicPr>
          <p:nvPr/>
        </p:nvPicPr>
        <p:blipFill>
          <a:blip r:embed="rId11" cstate="print"/>
          <a:srcRect r="3509" b="10526"/>
          <a:stretch>
            <a:fillRect/>
          </a:stretch>
        </p:blipFill>
        <p:spPr bwMode="auto">
          <a:xfrm>
            <a:off x="395536" y="548680"/>
            <a:ext cx="1512168" cy="1869590"/>
          </a:xfrm>
          <a:prstGeom prst="rect">
            <a:avLst/>
          </a:prstGeom>
          <a:noFill/>
        </p:spPr>
      </p:pic>
      <p:pic>
        <p:nvPicPr>
          <p:cNvPr id="4" name="соловей" descr="http://photostammer.ru/img-q5y5x5n4g4041456w4t4q2l5m5w5v484b4n5j4o4s2l406/Lenses/Sigma_400-56/solovey04.jpg"/>
          <p:cNvPicPr>
            <a:picLocks noChangeAspect="1" noChangeArrowheads="1"/>
          </p:cNvPicPr>
          <p:nvPr/>
        </p:nvPicPr>
        <p:blipFill>
          <a:blip r:embed="rId12" cstate="print"/>
          <a:srcRect r="11776"/>
          <a:stretch>
            <a:fillRect/>
          </a:stretch>
        </p:blipFill>
        <p:spPr bwMode="auto">
          <a:xfrm>
            <a:off x="4139952" y="332656"/>
            <a:ext cx="1909006" cy="1584176"/>
          </a:xfrm>
          <a:prstGeom prst="rect">
            <a:avLst/>
          </a:prstGeom>
          <a:noFill/>
        </p:spPr>
      </p:pic>
      <p:pic>
        <p:nvPicPr>
          <p:cNvPr id="5" name="тетерев" descr="http://bigslide.ru/images/12/11341/960/img9.jpg"/>
          <p:cNvPicPr>
            <a:picLocks noChangeAspect="1" noChangeArrowheads="1"/>
          </p:cNvPicPr>
          <p:nvPr/>
        </p:nvPicPr>
        <p:blipFill>
          <a:blip r:embed="rId13" cstate="print"/>
          <a:srcRect l="4335" t="16501" r="70519" b="54596"/>
          <a:stretch>
            <a:fillRect/>
          </a:stretch>
        </p:blipFill>
        <p:spPr bwMode="auto">
          <a:xfrm>
            <a:off x="7020272" y="836712"/>
            <a:ext cx="1725312" cy="1487338"/>
          </a:xfrm>
          <a:prstGeom prst="rect">
            <a:avLst/>
          </a:prstGeom>
          <a:noFill/>
        </p:spPr>
      </p:pic>
      <p:pic>
        <p:nvPicPr>
          <p:cNvPr id="6" name="дятел" descr="http://animalsfoto.com/photo/3c/3cf42f7e0eaff62cbf7b364d03ddfb37.jpg"/>
          <p:cNvPicPr>
            <a:picLocks noChangeAspect="1" noChangeArrowheads="1"/>
          </p:cNvPicPr>
          <p:nvPr/>
        </p:nvPicPr>
        <p:blipFill>
          <a:blip r:embed="rId14" cstate="print"/>
          <a:srcRect l="16197" t="3921" r="23529"/>
          <a:stretch>
            <a:fillRect/>
          </a:stretch>
        </p:blipFill>
        <p:spPr bwMode="auto">
          <a:xfrm>
            <a:off x="1187624" y="2708920"/>
            <a:ext cx="1545670" cy="1847899"/>
          </a:xfrm>
          <a:prstGeom prst="rect">
            <a:avLst/>
          </a:prstGeom>
          <a:noFill/>
        </p:spPr>
      </p:pic>
      <p:pic>
        <p:nvPicPr>
          <p:cNvPr id="7" name="клёст" descr="http://bigslide.ru/images/12/11341/960/img9.jpg"/>
          <p:cNvPicPr>
            <a:picLocks noChangeAspect="1" noChangeArrowheads="1"/>
          </p:cNvPicPr>
          <p:nvPr/>
        </p:nvPicPr>
        <p:blipFill>
          <a:blip r:embed="rId13" cstate="print"/>
          <a:srcRect l="69459" t="60749" r="9469" b="16358"/>
          <a:stretch>
            <a:fillRect/>
          </a:stretch>
        </p:blipFill>
        <p:spPr bwMode="auto">
          <a:xfrm>
            <a:off x="3131840" y="2348880"/>
            <a:ext cx="1584176" cy="1290810"/>
          </a:xfrm>
          <a:prstGeom prst="rect">
            <a:avLst/>
          </a:prstGeom>
          <a:noFill/>
        </p:spPr>
      </p:pic>
      <p:pic>
        <p:nvPicPr>
          <p:cNvPr id="9" name="синица" descr="http://cdn1.imgbb.ru/user/122/1227571/201503/30e7c004c0c6c2e7667b0979fc9dd8c5.jpg"/>
          <p:cNvPicPr>
            <a:picLocks noChangeAspect="1" noChangeArrowheads="1"/>
          </p:cNvPicPr>
          <p:nvPr/>
        </p:nvPicPr>
        <p:blipFill>
          <a:blip r:embed="rId15" cstate="print"/>
          <a:srcRect l="13554" t="7408" r="27225"/>
          <a:stretch>
            <a:fillRect/>
          </a:stretch>
        </p:blipFill>
        <p:spPr bwMode="auto">
          <a:xfrm>
            <a:off x="6156176" y="4653136"/>
            <a:ext cx="1872208" cy="1950216"/>
          </a:xfrm>
          <a:prstGeom prst="rect">
            <a:avLst/>
          </a:prstGeom>
          <a:noFill/>
        </p:spPr>
      </p:pic>
      <p:pic>
        <p:nvPicPr>
          <p:cNvPr id="10" name="сорока" descr="http://files.vm.ru/photo/vecherka/2014/03/doc6eaaozu0ayd1a3x9zlua_800_480.jpg"/>
          <p:cNvPicPr>
            <a:picLocks noChangeAspect="1" noChangeArrowheads="1"/>
          </p:cNvPicPr>
          <p:nvPr/>
        </p:nvPicPr>
        <p:blipFill>
          <a:blip r:embed="rId16" cstate="print"/>
          <a:srcRect l="3519" t="5000" r="4994"/>
          <a:stretch>
            <a:fillRect/>
          </a:stretch>
        </p:blipFill>
        <p:spPr bwMode="auto">
          <a:xfrm>
            <a:off x="6012160" y="2780928"/>
            <a:ext cx="1872208" cy="1368153"/>
          </a:xfrm>
          <a:prstGeom prst="rect">
            <a:avLst/>
          </a:prstGeom>
          <a:noFill/>
        </p:spPr>
      </p:pic>
      <p:pic>
        <p:nvPicPr>
          <p:cNvPr id="11" name="сова" descr="http://www.redbook67.ru/photos/med/759_1.jpg"/>
          <p:cNvPicPr>
            <a:picLocks noChangeAspect="1" noChangeArrowheads="1"/>
          </p:cNvPicPr>
          <p:nvPr/>
        </p:nvPicPr>
        <p:blipFill>
          <a:blip r:embed="rId17" cstate="print"/>
          <a:srcRect l="21810" r="22106"/>
          <a:stretch>
            <a:fillRect/>
          </a:stretch>
        </p:blipFill>
        <p:spPr bwMode="auto">
          <a:xfrm>
            <a:off x="3635896" y="4388252"/>
            <a:ext cx="1296144" cy="1731269"/>
          </a:xfrm>
          <a:prstGeom prst="rect">
            <a:avLst/>
          </a:prstGeom>
          <a:noFill/>
        </p:spPr>
      </p:pic>
      <p:pic>
        <p:nvPicPr>
          <p:cNvPr id="12" name="дрозд" descr="http://www.xurma.ru/wp-content/uploads/2013/02/Semejstvo-drozdov2.jpg"/>
          <p:cNvPicPr>
            <a:picLocks noChangeAspect="1" noChangeArrowheads="1"/>
          </p:cNvPicPr>
          <p:nvPr/>
        </p:nvPicPr>
        <p:blipFill>
          <a:blip r:embed="rId18" cstate="print"/>
          <a:srcRect l="18136" r="15364"/>
          <a:stretch>
            <a:fillRect/>
          </a:stretch>
        </p:blipFill>
        <p:spPr bwMode="auto">
          <a:xfrm>
            <a:off x="1187624" y="4869160"/>
            <a:ext cx="1656184" cy="1656184"/>
          </a:xfrm>
          <a:prstGeom prst="rect">
            <a:avLst/>
          </a:prstGeom>
          <a:noFill/>
        </p:spPr>
      </p:pic>
      <p:pic>
        <p:nvPicPr>
          <p:cNvPr id="13" name="КУКУШ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 cstate="print"/>
          <a:stretch>
            <a:fillRect/>
          </a:stretch>
        </p:blipFill>
        <p:spPr>
          <a:xfrm>
            <a:off x="1115616" y="1844824"/>
            <a:ext cx="304800" cy="304800"/>
          </a:xfrm>
          <a:prstGeom prst="rect">
            <a:avLst/>
          </a:prstGeom>
        </p:spPr>
      </p:pic>
      <p:pic>
        <p:nvPicPr>
          <p:cNvPr id="14" name="Picture 2" descr="http://kemdou175.ucoz.ru/doki/sun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339752" y="260648"/>
            <a:ext cx="1755299" cy="1614450"/>
          </a:xfrm>
          <a:prstGeom prst="rect">
            <a:avLst/>
          </a:prstGeom>
          <a:noFill/>
        </p:spPr>
      </p:pic>
      <p:pic>
        <p:nvPicPr>
          <p:cNvPr id="15" name="СОЛОВЕЙ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21" cstate="print"/>
          <a:stretch>
            <a:fillRect/>
          </a:stretch>
        </p:blipFill>
        <p:spPr>
          <a:xfrm>
            <a:off x="5004048" y="1412776"/>
            <a:ext cx="304800" cy="304800"/>
          </a:xfrm>
          <a:prstGeom prst="rect">
            <a:avLst/>
          </a:prstGeom>
        </p:spPr>
      </p:pic>
      <p:pic>
        <p:nvPicPr>
          <p:cNvPr id="16" name="ТЕТЕРЕВА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22" cstate="print"/>
          <a:stretch>
            <a:fillRect/>
          </a:stretch>
        </p:blipFill>
        <p:spPr>
          <a:xfrm>
            <a:off x="7956376" y="1628800"/>
            <a:ext cx="304800" cy="304800"/>
          </a:xfrm>
          <a:prstGeom prst="rect">
            <a:avLst/>
          </a:prstGeom>
        </p:spPr>
      </p:pic>
      <p:pic>
        <p:nvPicPr>
          <p:cNvPr id="17" name="ДЯТЕЛ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3" cstate="print"/>
          <a:stretch>
            <a:fillRect/>
          </a:stretch>
        </p:blipFill>
        <p:spPr>
          <a:xfrm>
            <a:off x="1691680" y="3573016"/>
            <a:ext cx="304800" cy="304800"/>
          </a:xfrm>
          <a:prstGeom prst="rect">
            <a:avLst/>
          </a:prstGeom>
        </p:spPr>
      </p:pic>
      <p:pic>
        <p:nvPicPr>
          <p:cNvPr id="18" name="КЛЕСТ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24" cstate="print"/>
          <a:stretch>
            <a:fillRect/>
          </a:stretch>
        </p:blipFill>
        <p:spPr>
          <a:xfrm>
            <a:off x="3995936" y="3140968"/>
            <a:ext cx="304800" cy="304800"/>
          </a:xfrm>
          <a:prstGeom prst="rect">
            <a:avLst/>
          </a:prstGeom>
        </p:spPr>
      </p:pic>
      <p:pic>
        <p:nvPicPr>
          <p:cNvPr id="19" name="СИНИЦА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5" cstate="print"/>
          <a:stretch>
            <a:fillRect/>
          </a:stretch>
        </p:blipFill>
        <p:spPr>
          <a:xfrm>
            <a:off x="6948264" y="5517232"/>
            <a:ext cx="304800" cy="304800"/>
          </a:xfrm>
          <a:prstGeom prst="rect">
            <a:avLst/>
          </a:prstGeom>
        </p:spPr>
      </p:pic>
      <p:pic>
        <p:nvPicPr>
          <p:cNvPr id="20" name="СОВА.mp3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26" cstate="print"/>
          <a:stretch>
            <a:fillRect/>
          </a:stretch>
        </p:blipFill>
        <p:spPr>
          <a:xfrm>
            <a:off x="4355976" y="5445224"/>
            <a:ext cx="304800" cy="304800"/>
          </a:xfrm>
          <a:prstGeom prst="rect">
            <a:avLst/>
          </a:prstGeom>
        </p:spPr>
      </p:pic>
      <p:pic>
        <p:nvPicPr>
          <p:cNvPr id="21" name="ДРОЗД.mp3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27" cstate="print"/>
          <a:stretch>
            <a:fillRect/>
          </a:stretch>
        </p:blipFill>
        <p:spPr>
          <a:xfrm>
            <a:off x="2051720" y="5661248"/>
            <a:ext cx="304800" cy="304800"/>
          </a:xfrm>
          <a:prstGeom prst="rect">
            <a:avLst/>
          </a:prstGeom>
        </p:spPr>
      </p:pic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-180528" y="0"/>
            <a:ext cx="504056" cy="40466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820472" y="0"/>
            <a:ext cx="720080" cy="40466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домой 23">
            <a:hlinkClick r:id="" action="ppaction://hlinkshowjump?jump=firstslide" highlightClick="1"/>
          </p:cNvPr>
          <p:cNvSpPr/>
          <p:nvPr/>
        </p:nvSpPr>
        <p:spPr>
          <a:xfrm>
            <a:off x="8747956" y="6021288"/>
            <a:ext cx="792088" cy="83671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03 0.00139 C 0.13402 -0.08788 0.08402 -0.16512 0.01701 -0.17044 C -0.04705 -0.17715 -0.10695 -0.11725 -0.11094 -0.03053 C -0.11598 0.04926 -0.07396 0.12396 -0.01389 0.12928 C 0.04097 0.13321 0.09305 0.08395 0.09705 0.00948 C 0.10104 -0.05851 0.06597 -0.12257 0.0151 -0.12789 C -0.03195 -0.13182 -0.07605 -0.09042 -0.079 -0.02798 C -0.08195 0.02798 -0.054 0.08256 -0.01198 0.08534 C 0.02604 0.08927 0.06198 0.05736 0.0651 0.00671 C 0.06701 -0.03862 0.046 -0.08279 0.01302 -0.08511 C -0.01598 -0.08788 -0.04497 -0.06383 -0.04705 -0.02521 C -0.04896 0.0081 -0.03403 0.04001 -0.0099 0.04279 C 0.01007 0.04533 0.03107 0.03053 0.03211 0.00416 C 0.03402 -0.01734 0.02604 -0.04001 0.01111 -0.04255 C -0.00105 -0.04255 -0.01302 -0.03723 -0.01493 -0.02266 C -0.01598 -0.01318 -0.01389 -0.00393 -0.00799 -7.86309E-7 C -0.00504 0.00139 -0.00295 0.00139 3.61111E-6 -7.86309E-7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)">
                                      <p:cBhvr>
                                        <p:cTn id="11" dur="196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7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82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81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9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.clipartfest.com/4429bbb1dc07bcb23ee84a95e9dda2c2_green-forest-landscape-green-forest-clipart_1300-1300.jpe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63367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u="sng" dirty="0" smtClean="0"/>
              <a:t>Цель: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Формирование экологической культуры детей в условиях ДОУ;  </a:t>
            </a:r>
          </a:p>
          <a:p>
            <a:pPr>
              <a:buNone/>
            </a:pPr>
            <a:r>
              <a:rPr lang="ru-RU" sz="1600" dirty="0" smtClean="0"/>
              <a:t>уточнить представление детей о разном значении леса в жизни человека(эстетическом, хозяйственном, оздоровительном);</a:t>
            </a:r>
          </a:p>
          <a:p>
            <a:pPr>
              <a:buNone/>
            </a:pPr>
            <a:r>
              <a:rPr lang="ru-RU" sz="1600" dirty="0" smtClean="0"/>
              <a:t>систематизировать  представления о взаимосвязи в природе;</a:t>
            </a:r>
          </a:p>
          <a:p>
            <a:pPr>
              <a:buNone/>
            </a:pPr>
            <a:r>
              <a:rPr lang="ru-RU" sz="1600" dirty="0" smtClean="0"/>
              <a:t>закрепить знания о деревьях  Смоленского края, его обитателях, зимующих и перелетных птицах;</a:t>
            </a:r>
          </a:p>
          <a:p>
            <a:pPr>
              <a:buNone/>
            </a:pPr>
            <a:r>
              <a:rPr lang="ru-RU" sz="1600" dirty="0" smtClean="0"/>
              <a:t>воспитывать бережное отношение к природе Смоленского края,</a:t>
            </a:r>
          </a:p>
          <a:p>
            <a:pPr>
              <a:buNone/>
            </a:pPr>
            <a:r>
              <a:rPr lang="ru-RU" sz="1600" b="1" u="sng" dirty="0" smtClean="0"/>
              <a:t>Задачи:</a:t>
            </a:r>
            <a:endParaRPr lang="ru-RU" sz="1600" dirty="0" smtClean="0"/>
          </a:p>
          <a:p>
            <a:pPr>
              <a:buNone/>
            </a:pPr>
            <a:r>
              <a:rPr lang="ru-RU" sz="1600" b="1" u="sng" dirty="0" smtClean="0"/>
              <a:t>Образовательные:</a:t>
            </a:r>
          </a:p>
          <a:p>
            <a:pPr>
              <a:buNone/>
            </a:pPr>
            <a:r>
              <a:rPr lang="ru-RU" sz="1600" dirty="0" smtClean="0"/>
              <a:t>сформировать и обобщить у детей элементарные экологические представления о лесе и  его обитателях Смоленского края;</a:t>
            </a:r>
          </a:p>
          <a:p>
            <a:pPr>
              <a:buNone/>
            </a:pPr>
            <a:r>
              <a:rPr lang="ru-RU" sz="1600" dirty="0" smtClean="0"/>
              <a:t>подвести детей к пониманию того, что в природе все взаимосвязано;</a:t>
            </a:r>
          </a:p>
          <a:p>
            <a:pPr>
              <a:buNone/>
            </a:pPr>
            <a:r>
              <a:rPr lang="ru-RU" sz="1600" dirty="0" smtClean="0"/>
              <a:t>формировать понимание последствий экологически неграмотного поведения (разведение костров, уничтожение деревьев, сбора растений) через ознакомление с правилами поведения на природе.</a:t>
            </a:r>
          </a:p>
          <a:p>
            <a:pPr>
              <a:buNone/>
            </a:pPr>
            <a:r>
              <a:rPr lang="ru-RU" sz="1600" b="1" u="sng" dirty="0" smtClean="0"/>
              <a:t>Развивающие:</a:t>
            </a:r>
          </a:p>
          <a:p>
            <a:pPr>
              <a:buNone/>
            </a:pPr>
            <a:r>
              <a:rPr lang="ru-RU" sz="1600" dirty="0" smtClean="0"/>
              <a:t>развивать познавательный интерес и любознательность в процессе наблюдений за деревьями и обитателями леса, развивать поисковую деятельность детей, способность к определению задач на основе поставленной проблемы.</a:t>
            </a:r>
          </a:p>
          <a:p>
            <a:pPr>
              <a:buNone/>
            </a:pPr>
            <a:r>
              <a:rPr lang="ru-RU" sz="1600" b="1" u="sng" dirty="0" smtClean="0"/>
              <a:t>Воспитательные:</a:t>
            </a:r>
          </a:p>
          <a:p>
            <a:pPr>
              <a:buNone/>
            </a:pPr>
            <a:r>
              <a:rPr lang="ru-RU" sz="1600" dirty="0" smtClean="0"/>
              <a:t>воспитывать эмоциональную отзывчивость, умение видеть и понимать красоту растительного мира природы, бережное отношение к растительности леса, к его лесным жителям.</a:t>
            </a:r>
          </a:p>
          <a:p>
            <a:pPr>
              <a:buNone/>
            </a:pP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clipartfest.com/4429bbb1dc07bcb23ee84a95e9dda2c2_green-forest-landscape-green-forest-clipart_1300-13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7380312" y="6021288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084168" y="4005064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907704" y="3284984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860032" y="1916832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 rot="1277092">
            <a:off x="5855737" y="1754158"/>
            <a:ext cx="2532876" cy="1156088"/>
          </a:xfrm>
          <a:prstGeom prst="cloudCallout">
            <a:avLst>
              <a:gd name="adj1" fmla="val -55280"/>
              <a:gd name="adj2" fmla="val 97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 СЕЙЧАС МЫ ОТПРАВИМСЯ В ЦАРСТВО  РАСТЕНИЙ</a:t>
            </a:r>
            <a:endParaRPr lang="ru-RU" dirty="0"/>
          </a:p>
        </p:txBody>
      </p:sp>
      <p:pic>
        <p:nvPicPr>
          <p:cNvPr id="8" name="СОВА" descr="http://img0.liveinternet.ru/images/attach/c/7/96/950/96950326_sov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484784"/>
            <a:ext cx="1979712" cy="16940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4293096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ОТПРАВЛЯЕМСЯ В ПУТЕШЕСТВИЕ «ЗНАКОМСТВО С ЛЕСНЫМ ЦАРСТВОМ НАШЕГО РОДНОГО КРАЯ»</a:t>
            </a:r>
            <a:endParaRPr lang="ru-RU" sz="2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847856" y="548680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04048" y="476672"/>
            <a:ext cx="244827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ЦАРСТВО РАСТЕНИЙ</a:t>
            </a: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179512" y="0"/>
            <a:ext cx="720080" cy="40466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460432" y="0"/>
            <a:ext cx="683568" cy="40466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" action="ppaction://hlinkshowjump?jump=firstslide" highlightClick="1"/>
          </p:cNvPr>
          <p:cNvSpPr/>
          <p:nvPr/>
        </p:nvSpPr>
        <p:spPr>
          <a:xfrm>
            <a:off x="0" y="6309320"/>
            <a:ext cx="899592" cy="548680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2.49769E-6 C 0.00295 -0.00139 0.00642 -0.00139 0.00885 -0.00393 C 0.01024 -0.00532 0.01058 -0.0081 0.0118 -0.00995 C 0.01805 -0.02012 0.03107 -0.034 0.04027 -0.0377 C 0.04565 -0.04533 0.05399 -0.04556 0.0611 -0.04972 C 0.07638 -0.05851 0.09097 -0.06198 0.10746 -0.0636 C 0.15624 -0.06221 0.221 -0.04787 0.26701 -0.06753 C 0.26944 -0.07077 0.27204 -0.07424 0.27447 -0.07748 C 0.27604 -0.07956 0.27517 -0.08303 0.27604 -0.08557 C 0.28038 -0.09737 0.28489 -0.10523 0.29392 -0.10939 C 0.29947 -0.1087 0.30503 -0.10939 0.31041 -0.10731 C 0.31249 -0.10662 0.31336 -0.10315 0.31492 -0.10153 C 0.3177 -0.09852 0.32083 -0.09621 0.32378 -0.09343 C 0.32829 -0.0895 0.33281 -0.08557 0.33715 -0.08164 C 0.33715 -0.08164 0.34756 -0.06776 0.34913 -0.06568 C 0.35034 -0.06406 0.36058 -0.05851 0.36267 -0.05759 C 0.36527 -0.04649 0.36909 -0.04834 0.37604 -0.04371 C 0.38437 -0.03816 0.39114 -0.02868 0.39999 -0.0259 C 0.40468 -0.02174 0.40729 -0.01827 0.41041 -0.01203 C 0.41267 -0.00231 0.41301 0.00416 0.41926 0.00994 C 0.42621 0.0067 0.43124 0.0037 0.43715 -0.00208 C 0.44027 -0.01388 0.44114 -0.00833 0.44322 -0.02382 C 0.43958 -0.03793 0.42881 -0.03307 0.42222 -0.04186 " pathEditMode="relative" ptsTypes="ffffffffffffffffffffff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http://prezentazia.ucoz.ru/foni/09.jpg"/>
          <p:cNvPicPr>
            <a:picLocks noChangeAspect="1" noChangeArrowheads="1"/>
          </p:cNvPicPr>
          <p:nvPr/>
        </p:nvPicPr>
        <p:blipFill>
          <a:blip r:embed="rId4" cstate="print"/>
          <a:srcRect r="-1881" b="35032"/>
          <a:stretch>
            <a:fillRect/>
          </a:stretch>
        </p:blipFill>
        <p:spPr bwMode="auto">
          <a:xfrm>
            <a:off x="-252536" y="0"/>
            <a:ext cx="993710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476672"/>
            <a:ext cx="5832648" cy="81125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Собери цветы в корзинку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http://kemdou175.ucoz.ru/doki/su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1755299" cy="1614450"/>
          </a:xfrm>
          <a:prstGeom prst="rect">
            <a:avLst/>
          </a:prstGeom>
          <a:noFill/>
        </p:spPr>
      </p:pic>
      <p:pic>
        <p:nvPicPr>
          <p:cNvPr id="5" name="кольчик" descr="http://59mir.ru/s-nazvanijami/image/31016.jpg"/>
          <p:cNvPicPr>
            <a:picLocks noChangeAspect="1" noChangeArrowheads="1"/>
          </p:cNvPicPr>
          <p:nvPr/>
        </p:nvPicPr>
        <p:blipFill>
          <a:blip r:embed="rId6" cstate="print"/>
          <a:srcRect l="67625" r="-355" b="46341"/>
          <a:stretch>
            <a:fillRect/>
          </a:stretch>
        </p:blipFill>
        <p:spPr bwMode="auto">
          <a:xfrm>
            <a:off x="7769302" y="2780928"/>
            <a:ext cx="1374698" cy="1440160"/>
          </a:xfrm>
          <a:prstGeom prst="rect">
            <a:avLst/>
          </a:prstGeom>
          <a:noFill/>
        </p:spPr>
      </p:pic>
      <p:pic>
        <p:nvPicPr>
          <p:cNvPr id="6" name="василёк" descr="http://www.xxlbook.ru/imgh1572821.pn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 l="3780" t="6528" r="51806" b="8602"/>
          <a:stretch>
            <a:fillRect/>
          </a:stretch>
        </p:blipFill>
        <p:spPr bwMode="auto">
          <a:xfrm>
            <a:off x="8172400" y="4437112"/>
            <a:ext cx="1152128" cy="1593369"/>
          </a:xfrm>
          <a:prstGeom prst="rect">
            <a:avLst/>
          </a:prstGeom>
          <a:noFill/>
        </p:spPr>
      </p:pic>
      <p:pic>
        <p:nvPicPr>
          <p:cNvPr id="7" name="роза" descr="http://idrawing.ru/images/articles/070-rose2/ros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5229200"/>
            <a:ext cx="1368152" cy="1368152"/>
          </a:xfrm>
          <a:prstGeom prst="rect">
            <a:avLst/>
          </a:prstGeom>
          <a:noFill/>
        </p:spPr>
      </p:pic>
      <p:pic>
        <p:nvPicPr>
          <p:cNvPr id="8" name="нарцис" descr="http://printonic.ru/uploads/images/2016/03/26/.tmb/thumb_img_56f6e7fc52468_resize_900_50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3284984"/>
            <a:ext cx="864096" cy="1469923"/>
          </a:xfrm>
          <a:prstGeom prst="rect">
            <a:avLst/>
          </a:prstGeom>
          <a:noFill/>
        </p:spPr>
      </p:pic>
      <p:pic>
        <p:nvPicPr>
          <p:cNvPr id="9" name="тюльпан" descr="http://www.stihi.ru/pics/2015/04/10/41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5229200"/>
            <a:ext cx="1368152" cy="1368152"/>
          </a:xfrm>
          <a:prstGeom prst="rect">
            <a:avLst/>
          </a:prstGeom>
          <a:noFill/>
        </p:spPr>
      </p:pic>
      <p:pic>
        <p:nvPicPr>
          <p:cNvPr id="10" name="одуванчик" descr="http://59mir.ru/s-nazvanijami/image/31016.jpg"/>
          <p:cNvPicPr>
            <a:picLocks noChangeAspect="1" noChangeArrowheads="1"/>
          </p:cNvPicPr>
          <p:nvPr/>
        </p:nvPicPr>
        <p:blipFill>
          <a:blip r:embed="rId6" cstate="print"/>
          <a:srcRect t="43902" r="61987"/>
          <a:stretch>
            <a:fillRect/>
          </a:stretch>
        </p:blipFill>
        <p:spPr bwMode="auto">
          <a:xfrm>
            <a:off x="4572000" y="3645024"/>
            <a:ext cx="1374496" cy="1296144"/>
          </a:xfrm>
          <a:prstGeom prst="rect">
            <a:avLst/>
          </a:prstGeom>
          <a:noFill/>
        </p:spPr>
      </p:pic>
      <p:pic>
        <p:nvPicPr>
          <p:cNvPr id="11" name="ландыш" descr="http://59mir.ru/s-nazvanijami/image/31016.jpg"/>
          <p:cNvPicPr>
            <a:picLocks noChangeAspect="1" noChangeArrowheads="1"/>
          </p:cNvPicPr>
          <p:nvPr/>
        </p:nvPicPr>
        <p:blipFill>
          <a:blip r:embed="rId6" cstate="print"/>
          <a:srcRect l="39572" t="46341" r="29257"/>
          <a:stretch>
            <a:fillRect/>
          </a:stretch>
        </p:blipFill>
        <p:spPr bwMode="auto">
          <a:xfrm>
            <a:off x="1475656" y="5157192"/>
            <a:ext cx="1309236" cy="1440160"/>
          </a:xfrm>
          <a:prstGeom prst="rect">
            <a:avLst/>
          </a:prstGeom>
          <a:noFill/>
        </p:spPr>
      </p:pic>
      <p:pic>
        <p:nvPicPr>
          <p:cNvPr id="12" name="ромашка" descr="http://59mir.ru/s-nazvanijami/image/31016.jpg"/>
          <p:cNvPicPr>
            <a:picLocks noChangeAspect="1" noChangeArrowheads="1"/>
          </p:cNvPicPr>
          <p:nvPr/>
        </p:nvPicPr>
        <p:blipFill>
          <a:blip r:embed="rId6" cstate="print"/>
          <a:srcRect l="33338" r="37050" b="43902"/>
          <a:stretch>
            <a:fillRect/>
          </a:stretch>
        </p:blipFill>
        <p:spPr bwMode="auto">
          <a:xfrm>
            <a:off x="2051720" y="3284984"/>
            <a:ext cx="1249182" cy="1512168"/>
          </a:xfrm>
          <a:prstGeom prst="rect">
            <a:avLst/>
          </a:prstGeom>
          <a:noFill/>
        </p:spPr>
      </p:pic>
      <p:pic>
        <p:nvPicPr>
          <p:cNvPr id="13" name="подснеж" descr="http://img.labirint.ru/images/comments_pic/1047/05labgb9t1290963363.jpg"/>
          <p:cNvPicPr>
            <a:picLocks noChangeAspect="1" noChangeArrowheads="1"/>
          </p:cNvPicPr>
          <p:nvPr/>
        </p:nvPicPr>
        <p:blipFill>
          <a:blip r:embed="rId11" cstate="print">
            <a:lum bright="-10000"/>
          </a:blip>
          <a:srcRect t="-2641" r="55161" b="7576"/>
          <a:stretch>
            <a:fillRect/>
          </a:stretch>
        </p:blipFill>
        <p:spPr bwMode="auto">
          <a:xfrm>
            <a:off x="0" y="3140968"/>
            <a:ext cx="1152128" cy="1728192"/>
          </a:xfrm>
          <a:prstGeom prst="rect">
            <a:avLst/>
          </a:prstGeom>
          <a:noFill/>
        </p:spPr>
      </p:pic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-252536" y="0"/>
            <a:ext cx="648072" cy="476672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676456" y="0"/>
            <a:ext cx="864096" cy="548680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омой 15">
            <a:hlinkClick r:id="" action="ppaction://hlinkshowjump?jump=firstslide" highlightClick="1"/>
          </p:cNvPr>
          <p:cNvSpPr/>
          <p:nvPr/>
        </p:nvSpPr>
        <p:spPr>
          <a:xfrm>
            <a:off x="-252536" y="6453336"/>
            <a:ext cx="576064" cy="404664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03 0.00139 C 0.13403 -0.08788 0.08403 -0.16512 0.01701 -0.17044 C -0.04705 -0.17715 -0.10695 -0.11725 -0.11094 -0.03053 C -0.11597 0.04926 -0.07396 0.12396 -0.01389 0.12928 C 0.04097 0.13321 0.09305 0.08395 0.09705 0.00948 C 0.10104 -0.05851 0.06597 -0.12257 0.0151 -0.12789 C -0.03195 -0.13182 -0.07604 -0.09042 -0.079 -0.02798 C -0.08195 0.02798 -0.054 0.08256 -0.01198 0.08534 C 0.02604 0.08927 0.06198 0.05736 0.0651 0.00671 C 0.06701 -0.03862 0.046 -0.08279 0.01302 -0.08511 C -0.01597 -0.08788 -0.04497 -0.06383 -0.04705 -0.02521 C -0.04896 0.0081 -0.03403 0.04001 -0.0099 0.04279 C 0.01007 0.04533 0.03107 0.03053 0.03212 0.00416 C 0.03403 -0.01734 0.02604 -0.04001 0.01111 -0.04255 C -0.00104 -0.04255 -0.01302 -0.03723 -0.01493 -0.02266 C -0.01597 -0.01318 -0.01389 -0.00393 -0.00799 -7.86309E-7 C -0.00504 0.00139 -0.00295 0.00139 2.5E-6 -7.86309E-7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https://dl27.photosklad.net/20121023/0dc7dd3223bdf2acf6f4da01a45542e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764704"/>
            <a:ext cx="6840760" cy="100811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Съедобные и несъедобные</a:t>
            </a:r>
            <a:endParaRPr lang="ru-RU" sz="3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мухомор корич" descr="http://shkola7gnomov.ru/upload/iblock/bfe/bfe9aba3061fedd52af799b6ab3b788c.jpg"/>
          <p:cNvPicPr>
            <a:picLocks noChangeAspect="1" noChangeArrowheads="1"/>
          </p:cNvPicPr>
          <p:nvPr/>
        </p:nvPicPr>
        <p:blipFill>
          <a:blip r:embed="rId5" cstate="print"/>
          <a:srcRect l="3839" t="71204" r="82725" b="9828"/>
          <a:stretch>
            <a:fillRect/>
          </a:stretch>
        </p:blipFill>
        <p:spPr bwMode="auto">
          <a:xfrm>
            <a:off x="467544" y="3501008"/>
            <a:ext cx="1224136" cy="1296144"/>
          </a:xfrm>
          <a:prstGeom prst="rect">
            <a:avLst/>
          </a:prstGeom>
          <a:noFill/>
        </p:spPr>
      </p:pic>
      <p:pic>
        <p:nvPicPr>
          <p:cNvPr id="5" name="опята съедо" descr="http://zoozel.ru/gallery/images/265371_kartinki-sedobnyh-gribov-s-nazvaniyami.jpg"/>
          <p:cNvPicPr>
            <a:picLocks noChangeAspect="1" noChangeArrowheads="1"/>
          </p:cNvPicPr>
          <p:nvPr/>
        </p:nvPicPr>
        <p:blipFill>
          <a:blip r:embed="rId6" cstate="print"/>
          <a:srcRect l="4730" t="65562" r="68377" b="6624"/>
          <a:stretch>
            <a:fillRect/>
          </a:stretch>
        </p:blipFill>
        <p:spPr bwMode="auto">
          <a:xfrm>
            <a:off x="3419872" y="2708920"/>
            <a:ext cx="997034" cy="1080120"/>
          </a:xfrm>
          <a:prstGeom prst="rect">
            <a:avLst/>
          </a:prstGeom>
          <a:noFill/>
        </p:spPr>
      </p:pic>
      <p:pic>
        <p:nvPicPr>
          <p:cNvPr id="6" name="лисицка" descr="http://sarapulmama.ru/wp-content/uploads/2013/08/loto-na-lesnoy-tropinke-6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26092" t="70490" r="51051"/>
          <a:stretch>
            <a:fillRect/>
          </a:stretch>
        </p:blipFill>
        <p:spPr bwMode="auto">
          <a:xfrm>
            <a:off x="2339752" y="4293096"/>
            <a:ext cx="1152129" cy="1115616"/>
          </a:xfrm>
          <a:prstGeom prst="rect">
            <a:avLst/>
          </a:prstGeom>
          <a:noFill/>
        </p:spPr>
      </p:pic>
      <p:pic>
        <p:nvPicPr>
          <p:cNvPr id="7" name="белый" descr="http://sarapulmama.ru/wp-content/uploads/2013/08/loto-na-lesnoy-tropinke-6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t="69992" r="78260"/>
          <a:stretch>
            <a:fillRect/>
          </a:stretch>
        </p:blipFill>
        <p:spPr bwMode="auto">
          <a:xfrm>
            <a:off x="251520" y="5013176"/>
            <a:ext cx="1008112" cy="1043608"/>
          </a:xfrm>
          <a:prstGeom prst="rect">
            <a:avLst/>
          </a:prstGeom>
          <a:noFill/>
        </p:spPr>
      </p:pic>
      <p:pic>
        <p:nvPicPr>
          <p:cNvPr id="8" name="подосиновик" descr="http://sarapulmama.ru/wp-content/uploads/2013/08/loto-na-lesnoy-tropinke-6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2416" t="38011" r="78256" b="36219"/>
          <a:stretch>
            <a:fillRect/>
          </a:stretch>
        </p:blipFill>
        <p:spPr bwMode="auto">
          <a:xfrm>
            <a:off x="1547664" y="5733256"/>
            <a:ext cx="1152128" cy="1152128"/>
          </a:xfrm>
          <a:prstGeom prst="rect">
            <a:avLst/>
          </a:prstGeom>
          <a:noFill/>
        </p:spPr>
      </p:pic>
      <p:pic>
        <p:nvPicPr>
          <p:cNvPr id="9" name="опыта 2" descr="http://shkola7gnomov.ru/upload/iblock/bfe/bfe9aba3061fedd52af799b6ab3b788c.jpg"/>
          <p:cNvPicPr>
            <a:picLocks noChangeAspect="1" noChangeArrowheads="1"/>
          </p:cNvPicPr>
          <p:nvPr/>
        </p:nvPicPr>
        <p:blipFill>
          <a:blip r:embed="rId5" cstate="print"/>
          <a:srcRect l="51875" t="72084" r="35937" b="10417"/>
          <a:stretch>
            <a:fillRect/>
          </a:stretch>
        </p:blipFill>
        <p:spPr bwMode="auto">
          <a:xfrm>
            <a:off x="4572000" y="4204471"/>
            <a:ext cx="1152128" cy="1240753"/>
          </a:xfrm>
          <a:prstGeom prst="rect">
            <a:avLst/>
          </a:prstGeom>
          <a:noFill/>
        </p:spPr>
      </p:pic>
      <p:pic>
        <p:nvPicPr>
          <p:cNvPr id="10" name="масленок" descr="http://sarapulmama.ru/wp-content/uploads/2013/08/loto-na-lesnoy-tropinke-6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73928" t="70382" r="3858"/>
          <a:stretch>
            <a:fillRect/>
          </a:stretch>
        </p:blipFill>
        <p:spPr bwMode="auto">
          <a:xfrm>
            <a:off x="3923928" y="5705872"/>
            <a:ext cx="1152128" cy="1152128"/>
          </a:xfrm>
          <a:prstGeom prst="rect">
            <a:avLst/>
          </a:prstGeom>
          <a:noFill/>
        </p:spPr>
      </p:pic>
      <p:pic>
        <p:nvPicPr>
          <p:cNvPr id="11" name="мухомор" descr="http://shkola7gnomov.ru/upload/iblock/bfe/bfe9aba3061fedd52af799b6ab3b788c.jpg"/>
          <p:cNvPicPr>
            <a:picLocks noChangeAspect="1" noChangeArrowheads="1"/>
          </p:cNvPicPr>
          <p:nvPr/>
        </p:nvPicPr>
        <p:blipFill>
          <a:blip r:embed="rId5" cstate="print"/>
          <a:srcRect l="67500" t="72373" r="20042" b="8644"/>
          <a:stretch>
            <a:fillRect/>
          </a:stretch>
        </p:blipFill>
        <p:spPr bwMode="auto">
          <a:xfrm>
            <a:off x="6012160" y="5157192"/>
            <a:ext cx="1296144" cy="1481307"/>
          </a:xfrm>
          <a:prstGeom prst="rect">
            <a:avLst/>
          </a:prstGeom>
          <a:noFill/>
        </p:spPr>
      </p:pic>
      <p:pic>
        <p:nvPicPr>
          <p:cNvPr id="12" name="груздь" descr="http://sarapulmama.ru/wp-content/uploads/2013/08/loto-na-lesnoy-tropinke-6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75831" t="37327" r="2426" b="39118"/>
          <a:stretch>
            <a:fillRect/>
          </a:stretch>
        </p:blipFill>
        <p:spPr bwMode="auto">
          <a:xfrm>
            <a:off x="7668344" y="5733256"/>
            <a:ext cx="1152128" cy="936104"/>
          </a:xfrm>
          <a:prstGeom prst="rect">
            <a:avLst/>
          </a:prstGeom>
          <a:noFill/>
        </p:spPr>
      </p:pic>
      <p:pic>
        <p:nvPicPr>
          <p:cNvPr id="13" name="белая поганка" descr="http://shkola7gnomov.ru/upload/iblock/bfe/bfe9aba3061fedd52af799b6ab3b788c.jpg"/>
          <p:cNvPicPr>
            <a:picLocks noChangeAspect="1" noChangeArrowheads="1"/>
          </p:cNvPicPr>
          <p:nvPr/>
        </p:nvPicPr>
        <p:blipFill>
          <a:blip r:embed="rId5" cstate="print"/>
          <a:srcRect l="84589" t="72222" r="2500" b="8889"/>
          <a:stretch>
            <a:fillRect/>
          </a:stretch>
        </p:blipFill>
        <p:spPr bwMode="auto">
          <a:xfrm>
            <a:off x="8028384" y="3789040"/>
            <a:ext cx="1115616" cy="1224136"/>
          </a:xfrm>
          <a:prstGeom prst="rect">
            <a:avLst/>
          </a:prstGeom>
          <a:noFill/>
        </p:spPr>
      </p:pic>
      <p:pic>
        <p:nvPicPr>
          <p:cNvPr id="14" name="сыроежка" descr="http://sarapulmama.ru/wp-content/uploads/2013/08/loto-na-lesnoy-tropinke-6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73928" t="3357" r="2154" b="68109"/>
          <a:stretch>
            <a:fillRect/>
          </a:stretch>
        </p:blipFill>
        <p:spPr bwMode="auto">
          <a:xfrm>
            <a:off x="6372200" y="3573016"/>
            <a:ext cx="1368152" cy="1224136"/>
          </a:xfrm>
          <a:prstGeom prst="rect">
            <a:avLst/>
          </a:prstGeom>
          <a:noFill/>
        </p:spPr>
      </p:pic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611560" cy="40466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676456" y="0"/>
            <a:ext cx="467544" cy="476672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омой 16">
            <a:hlinkClick r:id="" action="ppaction://hlinkshowjump?jump=firstslide" highlightClick="1"/>
          </p:cNvPr>
          <p:cNvSpPr/>
          <p:nvPr/>
        </p:nvSpPr>
        <p:spPr>
          <a:xfrm>
            <a:off x="0" y="6381328"/>
            <a:ext cx="899592" cy="47667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l27.photosklad.net/20121023/0dc7dd3223bdf2acf6f4da01a45542e8.pn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-288032" y="-216023"/>
            <a:ext cx="9432032" cy="707402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764704"/>
            <a:ext cx="8136904" cy="646331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Соберём лесные ягоды!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черника" descr="http://img-4.photosight.ru/4ba/4297195_large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r="70365"/>
          <a:stretch>
            <a:fillRect/>
          </a:stretch>
        </p:blipFill>
        <p:spPr bwMode="auto">
          <a:xfrm>
            <a:off x="0" y="3284984"/>
            <a:ext cx="1080120" cy="2428329"/>
          </a:xfrm>
          <a:prstGeom prst="rect">
            <a:avLst/>
          </a:prstGeom>
          <a:noFill/>
        </p:spPr>
      </p:pic>
      <p:pic>
        <p:nvPicPr>
          <p:cNvPr id="5" name="земляника" descr="http://img-4.photosight.ru/4ba/4297195_large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l="67094" t="1418"/>
          <a:stretch>
            <a:fillRect/>
          </a:stretch>
        </p:blipFill>
        <p:spPr bwMode="auto">
          <a:xfrm>
            <a:off x="1475656" y="2996952"/>
            <a:ext cx="1100457" cy="2196506"/>
          </a:xfrm>
          <a:prstGeom prst="rect">
            <a:avLst/>
          </a:prstGeom>
          <a:noFill/>
        </p:spPr>
      </p:pic>
      <p:pic>
        <p:nvPicPr>
          <p:cNvPr id="6" name="крыжовник" descr="http://image.shutterstock.com/z/stock-photo-two-gooseberries-isolated-on-white-97287518.jpg"/>
          <p:cNvPicPr>
            <a:picLocks noChangeAspect="1" noChangeArrowheads="1"/>
          </p:cNvPicPr>
          <p:nvPr/>
        </p:nvPicPr>
        <p:blipFill>
          <a:blip r:embed="rId6" cstate="print"/>
          <a:srcRect r="-3516" b="15789"/>
          <a:stretch>
            <a:fillRect/>
          </a:stretch>
        </p:blipFill>
        <p:spPr bwMode="auto">
          <a:xfrm>
            <a:off x="3707904" y="3429000"/>
            <a:ext cx="2016224" cy="1466345"/>
          </a:xfrm>
          <a:prstGeom prst="rect">
            <a:avLst/>
          </a:prstGeom>
          <a:noFill/>
        </p:spPr>
      </p:pic>
      <p:pic>
        <p:nvPicPr>
          <p:cNvPr id="7" name="малина" descr="http://img-4.photosight.ru/4ba/4297195_large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l="28660" t="1419" r="32595"/>
          <a:stretch>
            <a:fillRect/>
          </a:stretch>
        </p:blipFill>
        <p:spPr bwMode="auto">
          <a:xfrm>
            <a:off x="6156176" y="2420888"/>
            <a:ext cx="1295712" cy="2196506"/>
          </a:xfrm>
          <a:prstGeom prst="rect">
            <a:avLst/>
          </a:prstGeom>
          <a:noFill/>
        </p:spPr>
      </p:pic>
      <p:pic>
        <p:nvPicPr>
          <p:cNvPr id="8" name="брусника" descr="http://bnh.com.ua/wp-content/uploads/2015/04/400px-klukva.jpg"/>
          <p:cNvPicPr>
            <a:picLocks noChangeAspect="1" noChangeArrowheads="1"/>
          </p:cNvPicPr>
          <p:nvPr/>
        </p:nvPicPr>
        <p:blipFill>
          <a:blip r:embed="rId7" cstate="print"/>
          <a:srcRect l="10377" r="13527" b="26356"/>
          <a:stretch>
            <a:fillRect/>
          </a:stretch>
        </p:blipFill>
        <p:spPr bwMode="auto">
          <a:xfrm>
            <a:off x="7559824" y="4077072"/>
            <a:ext cx="1584176" cy="1533128"/>
          </a:xfrm>
          <a:prstGeom prst="rect">
            <a:avLst/>
          </a:prstGeom>
          <a:noFill/>
        </p:spPr>
      </p:pic>
      <p:pic>
        <p:nvPicPr>
          <p:cNvPr id="9" name="ежевика" descr="http://www.1zoom.me/big/7/68168-alen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5445224"/>
            <a:ext cx="1632181" cy="1224136"/>
          </a:xfrm>
          <a:prstGeom prst="rect">
            <a:avLst/>
          </a:prstGeom>
          <a:noFill/>
        </p:spPr>
      </p:pic>
      <p:pic>
        <p:nvPicPr>
          <p:cNvPr id="10" name="смородина" descr="http://torange.biz/photo/33/33227/33227-FX-8-0-0-4-9-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5229200"/>
            <a:ext cx="2067215" cy="1440160"/>
          </a:xfrm>
          <a:prstGeom prst="rect">
            <a:avLst/>
          </a:prstGeom>
          <a:noFill/>
        </p:spPr>
      </p:pic>
      <p:pic>
        <p:nvPicPr>
          <p:cNvPr id="11" name="клубника" descr="http://yasnodar.ru/wp-content/uploads/klubnik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5229200"/>
            <a:ext cx="2164605" cy="1484784"/>
          </a:xfrm>
          <a:prstGeom prst="rect">
            <a:avLst/>
          </a:prstGeom>
          <a:noFill/>
        </p:spPr>
      </p:pic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-180528" y="-171400"/>
            <a:ext cx="576064" cy="43204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32440" y="-171400"/>
            <a:ext cx="611560" cy="50405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" action="ppaction://hlinkshowjump?jump=firstslide" highlightClick="1"/>
          </p:cNvPr>
          <p:cNvSpPr/>
          <p:nvPr/>
        </p:nvSpPr>
        <p:spPr>
          <a:xfrm>
            <a:off x="-252536" y="6165304"/>
            <a:ext cx="792088" cy="432048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87933140a13ec7b46f8660eb1d7bae40&amp;n=33&amp;h=215&amp;w=3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2731" y="0"/>
            <a:ext cx="9366731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476672"/>
            <a:ext cx="5472608" cy="369332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ПРАВИЛА ПОВЕДЕНИЯ В ЛЕСУ!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6" descr="http://www.chaltlib.ru/images/izdaniya/1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60848"/>
            <a:ext cx="2808312" cy="18103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988840"/>
            <a:ext cx="295131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Для ёжиков и белок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Лес — это дом родной.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Они живут там смело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И летом, и зимой.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Picture 10" descr="http://www.chaltlib.ru/images/izdaniya/118.png"/>
          <p:cNvPicPr>
            <a:picLocks noChangeAspect="1" noChangeArrowheads="1"/>
          </p:cNvPicPr>
          <p:nvPr/>
        </p:nvPicPr>
        <p:blipFill>
          <a:blip r:embed="rId5" cstate="print"/>
          <a:srcRect t="37591" r="1660"/>
          <a:stretch>
            <a:fillRect/>
          </a:stretch>
        </p:blipFill>
        <p:spPr bwMode="auto">
          <a:xfrm>
            <a:off x="3275856" y="1844824"/>
            <a:ext cx="2304256" cy="215190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131840" y="1844824"/>
            <a:ext cx="259228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Цветы украшают луга и леса…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Но это не только природы краса –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 них пчелы находят целительный дар,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И бабочки пьют из них сладкий нектар.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Picture 12" descr="http://www.chaltlib.ru/images/izdaniya/1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851258"/>
            <a:ext cx="1368152" cy="211335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372200" y="1484784"/>
            <a:ext cx="2160240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Бабочка цветная 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Над тобой порхает… 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Стрекоза резвится, 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Пляшет, веселится… 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Лету все так рады!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Их ловить не надо… 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Пусть себе летают, 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Землю украшают…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4" descr="http://www.chaltlib.ru/images/izdaniya/1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509120"/>
            <a:ext cx="1368152" cy="20779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4149080"/>
            <a:ext cx="2123728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Не разоряйте птичьих гнёзд,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не разрушайте их жилищ,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и птицы плачут, море слёз,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тоскою рвётся в небо клич.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" name="Picture 8" descr="http://www.chaltlib.ru/images/izdaniya/11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4653136"/>
            <a:ext cx="2894237" cy="184976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339752" y="4293096"/>
            <a:ext cx="3456384" cy="256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лесу летают мотыльки,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Ползут козявки и жуки…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Природа-мать им жизнь дала.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У них у всех свои дела.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Ты их увидишь на пути –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Не обижай, а отойди!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" name="Picture 2" descr="http://images.myshared.ru/6/589115/slide_15.jpg"/>
          <p:cNvPicPr>
            <a:picLocks noChangeAspect="1" noChangeArrowheads="1"/>
          </p:cNvPicPr>
          <p:nvPr/>
        </p:nvPicPr>
        <p:blipFill>
          <a:blip r:embed="rId9" cstate="print"/>
          <a:srcRect l="18900" t="13650" r="18101" b="29651"/>
          <a:stretch>
            <a:fillRect/>
          </a:stretch>
        </p:blipFill>
        <p:spPr bwMode="auto">
          <a:xfrm>
            <a:off x="6084168" y="4581128"/>
            <a:ext cx="2560284" cy="201622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012160" y="4221088"/>
            <a:ext cx="2880320" cy="263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НЕ РАЗОРЯЙТЕ МУРАВЕЙНИК.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Муравьи — лесные санитары;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Так прозвали люди их недаром!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Чтобы лес красив был и здоров, 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Без личинок вредных и жуков.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539552" cy="548680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460432" y="0"/>
            <a:ext cx="683568" cy="40466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" action="ppaction://hlinkshowjump?jump=firstslide" highlightClick="1"/>
          </p:cNvPr>
          <p:cNvSpPr/>
          <p:nvPr/>
        </p:nvSpPr>
        <p:spPr>
          <a:xfrm>
            <a:off x="0" y="1268760"/>
            <a:ext cx="539552" cy="504056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clipartfest.com/4429bbb1dc07bcb23ee84a95e9dda2c2_green-forest-landscape-green-forest-clipart_1300-13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СОВА" descr="http://img0.liveinternet.ru/images/attach/c/7/96/950/96950326_sov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844824"/>
            <a:ext cx="2945235" cy="252028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4644008" y="2348880"/>
            <a:ext cx="1296144" cy="8367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1187624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7740352" y="3717032"/>
            <a:ext cx="1152128" cy="1368152"/>
          </a:xfrm>
          <a:prstGeom prst="actionButtonHo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/>
        </p:nvSpPr>
        <p:spPr>
          <a:xfrm>
            <a:off x="5855736" y="1754158"/>
            <a:ext cx="3036743" cy="1962874"/>
          </a:xfrm>
          <a:prstGeom prst="cloudCallout">
            <a:avLst>
              <a:gd name="adj1" fmla="val -55280"/>
              <a:gd name="adj2" fmla="val 97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 МОЛОДЦЫ! А ТЕПЕРЬ ОТПРАВЛЯЕМСЯ ДОМОЙ. ПОКА!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16466E-6 C -0.00677 -0.01318 -0.00851 -0.02081 -0.02084 -0.02382 C -0.02622 -0.00323 -0.01719 -0.03492 -0.02691 -0.01202 C -0.03108 -0.00208 -0.0257 -0.00162 -0.03438 0.00602 C -0.03611 0.01365 -0.0375 0.01527 -0.04323 0.01781 C -0.05018 0.01712 -0.05764 0.01897 -0.06424 0.01596 C -0.06615 0.01504 -0.06441 0.01018 -0.06563 0.00787 C -0.06667 0.00579 -0.06858 0.00532 -0.07014 0.00393 C -0.0717 -0.00393 -0.07275 -0.00925 -0.07622 -0.01595 C -0.07882 -0.03052 -0.08386 -0.04324 -0.08663 -0.05758 C -0.08785 -0.07793 -0.08663 -0.1191 -0.10608 -0.12719 C -0.11493 -0.1191 -0.11285 -0.11632 -0.11493 -0.10129 C -0.1165 -0.08973 -0.12327 -0.07631 -0.12986 -0.06961 C -0.14844 -0.071 -0.15573 -0.06429 -0.16424 -0.08163 C -0.16684 -0.09227 -0.16823 -0.10014 -0.17309 -0.10939 C -0.17761 -0.12673 -0.175 -0.14546 -0.17917 -0.16304 C -0.18004 -0.16674 -0.18091 -0.17275 -0.18368 -0.17507 C -0.18455 -0.17576 -0.19445 -0.17969 -0.19705 -0.18085 C -0.20608 -0.18917 -0.21163 -0.18825 -0.2165 -0.17507 C -0.21823 -0.16327 -0.22031 -0.15125 -0.22535 -0.14107 C -0.22587 -0.13783 -0.22622 -0.13436 -0.22691 -0.13113 C -0.22761 -0.12766 -0.22917 -0.12465 -0.22986 -0.12118 C -0.23264 -0.10777 -0.23386 -0.09574 -0.23889 -0.08348 C -0.2467 -0.06429 -0.24063 -0.07123 -0.24931 -0.0636 C -0.25955 -0.06498 -0.27292 -0.0629 -0.27917 -0.07562 C -0.28021 -0.07978 -0.28351 -0.08302 -0.28368 -0.08742 C -0.28611 -0.12742 -0.27709 -0.17923 -0.29705 -0.21484 C -0.30018 -0.22664 -0.30591 -0.2345 -0.31493 -0.23866 C -0.3342 -0.23566 -0.32483 -0.24028 -0.33281 -0.22479 C -0.33472 -0.21508 -0.33854 -0.20606 -0.34184 -0.19681 C -0.34288 -0.18802 -0.34393 -0.17275 -0.34775 -0.16512 C -0.34983 -0.16119 -0.35174 -0.15703 -0.35382 -0.1531 C -0.35486 -0.15101 -0.35677 -0.14708 -0.35677 -0.14708 C -0.36025 -0.12742 -0.35538 -0.14824 -0.36129 -0.13529 C -0.36216 -0.13344 -0.36198 -0.13113 -0.36268 -0.12927 C -0.36788 -0.11632 -0.37014 -0.11378 -0.37309 -0.10129 C -0.37361 -0.09667 -0.37361 -0.09181 -0.37466 -0.08742 C -0.37518 -0.0851 -0.37709 -0.08395 -0.37761 -0.08163 C -0.37865 -0.07701 -0.37847 -0.07215 -0.37917 -0.06753 C -0.37952 -0.06545 -0.38004 -0.0636 -0.38056 -0.06174 C -0.38021 -0.02844 -0.39931 0.05528 -0.36129 0.07147 C -0.35382 0.07817 -0.34827 0.07863 -0.33889 0.08141 C -0.30695 0.07956 -0.30278 0.07563 -0.2717 0.07748 C -0.26354 0.09182 -0.26337 0.09135 -0.25972 0.10546 C -0.2592 0.1272 -0.25903 0.14917 -0.25816 0.17091 C -0.25712 0.19727 -0.23472 0.20144 -0.22084 0.20884 C -0.21441 0.21231 -0.20851 0.21693 -0.20156 0.21878 C -0.17552 0.22572 -0.20261 0.2167 -0.18507 0.22271 C -0.17275 0.22179 -0.15955 0.2241 -0.14775 0.21878 C -0.14601 0.21809 -0.14479 0.21578 -0.14323 0.21462 C -0.13334 0.20791 -0.12118 0.20722 -0.11042 0.20282 C -0.10504 0.20421 -0.09913 0.20398 -0.0941 0.20676 C -0.08906 0.20953 -0.08785 0.22318 -0.08507 0.22873 C -0.08351 0.2352 -0.08073 0.24006 -0.07917 0.24653 C -0.07865 0.26388 -0.07847 0.28099 -0.07761 0.29834 C -0.07726 0.30666 -0.07552 0.30666 -0.07309 0.31406 C -0.06389 0.34228 -0.04618 0.33534 -0.02691 0.34205 C -0.02066 0.34089 -0.01632 0.34182 -0.01198 0.33603 C -0.01077 0.33442 -0.01042 0.33164 -0.00903 0.33002 C -0.00781 0.32863 -0.00591 0.32887 -0.00452 0.32794 C -0.00018 0.32493 0.00104 0.32262 0.00451 0.318 C 0.00955 0.30134 0.00451 0.31406 0.01337 0.30019 C 0.02031 0.28932 0.01302 0.29926 0.01788 0.28839 C 0.01962 0.28469 0.02482 0.28053 0.02691 0.27845 C 0.03142 0.26897 0.03368 0.26203 0.04184 0.25856 C 0.04722 0.25995 0.05295 0.26018 0.05816 0.26249 C 0.06371 0.26504 0.07344 0.27937 0.07916 0.28423 C 0.0809 0.29394 0.0842 0.30273 0.08646 0.31221 C 0.08784 0.32863 0.08837 0.33904 0.09548 0.35199 C 0.09757 0.35569 0.09826 0.36171 0.10139 0.36379 C 0.10868 0.36841 0.11614 0.37049 0.12378 0.37373 C 0.15903 0.37165 0.1533 0.37928 0.16719 0.35199 C 0.16927 0.3432 0.171 0.33557 0.17465 0.32794 C 0.17621 0.32147 0.17951 0.31684 0.18055 0.31013 C 0.18125 0.3062 0.18159 0.30227 0.18212 0.29834 C 0.18264 0.29441 0.18281 0.29024 0.1835 0.28631 C 0.18455 0.27984 0.19392 0.27244 0.19392 0.27244 C 0.20139 0.27382 0.20903 0.27406 0.21632 0.27637 C 0.21944 0.27729 0.22482 0.28955 0.22691 0.29233 C 0.22934 0.30319 0.23055 0.31106 0.23576 0.32008 C 0.23941 0.33418 0.2401 0.35269 0.25069 0.36194 C 0.25416 0.36494 0.26041 0.36587 0.26423 0.36772 C 0.26719 0.36911 0.27309 0.37188 0.27309 0.37188 C 0.27552 0.37119 0.2783 0.37142 0.28055 0.3698 C 0.28385 0.36726 0.28646 0.35384 0.28802 0.34991 C 0.28871 0.32563 0.2842 0.28677 0.29844 0.26434 C 0.30104 0.26018 0.3033 0.25717 0.30746 0.25648 C 0.31493 0.25532 0.32986 0.2544 0.32986 0.2544 " pathEditMode="relative" ptsTypes="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clipartfest.com/4429bbb1dc07bcb23ee84a95e9dda2c2_green-forest-landscape-green-forest-clipart_1300-13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476673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ОТПРАВЛЯЕМСЯ В ПУТЕШЕСТВИЕ «ЗНАКОМСТВО С ЛЕСНЫМ ЦАРСТВОМ НАШЕГО РОДНОГО КРАЯ»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596336" y="5733256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596336" y="620688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436096" y="2204864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771800" y="3140968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796136" y="3789040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СОВА" descr="http://img0.liveinternet.ru/images/attach/c/7/96/950/96950326_sov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221089"/>
            <a:ext cx="1979712" cy="1694068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836712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188640"/>
            <a:ext cx="648072" cy="7920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95536" y="2708920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283968" y="5877272"/>
            <a:ext cx="324036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ЗНАКОМСТВО С ДЕРЕВЬЯМИ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 flipH="1">
            <a:off x="6084168" y="2276872"/>
            <a:ext cx="2808312" cy="187220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 ВАС ХОЧУ ПОЗНАКОМИТЬ С МИРОМ ДЕРЕВЬЕВ. НУ ЧТО ПОЛЕТЕЛИ!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://funforkids.ru/pictures/bg/bg028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99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620688"/>
            <a:ext cx="5760640" cy="52322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КАКИЕ ДЕРЕВЬЯ РАСТУТ В ЛЕСУ?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5" name="ИВА" descr="http://www.playcast.ru/uploads/2017/04/12/22290049.pn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6249279" y="3617640"/>
            <a:ext cx="2894721" cy="3240360"/>
          </a:xfrm>
          <a:prstGeom prst="rect">
            <a:avLst/>
          </a:prstGeom>
          <a:noFill/>
        </p:spPr>
      </p:pic>
      <p:pic>
        <p:nvPicPr>
          <p:cNvPr id="6" name="БЕРЕЗА" descr="http://s17.znimg.ru/1467292140/3mwnmil67e.pn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2051720" y="3212976"/>
            <a:ext cx="3096344" cy="3888432"/>
          </a:xfrm>
          <a:prstGeom prst="rect">
            <a:avLst/>
          </a:prstGeom>
          <a:noFill/>
        </p:spPr>
      </p:pic>
      <p:pic>
        <p:nvPicPr>
          <p:cNvPr id="7" name="ЕЛЬ" descr="http://img-fotki.yandex.ru/get/6314/47407354.675/0_dd414_16e6f57f_orig.pn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 flipH="1">
            <a:off x="3923928" y="2852936"/>
            <a:ext cx="3064444" cy="3456384"/>
          </a:xfrm>
          <a:prstGeom prst="rect">
            <a:avLst/>
          </a:prstGeom>
          <a:noFill/>
        </p:spPr>
      </p:pic>
      <p:pic>
        <p:nvPicPr>
          <p:cNvPr id="8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2420888"/>
            <a:ext cx="2237219" cy="3240360"/>
          </a:xfrm>
          <a:prstGeom prst="rect">
            <a:avLst/>
          </a:prstGeom>
          <a:noFill/>
        </p:spPr>
      </p:pic>
      <p:pic>
        <p:nvPicPr>
          <p:cNvPr id="7170" name="РЯБИНА" descr="http://chelno4ok.do.am/derevo-ryabin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80528" y="3401616"/>
            <a:ext cx="2592288" cy="3456384"/>
          </a:xfrm>
          <a:prstGeom prst="rect">
            <a:avLst/>
          </a:prstGeom>
          <a:noFill/>
        </p:spPr>
      </p:pic>
      <p:pic>
        <p:nvPicPr>
          <p:cNvPr id="7172" name="ЯБЛОНЯ" descr="http://img-fotki.yandex.ru/get/9116/112424586.7d0/0_c2b90_45ec0dce_XX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1800" y="1052736"/>
            <a:ext cx="2513487" cy="2664296"/>
          </a:xfrm>
          <a:prstGeom prst="rect">
            <a:avLst/>
          </a:prstGeom>
          <a:noFill/>
        </p:spPr>
      </p:pic>
      <p:pic>
        <p:nvPicPr>
          <p:cNvPr id="7174" name="ГРУША" descr="https://upportal.wavecdn.net/img/article_media/upnews_139109876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67372" y="908720"/>
            <a:ext cx="2407124" cy="3024336"/>
          </a:xfrm>
          <a:prstGeom prst="rect">
            <a:avLst/>
          </a:prstGeom>
          <a:noFill/>
        </p:spPr>
      </p:pic>
      <p:pic>
        <p:nvPicPr>
          <p:cNvPr id="12" name="ДУБ" descr="http://abload.de/img/agaclar_png_nisanboarm2l6j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692696"/>
            <a:ext cx="3384376" cy="33843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228184" y="35730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ДУБ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4368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ИВА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3563888" y="61653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БЕРЁЗА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220072" y="62373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7596336" y="33569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ЯБЛОНЯ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051720" y="55892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СОСНА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1115616" y="6309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РЯБИНА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179512" y="32129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ГРУША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6" name="Picture 8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83768" y="764704"/>
            <a:ext cx="2530010" cy="1872208"/>
          </a:xfrm>
          <a:prstGeom prst="rect">
            <a:avLst/>
          </a:prstGeom>
          <a:noFill/>
        </p:spPr>
      </p:pic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8316416" y="188640"/>
            <a:ext cx="576064" cy="79208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назад 35">
            <a:hlinkClick r:id="" action="ppaction://hlinkshowjump?jump=previousslide" highlightClick="1"/>
          </p:cNvPr>
          <p:cNvSpPr/>
          <p:nvPr/>
        </p:nvSpPr>
        <p:spPr>
          <a:xfrm>
            <a:off x="179512" y="188640"/>
            <a:ext cx="648072" cy="648072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0.0969 C 0.06493 -0.0969 0.121 -0.0222 0.121 0.06961 C 0.121 0.16143 0.06493 0.23612 -0.004 0.23612 C -0.07292 0.23612 -0.129 0.16143 -0.129 0.06961 C -0.129 -0.0222 -0.07292 -0.0969 -0.004 -0.0969 Z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5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://funforkids.ru/pictures/bg/bg028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-1936"/>
            <a:ext cx="9144000" cy="6859936"/>
          </a:xfrm>
          <a:prstGeom prst="rect">
            <a:avLst/>
          </a:prstGeom>
          <a:noFill/>
        </p:spPr>
      </p:pic>
      <p:pic>
        <p:nvPicPr>
          <p:cNvPr id="3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196752"/>
            <a:ext cx="2237219" cy="3240360"/>
          </a:xfrm>
          <a:prstGeom prst="rect">
            <a:avLst/>
          </a:prstGeom>
          <a:noFill/>
        </p:spPr>
      </p:pic>
      <p:pic>
        <p:nvPicPr>
          <p:cNvPr id="4" name="РЯБИНА" descr="http://chelno4ok.do.am/derevo-ryabin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348880"/>
            <a:ext cx="2592288" cy="3456384"/>
          </a:xfrm>
          <a:prstGeom prst="rect">
            <a:avLst/>
          </a:prstGeom>
          <a:noFill/>
        </p:spPr>
      </p:pic>
      <p:pic>
        <p:nvPicPr>
          <p:cNvPr id="5" name="БЕРЕЗА" descr="http://s17.znimg.ru/1467292140/3mwnmil67e.pn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-468560" y="620688"/>
            <a:ext cx="3096344" cy="3888432"/>
          </a:xfrm>
          <a:prstGeom prst="rect">
            <a:avLst/>
          </a:prstGeom>
          <a:noFill/>
        </p:spPr>
      </p:pic>
      <p:pic>
        <p:nvPicPr>
          <p:cNvPr id="6" name="ЕЛЬ" descr="http://img-fotki.yandex.ru/get/6314/47407354.675/0_dd414_16e6f57f_orig.pn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 flipH="1">
            <a:off x="6660232" y="692696"/>
            <a:ext cx="2745231" cy="3096344"/>
          </a:xfrm>
          <a:prstGeom prst="rect">
            <a:avLst/>
          </a:prstGeom>
          <a:noFill/>
        </p:spPr>
      </p:pic>
      <p:pic>
        <p:nvPicPr>
          <p:cNvPr id="7" name="ИВА" descr="http://www.playcast.ru/uploads/2017/04/12/22290049.png"/>
          <p:cNvPicPr>
            <a:picLocks noChangeAspect="1" noChangeArrowheads="1"/>
          </p:cNvPicPr>
          <p:nvPr/>
        </p:nvPicPr>
        <p:blipFill>
          <a:blip r:embed="rId8" cstate="print">
            <a:lum bright="-20000"/>
          </a:blip>
          <a:srcRect/>
          <a:stretch>
            <a:fillRect/>
          </a:stretch>
        </p:blipFill>
        <p:spPr bwMode="auto">
          <a:xfrm>
            <a:off x="2987824" y="1628800"/>
            <a:ext cx="2766067" cy="3096344"/>
          </a:xfrm>
          <a:prstGeom prst="rect">
            <a:avLst/>
          </a:prstGeom>
          <a:noFill/>
        </p:spPr>
      </p:pic>
      <p:pic>
        <p:nvPicPr>
          <p:cNvPr id="8" name="ДУБ" descr="http://abload.de/img/agaclar_png_nisanboarm2l6j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-315416"/>
            <a:ext cx="3384376" cy="3384376"/>
          </a:xfrm>
          <a:prstGeom prst="rect">
            <a:avLst/>
          </a:prstGeom>
          <a:noFill/>
        </p:spPr>
      </p:pic>
      <p:pic>
        <p:nvPicPr>
          <p:cNvPr id="9" name="Picture 26" descr="http://www.playcast.ru/uploads/2014/01/05/7062543.png"/>
          <p:cNvPicPr>
            <a:picLocks noChangeAspect="1" noChangeArrowheads="1"/>
          </p:cNvPicPr>
          <p:nvPr/>
        </p:nvPicPr>
        <p:blipFill>
          <a:blip r:embed="rId10" cstate="print">
            <a:lum bright="20000" contrast="40000"/>
          </a:blip>
          <a:srcRect/>
          <a:stretch>
            <a:fillRect/>
          </a:stretch>
        </p:blipFill>
        <p:spPr bwMode="auto">
          <a:xfrm rot="7239464">
            <a:off x="38706" y="5031865"/>
            <a:ext cx="2043874" cy="1254428"/>
          </a:xfrm>
          <a:prstGeom prst="rect">
            <a:avLst/>
          </a:prstGeom>
          <a:noFill/>
        </p:spPr>
      </p:pic>
      <p:pic>
        <p:nvPicPr>
          <p:cNvPr id="10" name="Picture 18" descr="http://img1.liveinternet.ru/images/attach/c/8/125/254/125254023_2835299_ryabina.png"/>
          <p:cNvPicPr>
            <a:picLocks noChangeAspect="1" noChangeArrowheads="1"/>
          </p:cNvPicPr>
          <p:nvPr/>
        </p:nvPicPr>
        <p:blipFill>
          <a:blip r:embed="rId11" cstate="print">
            <a:lum contrast="40000"/>
          </a:blip>
          <a:srcRect/>
          <a:stretch>
            <a:fillRect/>
          </a:stretch>
        </p:blipFill>
        <p:spPr bwMode="auto">
          <a:xfrm rot="7701860">
            <a:off x="1636827" y="5099390"/>
            <a:ext cx="2101642" cy="1611560"/>
          </a:xfrm>
          <a:prstGeom prst="rect">
            <a:avLst/>
          </a:prstGeom>
          <a:noFill/>
        </p:spPr>
      </p:pic>
      <p:pic>
        <p:nvPicPr>
          <p:cNvPr id="11" name="Picture 22" descr="http://img1.liveinternet.ru/images/attach/c/8/126/15/126015393_95425017_76.png"/>
          <p:cNvPicPr>
            <a:picLocks noChangeAspect="1" noChangeArrowheads="1"/>
          </p:cNvPicPr>
          <p:nvPr/>
        </p:nvPicPr>
        <p:blipFill>
          <a:blip r:embed="rId12" cstate="print">
            <a:lum contrast="30000"/>
          </a:blip>
          <a:srcRect/>
          <a:stretch>
            <a:fillRect/>
          </a:stretch>
        </p:blipFill>
        <p:spPr bwMode="auto">
          <a:xfrm rot="15662562">
            <a:off x="7075272" y="4795156"/>
            <a:ext cx="1962532" cy="1892441"/>
          </a:xfrm>
          <a:prstGeom prst="rect">
            <a:avLst/>
          </a:prstGeom>
          <a:noFill/>
        </p:spPr>
      </p:pic>
      <p:pic>
        <p:nvPicPr>
          <p:cNvPr id="6148" name="Picture 4" descr="http://img0.liveinternet.ru/images/attach/c/11/128/714/128714124_0_f602f_ef78aa06_M.png"/>
          <p:cNvPicPr>
            <a:picLocks noChangeAspect="1" noChangeArrowheads="1"/>
          </p:cNvPicPr>
          <p:nvPr/>
        </p:nvPicPr>
        <p:blipFill>
          <a:blip r:embed="rId13" cstate="print">
            <a:lum contrast="40000"/>
          </a:blip>
          <a:srcRect/>
          <a:stretch>
            <a:fillRect/>
          </a:stretch>
        </p:blipFill>
        <p:spPr bwMode="auto">
          <a:xfrm rot="16917680">
            <a:off x="3307132" y="5202401"/>
            <a:ext cx="2016224" cy="1108923"/>
          </a:xfrm>
          <a:prstGeom prst="rect">
            <a:avLst/>
          </a:prstGeom>
          <a:noFill/>
        </p:spPr>
      </p:pic>
      <p:pic>
        <p:nvPicPr>
          <p:cNvPr id="6150" name="Picture 6" descr="http://img-fotki.yandex.ru/get/6105/131624064.112/0_7e85e_3ad4d919_L.png"/>
          <p:cNvPicPr>
            <a:picLocks noChangeAspect="1" noChangeArrowheads="1"/>
          </p:cNvPicPr>
          <p:nvPr/>
        </p:nvPicPr>
        <p:blipFill>
          <a:blip r:embed="rId14" cstate="print">
            <a:lum bright="20000"/>
          </a:blip>
          <a:srcRect/>
          <a:stretch>
            <a:fillRect/>
          </a:stretch>
        </p:blipFill>
        <p:spPr bwMode="auto">
          <a:xfrm>
            <a:off x="4788025" y="4941168"/>
            <a:ext cx="2088231" cy="1900291"/>
          </a:xfrm>
          <a:prstGeom prst="rect">
            <a:avLst/>
          </a:prstGeom>
          <a:noFill/>
        </p:spPr>
      </p:pic>
      <p:pic>
        <p:nvPicPr>
          <p:cNvPr id="6152" name="Picture 8" descr="http://1.bp.blogspot.com/-ldQNo24l0C4/UlBcH3ZqiEI/AAAAAAAAFTw/XTib5hBPNZo/s1600/png_mesepalamudu_forumgazel+(38).png"/>
          <p:cNvPicPr>
            <a:picLocks noChangeAspect="1" noChangeArrowheads="1"/>
          </p:cNvPicPr>
          <p:nvPr/>
        </p:nvPicPr>
        <p:blipFill>
          <a:blip r:embed="rId15" cstate="print"/>
          <a:srcRect l="49286" t="34174"/>
          <a:stretch>
            <a:fillRect/>
          </a:stretch>
        </p:blipFill>
        <p:spPr bwMode="auto">
          <a:xfrm>
            <a:off x="755576" y="4293096"/>
            <a:ext cx="1296144" cy="1248314"/>
          </a:xfrm>
          <a:prstGeom prst="rect">
            <a:avLst/>
          </a:prstGeom>
          <a:noFill/>
        </p:spPr>
      </p:pic>
      <p:pic>
        <p:nvPicPr>
          <p:cNvPr id="16" name="Picture 8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95736" y="3140968"/>
            <a:ext cx="2530010" cy="187220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899592" y="764704"/>
            <a:ext cx="4032448" cy="576064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«ДЕТКИ НА ВЕТКЕ»</a:t>
            </a:r>
            <a:endParaRPr lang="ru-RU" sz="32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755576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316416" y="0"/>
            <a:ext cx="827584" cy="648072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8.36263E-6 C -0.00104 -0.02821 -0.00226 -0.05319 -0.00781 -0.08001 C -0.00937 -0.08788 -0.0092 -0.09736 -0.01233 -0.10453 C -0.01423 -0.10892 -0.01858 -0.11678 -0.01858 -0.11678 C -0.02187 -0.13922 -0.01701 -0.11863 -0.02465 -0.13112 C -0.02621 -0.13344 -0.02656 -0.13667 -0.02778 -0.13945 C -0.03212 -0.14916 -0.03715 -0.15772 -0.04305 -0.16604 C -0.04358 -0.16882 -0.04323 -0.17206 -0.04462 -0.17414 C -0.04948 -0.18154 -0.06458 -0.19426 -0.07083 -0.20097 C -0.07587 -0.20652 -0.07778 -0.21253 -0.08316 -0.21739 C -0.09149 -0.23912 -0.07986 -0.2116 -0.09236 -0.23172 C -0.10156 -0.24653 -0.08437 -0.22895 -0.09844 -0.2419 C -0.1066 -0.25739 -0.11597 -0.27196 -0.12465 -0.287 C -0.12969 -0.29555 -0.13351 -0.30504 -0.13854 -0.31359 C -0.1441 -0.33579 -0.15833 -0.34666 -0.17396 -0.35453 C -0.17552 -0.35661 -0.17656 -0.35962 -0.17847 -0.36077 C -0.18646 -0.36563 -0.19774 -0.36725 -0.20625 -0.37095 C -0.22257 -0.37025 -0.26233 -0.37187 -0.2816 -0.35869 C -0.29184 -0.35175 -0.2993 -0.34065 -0.3092 -0.33418 C -0.31319 -0.32631 -0.31632 -0.32747 -0.32153 -0.32169 C -0.32864 -0.31382 -0.3309 -0.31151 -0.3401 -0.30735 C -0.36267 -0.30897 -0.38646 -0.30388 -0.40781 -0.31359 C -0.43958 -0.32793 -0.38073 -0.30712 -0.41858 -0.31984 C -0.42691 -0.33695 -0.43819 -0.35268 -0.4493 -0.36678 C -0.45712 -0.37696 -0.45746 -0.39222 -0.46319 -0.40379 C -0.4651 -0.41443 -0.46927 -0.42206 -0.47239 -0.43246 C -0.4783 -0.45282 -0.48316 -0.47363 -0.49236 -0.4919 C -0.49653 -0.51387 -0.50712 -0.53122 -0.51701 -0.54925 C -0.5309 -0.57446 -0.54392 -0.58996 -0.56771 -0.59643 C -0.58073 -0.60499 -0.59983 -0.6073 -0.61389 -0.60869 C -0.61858 -0.608 -0.62361 -0.60962 -0.62778 -0.60661 C -0.63021 -0.60499 -0.64045 -0.57747 -0.64167 -0.57377 C -0.64288 -0.56984 -0.64375 -0.56313 -0.64462 -0.55943 C -0.64548 -0.55527 -0.64774 -0.54717 -0.64774 -0.54717 C -0.64514 -0.49606 -0.64618 -0.50624 -0.64618 -0.57793 " pathEditMode="relative" ptsTypes="ffffffffffffffffffffffffffffffffff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78538E-6 C 0.00139 -0.01364 0.00296 -0.02729 0.00452 -0.04093 C 0.00296 -0.06591 -0.00052 -0.0858 -0.01076 -0.10661 C -0.01284 -0.11101 -0.01805 -0.11031 -0.02152 -0.11286 C -0.02413 -0.11471 -0.02621 -0.11864 -0.02916 -0.11887 C -0.05729 -0.12141 -0.08559 -0.12026 -0.11388 -0.12095 C -0.11979 -0.12905 -0.12691 -0.13529 -0.13385 -0.14153 C -0.13732 -0.16004 -0.13559 -0.15264 -0.13854 -0.16397 C -0.1375 -0.19935 -0.1401 -0.21577 -0.12777 -0.2419 C -0.12465 -0.25832 -0.11649 -0.26919 -0.10625 -0.27868 C -0.10312 -0.28145 -0.1 -0.28423 -0.09687 -0.287 C -0.09531 -0.28839 -0.09236 -0.29116 -0.09236 -0.29116 C -0.09027 -0.29926 -0.08697 -0.30273 -0.08159 -0.30735 C -0.07934 -0.31637 -0.07673 -0.32262 -0.07083 -0.32794 C -0.06822 -0.33511 -0.06631 -0.34181 -0.06302 -0.34852 C -0.05833 -0.3691 -0.06579 -0.33834 -0.0585 -0.36078 C -0.05555 -0.36956 -0.05451 -0.3802 -0.05225 -0.38945 C -0.05121 -0.39824 -0.04861 -0.40703 -0.0493 -0.41605 C -0.05243 -0.4623 -0.0651 -0.51202 -0.09548 -0.53908 C -0.11545 -0.53839 -0.13541 -0.53955 -0.15538 -0.537 C -0.1592 -0.53654 -0.16076 -0.52821 -0.16163 -0.52474 C -0.16406 -0.51503 -0.16927 -0.50231 -0.16927 -0.4919 " pathEditMode="relative" ptsTypes="fffffffffffffffffffffA">
                                      <p:cBhvr>
                                        <p:cTn id="2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5.97595E-6 C 0.00434 -0.00926 0.00503 -0.01851 0.00764 -0.02869 C 0.00816 -0.03424 0.0092 -0.03956 0.0092 -0.04511 C 0.0092 -0.06291 0.00955 -0.08072 0.00764 -0.0983 C 0.00694 -0.10547 -0.01233 -0.11079 -0.01701 -0.11264 C -0.02622 -0.11194 -0.03542 -0.11194 -0.04462 -0.11079 C -0.05538 -0.1094 -0.06614 -0.1013 -0.07691 -0.0983 C -0.1191 -0.10015 -0.12274 -0.0939 -0.15087 -0.11888 C -0.15434 -0.12582 -0.15903 -0.13114 -0.16319 -0.13738 C -0.16667 -0.14247 -0.17396 -0.15172 -0.17396 -0.15172 C -0.17691 -0.16328 -0.17465 -0.15611 -0.18316 -0.17207 L -0.18316 -0.17207 C -0.18854 -0.18687 -0.19722 -0.21393 -0.20781 -0.22341 C -0.21545 -0.23035 -0.22622 -0.22665 -0.23542 -0.22758 C -0.24097 -0.22873 -0.25295 -0.22943 -0.26007 -0.23359 C -0.26719 -0.23775 -0.27274 -0.24446 -0.28004 -0.24793 C -0.28785 -0.25579 -0.28889 -0.25787 -0.2908 -0.27059 C -0.29028 -0.29117 -0.2901 -0.31176 -0.28924 -0.33211 C -0.28837 -0.35177 -0.27882 -0.3705 -0.2724 -0.38738 C -0.26632 -0.40311 -0.26146 -0.42647 -0.25243 -0.43849 C -0.2474 -0.45838 -0.24167 -0.47549 -0.23854 -0.49608 C -0.23767 -0.50209 -0.23785 -0.50833 -0.23698 -0.51435 C -0.23629 -0.51851 -0.23385 -0.5266 -0.23385 -0.5266 C -0.23073 -0.55528 -0.22865 -0.58419 -0.22622 -0.61287 C -0.22813 -0.6279 -0.22813 -0.64386 -0.23229 -0.65796 C -0.23802 -0.67739 -0.24931 -0.69265 -0.26007 -0.70699 C -0.2658 -0.71462 -0.26007 -0.71231 -0.26771 -0.7174 C -0.27257 -0.72064 -0.27951 -0.72203 -0.28472 -0.72341 C -0.3309 -0.72087 -0.3125 -0.72943 -0.33229 -0.71116 C -0.33559 -0.70445 -0.33993 -0.69936 -0.34323 -0.69265 C -0.34879 -0.66074 -0.35243 -0.62559 -0.35243 -0.59228 " pathEditMode="relative" ptsTypes="ffffffffffFfffffffffffffffffffA">
                                      <p:cBhvr>
                                        <p:cTn id="31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4.66235E-6 C 0.00799 -0.00925 0.01615 -0.01804 0.02622 -0.02243 C 0.04272 -0.0377 0.06667 -0.04464 0.08612 -0.04695 C 0.11494 -0.04579 0.13126 -0.04417 0.15695 -0.04094 C 0.16963 -0.02983 0.15869 -0.03793 0.18924 -0.03261 C 0.21025 -0.02891 0.23126 -0.02359 0.25244 -0.02035 C 0.29619 -0.00532 0.34636 -0.00509 0.39081 -0.00185 C 0.42779 -0.00255 0.46459 -0.00255 0.50157 -0.00393 C 0.50747 -0.00416 0.51529 -0.0111 0.52154 -0.01226 C 0.5349 -0.01827 0.55209 -0.0222 0.5632 -0.03469 C 0.56806 -0.04024 0.57015 -0.04579 0.57397 -0.05319 C 0.5764 -0.05805 0.57935 -0.07632 0.58004 -0.07979 C 0.57952 -0.10315 0.5856 -0.14408 0.57397 -0.16998 C 0.56841 -0.18224 0.56546 -0.1901 0.55539 -0.1945 C 0.55226 -0.19588 0.54931 -0.19727 0.54619 -0.19866 C 0.54306 -0.20005 0.53699 -0.20282 0.53699 -0.20282 C 0.50973 -0.20144 0.48247 -0.20144 0.45539 -0.19866 C 0.45018 -0.1982 0.44011 -0.19265 0.44011 -0.19265 C 0.43508 -0.18825 0.43126 -0.1827 0.42622 -0.17808 C 0.42258 -0.16443 0.42761 -0.1797 0.41997 -0.1679 C 0.4073 -0.14871 0.4198 -0.16096 0.40904 -0.15148 C 0.40452 -0.14177 0.39914 -0.13321 0.39549 -0.1228 C 0.37154 -0.12465 0.36424 -0.1235 0.34775 -0.14547 " pathEditMode="relative" ptsTypes="ffffffffffffffffffffffA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99815E-6 C 0.05278 0.01804 0.11563 0.01133 0.16615 0.01226 C 0.17379 0.01573 0.16979 0.01434 0.18143 0.01642 C 0.18959 0.01781 0.20608 0.02058 0.20608 0.02058 C 0.26337 0.04163 0.32361 0.01503 0.38125 0.01018 C 0.404 0.00023 0.42691 -0.00046 0.4507 -0.00208 C 0.44966 -0.02266 0.44931 -0.05134 0.43993 -0.06961 C 0.44028 -0.10315 0.44028 -0.13668 0.4415 -0.17021 C 0.44167 -0.17738 0.45174 -0.2056 0.45695 -0.20907 C 0.46545 -0.21485 0.48004 -0.21577 0.48907 -0.21716 C 0.52709 -0.21392 0.55712 -0.20698 0.59532 -0.20097 C 0.5974 -0.20167 0.59983 -0.20097 0.60157 -0.20282 C 0.60278 -0.20421 0.60226 -0.20722 0.60295 -0.20907 C 0.60556 -0.21624 0.60816 -0.22202 0.61233 -0.22757 C 0.61337 -0.23358 0.61806 -0.23797 0.61841 -0.24399 C 0.625 -0.33811 0.60816 -0.30227 0.62309 -0.3321 C 0.62709 -0.34875 0.63177 -0.35291 0.6415 -0.36471 C 0.64809 -0.3728 0.65157 -0.38275 0.65834 -0.38945 C 0.66094 -0.392 0.66389 -0.39431 0.66615 -0.39755 C 0.66962 -0.40264 0.67535 -0.41397 0.67535 -0.41397 C 0.67587 -0.41674 0.67604 -0.41975 0.67691 -0.42229 C 0.67761 -0.42461 0.67934 -0.42599 0.68004 -0.42831 C 0.6842 -0.44311 0.68542 -0.46022 0.68924 -0.47549 C 0.69167 -0.48497 0.69289 -0.49468 0.69532 -0.50416 C 0.69584 -0.50624 0.69688 -0.51041 0.69688 -0.51041 C 0.6441 -0.51179 0.53837 -0.51434 0.53837 -0.51434 " pathEditMode="relative" ptsTypes="fffffffffffffffffffffffffA">
                                      <p:cBhvr>
                                        <p:cTn id="41" dur="3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6346E-6 C 0.04201 -0.00162 0.08455 0.00208 0.12604 -0.00624 C 0.24983 -0.03122 0.18073 -0.02289 0.23542 -0.02891 C 0.26632 -0.03769 0.29792 -0.04186 0.32917 -0.04718 C 0.35729 -0.0599 0.39514 -0.06429 0.42604 -0.06776 C 0.45573 -0.07909 0.41094 -0.06313 0.45851 -0.074 C 0.4632 -0.07516 0.46754 -0.07863 0.47222 -0.08002 C 0.47726 -0.0814 0.48247 -0.0814 0.48767 -0.0821 C 0.49844 -0.0851 0.50885 -0.08695 0.51997 -0.08834 C 0.53941 -0.09829 0.56094 -0.108 0.5816 -0.11077 C 0.61736 -0.12719 0.67222 -0.11841 0.7 -0.11887 C 0.70712 -0.12211 0.71441 -0.12396 0.72153 -0.12719 C 0.73212 -0.13645 0.72726 -0.13367 0.73542 -0.13737 C 0.74792 -0.1487 0.74236 -0.1413 0.7507 -0.15795 C 0.75174 -0.16003 0.75382 -0.16397 0.75382 -0.16397 C 0.75747 -0.17854 0.75243 -0.16142 0.7599 -0.17645 C 0.76198 -0.18085 0.76267 -0.1864 0.76458 -0.19079 C 0.76823 -0.19912 0.7717 -0.20652 0.77691 -0.21323 C 0.78559 -0.23682 0.79809 -0.25879 0.80608 -0.28284 C 0.8099 -0.29463 0.8099 -0.29972 0.81528 -0.30966 C 0.8184 -0.32192 0.82361 -0.34597 0.82917 -0.35661 C 0.8309 -0.36864 0.83576 -0.37766 0.83837 -0.38945 C 0.84149 -0.40379 0.84583 -0.41998 0.85226 -0.43247 C 0.85556 -0.44565 0.85816 -0.45999 0.8599 -0.47363 C 0.85938 -0.53376 0.85938 -0.59366 0.85851 -0.65379 C 0.85833 -0.66558 0.85104 -0.67183 0.84462 -0.67645 C 0.84149 -0.67877 0.83802 -0.68108 0.83542 -0.68455 C 0.83385 -0.68663 0.83264 -0.68917 0.83073 -0.69079 C 0.82083 -0.69912 0.81094 -0.70305 0.80156 -0.71114 C 0.7809 -0.70976 0.76823 -0.71369 0.75695 -0.69079 C 0.75399 -0.67484 0.74826 -0.6598 0.74618 -0.64361 C 0.74497 -0.63413 0.74445 -0.62442 0.74306 -0.61494 C 0.74149 -0.60522 0.74063 -0.59574 0.73837 -0.58626 C 0.73733 -0.5821 0.73542 -0.574 0.73542 -0.574 " pathEditMode="relative" ptsTypes="fffffffffffffffffffffffffffffffffA">
                                      <p:cBhvr>
                                        <p:cTn id="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://funforkids.ru/pictures/bg/bg028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-1936"/>
            <a:ext cx="9144000" cy="6859936"/>
          </a:xfrm>
          <a:prstGeom prst="rect">
            <a:avLst/>
          </a:prstGeom>
          <a:noFill/>
        </p:spPr>
      </p:pic>
      <p:pic>
        <p:nvPicPr>
          <p:cNvPr id="3" name="БЕРЕЗА" descr="http://s17.znimg.ru/1467292140/3mwnmil67e.pn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0" y="620688"/>
            <a:ext cx="2350928" cy="2952328"/>
          </a:xfrm>
          <a:prstGeom prst="rect">
            <a:avLst/>
          </a:prstGeom>
          <a:noFill/>
        </p:spPr>
      </p:pic>
      <p:pic>
        <p:nvPicPr>
          <p:cNvPr id="4" name="ДУБ" descr="http://abload.de/img/agaclar_png_nisanboarm2l6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-315416"/>
            <a:ext cx="1800200" cy="3384376"/>
          </a:xfrm>
          <a:prstGeom prst="rect">
            <a:avLst/>
          </a:prstGeom>
          <a:noFill/>
        </p:spPr>
      </p:pic>
      <p:pic>
        <p:nvPicPr>
          <p:cNvPr id="5" name="ЕЛЬ" descr="http://img-fotki.yandex.ru/get/6314/47407354.675/0_dd414_16e6f57f_orig.pn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 flipH="1">
            <a:off x="7343800" y="692696"/>
            <a:ext cx="1800200" cy="3096344"/>
          </a:xfrm>
          <a:prstGeom prst="rect">
            <a:avLst/>
          </a:prstGeom>
          <a:noFill/>
        </p:spPr>
      </p:pic>
      <p:pic>
        <p:nvPicPr>
          <p:cNvPr id="6" name="ИВА" descr="http://www.playcast.ru/uploads/2017/04/12/22290049.pn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>
            <a:off x="2987824" y="2420888"/>
            <a:ext cx="2016223" cy="2256966"/>
          </a:xfrm>
          <a:prstGeom prst="rect">
            <a:avLst/>
          </a:prstGeom>
          <a:noFill/>
        </p:spPr>
      </p:pic>
      <p:pic>
        <p:nvPicPr>
          <p:cNvPr id="7" name="РЯБИНА" descr="http://chelno4ok.do.am/derevo-ryabin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401616"/>
            <a:ext cx="1872208" cy="3456384"/>
          </a:xfrm>
          <a:prstGeom prst="rect">
            <a:avLst/>
          </a:prstGeom>
          <a:noFill/>
        </p:spPr>
      </p:pic>
      <p:pic>
        <p:nvPicPr>
          <p:cNvPr id="8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3645024"/>
            <a:ext cx="1920017" cy="2780928"/>
          </a:xfrm>
          <a:prstGeom prst="rect">
            <a:avLst/>
          </a:prstGeom>
          <a:noFill/>
        </p:spPr>
      </p:pic>
      <p:pic>
        <p:nvPicPr>
          <p:cNvPr id="5122" name="Picture 2" descr="http://2.bp.blogspot.com/-kU2v84Mmkfk/UV4hLsvvccI/AAAAAAAAAho/8mGqSifQKbk/s1600/3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3791488"/>
            <a:ext cx="1872208" cy="2562455"/>
          </a:xfrm>
          <a:prstGeom prst="rect">
            <a:avLst/>
          </a:prstGeom>
          <a:noFill/>
        </p:spPr>
      </p:pic>
      <p:sp>
        <p:nvSpPr>
          <p:cNvPr id="10" name="БЕР 2"/>
          <p:cNvSpPr/>
          <p:nvPr/>
        </p:nvSpPr>
        <p:spPr>
          <a:xfrm>
            <a:off x="251520" y="476672"/>
            <a:ext cx="1656184" cy="302433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Русская красавица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Стоит на поляне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В зелёной кофточке,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В белом сарафане.</a:t>
            </a:r>
          </a:p>
        </p:txBody>
      </p:sp>
      <p:sp>
        <p:nvSpPr>
          <p:cNvPr id="11" name="СОС 2"/>
          <p:cNvSpPr/>
          <p:nvPr/>
        </p:nvSpPr>
        <p:spPr>
          <a:xfrm>
            <a:off x="899592" y="3429000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 елью стройной мы родня –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Обе зелены и колки,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Но длиннее у меня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И названье, и иголки.</a:t>
            </a:r>
          </a:p>
        </p:txBody>
      </p:sp>
      <p:sp>
        <p:nvSpPr>
          <p:cNvPr id="12" name="ИВА 2"/>
          <p:cNvSpPr/>
          <p:nvPr/>
        </p:nvSpPr>
        <p:spPr>
          <a:xfrm>
            <a:off x="2915816" y="2060848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Из меня плетут корзины,</a:t>
            </a:r>
          </a:p>
          <a:p>
            <a:r>
              <a:rPr lang="ru-RU" b="1" dirty="0"/>
              <a:t>Мои ветки тонки, длинны,</a:t>
            </a:r>
          </a:p>
          <a:p>
            <a:r>
              <a:rPr lang="ru-RU" b="1" dirty="0"/>
              <a:t>У воды расту, плаксива.</a:t>
            </a:r>
          </a:p>
          <a:p>
            <a:r>
              <a:rPr lang="ru-RU" b="1" dirty="0"/>
              <a:t>Угадали кто я?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ЛИПА 2"/>
          <p:cNvSpPr/>
          <p:nvPr/>
        </p:nvSpPr>
        <p:spPr>
          <a:xfrm>
            <a:off x="4716016" y="3429000"/>
            <a:ext cx="2160240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/>
          </a:p>
          <a:p>
            <a:endParaRPr lang="ru-RU" sz="1400" b="1" dirty="0"/>
          </a:p>
          <a:p>
            <a:r>
              <a:rPr lang="ru-RU" sz="1400" b="1" dirty="0" smtClean="0"/>
              <a:t>Во </a:t>
            </a:r>
            <a:r>
              <a:rPr lang="ru-RU" sz="1400" b="1" dirty="0"/>
              <a:t>дворе оно растёт...</a:t>
            </a:r>
          </a:p>
          <a:p>
            <a:r>
              <a:rPr lang="ru-RU" sz="1400" b="1" dirty="0"/>
              <a:t>Добывают пчёлы мёд</a:t>
            </a:r>
          </a:p>
          <a:p>
            <a:r>
              <a:rPr lang="ru-RU" sz="1400" b="1" dirty="0"/>
              <a:t>из цветочков золотых,</a:t>
            </a:r>
          </a:p>
          <a:p>
            <a:r>
              <a:rPr lang="ru-RU" sz="1400" b="1" dirty="0"/>
              <a:t>что в ветвях цветут густых.</a:t>
            </a:r>
          </a:p>
          <a:p>
            <a:r>
              <a:rPr lang="ru-RU" sz="1400" b="1" dirty="0"/>
              <a:t>От простуды и от гриппа</a:t>
            </a:r>
          </a:p>
          <a:p>
            <a:r>
              <a:rPr lang="ru-RU" sz="1400" b="1" dirty="0"/>
              <a:t>лечит лучший доктор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4" name="РЯБИНА 2"/>
          <p:cNvSpPr/>
          <p:nvPr/>
        </p:nvSpPr>
        <p:spPr>
          <a:xfrm>
            <a:off x="6948264" y="3689648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Осень в сад к нам пришла,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Красный факел зажгла.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Здесь дрозды, скворцы снуют.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И, галдя, его клюют.</a:t>
            </a:r>
          </a:p>
        </p:txBody>
      </p:sp>
      <p:sp>
        <p:nvSpPr>
          <p:cNvPr id="15" name="ДУБ 2"/>
          <p:cNvSpPr/>
          <p:nvPr/>
        </p:nvSpPr>
        <p:spPr>
          <a:xfrm>
            <a:off x="5220072" y="0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b="1" dirty="0" smtClean="0"/>
              <a:t>У </a:t>
            </a:r>
            <a:r>
              <a:rPr lang="ru-RU" b="1" dirty="0"/>
              <a:t>Лукоморья он один – </a:t>
            </a:r>
          </a:p>
          <a:p>
            <a:r>
              <a:rPr lang="ru-RU" b="1" dirty="0"/>
              <a:t>Зеленый, крепкий исполин.</a:t>
            </a:r>
          </a:p>
          <a:p>
            <a:r>
              <a:rPr lang="ru-RU" b="1" dirty="0"/>
              <a:t>Царя деревьев лесоруб</a:t>
            </a:r>
          </a:p>
          <a:p>
            <a:r>
              <a:rPr lang="ru-RU" b="1" dirty="0"/>
              <a:t>Всегда обходит. Это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" name="ЕЛЬ3"/>
          <p:cNvSpPr/>
          <p:nvPr/>
        </p:nvSpPr>
        <p:spPr>
          <a:xfrm>
            <a:off x="7127776" y="404664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 Новый год ей каждый рад,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Хоть и колюч её наряд!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712" y="260648"/>
            <a:ext cx="3240360" cy="40011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«УГАДАЙ ЧТО ЗА ДЕРЕВО?»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539552" cy="76470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604448" y="0"/>
            <a:ext cx="539552" cy="69269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4631"/>
          </a:xfrm>
          <a:prstGeom prst="rect">
            <a:avLst/>
          </a:prstGeom>
          <a:noFill/>
        </p:spPr>
      </p:pic>
      <p:pic>
        <p:nvPicPr>
          <p:cNvPr id="3" name="ДУБ" descr="http://abload.de/img/agaclar_png_nisanboarm2l6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573016"/>
            <a:ext cx="2736304" cy="2736304"/>
          </a:xfrm>
          <a:prstGeom prst="rect">
            <a:avLst/>
          </a:prstGeom>
          <a:noFill/>
        </p:spPr>
      </p:pic>
      <p:pic>
        <p:nvPicPr>
          <p:cNvPr id="4" name="ЕЛЬ" descr="http://img-fotki.yandex.ru/get/6314/47407354.675/0_dd414_16e6f57f_orig.pn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 flipH="1">
            <a:off x="4644008" y="1628800"/>
            <a:ext cx="2271594" cy="2562129"/>
          </a:xfrm>
          <a:prstGeom prst="rect">
            <a:avLst/>
          </a:prstGeom>
          <a:noFill/>
        </p:spPr>
      </p:pic>
      <p:pic>
        <p:nvPicPr>
          <p:cNvPr id="5" name="БЕРЕЗА" descr="http://s17.znimg.ru/1467292140/3mwnmil67e.pn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0" y="764704"/>
            <a:ext cx="2267744" cy="2847865"/>
          </a:xfrm>
          <a:prstGeom prst="rect">
            <a:avLst/>
          </a:prstGeom>
          <a:noFill/>
        </p:spPr>
      </p:pic>
      <p:pic>
        <p:nvPicPr>
          <p:cNvPr id="7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396" y="2852936"/>
            <a:ext cx="1984844" cy="2874823"/>
          </a:xfrm>
          <a:prstGeom prst="rect">
            <a:avLst/>
          </a:prstGeom>
          <a:noFill/>
        </p:spPr>
      </p:pic>
      <p:pic>
        <p:nvPicPr>
          <p:cNvPr id="8" name="РЯБИНА" descr="http://chelno4ok.do.am/derevo-ryabin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268760"/>
            <a:ext cx="2088232" cy="2784309"/>
          </a:xfrm>
          <a:prstGeom prst="rect">
            <a:avLst/>
          </a:prstGeom>
          <a:noFill/>
        </p:spPr>
      </p:pic>
      <p:pic>
        <p:nvPicPr>
          <p:cNvPr id="10" name="ЛИПА" descr="http://2.bp.blogspot.com/-kU2v84Mmkfk/UV4hLsvvccI/AAAAAAAAAho/8mGqSifQKbk/s1600/3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3068960"/>
            <a:ext cx="2304256" cy="315379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83768" y="332656"/>
            <a:ext cx="5040560" cy="584775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«ЧУДО СЕМЕНА!»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098" name="С БЕРЕЗА" descr="https://img-fotki.yandex.ru/get/6308/200418627.e1/0_14e556_736d035_orig.png"/>
          <p:cNvPicPr>
            <a:picLocks noChangeAspect="1" noChangeArrowheads="1"/>
          </p:cNvPicPr>
          <p:nvPr/>
        </p:nvPicPr>
        <p:blipFill>
          <a:blip r:embed="rId10" cstate="print"/>
          <a:srcRect t="3516" r="68248"/>
          <a:stretch>
            <a:fillRect/>
          </a:stretch>
        </p:blipFill>
        <p:spPr bwMode="auto">
          <a:xfrm>
            <a:off x="323528" y="4725144"/>
            <a:ext cx="1512168" cy="1975868"/>
          </a:xfrm>
          <a:prstGeom prst="rect">
            <a:avLst/>
          </a:prstGeom>
          <a:noFill/>
        </p:spPr>
      </p:pic>
      <p:pic>
        <p:nvPicPr>
          <p:cNvPr id="4102" name="С КЛЁН" descr="http://img0.liveinternet.ru/images/attach/c/4/80/227/80227904_0_6fecb_7f20cbe5_X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5261942"/>
            <a:ext cx="1584176" cy="1596058"/>
          </a:xfrm>
          <a:prstGeom prst="rect">
            <a:avLst/>
          </a:prstGeom>
          <a:noFill/>
        </p:spPr>
      </p:pic>
      <p:pic>
        <p:nvPicPr>
          <p:cNvPr id="4104" name="С ДУБ" descr="https://img-fotki.yandex.ru/get/42692/112265771.b0d/0_d4b08_7edee5f6_L"/>
          <p:cNvPicPr>
            <a:picLocks noChangeAspect="1" noChangeArrowheads="1"/>
          </p:cNvPicPr>
          <p:nvPr/>
        </p:nvPicPr>
        <p:blipFill>
          <a:blip r:embed="rId12" cstate="print"/>
          <a:srcRect t="52919" r="-917"/>
          <a:stretch>
            <a:fillRect/>
          </a:stretch>
        </p:blipFill>
        <p:spPr bwMode="auto">
          <a:xfrm>
            <a:off x="2267744" y="4221088"/>
            <a:ext cx="1296144" cy="708069"/>
          </a:xfrm>
          <a:prstGeom prst="rect">
            <a:avLst/>
          </a:prstGeom>
          <a:noFill/>
        </p:spPr>
      </p:pic>
      <p:pic>
        <p:nvPicPr>
          <p:cNvPr id="4106" name="С РЯБИНА" descr="http://img-fotki.yandex.ru/get/6743/16969765.249/0_929a0_ecef0fe_orig.png"/>
          <p:cNvPicPr>
            <a:picLocks noChangeAspect="1" noChangeArrowheads="1"/>
          </p:cNvPicPr>
          <p:nvPr/>
        </p:nvPicPr>
        <p:blipFill>
          <a:blip r:embed="rId13" cstate="print"/>
          <a:srcRect l="40617" t="50914"/>
          <a:stretch>
            <a:fillRect/>
          </a:stretch>
        </p:blipFill>
        <p:spPr bwMode="auto">
          <a:xfrm>
            <a:off x="5436096" y="5507176"/>
            <a:ext cx="1800200" cy="1350824"/>
          </a:xfrm>
          <a:prstGeom prst="rect">
            <a:avLst/>
          </a:prstGeom>
          <a:noFill/>
        </p:spPr>
      </p:pic>
      <p:pic>
        <p:nvPicPr>
          <p:cNvPr id="4108" name="С ЕЛЬ" descr="http://babushkinadacha.ru/wp-content/uploads/2016/12/2512w-10-768x57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51920" y="5723874"/>
            <a:ext cx="1512168" cy="1134126"/>
          </a:xfrm>
          <a:prstGeom prst="rect">
            <a:avLst/>
          </a:prstGeom>
          <a:noFill/>
        </p:spPr>
      </p:pic>
      <p:pic>
        <p:nvPicPr>
          <p:cNvPr id="4110" name="С СОСНА" descr="http://aterleo.info/lj/2013/01/18/1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35696" y="5229200"/>
            <a:ext cx="1584176" cy="1359751"/>
          </a:xfrm>
          <a:prstGeom prst="rect">
            <a:avLst/>
          </a:prstGeom>
          <a:noFill/>
        </p:spPr>
      </p:pic>
      <p:pic>
        <p:nvPicPr>
          <p:cNvPr id="4112" name="С ЛИПА" descr="https://img-fotki.yandex.ru/get/6512/200418627.e1/0_14e55b_d7e3c368_orig.png"/>
          <p:cNvPicPr>
            <a:picLocks noChangeAspect="1" noChangeArrowheads="1"/>
          </p:cNvPicPr>
          <p:nvPr/>
        </p:nvPicPr>
        <p:blipFill>
          <a:blip r:embed="rId16" cstate="print"/>
          <a:srcRect l="46974" t="4990"/>
          <a:stretch>
            <a:fillRect/>
          </a:stretch>
        </p:blipFill>
        <p:spPr bwMode="auto">
          <a:xfrm>
            <a:off x="5796136" y="4077072"/>
            <a:ext cx="1296144" cy="1028912"/>
          </a:xfrm>
          <a:prstGeom prst="rect">
            <a:avLst/>
          </a:prstGeom>
          <a:noFill/>
        </p:spPr>
      </p:pic>
      <p:pic>
        <p:nvPicPr>
          <p:cNvPr id="4114" name="КЛЁН" descr="http://badumka.ru/images/1517419_kartinka-klen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79712" y="1412776"/>
            <a:ext cx="2409188" cy="2592287"/>
          </a:xfrm>
          <a:prstGeom prst="rect">
            <a:avLst/>
          </a:prstGeom>
          <a:noFill/>
        </p:spPr>
      </p:pic>
      <p:pic>
        <p:nvPicPr>
          <p:cNvPr id="21" name="Picture 8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63888" y="476672"/>
            <a:ext cx="2530010" cy="1872208"/>
          </a:xfrm>
          <a:prstGeom prst="rect">
            <a:avLst/>
          </a:prstGeom>
          <a:noFill/>
        </p:spPr>
      </p:pic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792088" cy="7920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388424" y="0"/>
            <a:ext cx="755576" cy="86409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30157E-6 C -0.00227 -0.01989 -0.00626 -0.03631 -0.00921 -0.05551 C -0.01216 -0.07447 -0.00817 -0.06476 -0.0139 -0.07586 C -0.01581 -0.08349 -0.01928 -0.08927 -0.02154 -0.09644 C -0.02449 -0.10546 -0.0257 -0.11633 -0.02935 -0.12512 C -0.03109 -0.12951 -0.03421 -0.13275 -0.03543 -0.13738 C -0.03786 -0.14663 -0.03907 -0.15403 -0.04306 -0.16189 C -0.04636 -0.17924 -0.05088 -0.19589 -0.05383 -0.21323 C -0.05313 -0.23428 -0.05556 -0.25579 -0.04775 -0.27475 C -0.0474 -0.27544 -0.04029 -0.28978 -0.03855 -0.29325 C -0.03612 -0.29811 -0.02935 -0.30551 -0.02935 -0.30551 C -0.02883 -0.30759 -0.029 -0.31037 -0.02779 -0.31152 C -0.02588 -0.31337 -0.00626 -0.32308 -0.0047 -0.32401 C -0.00036 -0.32586 0.00468 -0.3291 0.00919 -0.33002 C 0.02239 -0.33257 0.03766 -0.33349 0.05069 -0.33812 C 0.05364 -0.33927 0.05676 -0.34135 0.05989 -0.34228 C 0.06197 -0.34321 0.06405 -0.34367 0.06614 -0.34436 C 0.07117 -0.34922 0.07621 -0.35037 0.08124 -0.35454 C 0.09218 -0.36333 0.0828 -0.35916 0.09374 -0.36286 C 0.09652 -0.36541 0.10034 -0.3661 0.10294 -0.36888 C 0.10433 -0.37049 0.10468 -0.3735 0.10607 -0.37512 C 0.1078 -0.3772 0.11041 -0.37743 0.11232 -0.37928 C 0.11405 -0.3809 0.11527 -0.38345 0.11683 -0.3853 C 0.11822 -0.38691 0.11996 -0.38807 0.12152 -0.38946 C 0.12499 -0.39686 0.1302 -0.40148 0.13228 -0.41004 C 0.13558 -0.42322 0.13576 -0.42947 0.14148 -0.4408 C 0.14339 -0.45098 0.14739 -0.45884 0.14912 -0.46948 C 0.15121 -0.48197 0.15155 -0.49376 0.15694 -0.50417 C 0.1618 -0.53308 0.1611 -0.5643 0.15381 -0.59228 C 0.15207 -0.60639 0.1493 -0.62535 0.14305 -0.63738 C 0.14114 -0.64501 0.13766 -0.65056 0.13541 -0.65796 C 0.13402 -0.66259 0.13419 -0.6679 0.13228 -0.6723 C 0.13124 -0.67484 0.12881 -0.67623 0.1276 -0.67854 C 0.12621 -0.68109 0.12603 -0.68432 0.12447 -0.68664 C 0.12273 -0.68918 0.12048 -0.69103 0.11839 -0.69288 C 0.11544 -0.69566 0.10919 -0.70098 0.10919 -0.70098 C 0.09322 -0.70028 0.07725 -0.70074 0.06128 -0.69889 C 0.05971 -0.69866 0.05867 -0.69566 0.05676 -0.69473 C 0.05034 -0.69103 0.04235 -0.68987 0.03541 -0.68664 C 0.03315 -0.67785 0.03089 -0.67253 0.02603 -0.66605 C 0.02499 -0.66189 0.02447 -0.65773 0.02308 -0.6538 C 0.02221 -0.65172 0.01996 -0.64778 0.01996 -0.64778 " pathEditMode="relative" ptsTypes="fffffffffffffffffffffffffffffffffffffffffA">
                                      <p:cBhvr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73543E-6 C -0.00053 -0.00486 -0.00018 -0.00995 -0.00157 -0.01435 C -0.00296 -0.01897 -0.00782 -0.0266 -0.00782 -0.0266 C -0.01198 -0.0488 -0.00521 -0.01805 -0.01546 -0.0451 C -0.02448 -0.06916 -0.01372 -0.05089 -0.02153 -0.06754 C -0.02882 -0.08326 -0.03559 -0.09922 -0.04011 -0.1168 C -0.04289 -0.13923 -0.04931 -0.14964 -0.0632 -0.16189 C -0.06511 -0.16351 -0.06702 -0.16559 -0.06928 -0.16606 C -0.08056 -0.16791 -0.09184 -0.16744 -0.10313 -0.16814 C -0.11563 -0.17369 -0.12934 -0.17646 -0.14167 -0.18248 C -0.15539 -0.18918 -0.16928 -0.1952 -0.18316 -0.20075 C -0.18976 -0.20653 -0.19063 -0.21046 -0.19862 -0.21324 C -0.20191 -0.21994 -0.20591 -0.22387 -0.20782 -0.23151 C -0.2073 -0.23706 -0.20834 -0.24307 -0.20625 -0.24793 C -0.20226 -0.25695 -0.1941 -0.25671 -0.18785 -0.25833 C -0.17796 -0.26088 -0.16962 -0.26735 -0.16007 -0.27059 C -0.14948 -0.27984 -0.15452 -0.27868 -0.14618 -0.27868 " pathEditMode="relative" ptsTypes="ffffffffffffffffA">
                                      <p:cBhvr>
                                        <p:cTn id="26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3293E-6 C -0.00104 -0.02058 -0.00122 -0.04371 -0.00625 -0.0636 C -0.00938 -0.07609 -0.02795 -0.08927 -0.03698 -0.09228 C -0.04358 -0.09829 -0.05226 -0.10037 -0.05851 -0.10661 C -0.06094 -0.10893 -0.06233 -0.11263 -0.06476 -0.11494 C -0.06649 -0.11679 -0.06892 -0.11748 -0.07083 -0.11887 C -0.07344 -0.12072 -0.07622 -0.12257 -0.07847 -0.12512 C -0.09149 -0.13899 -0.0809 -0.13136 -0.09236 -0.14154 C -0.09635 -0.145 -0.10469 -0.15171 -0.10469 -0.15171 C -0.11059 -0.16212 -0.11354 -0.1605 -0.12014 -0.16813 C -0.12847 -0.17761 -0.13681 -0.18501 -0.14618 -0.19265 C -0.1526 -0.19796 -0.15642 -0.20444 -0.16319 -0.20907 C -0.17222 -0.22155 -0.1842 -0.22757 -0.19549 -0.23566 C -0.22743 -0.25856 -0.26233 -0.27359 -0.29236 -0.30134 C -0.29566 -0.3099 -0.30156 -0.31522 -0.30469 -0.32377 C -0.30816 -0.33303 -0.31285 -0.35291 -0.31545 -0.36286 C -0.32205 -0.38922 -0.3158 -0.35638 -0.32014 -0.3772 C -0.32257 -0.38922 -0.32344 -0.40056 -0.32778 -0.41189 C -0.32604 -0.47017 -0.32517 -0.5192 -0.31701 -0.57401 C -0.31806 -0.60846 -0.31771 -0.63599 -0.32934 -0.66605 C -0.3316 -0.67808 -0.33299 -0.68201 -0.33854 -0.69288 C -0.33958 -0.69496 -0.34167 -0.69889 -0.34167 -0.69889 C -0.34427 -0.71531 -0.34514 -0.71392 -0.35694 -0.71947 C -0.35955 -0.72063 -0.36476 -0.7234 -0.36476 -0.7234 C -0.37205 -0.72271 -0.38281 -0.71947 -0.3908 -0.71947 " pathEditMode="relative" ptsTypes="ffffffffffffffffffffffffA">
                                      <p:cBhvr>
                                        <p:cTn id="3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4126E-6 C -0.00295 -0.0192 -0.01268 -0.0266 -0.02622 -0.03053 C -0.04618 -0.02937 -0.05608 -0.03377 -0.07084 -0.02243 C -0.07848 -0.01665 -0.07223 -0.0192 -0.0816 -0.01434 C -0.08455 -0.01272 -0.0908 -0.01018 -0.0908 -0.01018 C -0.09792 -0.0007 -0.10365 0.00046 -0.11233 0.00624 C -0.12448 0.01434 -0.13403 0.02058 -0.14775 0.02474 C -0.17691 0.02405 -0.20625 0.02405 -0.23542 0.02266 C -0.24254 0.02243 -0.25643 0.01526 -0.26302 0.01041 C -0.26962 0.00555 -0.27466 -0.00301 -0.2816 -0.00601 C -0.28368 -0.0081 -0.28542 -0.01064 -0.28768 -0.01226 C -0.28907 -0.01341 -0.29115 -0.01295 -0.29236 -0.01434 C -0.29375 -0.01573 -0.2941 -0.01873 -0.29549 -0.02035 C -0.29966 -0.02498 -0.30608 -0.02637 -0.31077 -0.03053 C -0.31927 -0.04741 -0.31823 -0.06961 -0.30625 -0.08187 C -0.29861 -0.08118 -0.2908 -0.08141 -0.28316 -0.07979 C -0.27084 -0.07724 -0.25695 -0.05481 -0.25695 -0.03885 " pathEditMode="relative" ptsTypes="ffffffffffffffffA">
                                      <p:cBhvr>
                                        <p:cTn id="40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7613E-6 C 0.00625 -0.00555 0.00625 -0.01179 0.0092 -0.02035 C 0.01111 -0.0259 0.01527 -0.03677 0.01527 -0.03677 C 0.01423 -0.08186 0.01232 -0.12696 0.01232 -0.17206 C 0.01232 -0.21369 0.00642 -0.29371 0.02465 -0.34227 C 0.02673 -0.35777 0.02916 -0.36956 0.03541 -0.38321 C 0.03975 -0.40888 0.05173 -0.43154 0.06458 -0.45074 C 0.07257 -0.46276 0.07899 -0.47618 0.0908 -0.48149 C 0.09896 -0.49884 0.11284 -0.5067 0.12465 -0.5185 C 0.12639 -0.52012 0.1276 -0.52266 0.12916 -0.52451 C 0.13055 -0.52613 0.13229 -0.52729 0.13385 -0.52867 C 0.13541 -0.53145 0.13646 -0.53469 0.13836 -0.53677 C 0.13958 -0.53815 0.14184 -0.53746 0.14305 -0.53885 C 0.14444 -0.54047 0.14479 -0.54324 0.14618 -0.54509 C 0.14739 -0.54694 0.14913 -0.54787 0.15069 -0.54926 C 0.15277 -0.55342 0.15434 -0.55804 0.15694 -0.56151 C 0.1585 -0.56359 0.16024 -0.56521 0.16146 -0.56753 C 0.16493 -0.574 0.16736 -0.5814 0.17066 -0.58811 C 0.17239 -0.59181 0.17274 -0.5962 0.17378 -0.60037 C 0.1743 -0.60245 0.17534 -0.60661 0.17534 -0.60661 C 0.17482 -0.61008 0.175 -0.61378 0.17378 -0.61679 C 0.17152 -0.62234 0.16232 -0.62372 0.1585 -0.62511 C 0.15086 -0.62442 0.14288 -0.62534 0.13541 -0.62303 C 0.13177 -0.62187 0.12604 -0.6147 0.12604 -0.6147 C 0.12309 -0.60846 0.12152 -0.60245 0.1184 -0.5962 C 0.12014 -0.57423 0.11545 -0.57886 0.12309 -0.57377 " pathEditMode="relative" ptsTypes="fffffffffffffffffffffffffA">
                                      <p:cBhvr>
                                        <p:cTn id="47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3.90379E-6 C 0.00348 -0.0044 0.00574 -0.00625 0.00765 -0.01226 C 0.00886 -0.01619 0.00904 -0.02082 0.01077 -0.02452 C 0.01824 -0.03932 0.02483 -0.05458 0.0323 -0.06961 C 0.03456 -0.07401 0.04411 -0.07678 0.04619 -0.07771 C 0.05591 -0.08233 0.06338 -0.08418 0.07379 -0.08603 C 0.10817 -0.08534 0.14254 -0.08511 0.17692 -0.08395 C 0.19011 -0.08349 0.20157 -0.07609 0.2139 -0.07169 C 0.229 -0.06638 0.2448 -0.06175 0.26008 -0.05736 C 0.27501 -0.04834 0.29029 -0.04417 0.30608 -0.03885 C 0.31858 -0.02891 0.30886 -0.03492 0.3231 -0.03076 C 0.32952 -0.02891 0.32657 -0.02775 0.33386 -0.02452 C 0.34463 -0.01966 0.35661 -0.01827 0.36772 -0.01434 C 0.38629 -0.00786 0.40504 0.00023 0.4231 0.00832 C 0.44046 0.01619 0.46042 0.01804 0.47848 0.02058 C 0.5007 0.02729 0.49723 0.02798 0.52917 0.02266 C 0.53404 0.02197 0.53838 0.0185 0.54306 0.01642 C 0.54619 0.01503 0.55227 0.01249 0.55227 0.01249 C 0.55834 0.00717 0.56529 0.00324 0.57223 3.90379E-6 C 0.57327 -0.00208 0.57397 -0.00463 0.57536 -0.00601 C 0.57657 -0.0074 0.579 -0.00648 0.58004 -0.0081 C 0.58508 -0.01688 0.58612 -0.02775 0.59081 -0.03677 C 0.59254 -0.04348 0.59845 -0.05527 0.59845 -0.05527 C 0.58664 -0.071 0.579 -0.06267 0.55852 -0.06129 C 0.55313 -0.05689 0.54827 -0.05157 0.54306 -0.04695 C 0.5382 -0.02822 0.54654 -0.05944 0.53699 -0.03076 C 0.5349 -0.02475 0.53508 -0.01758 0.5323 -0.01226 C 0.529 -0.00555 0.5264 0.00162 0.5231 0.00832 C 0.52362 0.02058 0.52292 0.03307 0.52466 0.0451 C 0.52605 0.05481 0.54792 0.06406 0.55383 0.06568 C 0.55539 0.06707 0.55678 0.06868 0.55852 0.06984 C 0.5599 0.07077 0.56216 0.0703 0.56303 0.07192 C 0.56494 0.07539 0.5639 0.08117 0.56615 0.08418 C 0.56667 0.08487 0.5672 0.08557 0.56772 0.08626 " pathEditMode="relative" ptsTypes="fffffffffffffffffffffffffffffffffA">
                                      <p:cBhvr>
                                        <p:cTn id="54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-0.10338 C 0.03542 -0.10408 0.04063 -0.10384 0.04566 -0.10546 C 0.0566 -0.10916 0.07396 -0.13321 0.08247 -0.14223 C 0.09045 -0.15079 0.09722 -0.1649 0.10712 -0.16883 C 0.11302 -0.18201 0.11979 -0.18826 0.12865 -0.19751 C 0.1309 -0.19982 0.13247 -0.20352 0.1349 -0.20583 C 0.1507 -0.22063 0.1382 -0.20213 0.15174 -0.22225 C 0.16094 -0.2359 0.16962 -0.25232 0.17934 -0.26527 C 0.19236 -0.28261 0.20643 -0.2988 0.21945 -0.31638 C 0.225 -0.32378 0.22847 -0.33511 0.23334 -0.34321 C 0.23906 -0.36263 0.23299 -0.34436 0.2441 -0.36772 C 0.25035 -0.38067 0.25452 -0.39617 0.26094 -0.40865 C 0.26146 -0.41143 0.26163 -0.41444 0.2625 -0.41698 C 0.26372 -0.42068 0.26615 -0.42346 0.26719 -0.42716 C 0.26875 -0.43247 0.2691 -0.43803 0.27014 -0.44358 C 0.27066 -0.44658 0.27222 -0.44889 0.27327 -0.45167 C 0.27222 -0.51388 0.2717 -0.56985 0.2625 -0.62998 C 0.26198 -0.65727 0.26198 -0.68479 0.26094 -0.71208 C 0.26077 -0.71485 0.25677 -0.72503 0.25643 -0.72642 C 0.24705 -0.75625 0.21111 -0.75602 0.19167 -0.75926 C 0.14236 -0.75717 0.14844 -0.77198 0.13177 -0.73867 C 0.13229 -0.72572 0.13247 -0.71277 0.13334 -0.69982 C 0.13438 -0.68433 0.13941 -0.67253 0.13941 -0.65657 " pathEditMode="relative" ptsTypes="ffffffffffffffffffffffA">
                                      <p:cBhvr>
                                        <p:cTn id="61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4631"/>
          </a:xfrm>
          <a:prstGeom prst="rect">
            <a:avLst/>
          </a:prstGeom>
          <a:noFill/>
        </p:spPr>
      </p:pic>
      <p:pic>
        <p:nvPicPr>
          <p:cNvPr id="3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268761"/>
            <a:ext cx="2137787" cy="3096344"/>
          </a:xfrm>
          <a:prstGeom prst="rect">
            <a:avLst/>
          </a:prstGeom>
          <a:noFill/>
        </p:spPr>
      </p:pic>
      <p:pic>
        <p:nvPicPr>
          <p:cNvPr id="7" name="РЯБИНА" descr="http://chelno4ok.do.am/derevo-ryabin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1556792"/>
            <a:ext cx="2088232" cy="278430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63688" y="548680"/>
            <a:ext cx="5472608" cy="584775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</a:rPr>
              <a:t>ЭТАЖИ ЛЕСНОГО ЦАРСТВА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9" name="2"/>
          <p:cNvSpPr/>
          <p:nvPr/>
        </p:nvSpPr>
        <p:spPr>
          <a:xfrm>
            <a:off x="3851920" y="2780928"/>
            <a:ext cx="1800200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ДЕРЕВЬЯ ПОНИЖЕ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1"/>
          <p:cNvSpPr/>
          <p:nvPr/>
        </p:nvSpPr>
        <p:spPr>
          <a:xfrm>
            <a:off x="7020272" y="1268760"/>
            <a:ext cx="1800200" cy="93610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1-Й ЯРУС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ВЫСОКИЕ ДЕРЕВЬЯ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3"/>
          <p:cNvSpPr/>
          <p:nvPr/>
        </p:nvSpPr>
        <p:spPr>
          <a:xfrm>
            <a:off x="6876256" y="4581128"/>
            <a:ext cx="2088232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КУСТАРНИКИ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4"/>
          <p:cNvSpPr/>
          <p:nvPr/>
        </p:nvSpPr>
        <p:spPr>
          <a:xfrm>
            <a:off x="5292080" y="5157192"/>
            <a:ext cx="1800200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ТРАВА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5"/>
          <p:cNvSpPr/>
          <p:nvPr/>
        </p:nvSpPr>
        <p:spPr>
          <a:xfrm>
            <a:off x="3131840" y="5993904"/>
            <a:ext cx="1835696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ГРИБЫ И ЯГОДЫ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6"/>
          <p:cNvSpPr/>
          <p:nvPr/>
        </p:nvSpPr>
        <p:spPr>
          <a:xfrm>
            <a:off x="323528" y="5805264"/>
            <a:ext cx="2232248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МХИ И ЛИШАЙНИКИ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016" y="13407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8" name="Picture 38" descr="http://xn--42-6kc9aphdxlhdu.xn--p1ai/wp-content/uploads/2017/03/trav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0107" y="5633864"/>
            <a:ext cx="2403893" cy="1224136"/>
          </a:xfrm>
          <a:prstGeom prst="rect">
            <a:avLst/>
          </a:prstGeom>
          <a:noFill/>
        </p:spPr>
      </p:pic>
      <p:pic>
        <p:nvPicPr>
          <p:cNvPr id="3076" name="Picture 4" descr="http://s18.znimg.ru/1459871580/6v8rjyt7o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356992"/>
            <a:ext cx="2122044" cy="1800200"/>
          </a:xfrm>
          <a:prstGeom prst="rect">
            <a:avLst/>
          </a:prstGeom>
          <a:noFill/>
        </p:spPr>
      </p:pic>
      <p:pic>
        <p:nvPicPr>
          <p:cNvPr id="3078" name="Picture 6" descr="http://galerey-room.ru/images/074012_13855272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3573016"/>
            <a:ext cx="1266254" cy="1728192"/>
          </a:xfrm>
          <a:prstGeom prst="rect">
            <a:avLst/>
          </a:prstGeom>
          <a:noFill/>
        </p:spPr>
      </p:pic>
      <p:pic>
        <p:nvPicPr>
          <p:cNvPr id="3080" name="Picture 8" descr="https://www.ansgroupglobal.com/sites/default/files/styles/ans_standard_medium/public/fields/paragraphs/images/moss_0.png?itok=eZ9cAHc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005064"/>
            <a:ext cx="2339752" cy="1559835"/>
          </a:xfrm>
          <a:prstGeom prst="rect">
            <a:avLst/>
          </a:prstGeom>
          <a:noFill/>
        </p:spPr>
      </p:pic>
      <p:pic>
        <p:nvPicPr>
          <p:cNvPr id="22" name="Picture 8" descr="http://cdn.aviaforum.ru/images/2016/12/815874_2f4d25f5d19342afdf62d6d4dc04dbda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800" y="980728"/>
            <a:ext cx="2530010" cy="1872208"/>
          </a:xfrm>
          <a:prstGeom prst="rect">
            <a:avLst/>
          </a:prstGeom>
          <a:noFill/>
        </p:spPr>
      </p:pic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611560" cy="836712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79208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94265E-7 C 0.01284 0.00532 -0.00712 -0.00347 0.01215 0.00809 C 0.02083 0.01318 0.0342 0.01318 0.04305 0.01434 C 0.0559 0.01966 0.05642 0.02012 0.07847 0.02035 C 0.19583 0.02104 0.31336 0.01896 0.43055 0.01827 C 0.4401 0.01572 0.44895 0.01133 0.45833 0.00809 C 0.46441 0.00254 0.47135 -0.00185 0.47847 -0.00416 C 0.48663 -0.00971 0.48732 -0.01318 0.49062 -0.02475 C 0.49218 -0.06175 0.49427 -0.09181 0.49218 -0.12928 C 0.49184 -0.13622 0.48767 -0.14801 0.48611 -0.15379 C 0.48559 -0.15588 0.48454 -0.16004 0.48454 -0.16004 C 0.48541 -0.18108 0.48489 -0.20167 0.49375 -0.21947 C 0.49548 -0.22896 0.49531 -0.22479 0.49531 -0.23173 " pathEditMode="relative" ptsTypes="ffffffffffff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6.26272E-6 C 0.00539 0.00209 0.00921 0.00371 0.0139 0.0081 C 0.01685 0.01412 0.0165 0.01527 0.02171 0.01828 C 0.02466 0.0199 0.03091 0.02244 0.03091 0.02244 C 0.05574 0.04487 0.08594 0.05227 0.11546 0.05736 C 0.12414 0.06129 0.13265 0.06199 0.14167 0.06338 C 0.17171 0.07702 0.20712 0.07864 0.23855 0.08188 C 0.28004 0.09205 0.32275 0.10084 0.36476 0.10639 C 0.37744 0.11079 0.39098 0.10917 0.40313 0.11472 C 0.42917 0.11217 0.45365 0.10616 0.48004 0.10454 C 0.49879 0.10223 0.50851 0.10593 0.52171 0.09413 C 0.52605 0.08535 0.53351 0.08165 0.54011 0.07563 C 0.54271 0.07332 0.54931 0.0717 0.54931 0.0717 C 0.55452 0.06615 0.55921 0.06014 0.56476 0.05528 C 0.56667 0.04765 0.56945 0.04048 0.57084 0.03262 C 0.57709 -0.00323 0.56928 0.02799 0.57396 0.01018 C 0.57466 -0.00369 0.57709 -0.02057 0.57709 -0.03491 " pathEditMode="relative" ptsTypes="ffffffffffffffff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0.00717 C 0.04844 0.00532 0.04687 0.01503 0.07656 -0.01133 C 0.07864 -0.02613 0.0809 -0.04001 0.0842 -0.05435 C 0.08507 -0.05851 0.08628 -0.06244 0.08732 -0.06661 C 0.08785 -0.06869 0.08889 -0.07285 0.08889 -0.07262 C 0.08941 -0.10014 0.08854 -0.12743 0.09045 -0.15472 C 0.09097 -0.16235 0.0993 -0.16489 0.10417 -0.16906 C 0.10573 -0.17045 0.10885 -0.17322 0.10885 -0.17299 C 0.12135 -0.1716 0.13055 -0.17299 0.13646 -0.1568 C 0.14149 -0.14316 0.13333 -0.15958 0.14114 -0.14246 C 0.14305 -0.1383 0.14739 -0.1302 0.14739 -0.12997 C 0.1493 -0.12188 0.15035 -0.11864 0.1566 -0.11587 C 0.16614 -0.10708 0.1743 -0.10731 0.18576 -0.10569 C 0.19097 -0.10338 0.18889 -0.10361 0.19201 -0.10361 " pathEditMode="relative" rAng="0" ptsTypes="fffffffffffffA">
                                      <p:cBhvr>
                                        <p:cTn id="3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-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25532E-6 C -0.00052 -0.00809 -0.00018 -0.01642 -0.00139 -0.02451 C -0.00226 -0.02983 -0.0059 -0.03377 -0.00764 -0.03885 C -0.01615 -0.06475 -0.02587 -0.07031 -0.04601 -0.07586 C -0.05851 -0.08372 -0.08455 -0.08834 -0.09844 -0.09019 C -0.11458 -0.09505 -0.13125 -0.09621 -0.14757 -0.09829 C -0.17552 -0.10661 -0.14879 -0.09968 -0.19375 -0.10453 C -0.20781 -0.10592 -0.2224 -0.11193 -0.23681 -0.11263 C -0.25886 -0.11378 -0.2809 -0.11401 -0.30295 -0.11471 C -0.3125 -0.11887 -0.32257 -0.1191 -0.33229 -0.1228 C -0.35174 -0.12188 -0.36597 -0.12442 -0.38299 -0.11679 C -0.40139 -0.11957 -0.39844 -0.11586 -0.39844 -0.13922 " pathEditMode="relative" ptsTypes="fffffffffff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6.19796E-7 C 0.00312 0.01642 -0.00105 0.00116 0.00624 0.01434 C 0.00868 0.01874 0.01006 0.02405 0.01232 0.02868 C 0.01631 0.04973 0.02048 0.05736 0.01388 0.08603 C 0.01302 0.0902 0.00468 0.0902 0.00468 0.0902 C -0.00157 0.09852 -0.00955 0.09968 -0.01685 0.10662 C -0.01858 0.10824 -0.02014 0.11055 -0.02153 0.11286 C -0.02379 0.11679 -0.02761 0.12512 -0.02761 0.12512 C -0.02657 0.13807 -0.02518 0.14593 -0.02292 0.15796 C -0.0224 0.16813 -0.0224 0.17854 -0.02153 0.18872 C -0.02084 0.1982 -0.01841 0.20745 -0.01841 0.21739 " pathEditMode="relative" ptsTypes="ffffffffffA">
                                      <p:cBhvr>
                                        <p:cTn id="5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13506E-6 C 0.00764 0.00693 0.00347 0.00208 0.01077 0.01642 C 0.01615 0.02682 0.01736 0.0185 0.02153 0.03492 C 0.02604 0.05226 0.03073 0.06961 0.03073 0.08811 " pathEditMode="relative" ptsTypes="fffA">
                                      <p:cBhvr>
                                        <p:cTn id="6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1185</Words>
  <Application>Microsoft Office PowerPoint</Application>
  <PresentationFormat>Экран (4:3)</PresentationFormat>
  <Paragraphs>230</Paragraphs>
  <Slides>35</Slides>
  <Notes>1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142</cp:revision>
  <dcterms:created xsi:type="dcterms:W3CDTF">2017-05-08T15:28:02Z</dcterms:created>
  <dcterms:modified xsi:type="dcterms:W3CDTF">2017-09-06T09:45:35Z</dcterms:modified>
</cp:coreProperties>
</file>