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1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58" r:id="rId12"/>
    <p:sldId id="269" r:id="rId13"/>
    <p:sldId id="270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79" d="100"/>
          <a:sy n="79" d="100"/>
        </p:scale>
        <p:origin x="-2544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E0D55-7753-4708-B3B5-F9D50CF1DC7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A96826-21A3-447B-9EC9-500F99CF3CD0}">
      <dgm:prSet phldrT="[Текст]"/>
      <dgm:spPr/>
      <dgm:t>
        <a:bodyPr/>
        <a:lstStyle/>
        <a:p>
          <a:r>
            <a:rPr lang="ru-RU" b="1" dirty="0" smtClean="0"/>
            <a:t> Содержательно- насыщенной</a:t>
          </a:r>
          <a:endParaRPr lang="ru-RU" b="1" dirty="0"/>
        </a:p>
      </dgm:t>
    </dgm:pt>
    <dgm:pt modelId="{21D9EFDC-7A8E-434D-9DE4-0CBF90B45548}" type="parTrans" cxnId="{8DE8DB31-B74D-41B8-AC9C-5B480A66EF8F}">
      <dgm:prSet/>
      <dgm:spPr/>
      <dgm:t>
        <a:bodyPr/>
        <a:lstStyle/>
        <a:p>
          <a:endParaRPr lang="ru-RU"/>
        </a:p>
      </dgm:t>
    </dgm:pt>
    <dgm:pt modelId="{5D60A4D9-6183-4323-903B-B8CE9B049EF2}" type="sibTrans" cxnId="{8DE8DB31-B74D-41B8-AC9C-5B480A66EF8F}">
      <dgm:prSet/>
      <dgm:spPr/>
      <dgm:t>
        <a:bodyPr/>
        <a:lstStyle/>
        <a:p>
          <a:endParaRPr lang="ru-RU"/>
        </a:p>
      </dgm:t>
    </dgm:pt>
    <dgm:pt modelId="{25D9011F-28C6-41B8-87EB-310E00E688C6}">
      <dgm:prSet phldrT="[Текст]"/>
      <dgm:spPr/>
      <dgm:t>
        <a:bodyPr/>
        <a:lstStyle/>
        <a:p>
          <a:r>
            <a:rPr lang="ru-RU" b="1" dirty="0" smtClean="0"/>
            <a:t>Полифункциональной</a:t>
          </a:r>
          <a:endParaRPr lang="ru-RU" b="1" dirty="0"/>
        </a:p>
      </dgm:t>
    </dgm:pt>
    <dgm:pt modelId="{07AF40D5-2E30-4FF3-AA86-D9B47391796F}" type="parTrans" cxnId="{835AB343-61FC-4B22-ACA6-6ACAD62B0698}">
      <dgm:prSet/>
      <dgm:spPr/>
      <dgm:t>
        <a:bodyPr/>
        <a:lstStyle/>
        <a:p>
          <a:endParaRPr lang="ru-RU"/>
        </a:p>
      </dgm:t>
    </dgm:pt>
    <dgm:pt modelId="{F6E21F39-F2B0-47BB-A30C-2CD98D66C6F7}" type="sibTrans" cxnId="{835AB343-61FC-4B22-ACA6-6ACAD62B0698}">
      <dgm:prSet/>
      <dgm:spPr/>
      <dgm:t>
        <a:bodyPr/>
        <a:lstStyle/>
        <a:p>
          <a:endParaRPr lang="ru-RU"/>
        </a:p>
      </dgm:t>
    </dgm:pt>
    <dgm:pt modelId="{0F482500-326B-4278-AEA4-67B6B8B80084}">
      <dgm:prSet phldrT="[Текст]"/>
      <dgm:spPr/>
      <dgm:t>
        <a:bodyPr/>
        <a:lstStyle/>
        <a:p>
          <a:r>
            <a:rPr lang="ru-RU" b="1" dirty="0" smtClean="0"/>
            <a:t>Трансформируемой</a:t>
          </a:r>
          <a:endParaRPr lang="ru-RU" b="1" dirty="0"/>
        </a:p>
      </dgm:t>
    </dgm:pt>
    <dgm:pt modelId="{DFF536BC-5EB3-4BB9-AD5F-3664D6287B48}" type="parTrans" cxnId="{C2A5B71A-8A4C-4FC1-95A3-F15FAE7F0A64}">
      <dgm:prSet/>
      <dgm:spPr/>
      <dgm:t>
        <a:bodyPr/>
        <a:lstStyle/>
        <a:p>
          <a:endParaRPr lang="ru-RU"/>
        </a:p>
      </dgm:t>
    </dgm:pt>
    <dgm:pt modelId="{15149580-4474-476D-A9AF-4A4500238AB2}" type="sibTrans" cxnId="{C2A5B71A-8A4C-4FC1-95A3-F15FAE7F0A64}">
      <dgm:prSet/>
      <dgm:spPr/>
      <dgm:t>
        <a:bodyPr/>
        <a:lstStyle/>
        <a:p>
          <a:endParaRPr lang="ru-RU"/>
        </a:p>
      </dgm:t>
    </dgm:pt>
    <dgm:pt modelId="{057E3AA2-47EC-4694-ADA7-CD45B49C9DBC}">
      <dgm:prSet phldrT="[Текст]"/>
      <dgm:spPr/>
      <dgm:t>
        <a:bodyPr/>
        <a:lstStyle/>
        <a:p>
          <a:r>
            <a:rPr lang="ru-RU" b="1" dirty="0" smtClean="0"/>
            <a:t>Доступной</a:t>
          </a:r>
          <a:endParaRPr lang="ru-RU" b="1" dirty="0"/>
        </a:p>
      </dgm:t>
    </dgm:pt>
    <dgm:pt modelId="{B84FF241-039A-4FDD-98C5-0A52A9785BCC}" type="parTrans" cxnId="{26D4CBC9-DC0A-4FB6-B4B6-59AB085A4681}">
      <dgm:prSet/>
      <dgm:spPr/>
      <dgm:t>
        <a:bodyPr/>
        <a:lstStyle/>
        <a:p>
          <a:endParaRPr lang="ru-RU"/>
        </a:p>
      </dgm:t>
    </dgm:pt>
    <dgm:pt modelId="{F001B6CA-1299-421F-89BB-14B1F0B39FB7}" type="sibTrans" cxnId="{26D4CBC9-DC0A-4FB6-B4B6-59AB085A4681}">
      <dgm:prSet/>
      <dgm:spPr/>
      <dgm:t>
        <a:bodyPr/>
        <a:lstStyle/>
        <a:p>
          <a:endParaRPr lang="ru-RU"/>
        </a:p>
      </dgm:t>
    </dgm:pt>
    <dgm:pt modelId="{0BF09BB5-7B44-40B6-8D0F-931B256745AA}">
      <dgm:prSet phldrT="[Текст]"/>
      <dgm:spPr/>
      <dgm:t>
        <a:bodyPr/>
        <a:lstStyle/>
        <a:p>
          <a:r>
            <a:rPr lang="ru-RU" b="1" dirty="0" smtClean="0"/>
            <a:t>Безопасной</a:t>
          </a:r>
          <a:endParaRPr lang="ru-RU" b="1" dirty="0"/>
        </a:p>
      </dgm:t>
    </dgm:pt>
    <dgm:pt modelId="{5557951E-EA87-4B81-9019-85F6EABFCAE8}" type="parTrans" cxnId="{4FCE112E-D310-44FC-93A3-BC5441704FF9}">
      <dgm:prSet/>
      <dgm:spPr/>
      <dgm:t>
        <a:bodyPr/>
        <a:lstStyle/>
        <a:p>
          <a:endParaRPr lang="ru-RU"/>
        </a:p>
      </dgm:t>
    </dgm:pt>
    <dgm:pt modelId="{F74E160B-F505-4D8A-BAE6-49BEDF3AAAF6}" type="sibTrans" cxnId="{4FCE112E-D310-44FC-93A3-BC5441704FF9}">
      <dgm:prSet/>
      <dgm:spPr/>
      <dgm:t>
        <a:bodyPr/>
        <a:lstStyle/>
        <a:p>
          <a:endParaRPr lang="ru-RU"/>
        </a:p>
      </dgm:t>
    </dgm:pt>
    <dgm:pt modelId="{79D9FFBF-2E7B-4A6A-ADD1-0834D39FB737}">
      <dgm:prSet phldrT="[Текст]"/>
      <dgm:spPr/>
      <dgm:t>
        <a:bodyPr/>
        <a:lstStyle/>
        <a:p>
          <a:r>
            <a:rPr lang="ru-RU" b="1" dirty="0" smtClean="0"/>
            <a:t>Вариативной</a:t>
          </a:r>
          <a:endParaRPr lang="ru-RU" b="1" dirty="0"/>
        </a:p>
      </dgm:t>
    </dgm:pt>
    <dgm:pt modelId="{C380D6C3-3AD5-463E-ABCD-CF545628BA6F}" type="parTrans" cxnId="{09DDA5F2-55B6-4EED-A58F-D59BEE26240C}">
      <dgm:prSet/>
      <dgm:spPr/>
      <dgm:t>
        <a:bodyPr/>
        <a:lstStyle/>
        <a:p>
          <a:endParaRPr lang="ru-RU"/>
        </a:p>
      </dgm:t>
    </dgm:pt>
    <dgm:pt modelId="{F8F44C38-8C89-46B9-B047-685089546D5F}" type="sibTrans" cxnId="{09DDA5F2-55B6-4EED-A58F-D59BEE26240C}">
      <dgm:prSet/>
      <dgm:spPr/>
      <dgm:t>
        <a:bodyPr/>
        <a:lstStyle/>
        <a:p>
          <a:endParaRPr lang="ru-RU"/>
        </a:p>
      </dgm:t>
    </dgm:pt>
    <dgm:pt modelId="{144F8196-E455-42D7-9D46-2FFA2F32A2E5}" type="pres">
      <dgm:prSet presAssocID="{7F2E0D55-7753-4708-B3B5-F9D50CF1DC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757E0F-A076-421B-8B85-3BC699943515}" type="pres">
      <dgm:prSet presAssocID="{A1A96826-21A3-447B-9EC9-500F99CF3CD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36EE7-70F6-4480-B1B4-552ACACB9DC8}" type="pres">
      <dgm:prSet presAssocID="{5D60A4D9-6183-4323-903B-B8CE9B049EF2}" presName="sibTrans" presStyleCnt="0"/>
      <dgm:spPr/>
    </dgm:pt>
    <dgm:pt modelId="{C798F090-CFCD-484D-A847-E948198D7E43}" type="pres">
      <dgm:prSet presAssocID="{25D9011F-28C6-41B8-87EB-310E00E688C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6171-CD6A-4B58-81C7-F5DA056CC9BE}" type="pres">
      <dgm:prSet presAssocID="{F6E21F39-F2B0-47BB-A30C-2CD98D66C6F7}" presName="sibTrans" presStyleCnt="0"/>
      <dgm:spPr/>
    </dgm:pt>
    <dgm:pt modelId="{4C8C87D6-53E7-4D22-A6C8-1EBD3BEDD2BA}" type="pres">
      <dgm:prSet presAssocID="{0F482500-326B-4278-AEA4-67B6B8B8008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D08E5-3D3C-4DC9-94A2-881C401CA653}" type="pres">
      <dgm:prSet presAssocID="{15149580-4474-476D-A9AF-4A4500238AB2}" presName="sibTrans" presStyleCnt="0"/>
      <dgm:spPr/>
    </dgm:pt>
    <dgm:pt modelId="{EA1F3910-F3A1-43FF-A5B2-30EB34E87148}" type="pres">
      <dgm:prSet presAssocID="{057E3AA2-47EC-4694-ADA7-CD45B49C9DBC}" presName="node" presStyleLbl="node1" presStyleIdx="3" presStyleCnt="6" custLinFactNeighborX="-12598" custLinFactNeighborY="-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92644-52A8-4F6B-A5F1-2E30994F03ED}" type="pres">
      <dgm:prSet presAssocID="{F001B6CA-1299-421F-89BB-14B1F0B39FB7}" presName="sibTrans" presStyleCnt="0"/>
      <dgm:spPr/>
    </dgm:pt>
    <dgm:pt modelId="{6C595E4A-5424-4963-A76D-2864035456D4}" type="pres">
      <dgm:prSet presAssocID="{0BF09BB5-7B44-40B6-8D0F-931B256745A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5EB31-C6A3-43CE-8B28-57E1C7B7CFF7}" type="pres">
      <dgm:prSet presAssocID="{F74E160B-F505-4D8A-BAE6-49BEDF3AAAF6}" presName="sibTrans" presStyleCnt="0"/>
      <dgm:spPr/>
    </dgm:pt>
    <dgm:pt modelId="{8E62EDE2-4157-40AE-BB5F-70F820AC1EA6}" type="pres">
      <dgm:prSet presAssocID="{79D9FFBF-2E7B-4A6A-ADD1-0834D39FB73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0709D9-18A6-4336-ACF5-54ED5F24A42B}" type="presOf" srcId="{7F2E0D55-7753-4708-B3B5-F9D50CF1DC7A}" destId="{144F8196-E455-42D7-9D46-2FFA2F32A2E5}" srcOrd="0" destOrd="0" presId="urn:microsoft.com/office/officeart/2005/8/layout/default"/>
    <dgm:cxn modelId="{E04A045A-6AEC-4024-92B6-69BE5B1993C8}" type="presOf" srcId="{79D9FFBF-2E7B-4A6A-ADD1-0834D39FB737}" destId="{8E62EDE2-4157-40AE-BB5F-70F820AC1EA6}" srcOrd="0" destOrd="0" presId="urn:microsoft.com/office/officeart/2005/8/layout/default"/>
    <dgm:cxn modelId="{835AB343-61FC-4B22-ACA6-6ACAD62B0698}" srcId="{7F2E0D55-7753-4708-B3B5-F9D50CF1DC7A}" destId="{25D9011F-28C6-41B8-87EB-310E00E688C6}" srcOrd="1" destOrd="0" parTransId="{07AF40D5-2E30-4FF3-AA86-D9B47391796F}" sibTransId="{F6E21F39-F2B0-47BB-A30C-2CD98D66C6F7}"/>
    <dgm:cxn modelId="{E0434903-F253-4B7A-98B4-866AF684DDBD}" type="presOf" srcId="{0BF09BB5-7B44-40B6-8D0F-931B256745AA}" destId="{6C595E4A-5424-4963-A76D-2864035456D4}" srcOrd="0" destOrd="0" presId="urn:microsoft.com/office/officeart/2005/8/layout/default"/>
    <dgm:cxn modelId="{8DE8DB31-B74D-41B8-AC9C-5B480A66EF8F}" srcId="{7F2E0D55-7753-4708-B3B5-F9D50CF1DC7A}" destId="{A1A96826-21A3-447B-9EC9-500F99CF3CD0}" srcOrd="0" destOrd="0" parTransId="{21D9EFDC-7A8E-434D-9DE4-0CBF90B45548}" sibTransId="{5D60A4D9-6183-4323-903B-B8CE9B049EF2}"/>
    <dgm:cxn modelId="{C2A5B71A-8A4C-4FC1-95A3-F15FAE7F0A64}" srcId="{7F2E0D55-7753-4708-B3B5-F9D50CF1DC7A}" destId="{0F482500-326B-4278-AEA4-67B6B8B80084}" srcOrd="2" destOrd="0" parTransId="{DFF536BC-5EB3-4BB9-AD5F-3664D6287B48}" sibTransId="{15149580-4474-476D-A9AF-4A4500238AB2}"/>
    <dgm:cxn modelId="{E00CAA7E-63DA-4EC7-BADE-D11256156312}" type="presOf" srcId="{25D9011F-28C6-41B8-87EB-310E00E688C6}" destId="{C798F090-CFCD-484D-A847-E948198D7E43}" srcOrd="0" destOrd="0" presId="urn:microsoft.com/office/officeart/2005/8/layout/default"/>
    <dgm:cxn modelId="{B4D8A7F3-0EBC-4BBC-BFC8-A732D0407B2A}" type="presOf" srcId="{0F482500-326B-4278-AEA4-67B6B8B80084}" destId="{4C8C87D6-53E7-4D22-A6C8-1EBD3BEDD2BA}" srcOrd="0" destOrd="0" presId="urn:microsoft.com/office/officeart/2005/8/layout/default"/>
    <dgm:cxn modelId="{4FCE112E-D310-44FC-93A3-BC5441704FF9}" srcId="{7F2E0D55-7753-4708-B3B5-F9D50CF1DC7A}" destId="{0BF09BB5-7B44-40B6-8D0F-931B256745AA}" srcOrd="4" destOrd="0" parTransId="{5557951E-EA87-4B81-9019-85F6EABFCAE8}" sibTransId="{F74E160B-F505-4D8A-BAE6-49BEDF3AAAF6}"/>
    <dgm:cxn modelId="{801656C3-9A88-4194-A90B-EF19301D274B}" type="presOf" srcId="{057E3AA2-47EC-4694-ADA7-CD45B49C9DBC}" destId="{EA1F3910-F3A1-43FF-A5B2-30EB34E87148}" srcOrd="0" destOrd="0" presId="urn:microsoft.com/office/officeart/2005/8/layout/default"/>
    <dgm:cxn modelId="{D90DDF39-E083-4F06-AFF8-8A8FE4CAC0F9}" type="presOf" srcId="{A1A96826-21A3-447B-9EC9-500F99CF3CD0}" destId="{E6757E0F-A076-421B-8B85-3BC699943515}" srcOrd="0" destOrd="0" presId="urn:microsoft.com/office/officeart/2005/8/layout/default"/>
    <dgm:cxn modelId="{09DDA5F2-55B6-4EED-A58F-D59BEE26240C}" srcId="{7F2E0D55-7753-4708-B3B5-F9D50CF1DC7A}" destId="{79D9FFBF-2E7B-4A6A-ADD1-0834D39FB737}" srcOrd="5" destOrd="0" parTransId="{C380D6C3-3AD5-463E-ABCD-CF545628BA6F}" sibTransId="{F8F44C38-8C89-46B9-B047-685089546D5F}"/>
    <dgm:cxn modelId="{26D4CBC9-DC0A-4FB6-B4B6-59AB085A4681}" srcId="{7F2E0D55-7753-4708-B3B5-F9D50CF1DC7A}" destId="{057E3AA2-47EC-4694-ADA7-CD45B49C9DBC}" srcOrd="3" destOrd="0" parTransId="{B84FF241-039A-4FDD-98C5-0A52A9785BCC}" sibTransId="{F001B6CA-1299-421F-89BB-14B1F0B39FB7}"/>
    <dgm:cxn modelId="{29C2E496-2684-4DB4-A602-BF56BC9623C5}" type="presParOf" srcId="{144F8196-E455-42D7-9D46-2FFA2F32A2E5}" destId="{E6757E0F-A076-421B-8B85-3BC699943515}" srcOrd="0" destOrd="0" presId="urn:microsoft.com/office/officeart/2005/8/layout/default"/>
    <dgm:cxn modelId="{A53313BA-05EA-4AA2-BD64-0CB8E9686483}" type="presParOf" srcId="{144F8196-E455-42D7-9D46-2FFA2F32A2E5}" destId="{BDD36EE7-70F6-4480-B1B4-552ACACB9DC8}" srcOrd="1" destOrd="0" presId="urn:microsoft.com/office/officeart/2005/8/layout/default"/>
    <dgm:cxn modelId="{BBC698F1-EFDA-49BF-BF81-D2F110B4DB3E}" type="presParOf" srcId="{144F8196-E455-42D7-9D46-2FFA2F32A2E5}" destId="{C798F090-CFCD-484D-A847-E948198D7E43}" srcOrd="2" destOrd="0" presId="urn:microsoft.com/office/officeart/2005/8/layout/default"/>
    <dgm:cxn modelId="{F32068BB-A747-40C1-AA3F-C6F8C55CE27B}" type="presParOf" srcId="{144F8196-E455-42D7-9D46-2FFA2F32A2E5}" destId="{DE3B6171-CD6A-4B58-81C7-F5DA056CC9BE}" srcOrd="3" destOrd="0" presId="urn:microsoft.com/office/officeart/2005/8/layout/default"/>
    <dgm:cxn modelId="{5598D2A4-DEBF-4708-ACD7-05F970E91566}" type="presParOf" srcId="{144F8196-E455-42D7-9D46-2FFA2F32A2E5}" destId="{4C8C87D6-53E7-4D22-A6C8-1EBD3BEDD2BA}" srcOrd="4" destOrd="0" presId="urn:microsoft.com/office/officeart/2005/8/layout/default"/>
    <dgm:cxn modelId="{7AC71805-F146-4511-85F3-6EBF1AC3E3DD}" type="presParOf" srcId="{144F8196-E455-42D7-9D46-2FFA2F32A2E5}" destId="{4C4D08E5-3D3C-4DC9-94A2-881C401CA653}" srcOrd="5" destOrd="0" presId="urn:microsoft.com/office/officeart/2005/8/layout/default"/>
    <dgm:cxn modelId="{B290FE88-C150-4763-9B1D-5084909A7D69}" type="presParOf" srcId="{144F8196-E455-42D7-9D46-2FFA2F32A2E5}" destId="{EA1F3910-F3A1-43FF-A5B2-30EB34E87148}" srcOrd="6" destOrd="0" presId="urn:microsoft.com/office/officeart/2005/8/layout/default"/>
    <dgm:cxn modelId="{F9E94D5D-94C1-4366-BB54-8F7C5F1AB746}" type="presParOf" srcId="{144F8196-E455-42D7-9D46-2FFA2F32A2E5}" destId="{7BB92644-52A8-4F6B-A5F1-2E30994F03ED}" srcOrd="7" destOrd="0" presId="urn:microsoft.com/office/officeart/2005/8/layout/default"/>
    <dgm:cxn modelId="{C8635033-C6CE-4EEF-BD83-F7654434BAC6}" type="presParOf" srcId="{144F8196-E455-42D7-9D46-2FFA2F32A2E5}" destId="{6C595E4A-5424-4963-A76D-2864035456D4}" srcOrd="8" destOrd="0" presId="urn:microsoft.com/office/officeart/2005/8/layout/default"/>
    <dgm:cxn modelId="{04AC418A-14D0-4542-A9D0-65AC03B49F55}" type="presParOf" srcId="{144F8196-E455-42D7-9D46-2FFA2F32A2E5}" destId="{F345EB31-C6A3-43CE-8B28-57E1C7B7CFF7}" srcOrd="9" destOrd="0" presId="urn:microsoft.com/office/officeart/2005/8/layout/default"/>
    <dgm:cxn modelId="{43B5B13D-087C-4C92-B9E3-8662E60A5896}" type="presParOf" srcId="{144F8196-E455-42D7-9D46-2FFA2F32A2E5}" destId="{8E62EDE2-4157-40AE-BB5F-70F820AC1EA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ПРЕДМЕТНО- ПРОСТРАНСТВЕННАЯ РАЗВИВАЮЩАЯ СРЕДА В ДОУ В СООТВЕТСТВИИ С ФГОС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 Чубакова Г.А.</a:t>
            </a:r>
          </a:p>
          <a:p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9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35316814"/>
      </p:ext>
    </p:extLst>
  </p:cSld>
  <p:clrMapOvr>
    <a:masterClrMapping/>
  </p:clrMapOvr>
  <p:transition spd="slow" advTm="7237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Соответствие </a:t>
            </a:r>
            <a:r>
              <a:rPr lang="ru-RU" dirty="0"/>
              <a:t>всех её элементов по обеспечению надёжности и безопасности, т. е. на игрушки должны быть сертификаты и декларации соответствия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effectLst/>
              </a:rPr>
              <a:t>Безопасность среды: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842348"/>
      </p:ext>
    </p:extLst>
  </p:cSld>
  <p:clrMapOvr>
    <a:masterClrMapping/>
  </p:clrMapOvr>
  <p:transition spd="slow" advTm="4686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42615"/>
              </p:ext>
            </p:extLst>
          </p:nvPr>
        </p:nvGraphicFramePr>
        <p:xfrm>
          <a:off x="539750" y="2205038"/>
          <a:ext cx="8147049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683"/>
                <a:gridCol w="2715683"/>
                <a:gridCol w="271568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Младший 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Старший и подготовительный возраст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-Накопление</a:t>
                      </a:r>
                      <a:r>
                        <a:rPr lang="ru-RU" baseline="0" dirty="0" smtClean="0"/>
                        <a:t> опыта предметно- познавательной и коммуникативной деятельности.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Формирование опыта совместного со сверстниками действия, развитие познавательных интересов</a:t>
                      </a:r>
                      <a:r>
                        <a:rPr lang="ru-RU" baseline="0" dirty="0" smtClean="0"/>
                        <a:t> и творческое отражение впечатлений в различных видах продуктивной деятельности.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-Формирование</a:t>
                      </a:r>
                      <a:r>
                        <a:rPr lang="ru-RU" baseline="0" dirty="0" smtClean="0"/>
                        <a:t> познавательной активности, самостоятельности, ответственности и инициативы</a:t>
                      </a:r>
                    </a:p>
                    <a:p>
                      <a:r>
                        <a:rPr lang="ru-RU" baseline="0" dirty="0" smtClean="0"/>
                        <a:t>- Участие в преобразовании предметно- пространственной среды.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организации развивающей предметно- пространственной среды в группе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269231"/>
      </p:ext>
    </p:extLst>
  </p:cSld>
  <p:clrMapOvr>
    <a:masterClrMapping/>
  </p:clrMapOvr>
  <p:transition spd="slow" advTm="15969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991245"/>
              </p:ext>
            </p:extLst>
          </p:nvPr>
        </p:nvGraphicFramePr>
        <p:xfrm>
          <a:off x="457200" y="1268761"/>
          <a:ext cx="8075241" cy="5433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8248"/>
                <a:gridCol w="1914747"/>
                <a:gridCol w="1331999"/>
                <a:gridCol w="1498498"/>
                <a:gridCol w="1581749"/>
              </a:tblGrid>
              <a:tr h="42212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Образовательные</a:t>
                      </a:r>
                      <a:r>
                        <a:rPr lang="ru-RU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области в соответствии с ФГОС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6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Физическое развитие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Познавательное развитие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Речевое развитие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Социально – коммуникативное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развитие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Художественно – эстетическое развитие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10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Центры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906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75000"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    </a:t>
                      </a:r>
                      <a:r>
                        <a:rPr kumimoji="0" lang="ru-RU" altLang="ru-RU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Центр </a:t>
                      </a:r>
                      <a:r>
                        <a:rPr kumimoji="0" lang="ru-RU" altLang="ru-RU" sz="2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физи-ческого</a:t>
                      </a:r>
                      <a:r>
                        <a:rPr kumimoji="0" lang="ru-RU" altLang="ru-RU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развития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75000"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0" lang="ru-RU" altLang="ru-RU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Центр </a:t>
                      </a:r>
                      <a:r>
                        <a:rPr kumimoji="0" lang="ru-RU" altLang="ru-RU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сохране-ния</a:t>
                      </a:r>
                      <a:r>
                        <a:rPr kumimoji="0" lang="ru-RU" altLang="ru-RU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здоровья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 - Центр математики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  -Центр конструктивной деятельности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  -Центр науки, экологии и </a:t>
                      </a:r>
                      <a:r>
                        <a:rPr lang="ru-RU" sz="1600" dirty="0" err="1" smtClean="0">
                          <a:effectLst/>
                        </a:rPr>
                        <a:t>эксперименти-рования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-Центр книги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Центр речевого развития или уголок речи, грамотности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 </a:t>
                      </a:r>
                      <a:r>
                        <a:rPr lang="ru-RU" sz="1600" dirty="0" smtClean="0">
                          <a:effectLst/>
                        </a:rPr>
                        <a:t>- Центр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игры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 </a:t>
                      </a:r>
                      <a:r>
                        <a:rPr lang="ru-RU" sz="1600" dirty="0" smtClean="0">
                          <a:effectLst/>
                        </a:rPr>
                        <a:t>- </a:t>
                      </a:r>
                      <a:r>
                        <a:rPr lang="ru-RU" sz="1600" dirty="0">
                          <a:effectLst/>
                        </a:rPr>
                        <a:t>Центр социально – эмоционального </a:t>
                      </a:r>
                      <a:r>
                        <a:rPr lang="ru-RU" sz="1600" dirty="0" smtClean="0">
                          <a:effectLst/>
                        </a:rPr>
                        <a:t>развития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-Центр ПДД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-Центр пожарной безопасности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-Центр труда, уголок дежурств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 </a:t>
                      </a:r>
                      <a:r>
                        <a:rPr lang="ru-RU" sz="1200" dirty="0" smtClean="0">
                          <a:effectLst/>
                        </a:rPr>
                        <a:t>- </a:t>
                      </a:r>
                      <a:r>
                        <a:rPr lang="ru-RU" sz="1600" dirty="0">
                          <a:effectLst/>
                        </a:rPr>
                        <a:t>Центр </a:t>
                      </a:r>
                      <a:r>
                        <a:rPr lang="ru-RU" sz="1600" dirty="0" smtClean="0">
                          <a:effectLst/>
                        </a:rPr>
                        <a:t>изобрази-тельной </a:t>
                      </a:r>
                      <a:r>
                        <a:rPr lang="ru-RU" sz="1600" dirty="0">
                          <a:effectLst/>
                        </a:rPr>
                        <a:t>деятельности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  </a:t>
                      </a:r>
                      <a:r>
                        <a:rPr lang="ru-RU" sz="1600" dirty="0" smtClean="0">
                          <a:effectLst/>
                        </a:rPr>
                        <a:t>-Центр музыкально- </a:t>
                      </a:r>
                      <a:r>
                        <a:rPr lang="ru-RU" sz="1600" dirty="0" err="1" smtClean="0">
                          <a:effectLst/>
                        </a:rPr>
                        <a:t>театрализо</a:t>
                      </a:r>
                      <a:r>
                        <a:rPr lang="ru-RU" sz="1600" dirty="0" smtClean="0">
                          <a:effectLst/>
                        </a:rPr>
                        <a:t>-ванной деятельности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Примерные центры развития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587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192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51125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Целью</a:t>
            </a:r>
            <a:r>
              <a:rPr lang="ru-RU" dirty="0"/>
              <a:t> гендерного подхода в педагогике является воспитание детей разного пола, одинаково способных к самореализации и раскрытию своих потенциальных </a:t>
            </a:r>
            <a:r>
              <a:rPr lang="ru-RU" dirty="0" smtClean="0"/>
              <a:t>возможностей</a:t>
            </a:r>
          </a:p>
          <a:p>
            <a:r>
              <a:rPr lang="ru-RU" b="1" dirty="0"/>
              <a:t>Для реализации данной цели необходимо решение следующих задач:</a:t>
            </a:r>
            <a:endParaRPr lang="ru-RU" dirty="0"/>
          </a:p>
          <a:p>
            <a:r>
              <a:rPr lang="ru-RU" dirty="0"/>
              <a:t>1) накопление игрового материала (отдельно для мальчиков и девочек) для развития психофизического, умственного, речевого, нравственного потенциала дошкольников и их творческих способностей;</a:t>
            </a:r>
          </a:p>
          <a:p>
            <a:r>
              <a:rPr lang="ru-RU" dirty="0"/>
              <a:t>2) подбор и изготовление дидактических игр, способствующих формированию гендерных представлений у детей и желание использовать полученные знания и умения в игровых ситуациях и </a:t>
            </a:r>
            <a:r>
              <a:rPr lang="ru-RU" dirty="0" smtClean="0"/>
              <a:t>быту</a:t>
            </a:r>
          </a:p>
          <a:p>
            <a:r>
              <a:rPr lang="ru-RU" dirty="0" smtClean="0"/>
              <a:t>3) организация </a:t>
            </a:r>
            <a:r>
              <a:rPr lang="ru-RU" dirty="0"/>
              <a:t>предметно-развивающего пространства в группах, способствующего формированию гендерной идентичности и гендерной социализации дошкольников.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2800" b="0" dirty="0">
                <a:effectLst/>
              </a:rPr>
              <a:t>О</a:t>
            </a:r>
            <a:r>
              <a:rPr lang="ru-RU" sz="2800" b="0" dirty="0" smtClean="0">
                <a:effectLst/>
              </a:rPr>
              <a:t>рганизация </a:t>
            </a:r>
            <a:r>
              <a:rPr lang="ru-RU" sz="2800" b="0" dirty="0">
                <a:effectLst/>
              </a:rPr>
              <a:t>предметно-развивающей </a:t>
            </a:r>
            <a:r>
              <a:rPr lang="ru-RU" sz="2800" b="0" dirty="0" smtClean="0">
                <a:effectLst/>
              </a:rPr>
              <a:t>среды </a:t>
            </a:r>
            <a:r>
              <a:rPr lang="ru-RU" sz="2800" b="0" dirty="0">
                <a:effectLst/>
              </a:rPr>
              <a:t>с учётом гендерного подхода.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223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Среда должна выполнять образовательную, развивающую, воспитывающую, стимулирующую, организованную, коммуникативную функции. Но самое главное – она должна работать на развитие самостоятельности и самодеятельности ребенка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2. Необходимо гибкое и вариативное использование пространства. Среда должна служить удовлетворению потребностей и интересов ребенка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3. Форма и дизайн предметов ориентирована на безопасность и возраст детей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4. Элементы декора должны быть легко сменяемыми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5. В каждой группе необходимо предусмотреть место для детской экспериментальной деятельности.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Создавая </a:t>
            </a:r>
            <a:r>
              <a:rPr lang="ru-RU" dirty="0">
                <a:effectLst/>
              </a:rPr>
              <a:t>предметно-развивающую среду необходимо помнить: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157951"/>
      </p:ext>
    </p:extLst>
  </p:cSld>
  <p:clrMapOvr>
    <a:masterClrMapping/>
  </p:clrMapOvr>
  <p:transition spd="slow" advTm="15672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60262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6. Организуя предметную среду в групповом помещении необходимо учитывать закономерности психического развития, показатели их здоровья, психофизиологические и коммуникативные особенности, уровень общего и речевого развития, а также показатели эмоционально - </a:t>
            </a:r>
            <a:r>
              <a:rPr lang="ru-RU" dirty="0" err="1"/>
              <a:t>потребностной</a:t>
            </a:r>
            <a:r>
              <a:rPr lang="ru-RU" dirty="0"/>
              <a:t> сферы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7. Цветовая палитра должна быть представлена теплыми, пастельными тонами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8. При создании развивающего пространства в групповом помещении необходимо учитывать ведущую роль игровой деятельности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9. Предметно-развивающая среда группы должна меняться в зависимости от возрастных особенностей детей, периода обучения, образовательной программы.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494086"/>
      </p:ext>
    </p:extLst>
  </p:cSld>
  <p:clrMapOvr>
    <a:masterClrMapping/>
  </p:clrMapOvr>
  <p:transition spd="slow" advTm="10869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54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468">
        <p:split orient="vert"/>
      </p:transition>
    </mc:Choice>
    <mc:Fallback xmlns="">
      <p:transition spd="slow" advTm="646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Создавая развивающую предметно-пространственную среду любой возрастной группы в ДОУ, необходимо учитывать психологические основы конструктивного взаимодействия участников </a:t>
            </a:r>
            <a:r>
              <a:rPr lang="ru-RU" dirty="0" err="1"/>
              <a:t>воспитательно</a:t>
            </a:r>
            <a:r>
              <a:rPr lang="ru-RU" dirty="0"/>
              <a:t>-образовательного процесса, дизайн и эргономику современной среды дошкольного учреждения и психологические особенности возрастной группы, на которую нацелена данная среда.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Развивающая предметно-пространственная среда – часть образовательной среды, представленная специально организованным пространством </a:t>
            </a:r>
          </a:p>
        </p:txBody>
      </p:sp>
    </p:spTree>
    <p:extLst>
      <p:ext uri="{BB962C8B-B14F-4D97-AF65-F5344CB8AC3E}">
        <p14:creationId xmlns:p14="http://schemas.microsoft.com/office/powerpoint/2010/main" val="1214108023"/>
      </p:ext>
    </p:extLst>
  </p:cSld>
  <p:clrMapOvr>
    <a:masterClrMapping/>
  </p:clrMapOvr>
  <p:transition spd="slow" advTm="19096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276872"/>
            <a:ext cx="8147248" cy="3730419"/>
          </a:xfrm>
        </p:spPr>
        <p:txBody>
          <a:bodyPr/>
          <a:lstStyle/>
          <a:p>
            <a:r>
              <a:rPr lang="ru-RU" dirty="0" smtClean="0"/>
              <a:t>Возможность общения и совместной деятельности детей и взрослых.</a:t>
            </a:r>
          </a:p>
          <a:p>
            <a:r>
              <a:rPr lang="ru-RU" dirty="0" smtClean="0"/>
              <a:t>Возможность двигательной активности детей.</a:t>
            </a:r>
          </a:p>
          <a:p>
            <a:r>
              <a:rPr lang="ru-RU" dirty="0" smtClean="0"/>
              <a:t>Возможность для уединения.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Развивающая предметно- пространственная среда должна обеспечивать: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488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582784"/>
              </p:ext>
            </p:extLst>
          </p:nvPr>
        </p:nvGraphicFramePr>
        <p:xfrm>
          <a:off x="611560" y="2276872"/>
          <a:ext cx="813690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Психолого</a:t>
            </a:r>
            <a:r>
              <a:rPr lang="ru-RU" dirty="0" smtClean="0"/>
              <a:t> </a:t>
            </a:r>
            <a:r>
              <a:rPr lang="ru-RU" dirty="0"/>
              <a:t>– педагогические требования к созданию </a:t>
            </a:r>
            <a:r>
              <a:rPr lang="ru-RU" dirty="0" smtClean="0"/>
              <a:t>предметно-пространственной </a:t>
            </a:r>
            <a:r>
              <a:rPr lang="ru-RU" dirty="0"/>
              <a:t>развивающей </a:t>
            </a:r>
            <a:r>
              <a:rPr lang="ru-RU" dirty="0" smtClean="0"/>
              <a:t>среды.</a:t>
            </a:r>
            <a:br>
              <a:rPr lang="ru-RU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13205536"/>
      </p:ext>
    </p:extLst>
  </p:cSld>
  <p:clrMapOvr>
    <a:masterClrMapping/>
  </p:clrMapOvr>
  <p:transition spd="slow" advTm="9756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091688"/>
          </a:xfrm>
        </p:spPr>
        <p:txBody>
          <a:bodyPr/>
          <a:lstStyle/>
          <a:p>
            <a:r>
              <a:rPr lang="ru-RU" dirty="0"/>
              <a:t>Разнообразие материалов, оборудования, инвентаря в группе</a:t>
            </a:r>
          </a:p>
          <a:p>
            <a:r>
              <a:rPr lang="ru-RU" dirty="0"/>
              <a:t>Должна соответствовать возрастным особенностям и содержанию программы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Насыщенность ППР среды предполагает: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2443"/>
            <a:ext cx="4187957" cy="314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2443"/>
            <a:ext cx="4187957" cy="31409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469658"/>
      </p:ext>
    </p:extLst>
  </p:cSld>
  <p:clrMapOvr>
    <a:masterClrMapping/>
  </p:clrMapOvr>
  <p:transition spd="slow" advTm="22497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Возможность разнообразного использования различных составляющих предметной среды (детская мебель, маты, мягкие модули, ширмы и т. д.)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err="1">
                <a:effectLst/>
              </a:rPr>
              <a:t>Полифункциональность</a:t>
            </a:r>
            <a:r>
              <a:rPr lang="ru-RU" b="0" dirty="0">
                <a:effectLst/>
              </a:rPr>
              <a:t> материалов предполагает: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78134" y="3586844"/>
            <a:ext cx="3600400" cy="2700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57227"/>
            <a:ext cx="4248472" cy="31863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8687017"/>
      </p:ext>
    </p:extLst>
  </p:cSld>
  <p:clrMapOvr>
    <a:masterClrMapping/>
  </p:clrMapOvr>
  <p:transition spd="slow" advTm="10443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348880"/>
            <a:ext cx="8147248" cy="3658411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/>
              <a:t>От образовательной ситуации</a:t>
            </a:r>
          </a:p>
          <a:p>
            <a:r>
              <a:rPr lang="ru-RU" dirty="0"/>
              <a:t>От меняющихся интересов детей</a:t>
            </a:r>
          </a:p>
          <a:p>
            <a:r>
              <a:rPr lang="ru-RU" dirty="0"/>
              <a:t>От возможностей детей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b="0" dirty="0" err="1" smtClean="0">
                <a:effectLst/>
              </a:rPr>
              <a:t>Трансформируемость</a:t>
            </a:r>
            <a:r>
              <a:rPr lang="ru-RU" b="0" dirty="0" smtClean="0">
                <a:effectLst/>
              </a:rPr>
              <a:t> </a:t>
            </a:r>
            <a:r>
              <a:rPr lang="ru-RU" b="0" dirty="0">
                <a:effectLst/>
              </a:rPr>
              <a:t>пространства обеспечивает возможность изменений РПП среды в зависимости: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444590"/>
      </p:ext>
    </p:extLst>
  </p:cSld>
  <p:clrMapOvr>
    <a:masterClrMapping/>
  </p:clrMapOvr>
  <p:transition spd="slow" advTm="6427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Наличие различных пространств(для игры, конструирования, уединения и пр.)</a:t>
            </a:r>
          </a:p>
          <a:p>
            <a:r>
              <a:rPr lang="ru-RU" dirty="0"/>
              <a:t>Периодическую сменяемость игрового материала</a:t>
            </a:r>
          </a:p>
          <a:p>
            <a:r>
              <a:rPr lang="ru-RU" dirty="0"/>
              <a:t>Разнообразие материалов и игрушек для обеспечения свободного выбора детьми</a:t>
            </a:r>
          </a:p>
          <a:p>
            <a:r>
              <a:rPr lang="ru-RU" dirty="0"/>
              <a:t>Появление новых </a:t>
            </a:r>
            <a:r>
              <a:rPr lang="ru-RU" dirty="0" smtClean="0"/>
              <a:t>предметов стимулирующих </a:t>
            </a:r>
            <a:r>
              <a:rPr lang="ru-RU" dirty="0"/>
              <a:t>игровую, двигательную, познавательную и исследовательскую активность детей.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>
                <a:effectLst/>
              </a:rPr>
              <a:t>Вариативность среды предполагает: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447319"/>
      </p:ext>
    </p:extLst>
  </p:cSld>
  <p:clrMapOvr>
    <a:masterClrMapping/>
  </p:clrMapOvr>
  <p:transition spd="slow" advTm="5398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Доступность для воспитанников всех помещений, где осуществляется образовательная деятельность</a:t>
            </a:r>
          </a:p>
          <a:p>
            <a:r>
              <a:rPr lang="ru-RU" dirty="0"/>
              <a:t>Свободный доступ к играм, игрушкам, пособиям, обеспечивающим все виды детской активности</a:t>
            </a:r>
          </a:p>
          <a:p>
            <a:r>
              <a:rPr lang="ru-RU" dirty="0"/>
              <a:t>Исправность и сохранность материалов и оборудования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>
                <a:effectLst/>
              </a:rPr>
              <a:t>Доступность среды предполагает: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322071"/>
      </p:ext>
    </p:extLst>
  </p:cSld>
  <p:clrMapOvr>
    <a:masterClrMapping/>
  </p:clrMapOvr>
  <p:transition spd="slow" advTm="6271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332</TotalTime>
  <Words>534</Words>
  <Application>Microsoft Office PowerPoint</Application>
  <PresentationFormat>Экран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ПРЕДМЕТНО- ПРОСТРАНСТВЕННАЯ РАЗВИВАЮЩАЯ СРЕДА В ДОУ В СООТВЕТСТВИИ С ФГОС</vt:lpstr>
      <vt:lpstr>Развивающая предметно-пространственная среда – часть образовательной среды, представленная специально организованным пространством </vt:lpstr>
      <vt:lpstr>Развивающая предметно- пространственная среда должна обеспечивать:</vt:lpstr>
      <vt:lpstr>.   Психолого – педагогические требования к созданию предметно-пространственной развивающей среды. </vt:lpstr>
      <vt:lpstr>Насыщенность ППР среды предполагает:</vt:lpstr>
      <vt:lpstr>Полифункциональность материалов предполагает:</vt:lpstr>
      <vt:lpstr>  Трансформируемость пространства обеспечивает возможность изменений РПП среды в зависимости:</vt:lpstr>
      <vt:lpstr>Вариативность среды предполагает:</vt:lpstr>
      <vt:lpstr>Доступность среды предполагает:</vt:lpstr>
      <vt:lpstr>Безопасность среды:</vt:lpstr>
      <vt:lpstr>Особенности организации развивающей предметно- пространственной среды в группе</vt:lpstr>
      <vt:lpstr>Примерные центры развития</vt:lpstr>
      <vt:lpstr>Организация предметно-развивающей среды с учётом гендерного подхода.</vt:lpstr>
      <vt:lpstr>  Создавая предметно-развивающую среду необходимо помнить: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 РАЗВИВАЮЩАЯ СРЕДА В ДОУ В СООТВЕТСТВИИ С ФГОС</dc:title>
  <dc:creator>Андрей</dc:creator>
  <cp:lastModifiedBy>111</cp:lastModifiedBy>
  <cp:revision>30</cp:revision>
  <dcterms:created xsi:type="dcterms:W3CDTF">2015-02-08T05:13:41Z</dcterms:created>
  <dcterms:modified xsi:type="dcterms:W3CDTF">2015-12-13T13:01:20Z</dcterms:modified>
</cp:coreProperties>
</file>